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10" r:id="rId2"/>
    <p:sldId id="257" r:id="rId3"/>
    <p:sldId id="258" r:id="rId4"/>
    <p:sldId id="30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9" r:id="rId16"/>
    <p:sldId id="271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03" r:id="rId31"/>
    <p:sldId id="302" r:id="rId32"/>
    <p:sldId id="304" r:id="rId33"/>
    <p:sldId id="305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1"/>
    <p:restoredTop sz="94595"/>
  </p:normalViewPr>
  <p:slideViewPr>
    <p:cSldViewPr snapToGrid="0" snapToObjects="1">
      <p:cViewPr varScale="1">
        <p:scale>
          <a:sx n="102" d="100"/>
          <a:sy n="102" d="100"/>
        </p:scale>
        <p:origin x="11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BAC3C87-BF44-6A45-A1C2-355779BCB115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43244DF-4AC2-5F4A-AEF7-356A9D7FA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45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3CAC2F-B8B1-0849-952A-DCDD2830803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5F34D3F-20B9-6747-86A7-2DEF6836AFD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1D9B92A-0664-BA4A-A611-37E5096B74F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F934373-621C-224D-A37F-A58568F5EE7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B4E83-DD58-EC4E-8D0F-F08A6DFA3D5C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EDE8-E7FB-264A-A4B7-2972C5360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9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63A7-58F2-6E45-9520-B12A4BB0A0D9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7982E-225C-AE47-AAA4-F3332BAC7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7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B228-5184-804A-95A0-D12329A5AD57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C2327-4D42-714D-A9E6-7166609EA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0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34586-71BF-0D49-ACEE-4BE085F34ABE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AAF7D-6B13-DE47-BD09-5E9F840B4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3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D8C7A-65AD-544F-AC87-13505EC7ED25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C5D95-01CE-1C43-91F6-0D2EA0B60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9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4B06-324C-F646-8323-85302BEC8F8F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BB3FE-10EF-6949-9974-EFC8DDCDB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2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92C88-282E-D243-824F-79352B70BE9D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A040C-E1DB-0643-BA3F-29C7E8405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7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C972-7FC2-7542-9ACD-7D16B2633303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56183-D393-DF4E-959B-7D783BAA8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2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9595E-42F1-BC44-87CE-077DE03E778D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3021A-8BF5-F645-8FA1-647736790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5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62A08-352F-D249-B899-A34E50C71E14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C0C89-56FB-3346-AB3A-13D328383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2472-A8B6-B04A-B93B-8F001EDB4B52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A4CE1-2838-BB41-88F1-F10F9F7B4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0DC7781-8C5D-954F-A4D6-9A4E731229A6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CD5F69-5692-7440-A240-87447D622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pPr eaLnBrk="1" hangingPunct="1"/>
            <a:r>
              <a:rPr lang="en-US" sz="3600" b="1" dirty="0">
                <a:latin typeface="Calibri" charset="0"/>
              </a:rPr>
              <a:t>Genetics and Genome Evolution (GGE)</a:t>
            </a:r>
            <a:br>
              <a:rPr lang="en-US" sz="3600" b="1" dirty="0">
                <a:latin typeface="Calibri" charset="0"/>
              </a:rPr>
            </a:br>
            <a:br>
              <a:rPr lang="en-US" sz="4000" dirty="0">
                <a:latin typeface="Calibri" charset="0"/>
              </a:rPr>
            </a:br>
            <a:r>
              <a:rPr lang="en-US" sz="4000" i="1" dirty="0">
                <a:latin typeface="Calibri" charset="0"/>
              </a:rPr>
              <a:t>Bioinformatics for Genomics</a:t>
            </a:r>
            <a:br>
              <a:rPr lang="en-US" i="1" dirty="0">
                <a:latin typeface="Calibri" charset="0"/>
              </a:rPr>
            </a:br>
            <a:br>
              <a:rPr lang="en-US" i="1" dirty="0">
                <a:latin typeface="Calibri" charset="0"/>
              </a:rPr>
            </a:br>
            <a:r>
              <a:rPr lang="en-US" sz="3600" dirty="0">
                <a:latin typeface="Calibri" charset="0"/>
              </a:rPr>
              <a:t>Lecture series 2022</a:t>
            </a:r>
            <a:endParaRPr lang="en-US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 Bergmann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Department of Computational Biology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(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Sven.Bergmann@unil.ch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RNA seq</a:t>
            </a:r>
          </a:p>
        </p:txBody>
      </p:sp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339725" y="1984375"/>
            <a:ext cx="84899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/>
              <a:t>RNA</a:t>
            </a:r>
            <a:r>
              <a:rPr lang="en-US" sz="4400"/>
              <a:t> </a:t>
            </a:r>
            <a:r>
              <a:rPr lang="en-US" sz="4400" i="1"/>
              <a:t>quantification</a:t>
            </a:r>
            <a:r>
              <a:rPr lang="en-US" sz="4400"/>
              <a:t> using </a:t>
            </a:r>
          </a:p>
          <a:p>
            <a:pPr algn="ctr" eaLnBrk="1" hangingPunct="1"/>
            <a:r>
              <a:rPr lang="en-US" sz="4400"/>
              <a:t>next generation </a:t>
            </a:r>
            <a:r>
              <a:rPr lang="en-US" sz="4400" b="1"/>
              <a:t>seq</a:t>
            </a:r>
            <a:r>
              <a:rPr lang="en-US" sz="4400"/>
              <a:t>uencing (NGS)</a:t>
            </a:r>
          </a:p>
        </p:txBody>
      </p:sp>
      <p:pic>
        <p:nvPicPr>
          <p:cNvPr id="2457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3910013"/>
            <a:ext cx="24447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NGS platforms</a:t>
            </a:r>
          </a:p>
        </p:txBody>
      </p:sp>
      <p:pic>
        <p:nvPicPr>
          <p:cNvPr id="256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56"/>
          <a:stretch>
            <a:fillRect/>
          </a:stretch>
        </p:blipFill>
        <p:spPr bwMode="auto">
          <a:xfrm>
            <a:off x="328613" y="2835275"/>
            <a:ext cx="3943350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840163"/>
            <a:ext cx="42735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5813" y="1327150"/>
            <a:ext cx="4673600" cy="1876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>
                <a:latin typeface="+mn-lt"/>
                <a:ea typeface="+mn-ea"/>
                <a:cs typeface="+mn-cs"/>
              </a:rPr>
              <a:t>Oxford </a:t>
            </a:r>
            <a:r>
              <a:rPr lang="en-US" sz="3200" i="1" dirty="0" err="1">
                <a:latin typeface="+mn-lt"/>
                <a:ea typeface="+mn-ea"/>
                <a:cs typeface="+mn-cs"/>
              </a:rPr>
              <a:t>Nanopore</a:t>
            </a:r>
            <a:r>
              <a:rPr lang="en-US" sz="3200" dirty="0">
                <a:latin typeface="+mn-lt"/>
                <a:ea typeface="+mn-ea"/>
                <a:cs typeface="+mn-cs"/>
              </a:rPr>
              <a:t>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direct, electronic </a:t>
            </a:r>
            <a:br>
              <a:rPr lang="en-US" sz="2800" dirty="0">
                <a:latin typeface="+mn-lt"/>
                <a:ea typeface="+mn-ea"/>
                <a:cs typeface="+mn-cs"/>
              </a:rPr>
            </a:br>
            <a:r>
              <a:rPr lang="en-US" sz="2800" dirty="0">
                <a:latin typeface="+mn-lt"/>
                <a:ea typeface="+mn-ea"/>
                <a:cs typeface="+mn-cs"/>
              </a:rPr>
              <a:t>analysis of single molecules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The future?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788" y="1360488"/>
            <a:ext cx="3900487" cy="1446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 err="1">
                <a:latin typeface="+mn-lt"/>
                <a:ea typeface="+mn-ea"/>
                <a:cs typeface="+mn-cs"/>
              </a:rPr>
              <a:t>Illumina</a:t>
            </a:r>
            <a:r>
              <a:rPr lang="en-US" sz="3200" dirty="0">
                <a:latin typeface="+mn-lt"/>
                <a:ea typeface="+mn-ea"/>
                <a:cs typeface="+mn-cs"/>
              </a:rPr>
              <a:t>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sequence by synthesis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market leader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products:</a:t>
            </a:r>
            <a:endParaRPr lang="en-US" sz="4000" b="1">
              <a:latin typeface="Calibri" charset="0"/>
            </a:endParaRPr>
          </a:p>
        </p:txBody>
      </p:sp>
      <p:pic>
        <p:nvPicPr>
          <p:cNvPr id="266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0"/>
            <a:ext cx="91440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procedure:</a:t>
            </a:r>
            <a:endParaRPr lang="en-US" sz="4000" b="1"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663" y="1497013"/>
            <a:ext cx="7970837" cy="4462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Three basic steps: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 Amplify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 Sequence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 Analyze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amplification:</a:t>
            </a:r>
            <a:endParaRPr lang="en-US" sz="4000" b="1">
              <a:latin typeface="Calibri" charset="0"/>
            </a:endParaRPr>
          </a:p>
        </p:txBody>
      </p:sp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314325" y="1630363"/>
            <a:ext cx="8474075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Calibri" charset="0"/>
              <a:buAutoNum type="arabicPeriod"/>
            </a:pPr>
            <a:r>
              <a:rPr lang="en-US" sz="2000" dirty="0"/>
              <a:t>The process begins with </a:t>
            </a:r>
            <a:r>
              <a:rPr lang="en-US" sz="2000" b="1" dirty="0"/>
              <a:t>purified DNA</a:t>
            </a:r>
            <a:r>
              <a:rPr lang="en-US" sz="2000" dirty="0"/>
              <a:t> (cDNA when analyzing RNA).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 dirty="0"/>
          </a:p>
          <a:p>
            <a:pPr eaLnBrk="1" hangingPunct="1">
              <a:buFont typeface="Calibri" charset="0"/>
              <a:buAutoNum type="arabicPeriod"/>
            </a:pPr>
            <a:r>
              <a:rPr lang="en-US" sz="2000" dirty="0"/>
              <a:t>The DNA gets chopped up into smaller pieces and is given </a:t>
            </a:r>
            <a:r>
              <a:rPr lang="en-US" sz="2000" b="1" dirty="0"/>
              <a:t>adapters</a:t>
            </a:r>
            <a:r>
              <a:rPr lang="en-US" sz="2000" dirty="0"/>
              <a:t>, indices, and other kinds of molecular modifications that act as reference points during amplification, sequencing, and analysis.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 dirty="0"/>
          </a:p>
          <a:p>
            <a:pPr eaLnBrk="1" hangingPunct="1">
              <a:buFont typeface="Calibri" charset="0"/>
              <a:buAutoNum type="arabicPeriod"/>
            </a:pPr>
            <a:r>
              <a:rPr lang="en-US" sz="2000" dirty="0"/>
              <a:t>The modified DNA is loaded onto a specialized chip (“flow cell”</a:t>
            </a:r>
            <a:r>
              <a:rPr lang="en-US" altLang="ja-JP" sz="2000" dirty="0"/>
              <a:t>) where amplification and sequencing will take place.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 dirty="0"/>
          </a:p>
          <a:p>
            <a:pPr eaLnBrk="1" hangingPunct="1">
              <a:buFont typeface="Calibri" charset="0"/>
              <a:buAutoNum type="arabicPeriod"/>
            </a:pPr>
            <a:r>
              <a:rPr lang="en-US" sz="2000" dirty="0"/>
              <a:t>Along the bottom of the chip are hundreds of thousands of oligonucleotides (short, synthetic pieces of DNA).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 dirty="0"/>
          </a:p>
          <a:p>
            <a:pPr eaLnBrk="1" hangingPunct="1">
              <a:buFont typeface="Calibri" charset="0"/>
              <a:buAutoNum type="arabicPeriod"/>
            </a:pPr>
            <a:r>
              <a:rPr lang="en-US" sz="2000" dirty="0"/>
              <a:t>They are anchored to the chip and able to grab DNA fragments that have complementary sequences. Once the fragments have attached, a phase called </a:t>
            </a:r>
            <a:r>
              <a:rPr lang="en-US" sz="2000" b="1" dirty="0"/>
              <a:t>cluster generation</a:t>
            </a:r>
            <a:r>
              <a:rPr lang="en-US" sz="2000" dirty="0"/>
              <a:t> begins. This step makes about a thousand copies of each fragment of DNA.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Cluster generation</a:t>
            </a:r>
            <a:endParaRPr lang="en-US" sz="4000" b="1">
              <a:latin typeface="Calibri" charset="0"/>
            </a:endParaRPr>
          </a:p>
        </p:txBody>
      </p:sp>
      <p:pic>
        <p:nvPicPr>
          <p:cNvPr id="296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570038"/>
            <a:ext cx="655002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Cluster generation</a:t>
            </a:r>
            <a:endParaRPr lang="en-US" sz="4000" b="1">
              <a:latin typeface="Calibri" charset="0"/>
            </a:endParaRPr>
          </a:p>
        </p:txBody>
      </p:sp>
      <p:pic>
        <p:nvPicPr>
          <p:cNvPr id="3072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1175"/>
            <a:ext cx="91440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973138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sequencing:</a:t>
            </a:r>
            <a:endParaRPr lang="en-US" sz="4000" b="1">
              <a:latin typeface="Calibri" charset="0"/>
            </a:endParaRPr>
          </a:p>
        </p:txBody>
      </p:sp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101600" y="1211263"/>
            <a:ext cx="4775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Calibri" charset="0"/>
              <a:buAutoNum type="arabicPeriod"/>
            </a:pPr>
            <a:r>
              <a:rPr lang="en-US" sz="2000"/>
              <a:t>Primers and </a:t>
            </a:r>
            <a:r>
              <a:rPr lang="en-US" sz="2000" b="1"/>
              <a:t>modified nucleotides</a:t>
            </a:r>
            <a:r>
              <a:rPr lang="en-US" sz="2000"/>
              <a:t> enter the chip. These nucleotides have reversible 3' blockers that force the polymerase to add on only one nucleotide at a time as well as fluorescent tags.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After each round of synthesis, a </a:t>
            </a:r>
            <a:r>
              <a:rPr lang="en-US" sz="2000" b="1"/>
              <a:t>camera takes a picture</a:t>
            </a:r>
            <a:r>
              <a:rPr lang="en-US" sz="2000"/>
              <a:t> of the chip. A computer determines what base was added by the wavelength of the fluorescent tag and records it for every spot on the chip.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After each round, non-incorporated molecules are washed away. A chemical </a:t>
            </a:r>
            <a:r>
              <a:rPr lang="en-US" sz="2000" b="1"/>
              <a:t>deblocking</a:t>
            </a:r>
            <a:r>
              <a:rPr lang="en-US" sz="2000"/>
              <a:t> step is then used in the removal of the 3’ terminal blocking group and the dye in a single step. 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406525"/>
            <a:ext cx="4116387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973138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sequencing:</a:t>
            </a:r>
            <a:endParaRPr lang="en-US" sz="4000" b="1">
              <a:latin typeface="Calibri" charset="0"/>
            </a:endParaRPr>
          </a:p>
        </p:txBody>
      </p:sp>
      <p:pic>
        <p:nvPicPr>
          <p:cNvPr id="3277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"/>
          <a:stretch>
            <a:fillRect/>
          </a:stretch>
        </p:blipFill>
        <p:spPr bwMode="auto">
          <a:xfrm>
            <a:off x="112713" y="1981200"/>
            <a:ext cx="8856662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57200" y="5964238"/>
            <a:ext cx="7800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Massive image processing to generate the sequence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973138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short reads analysis:</a:t>
            </a:r>
            <a:endParaRPr lang="en-US" sz="4000" b="1">
              <a:latin typeface="Calibri" charset="0"/>
            </a:endParaRPr>
          </a:p>
        </p:txBody>
      </p:sp>
      <p:pic>
        <p:nvPicPr>
          <p:cNvPr id="3379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144588"/>
            <a:ext cx="763587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284163" y="150813"/>
            <a:ext cx="6259512" cy="992187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What will you learn?</a:t>
            </a:r>
          </a:p>
        </p:txBody>
      </p:sp>
      <p:pic>
        <p:nvPicPr>
          <p:cNvPr id="1638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3"/>
          <a:stretch>
            <a:fillRect/>
          </a:stretch>
        </p:blipFill>
        <p:spPr bwMode="auto">
          <a:xfrm>
            <a:off x="39688" y="6003925"/>
            <a:ext cx="909161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2168525"/>
            <a:ext cx="196532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475" y="1417638"/>
            <a:ext cx="7434263" cy="4894262"/>
          </a:xfrm>
        </p:spPr>
        <p:txBody>
          <a:bodyPr rtlCol="0">
            <a:normAutofit fontScale="625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4400" b="1" dirty="0">
                <a:solidFill>
                  <a:schemeClr val="tx1"/>
                </a:solidFill>
                <a:ea typeface="+mn-ea"/>
                <a:cs typeface="+mn-cs"/>
              </a:rPr>
              <a:t>Analysis of gene expression data 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What information do you get from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RNA-</a:t>
            </a:r>
            <a:r>
              <a:rPr lang="en-GB" b="1" dirty="0" err="1">
                <a:solidFill>
                  <a:schemeClr val="tx1"/>
                </a:solidFill>
                <a:ea typeface="+mn-ea"/>
                <a:cs typeface="+mn-cs"/>
              </a:rPr>
              <a:t>seq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How to do a simple 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differential expression analysis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? 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How to correct for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multiple hypotheses testing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How do use some standard tools for large-scale data analysis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(PCA, SVD, clusteri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ng)?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How to perform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functional enrichment analysis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(given known gene sets)?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 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4400" b="1" dirty="0">
                <a:solidFill>
                  <a:schemeClr val="tx1"/>
                </a:solidFill>
                <a:ea typeface="+mn-ea"/>
                <a:cs typeface="+mn-cs"/>
              </a:rPr>
              <a:t>Analysis of epigenetic data and integrative analysis</a:t>
            </a:r>
            <a:endParaRPr lang="en-GB" sz="3600" dirty="0">
              <a:solidFill>
                <a:schemeClr val="tx1"/>
              </a:solidFill>
              <a:ea typeface="+mn-ea"/>
              <a:cs typeface="+mn-cs"/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What information do you get from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CHIP-</a:t>
            </a:r>
            <a:r>
              <a:rPr lang="en-GB" b="1" dirty="0" err="1">
                <a:solidFill>
                  <a:schemeClr val="tx1"/>
                </a:solidFill>
                <a:ea typeface="+mn-ea"/>
                <a:cs typeface="+mn-cs"/>
              </a:rPr>
              <a:t>seq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(and similar techniques)?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What do you learn from </a:t>
            </a:r>
            <a:r>
              <a:rPr lang="en-GB" b="1" dirty="0" err="1">
                <a:solidFill>
                  <a:schemeClr val="tx1"/>
                </a:solidFill>
                <a:ea typeface="+mn-ea"/>
                <a:cs typeface="+mn-cs"/>
              </a:rPr>
              <a:t>HiC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 data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on chromatin structure?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How to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perform integrative analysis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with gene expression data?</a:t>
            </a:r>
          </a:p>
        </p:txBody>
      </p:sp>
      <p:pic>
        <p:nvPicPr>
          <p:cNvPr id="1638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4200525"/>
            <a:ext cx="2398712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54113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Detecting splice variants:</a:t>
            </a:r>
            <a:endParaRPr lang="en-US" sz="4000" b="1">
              <a:latin typeface="Calibri" charset="0"/>
            </a:endParaRPr>
          </a:p>
        </p:txBody>
      </p:sp>
      <p:pic>
        <p:nvPicPr>
          <p:cNvPr id="348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91440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600"/>
            <a:ext cx="9144000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27000"/>
            <a:ext cx="5461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27000"/>
            <a:ext cx="44323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3435350"/>
            <a:ext cx="30035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457200" y="79375"/>
            <a:ext cx="8229600" cy="1122363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RNAseq vs microarrays</a:t>
            </a:r>
          </a:p>
        </p:txBody>
      </p:sp>
      <p:pic>
        <p:nvPicPr>
          <p:cNvPr id="399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9144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What is RNA-seq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" y="1757363"/>
            <a:ext cx="8777288" cy="47767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RNA-</a:t>
            </a:r>
            <a:r>
              <a:rPr lang="en-US" dirty="0" err="1">
                <a:ea typeface="+mn-ea"/>
                <a:cs typeface="+mn-cs"/>
              </a:rPr>
              <a:t>seq</a:t>
            </a:r>
            <a:r>
              <a:rPr lang="en-US" dirty="0">
                <a:ea typeface="+mn-ea"/>
                <a:cs typeface="+mn-cs"/>
              </a:rPr>
              <a:t> uses NGS to reveal the presence and quantity of RNA in a biological sample at a given moment: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quantifies mRNA, as well as long-non-coding RNA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can quantify </a:t>
            </a:r>
            <a:r>
              <a:rPr lang="en-US" i="1" dirty="0">
                <a:ea typeface="+mn-ea"/>
                <a:cs typeface="+mn-cs"/>
              </a:rPr>
              <a:t>de-novo </a:t>
            </a:r>
            <a:r>
              <a:rPr lang="en-US" dirty="0">
                <a:ea typeface="+mn-ea"/>
                <a:cs typeface="+mn-cs"/>
              </a:rPr>
              <a:t>transcripts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facilitates the ability to look at alternative gene spliced transcripts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can quantify small RNA, such as </a:t>
            </a:r>
            <a:r>
              <a:rPr lang="en-US" dirty="0" err="1">
                <a:ea typeface="+mn-ea"/>
                <a:cs typeface="+mn-cs"/>
              </a:rPr>
              <a:t>miRNA</a:t>
            </a:r>
            <a:r>
              <a:rPr lang="en-US" dirty="0">
                <a:ea typeface="+mn-ea"/>
                <a:cs typeface="+mn-cs"/>
              </a:rPr>
              <a:t>, </a:t>
            </a:r>
            <a:r>
              <a:rPr lang="en-US" dirty="0" err="1">
                <a:ea typeface="+mn-ea"/>
                <a:cs typeface="+mn-cs"/>
              </a:rPr>
              <a:t>tRNA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3"/>
          <p:cNvSpPr txBox="1">
            <a:spLocks noChangeArrowheads="1"/>
          </p:cNvSpPr>
          <p:nvPr/>
        </p:nvSpPr>
        <p:spPr bwMode="auto">
          <a:xfrm>
            <a:off x="3198813" y="3117850"/>
            <a:ext cx="2747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Applications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543050"/>
            <a:ext cx="8426450" cy="173672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>
                <a:solidFill>
                  <a:schemeClr val="tx2"/>
                </a:solidFill>
                <a:ea typeface="+mn-ea"/>
                <a:cs typeface="+mn-cs"/>
              </a:rPr>
              <a:t>What is the </a:t>
            </a:r>
            <a:r>
              <a:rPr lang="en-US" sz="2400" b="1" i="1" dirty="0">
                <a:solidFill>
                  <a:schemeClr val="tx2"/>
                </a:solidFill>
                <a:ea typeface="+mn-ea"/>
                <a:cs typeface="+mn-cs"/>
              </a:rPr>
              <a:t>genome-wide</a:t>
            </a:r>
            <a:r>
              <a:rPr lang="en-US" sz="2400" b="1" dirty="0">
                <a:solidFill>
                  <a:schemeClr val="tx2"/>
                </a:solidFill>
                <a:ea typeface="+mn-ea"/>
                <a:cs typeface="+mn-cs"/>
              </a:rPr>
              <a:t> response of the </a:t>
            </a:r>
            <a:r>
              <a:rPr lang="en-US" sz="2400" b="1" dirty="0" err="1">
                <a:solidFill>
                  <a:schemeClr val="tx2"/>
                </a:solidFill>
                <a:ea typeface="+mn-ea"/>
                <a:cs typeface="+mn-cs"/>
              </a:rPr>
              <a:t>transcriptome</a:t>
            </a:r>
            <a:r>
              <a:rPr lang="en-US" sz="2400" b="1" dirty="0">
                <a:solidFill>
                  <a:schemeClr val="tx2"/>
                </a:solidFill>
                <a:ea typeface="+mn-ea"/>
                <a:cs typeface="+mn-cs"/>
              </a:rPr>
              <a:t> when challenge with  some “test” as compared to a “control”?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chemeClr val="tx2"/>
                </a:solidFill>
                <a:ea typeface="+mn-ea"/>
                <a:cs typeface="+mn-cs"/>
              </a:rPr>
              <a:t>When using microarrays this could be done in a single experiment:</a:t>
            </a:r>
          </a:p>
        </p:txBody>
      </p:sp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660400" y="3857625"/>
            <a:ext cx="7721600" cy="2862263"/>
            <a:chOff x="660400" y="1862138"/>
            <a:chExt cx="7721600" cy="2862262"/>
          </a:xfrm>
        </p:grpSpPr>
        <p:pic>
          <p:nvPicPr>
            <p:cNvPr id="43014" name="Picture 4" descr="cDNA experim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1" t="21452" b="31023"/>
            <a:stretch>
              <a:fillRect/>
            </a:stretch>
          </p:blipFill>
          <p:spPr bwMode="auto">
            <a:xfrm>
              <a:off x="660400" y="1905000"/>
              <a:ext cx="70104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5" name="Picture 5" descr="GenomeChipSmall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750" y="1862138"/>
              <a:ext cx="2889250" cy="286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717925" y="6026150"/>
            <a:ext cx="60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charset="0"/>
                <a:ea typeface="+mn-ea"/>
                <a:cs typeface="+mn-cs"/>
              </a:rPr>
              <a:t>test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565525" y="4156075"/>
            <a:ext cx="104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Times New Roman" charset="0"/>
                <a:ea typeface="+mn-ea"/>
                <a:cs typeface="+mn-cs"/>
              </a:rPr>
              <a:t>control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Differential gene expression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0975" y="274638"/>
            <a:ext cx="8505825" cy="157321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Better experimental design: Replicates for both test (T) and control (C) group</a:t>
            </a:r>
          </a:p>
        </p:txBody>
      </p:sp>
      <p:pic>
        <p:nvPicPr>
          <p:cNvPr id="450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/>
          <a:stretch>
            <a:fillRect/>
          </a:stretch>
        </p:blipFill>
        <p:spPr bwMode="auto">
          <a:xfrm>
            <a:off x="0" y="2471738"/>
            <a:ext cx="9144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271463" y="6089650"/>
            <a:ext cx="859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Which genes are expressed differently in the two groups?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5919788" y="4745038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Test</a:t>
            </a:r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7880350" y="4748213"/>
            <a:ext cx="884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Control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75"/>
          <p:cNvGrpSpPr>
            <a:grpSpLocks/>
          </p:cNvGrpSpPr>
          <p:nvPr/>
        </p:nvGrpSpPr>
        <p:grpSpPr bwMode="auto">
          <a:xfrm>
            <a:off x="152400" y="4330700"/>
            <a:ext cx="4899025" cy="2409825"/>
            <a:chOff x="152079" y="4740550"/>
            <a:chExt cx="4899341" cy="2000720"/>
          </a:xfrm>
        </p:grpSpPr>
        <p:pic>
          <p:nvPicPr>
            <p:cNvPr id="17433" name="Picture 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1" b="11508"/>
            <a:stretch>
              <a:fillRect/>
            </a:stretch>
          </p:blipFill>
          <p:spPr bwMode="auto">
            <a:xfrm>
              <a:off x="152079" y="4740550"/>
              <a:ext cx="4899341" cy="2000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Rectangle 74"/>
            <p:cNvSpPr/>
            <p:nvPr/>
          </p:nvSpPr>
          <p:spPr>
            <a:xfrm>
              <a:off x="353705" y="4897392"/>
              <a:ext cx="1303421" cy="494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17410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1023938"/>
            <a:ext cx="20494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r="48505"/>
          <a:stretch>
            <a:fillRect/>
          </a:stretch>
        </p:blipFill>
        <p:spPr bwMode="auto">
          <a:xfrm>
            <a:off x="6545263" y="4740275"/>
            <a:ext cx="222726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32"/>
          <p:cNvGrpSpPr>
            <a:grpSpLocks/>
          </p:cNvGrpSpPr>
          <p:nvPr/>
        </p:nvGrpSpPr>
        <p:grpSpPr bwMode="auto">
          <a:xfrm>
            <a:off x="1470025" y="2963863"/>
            <a:ext cx="2405063" cy="2117725"/>
            <a:chOff x="1411506" y="2336678"/>
            <a:chExt cx="2404962" cy="2116936"/>
          </a:xfrm>
        </p:grpSpPr>
        <p:pic>
          <p:nvPicPr>
            <p:cNvPr id="17431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2"/>
            <a:stretch>
              <a:fillRect/>
            </a:stretch>
          </p:blipFill>
          <p:spPr bwMode="auto">
            <a:xfrm>
              <a:off x="1411506" y="2748125"/>
              <a:ext cx="2404962" cy="1705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3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102" y="2336678"/>
              <a:ext cx="2053797" cy="375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5" name="Elbow Connector 34"/>
          <p:cNvCxnSpPr>
            <a:stCxn id="17429" idx="2"/>
            <a:endCxn id="17431" idx="1"/>
          </p:cNvCxnSpPr>
          <p:nvPr/>
        </p:nvCxnSpPr>
        <p:spPr>
          <a:xfrm rot="16200000" flipH="1">
            <a:off x="585788" y="3344863"/>
            <a:ext cx="1433512" cy="334962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7410" idx="2"/>
            <a:endCxn id="17431" idx="3"/>
          </p:cNvCxnSpPr>
          <p:nvPr/>
        </p:nvCxnSpPr>
        <p:spPr>
          <a:xfrm rot="5400000">
            <a:off x="3315495" y="3355181"/>
            <a:ext cx="1433512" cy="314325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673350" y="4552950"/>
            <a:ext cx="0" cy="365125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416" name="Group 44"/>
          <p:cNvGrpSpPr>
            <a:grpSpLocks/>
          </p:cNvGrpSpPr>
          <p:nvPr/>
        </p:nvGrpSpPr>
        <p:grpSpPr bwMode="auto">
          <a:xfrm>
            <a:off x="104775" y="1023938"/>
            <a:ext cx="2060575" cy="1771650"/>
            <a:chOff x="105512" y="252048"/>
            <a:chExt cx="2059101" cy="1773115"/>
          </a:xfrm>
        </p:grpSpPr>
        <p:pic>
          <p:nvPicPr>
            <p:cNvPr id="17429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2" y="252048"/>
              <a:ext cx="2059101" cy="177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Picture 43" descr="CAD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10"/>
            <a:stretch>
              <a:fillRect/>
            </a:stretch>
          </p:blipFill>
          <p:spPr bwMode="auto">
            <a:xfrm>
              <a:off x="428051" y="514160"/>
              <a:ext cx="1447644" cy="992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7" name="Straight Connector 46"/>
          <p:cNvCxnSpPr>
            <a:stCxn id="17429" idx="3"/>
            <a:endCxn id="17410" idx="1"/>
          </p:cNvCxnSpPr>
          <p:nvPr/>
        </p:nvCxnSpPr>
        <p:spPr>
          <a:xfrm>
            <a:off x="2165350" y="1909763"/>
            <a:ext cx="1000125" cy="0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286000" y="1552575"/>
            <a:ext cx="8270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Garamond"/>
                <a:ea typeface="+mn-ea"/>
                <a:cs typeface="Garamond"/>
              </a:rPr>
              <a:t>GWAS</a:t>
            </a:r>
          </a:p>
        </p:txBody>
      </p:sp>
      <p:cxnSp>
        <p:nvCxnSpPr>
          <p:cNvPr id="51" name="Straight Arrow Connector 50"/>
          <p:cNvCxnSpPr>
            <a:stCxn id="17410" idx="3"/>
          </p:cNvCxnSpPr>
          <p:nvPr/>
        </p:nvCxnSpPr>
        <p:spPr>
          <a:xfrm>
            <a:off x="5214938" y="1909763"/>
            <a:ext cx="995362" cy="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051425" y="5764213"/>
            <a:ext cx="1493838" cy="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1" name="TextBox 52"/>
          <p:cNvSpPr txBox="1">
            <a:spLocks noChangeArrowheads="1"/>
          </p:cNvSpPr>
          <p:nvPr/>
        </p:nvSpPr>
        <p:spPr bwMode="auto">
          <a:xfrm>
            <a:off x="5297488" y="5292725"/>
            <a:ext cx="954087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Genetic</a:t>
            </a:r>
          </a:p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Risk</a:t>
            </a:r>
          </a:p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Score</a:t>
            </a:r>
          </a:p>
        </p:txBody>
      </p:sp>
      <p:sp>
        <p:nvSpPr>
          <p:cNvPr id="17422" name="TextBox 56"/>
          <p:cNvSpPr txBox="1">
            <a:spLocks noChangeArrowheads="1"/>
          </p:cNvSpPr>
          <p:nvPr/>
        </p:nvSpPr>
        <p:spPr bwMode="auto">
          <a:xfrm>
            <a:off x="5338763" y="1541463"/>
            <a:ext cx="633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PCA</a:t>
            </a:r>
          </a:p>
        </p:txBody>
      </p:sp>
      <p:pic>
        <p:nvPicPr>
          <p:cNvPr id="17423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3132138"/>
            <a:ext cx="23161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Arrow Connector 60"/>
          <p:cNvCxnSpPr/>
          <p:nvPr/>
        </p:nvCxnSpPr>
        <p:spPr>
          <a:xfrm flipV="1">
            <a:off x="4748213" y="4179888"/>
            <a:ext cx="1054100" cy="71755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5" name="TextBox 65"/>
          <p:cNvSpPr txBox="1">
            <a:spLocks noChangeArrowheads="1"/>
          </p:cNvSpPr>
          <p:nvPr/>
        </p:nvSpPr>
        <p:spPr bwMode="auto">
          <a:xfrm>
            <a:off x="4795838" y="4330700"/>
            <a:ext cx="10445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Network</a:t>
            </a:r>
          </a:p>
        </p:txBody>
      </p:sp>
      <p:pic>
        <p:nvPicPr>
          <p:cNvPr id="17426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4548" r="27940" b="7677"/>
          <a:stretch>
            <a:fillRect/>
          </a:stretch>
        </p:blipFill>
        <p:spPr bwMode="auto">
          <a:xfrm>
            <a:off x="6411913" y="768350"/>
            <a:ext cx="26162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1731963" y="150813"/>
            <a:ext cx="6127750" cy="75565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Module on GWAS</a:t>
            </a:r>
          </a:p>
        </p:txBody>
      </p:sp>
      <p:pic>
        <p:nvPicPr>
          <p:cNvPr id="17428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89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191000" y="2109788"/>
            <a:ext cx="20574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81000" y="762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solidFill>
                <a:schemeClr val="accent2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5691188"/>
            <a:ext cx="91440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>
                <a:latin typeface="+mn-lt"/>
                <a:ea typeface="+mn-ea"/>
                <a:cs typeface="+mn-cs"/>
              </a:rPr>
              <a:t>t</a:t>
            </a:r>
            <a:r>
              <a:rPr lang="en-US" sz="2400" b="1">
                <a:latin typeface="+mn-lt"/>
                <a:ea typeface="+mn-ea"/>
                <a:cs typeface="+mn-cs"/>
              </a:rPr>
              <a:t>-statistic: difference between means in units of average error</a:t>
            </a:r>
            <a:br>
              <a:rPr lang="en-US" sz="2400" b="1">
                <a:latin typeface="+mn-lt"/>
                <a:ea typeface="+mn-ea"/>
                <a:cs typeface="+mn-cs"/>
              </a:rPr>
            </a:br>
            <a:r>
              <a:rPr lang="en-US">
                <a:latin typeface="+mn-lt"/>
                <a:ea typeface="+mn-ea"/>
                <a:cs typeface="+mn-cs"/>
              </a:rPr>
              <a:t>Significance can be translated into </a:t>
            </a:r>
            <a:r>
              <a:rPr lang="en-US" i="1">
                <a:latin typeface="+mn-lt"/>
                <a:ea typeface="+mn-ea"/>
                <a:cs typeface="+mn-cs"/>
              </a:rPr>
              <a:t>p</a:t>
            </a:r>
            <a:r>
              <a:rPr lang="en-US">
                <a:latin typeface="+mn-lt"/>
                <a:ea typeface="+mn-ea"/>
                <a:cs typeface="+mn-cs"/>
              </a:rPr>
              <a:t>-value (probability) assuming normal distributions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276600" y="64008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2"/>
                </a:solidFill>
                <a:latin typeface="Times New Roman" charset="0"/>
                <a:ea typeface="+mn-ea"/>
                <a:cs typeface="+mn-cs"/>
              </a:rPr>
              <a:t>http://</a:t>
            </a:r>
            <a:r>
              <a:rPr lang="en-US" sz="2400" dirty="0" err="1">
                <a:solidFill>
                  <a:schemeClr val="bg2"/>
                </a:solidFill>
                <a:latin typeface="Times New Roman" charset="0"/>
                <a:ea typeface="+mn-ea"/>
                <a:cs typeface="+mn-cs"/>
              </a:rPr>
              <a:t>www.physics.csbsju.edu</a:t>
            </a:r>
            <a:r>
              <a:rPr lang="en-US" sz="2400" dirty="0">
                <a:solidFill>
                  <a:schemeClr val="bg2"/>
                </a:solidFill>
                <a:latin typeface="Times New Roman" charset="0"/>
                <a:ea typeface="+mn-ea"/>
                <a:cs typeface="+mn-cs"/>
              </a:rPr>
              <a:t>/stats/t-</a:t>
            </a:r>
            <a:r>
              <a:rPr lang="en-US" sz="2400" dirty="0" err="1">
                <a:solidFill>
                  <a:schemeClr val="bg2"/>
                </a:solidFill>
                <a:latin typeface="Times New Roman" charset="0"/>
                <a:ea typeface="+mn-ea"/>
                <a:cs typeface="+mn-cs"/>
              </a:rPr>
              <a:t>test.html</a:t>
            </a:r>
            <a:endParaRPr lang="en-US" sz="2400" dirty="0">
              <a:solidFill>
                <a:schemeClr val="bg2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850" y="260350"/>
            <a:ext cx="5949950" cy="1035050"/>
          </a:xfrm>
          <a:prstGeom prst="rect">
            <a:avLst/>
          </a:prstGeom>
        </p:spPr>
        <p:txBody>
          <a:bodyPr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Simplest approach: t-test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71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044575"/>
            <a:ext cx="66722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03888" y="6122988"/>
            <a:ext cx="2914650" cy="277812"/>
          </a:xfrm>
          <a:prstGeom prst="rect">
            <a:avLst/>
          </a:prstGeom>
          <a:solidFill>
            <a:schemeClr val="accent6">
              <a:alpha val="37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81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9154" name="Picture 3" descr="stat_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697038"/>
            <a:ext cx="67929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latin typeface="+mj-lt"/>
                <a:ea typeface="+mj-ea"/>
                <a:cs typeface="+mj-cs"/>
              </a:rPr>
              <a:t>Same difference in mean,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latin typeface="+mj-lt"/>
                <a:ea typeface="+mj-ea"/>
                <a:cs typeface="+mj-cs"/>
              </a:rPr>
              <a:t>but different variance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874713"/>
            <a:ext cx="7997825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300" dirty="0">
                <a:latin typeface="+mj-lt"/>
                <a:ea typeface="+mj-ea"/>
                <a:cs typeface="+mj-cs"/>
              </a:rPr>
              <a:t>Quantifying</a:t>
            </a:r>
            <a:r>
              <a:rPr lang="en-GB" sz="3600" dirty="0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 </a:t>
            </a:r>
            <a:r>
              <a:rPr lang="en-GB" sz="4300" dirty="0">
                <a:latin typeface="+mj-lt"/>
                <a:ea typeface="+mj-ea"/>
                <a:cs typeface="+mj-cs"/>
              </a:rPr>
              <a:t>Significance</a:t>
            </a:r>
            <a:endParaRPr lang="en-US" sz="43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35" y="1508275"/>
            <a:ext cx="3607054" cy="16585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300" dirty="0">
                <a:latin typeface="+mj-lt"/>
                <a:ea typeface="+mj-ea"/>
                <a:cs typeface="+mj-cs"/>
              </a:rPr>
              <a:t>T-test limitations </a:t>
            </a:r>
            <a:endParaRPr lang="en-US" sz="43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913" y="968375"/>
            <a:ext cx="8253412" cy="1779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Assumption of normality is not fulfilled for small sets of tests and controls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>(One cannot estimate any distribution well based on small sample size.)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Assumption of normality is usually not fulfilled for lowly expressed genes 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>(Counts are discrete and follow Poisson or negative binomial distribution.)</a:t>
            </a:r>
          </a:p>
        </p:txBody>
      </p:sp>
      <p:pic>
        <p:nvPicPr>
          <p:cNvPr id="522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3586163"/>
            <a:ext cx="892651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93663" y="3216275"/>
            <a:ext cx="6492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Possible workaround: Estimate p-values using permutation analysis: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pPr eaLnBrk="1" hangingPunct="1"/>
            <a:r>
              <a:rPr lang="en-US" sz="3600" b="1">
                <a:latin typeface="Calibri" charset="0"/>
              </a:rPr>
              <a:t>Genetics and Genome Evolution (GGE)</a:t>
            </a:r>
            <a:br>
              <a:rPr lang="en-US" sz="3600" b="1">
                <a:latin typeface="Calibri" charset="0"/>
              </a:rPr>
            </a:br>
            <a:br>
              <a:rPr lang="en-US" sz="4000">
                <a:latin typeface="Calibri" charset="0"/>
              </a:rPr>
            </a:br>
            <a:r>
              <a:rPr lang="en-US" sz="4000" i="1">
                <a:latin typeface="Calibri" charset="0"/>
              </a:rPr>
              <a:t>Bioinformatics for Genomics</a:t>
            </a:r>
            <a:br>
              <a:rPr lang="en-US" i="1">
                <a:latin typeface="Calibri" charset="0"/>
              </a:rPr>
            </a:br>
            <a:br>
              <a:rPr lang="en-US" i="1">
                <a:latin typeface="Calibri" charset="0"/>
              </a:rPr>
            </a:br>
            <a:r>
              <a:rPr lang="en-US" sz="3600">
                <a:latin typeface="Calibri" charset="0"/>
              </a:rPr>
              <a:t>Lecture 1: </a:t>
            </a:r>
            <a:br>
              <a:rPr lang="en-US" sz="3600">
                <a:latin typeface="Calibri" charset="0"/>
              </a:rPr>
            </a:br>
            <a:r>
              <a:rPr lang="en-US">
                <a:latin typeface="Calibri" charset="0"/>
              </a:rPr>
              <a:t>RNA-seq &amp; 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 Bergmann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Department of Computational Biology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(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Sven.Bergmann@unil.ch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What is gene expression?</a:t>
            </a: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/>
          <a:stretch>
            <a:fillRect/>
          </a:stretch>
        </p:blipFill>
        <p:spPr bwMode="auto">
          <a:xfrm>
            <a:off x="339725" y="2498725"/>
            <a:ext cx="83343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allelogram 5"/>
          <p:cNvSpPr/>
          <p:nvPr/>
        </p:nvSpPr>
        <p:spPr>
          <a:xfrm rot="15461878">
            <a:off x="1311276" y="3108325"/>
            <a:ext cx="2735262" cy="2020887"/>
          </a:xfrm>
          <a:prstGeom prst="parallelogram">
            <a:avLst>
              <a:gd name="adj" fmla="val 21154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Where is gene expression?</a:t>
            </a:r>
          </a:p>
        </p:txBody>
      </p:sp>
      <p:pic>
        <p:nvPicPr>
          <p:cNvPr id="204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1592263"/>
            <a:ext cx="5624512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How to measure gene expression?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613" y="1600200"/>
            <a:ext cx="7088187" cy="50117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Northern Blot:		Single genes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RT-PCR:					Multiple genes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Microarrays:			Whole genomes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RNA-</a:t>
            </a:r>
            <a:r>
              <a:rPr lang="en-US" dirty="0" err="1">
                <a:ea typeface="+mn-ea"/>
                <a:cs typeface="+mn-cs"/>
              </a:rPr>
              <a:t>seq</a:t>
            </a:r>
            <a:r>
              <a:rPr lang="en-US" dirty="0">
                <a:ea typeface="+mn-ea"/>
                <a:cs typeface="+mn-cs"/>
              </a:rPr>
              <a:t>:				Whole genomes+</a:t>
            </a:r>
          </a:p>
        </p:txBody>
      </p:sp>
      <p:pic>
        <p:nvPicPr>
          <p:cNvPr id="2150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074863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208338"/>
            <a:ext cx="1006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408488"/>
            <a:ext cx="10064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5535613"/>
            <a:ext cx="10699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Microarrays</a:t>
            </a:r>
          </a:p>
        </p:txBody>
      </p:sp>
      <p:pic>
        <p:nvPicPr>
          <p:cNvPr id="225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Microarrays</a:t>
            </a:r>
          </a:p>
        </p:txBody>
      </p:sp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9144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19837</TotalTime>
  <Words>798</Words>
  <Application>Microsoft Macintosh PowerPoint</Application>
  <PresentationFormat>On-screen Show (4:3)</PresentationFormat>
  <Paragraphs>111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Comic Sans MS</vt:lpstr>
      <vt:lpstr>Garamond</vt:lpstr>
      <vt:lpstr>Times New Roman</vt:lpstr>
      <vt:lpstr>Wingdings</vt:lpstr>
      <vt:lpstr>Office Theme</vt:lpstr>
      <vt:lpstr>Genetics and Genome Evolution (GGE)  Bioinformatics for Genomics  Lecture series 2022</vt:lpstr>
      <vt:lpstr>What will you learn?</vt:lpstr>
      <vt:lpstr>PowerPoint Presentation</vt:lpstr>
      <vt:lpstr>Genetics and Genome Evolution (GGE)  Bioinformatics for Genomics  Lecture 1:  RNA-seq &amp; DE</vt:lpstr>
      <vt:lpstr>What is gene expression?</vt:lpstr>
      <vt:lpstr>Where is gene expression?</vt:lpstr>
      <vt:lpstr>How to measure gene expression?</vt:lpstr>
      <vt:lpstr>Microarrays</vt:lpstr>
      <vt:lpstr>Microarrays</vt:lpstr>
      <vt:lpstr>RNA seq</vt:lpstr>
      <vt:lpstr>NGS platforms</vt:lpstr>
      <vt:lpstr>Illumina products:</vt:lpstr>
      <vt:lpstr>Illumina procedure:</vt:lpstr>
      <vt:lpstr>Illumina amplification:</vt:lpstr>
      <vt:lpstr>Cluster generation</vt:lpstr>
      <vt:lpstr>Cluster generation</vt:lpstr>
      <vt:lpstr>Illumina sequencing:</vt:lpstr>
      <vt:lpstr>Illumina sequencing:</vt:lpstr>
      <vt:lpstr>Illumina short reads analysis:</vt:lpstr>
      <vt:lpstr>Detecting splice variants:</vt:lpstr>
      <vt:lpstr>PowerPoint Presentation</vt:lpstr>
      <vt:lpstr>PowerPoint Presentation</vt:lpstr>
      <vt:lpstr>PowerPoint Presentation</vt:lpstr>
      <vt:lpstr>PowerPoint Presentation</vt:lpstr>
      <vt:lpstr>RNAseq vs microarrays</vt:lpstr>
      <vt:lpstr>What is RNA-seq good for?</vt:lpstr>
      <vt:lpstr>PowerPoint Presentation</vt:lpstr>
      <vt:lpstr>Differential gene expression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Lausanne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and Genome Evolution (GGE)</dc:title>
  <dc:creator>Sven Bergmann</dc:creator>
  <cp:lastModifiedBy>Sven Bergmann</cp:lastModifiedBy>
  <cp:revision>53</cp:revision>
  <dcterms:created xsi:type="dcterms:W3CDTF">2020-03-11T08:10:08Z</dcterms:created>
  <dcterms:modified xsi:type="dcterms:W3CDTF">2022-04-06T11:44:46Z</dcterms:modified>
</cp:coreProperties>
</file>