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69" r:id="rId2"/>
    <p:sldId id="370" r:id="rId3"/>
    <p:sldId id="371" r:id="rId4"/>
    <p:sldId id="372" r:id="rId5"/>
    <p:sldId id="346" r:id="rId6"/>
    <p:sldId id="258" r:id="rId7"/>
    <p:sldId id="290" r:id="rId8"/>
    <p:sldId id="289" r:id="rId9"/>
    <p:sldId id="363" r:id="rId10"/>
    <p:sldId id="364" r:id="rId11"/>
    <p:sldId id="365" r:id="rId12"/>
    <p:sldId id="366" r:id="rId13"/>
    <p:sldId id="367" r:id="rId14"/>
    <p:sldId id="36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63BAA63-0E53-E340-A005-706C9C2B9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84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fld id="{2EEA87C4-BD6C-3A48-869A-ABB4139C1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ACE4FD-A282-454F-A188-D4A1E0B54D3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AE293-F5AB-3D49-A3CF-DDCF51C2271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2D076-0CCC-894E-8CBC-0A8F05EEFFE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23215E-DE32-2245-9060-00F87E8012F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7541C7-0907-C24F-8CC1-B127D56FE34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BABB9-6728-6140-BA2F-A114F768A42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123116-2048-F643-850A-F1747C8B7398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9E5670-F038-C246-9C32-5638CAFD88BB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461633-FAE9-FA4F-9C65-DEDB3DF9A59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9EC6C1-BC12-C647-BFFF-31E39F7ED19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993C3F-B80C-CE48-A095-D5F340168783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3AFC1A-B96A-5C44-A0DE-DA88CE8E495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57C401-9615-AE47-94BB-21B622D6112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F37662-7C45-4346-A72D-A394124815A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C40325-AF21-8140-9740-7A68D0EA431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5ED596-DD7B-8E4B-B147-B36822A6EB1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86DAD0-1971-2748-BEC8-07F1FC0C4DE2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3822FE-55B8-254C-BBF9-5CF75F142E5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750B00-9066-0141-9B6E-129CF4AE472C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B45DDD-2A08-FF49-A28C-0E5102820627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16D84E-CE24-794A-887C-8DEAEF3EA437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46020A-ECC9-8C40-843A-9D35C822355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D1A545-C35C-364B-B3CF-0BDAF77107B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AD977D-DC65-EB4C-ADA7-3EBD9C118B1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17EA4-688D-8D45-B701-D0A81EDABEF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5A6B75-4D59-CD4B-883F-FDBDF776F0A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9A660A-F28C-804C-BB09-D178C6CC2CE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8994FF-5669-D34D-93BF-4F601E5AE8B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5D9A5-BA83-D44D-8069-22FE579C1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6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A966C-9AD5-C24C-8ABE-518797F3D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0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F0D64-6310-2349-B134-F0B3156A6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7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A5BB8-7E44-444D-911E-09511E9D5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4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88562-9467-A34B-A65D-0C684BD0C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9921C-225A-3645-98FE-907C42828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7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B2CD4-279E-5042-963A-6DD00369F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4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E7CF1-23CF-5D42-B2FC-78DEA99CD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6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79E74-2C18-F445-B1C6-BC19CBA11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9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757D8-75C1-8C47-A2F9-5B217A57B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4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5459C-FF89-114C-906A-B0ABE429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6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E3DDFA80-739A-6E47-A64A-785C1963C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0.wmf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Genetics and Genome Evolution (GGE)</a:t>
            </a:r>
            <a:br>
              <a:rPr lang="en-US" sz="3600" b="1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i="1" dirty="0" smtClean="0"/>
              <a:t>Bioinformatics for Genomics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600" dirty="0" smtClean="0"/>
              <a:t>Lecture 2: </a:t>
            </a:r>
            <a:br>
              <a:rPr lang="en-US" sz="3600" dirty="0" smtClean="0"/>
            </a:br>
            <a:r>
              <a:rPr lang="en-US" dirty="0" smtClean="0"/>
              <a:t>Clustering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solidFill>
                  <a:schemeClr val="bg2"/>
                </a:solidFill>
              </a:rPr>
              <a:t>Sven Bergmann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Department of Computational Biology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(</a:t>
            </a:r>
            <a:r>
              <a:rPr lang="en-US" sz="2800" dirty="0" err="1" smtClean="0">
                <a:solidFill>
                  <a:schemeClr val="bg2"/>
                </a:solidFill>
              </a:rPr>
              <a:t>Sven.Bergmann@unil.ch</a:t>
            </a:r>
            <a:r>
              <a:rPr lang="en-US" sz="2800" dirty="0" smtClean="0">
                <a:solidFill>
                  <a:schemeClr val="bg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65713"/>
            <a:ext cx="18288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Pearson correlations: Formulae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384425" y="6019800"/>
            <a:ext cx="447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cs typeface="Arial" charset="0"/>
              </a:rPr>
              <a:t> (simple version using </a:t>
            </a:r>
            <a:r>
              <a:rPr lang="en-US" sz="2400" i="1">
                <a:cs typeface="Arial" charset="0"/>
              </a:rPr>
              <a:t>z</a:t>
            </a:r>
            <a:r>
              <a:rPr lang="en-US" sz="2400">
                <a:cs typeface="Arial" charset="0"/>
              </a:rPr>
              <a:t>-scores)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003550" y="3505200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cs typeface="Arial" charset="0"/>
              </a:rPr>
              <a:t> (complicated version)</a:t>
            </a: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9" t="-16190"/>
          <a:stretch>
            <a:fillRect/>
          </a:stretch>
        </p:blipFill>
        <p:spPr bwMode="auto">
          <a:xfrm>
            <a:off x="1752600" y="1954213"/>
            <a:ext cx="5943600" cy="10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371600" y="2106613"/>
            <a:ext cx="342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>
                <a:latin typeface="Times New Roman" charset="0"/>
                <a:cs typeface="Arial" charset="0"/>
              </a:rPr>
              <a:t>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755775" y="1600200"/>
            <a:ext cx="7388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tx2"/>
                </a:solidFill>
                <a:cs typeface="Arial" charset="0"/>
              </a:rPr>
              <a:t>Similarity according to </a:t>
            </a:r>
            <a:r>
              <a:rPr lang="en-US" sz="2800" b="1" i="1">
                <a:solidFill>
                  <a:schemeClr val="tx2"/>
                </a:solidFill>
                <a:cs typeface="Arial" charset="0"/>
              </a:rPr>
              <a:t>all</a:t>
            </a:r>
            <a:r>
              <a:rPr lang="en-US" sz="2800" b="1">
                <a:solidFill>
                  <a:schemeClr val="tx2"/>
                </a:solidFill>
                <a:cs typeface="Arial" charset="0"/>
              </a:rPr>
              <a:t> conditions</a:t>
            </a:r>
            <a:br>
              <a:rPr lang="en-US" sz="2800" b="1">
                <a:solidFill>
                  <a:schemeClr val="tx2"/>
                </a:solidFill>
                <a:cs typeface="Arial" charset="0"/>
              </a:rPr>
            </a:br>
            <a:r>
              <a:rPr lang="en-US" sz="2800" b="1">
                <a:solidFill>
                  <a:schemeClr val="tx2"/>
                </a:solidFill>
                <a:cs typeface="Arial" charset="0"/>
              </a:rPr>
              <a:t>(</a:t>
            </a:r>
            <a:r>
              <a:rPr lang="ja-JP" altLang="en-US" sz="2800" b="1">
                <a:solidFill>
                  <a:schemeClr val="tx2"/>
                </a:solidFill>
                <a:cs typeface="Arial" charset="0"/>
              </a:rPr>
              <a:t>“</a:t>
            </a:r>
            <a:r>
              <a:rPr lang="en-US" sz="2800" b="1">
                <a:solidFill>
                  <a:schemeClr val="tx2"/>
                </a:solidFill>
                <a:cs typeface="Arial" charset="0"/>
              </a:rPr>
              <a:t>Democratic vote</a:t>
            </a:r>
            <a:r>
              <a:rPr lang="ja-JP" altLang="en-US" sz="2800" b="1">
                <a:solidFill>
                  <a:schemeClr val="tx2"/>
                </a:solidFill>
                <a:cs typeface="Arial" charset="0"/>
              </a:rPr>
              <a:t>”</a:t>
            </a:r>
            <a:r>
              <a:rPr lang="en-US" sz="2800" b="1">
                <a:solidFill>
                  <a:schemeClr val="tx2"/>
                </a:solidFill>
                <a:cs typeface="Arial" charset="0"/>
              </a:rPr>
              <a:t>)</a:t>
            </a:r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6480175" y="3983038"/>
            <a:ext cx="2514600" cy="2209800"/>
            <a:chOff x="4082" y="2012"/>
            <a:chExt cx="1584" cy="1392"/>
          </a:xfrm>
        </p:grpSpPr>
        <p:sp>
          <p:nvSpPr>
            <p:cNvPr id="60420" name="AutoShape 4"/>
            <p:cNvSpPr>
              <a:spLocks/>
            </p:cNvSpPr>
            <p:nvPr/>
          </p:nvSpPr>
          <p:spPr bwMode="auto">
            <a:xfrm>
              <a:off x="4082" y="2012"/>
              <a:ext cx="192" cy="1392"/>
            </a:xfrm>
            <a:prstGeom prst="rightBrace">
              <a:avLst>
                <a:gd name="adj1" fmla="val 60417"/>
                <a:gd name="adj2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21" name="Text Box 5"/>
            <p:cNvSpPr txBox="1">
              <a:spLocks noChangeArrowheads="1"/>
            </p:cNvSpPr>
            <p:nvPr/>
          </p:nvSpPr>
          <p:spPr bwMode="auto">
            <a:xfrm>
              <a:off x="4274" y="2407"/>
              <a:ext cx="1392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tx2"/>
                  </a:solidFill>
                  <a:cs typeface="Arial" charset="0"/>
                </a:rPr>
                <a:t>Clustering-coefficient</a:t>
              </a:r>
            </a:p>
          </p:txBody>
        </p:sp>
      </p:grpSp>
      <p:grpSp>
        <p:nvGrpSpPr>
          <p:cNvPr id="28675" name="Group 6"/>
          <p:cNvGrpSpPr>
            <a:grpSpLocks/>
          </p:cNvGrpSpPr>
          <p:nvPr/>
        </p:nvGrpSpPr>
        <p:grpSpPr bwMode="auto">
          <a:xfrm>
            <a:off x="1447800" y="3062288"/>
            <a:ext cx="2743200" cy="519112"/>
            <a:chOff x="3504" y="3897"/>
            <a:chExt cx="1728" cy="327"/>
          </a:xfrm>
        </p:grpSpPr>
        <p:sp>
          <p:nvSpPr>
            <p:cNvPr id="60423" name="Text Box 7"/>
            <p:cNvSpPr txBox="1">
              <a:spLocks noChangeArrowheads="1"/>
            </p:cNvSpPr>
            <p:nvPr/>
          </p:nvSpPr>
          <p:spPr bwMode="auto">
            <a:xfrm>
              <a:off x="3805" y="3897"/>
              <a:ext cx="11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>
                <a:defRPr/>
              </a:pPr>
              <a:r>
                <a:rPr lang="en-US" sz="2800">
                  <a:solidFill>
                    <a:schemeClr val="tx2"/>
                  </a:solidFill>
                  <a:cs typeface="Arial" charset="0"/>
                </a:rPr>
                <a:t>conditions</a:t>
              </a:r>
            </a:p>
          </p:txBody>
        </p:sp>
        <p:sp>
          <p:nvSpPr>
            <p:cNvPr id="60424" name="Line 8"/>
            <p:cNvSpPr>
              <a:spLocks noChangeShapeType="1"/>
            </p:cNvSpPr>
            <p:nvPr/>
          </p:nvSpPr>
          <p:spPr bwMode="auto">
            <a:xfrm>
              <a:off x="4992" y="4080"/>
              <a:ext cx="24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25" name="Line 9"/>
            <p:cNvSpPr>
              <a:spLocks noChangeShapeType="1"/>
            </p:cNvSpPr>
            <p:nvPr/>
          </p:nvSpPr>
          <p:spPr bwMode="auto">
            <a:xfrm flipH="1">
              <a:off x="3504" y="4080"/>
              <a:ext cx="24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60426" name="Group 10"/>
          <p:cNvGrpSpPr>
            <a:grpSpLocks/>
          </p:cNvGrpSpPr>
          <p:nvPr/>
        </p:nvGrpSpPr>
        <p:grpSpPr bwMode="auto">
          <a:xfrm>
            <a:off x="73025" y="5749925"/>
            <a:ext cx="6438900" cy="896938"/>
            <a:chOff x="46" y="3125"/>
            <a:chExt cx="4056" cy="565"/>
          </a:xfrm>
        </p:grpSpPr>
        <p:sp>
          <p:nvSpPr>
            <p:cNvPr id="28747" name="Rectangle 11"/>
            <p:cNvSpPr>
              <a:spLocks noChangeArrowheads="1"/>
            </p:cNvSpPr>
            <p:nvPr/>
          </p:nvSpPr>
          <p:spPr bwMode="auto">
            <a:xfrm>
              <a:off x="849" y="351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48" name="Rectangle 12"/>
            <p:cNvSpPr>
              <a:spLocks noChangeArrowheads="1"/>
            </p:cNvSpPr>
            <p:nvPr/>
          </p:nvSpPr>
          <p:spPr bwMode="auto">
            <a:xfrm>
              <a:off x="1344" y="351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49" name="Rectangle 13"/>
            <p:cNvSpPr>
              <a:spLocks noChangeArrowheads="1"/>
            </p:cNvSpPr>
            <p:nvPr/>
          </p:nvSpPr>
          <p:spPr bwMode="auto">
            <a:xfrm>
              <a:off x="1831" y="351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Helvetica" charset="0"/>
                </a:rPr>
                <a:t>3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50" name="Rectangle 14"/>
            <p:cNvSpPr>
              <a:spLocks noChangeArrowheads="1"/>
            </p:cNvSpPr>
            <p:nvPr/>
          </p:nvSpPr>
          <p:spPr bwMode="auto">
            <a:xfrm>
              <a:off x="2318" y="351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Helvetica" charset="0"/>
                </a:rPr>
                <a:t>4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51" name="Rectangle 15"/>
            <p:cNvSpPr>
              <a:spLocks noChangeArrowheads="1"/>
            </p:cNvSpPr>
            <p:nvPr/>
          </p:nvSpPr>
          <p:spPr bwMode="auto">
            <a:xfrm>
              <a:off x="2813" y="351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52" name="Rectangle 16"/>
            <p:cNvSpPr>
              <a:spLocks noChangeArrowheads="1"/>
            </p:cNvSpPr>
            <p:nvPr/>
          </p:nvSpPr>
          <p:spPr bwMode="auto">
            <a:xfrm>
              <a:off x="611" y="3142"/>
              <a:ext cx="2443" cy="33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Rectangle 17"/>
            <p:cNvSpPr>
              <a:spLocks noChangeArrowheads="1"/>
            </p:cNvSpPr>
            <p:nvPr/>
          </p:nvSpPr>
          <p:spPr bwMode="auto">
            <a:xfrm>
              <a:off x="611" y="3142"/>
              <a:ext cx="2443" cy="33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8754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" y="3142"/>
              <a:ext cx="2443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55" name="Line 19"/>
            <p:cNvSpPr>
              <a:spLocks noChangeShapeType="1"/>
            </p:cNvSpPr>
            <p:nvPr/>
          </p:nvSpPr>
          <p:spPr bwMode="auto">
            <a:xfrm>
              <a:off x="611" y="3475"/>
              <a:ext cx="24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Freeform 20"/>
            <p:cNvSpPr>
              <a:spLocks/>
            </p:cNvSpPr>
            <p:nvPr/>
          </p:nvSpPr>
          <p:spPr bwMode="auto">
            <a:xfrm>
              <a:off x="611" y="3142"/>
              <a:ext cx="2443" cy="333"/>
            </a:xfrm>
            <a:custGeom>
              <a:avLst/>
              <a:gdLst>
                <a:gd name="T0" fmla="*/ 0 w 286"/>
                <a:gd name="T1" fmla="*/ 0 h 39"/>
                <a:gd name="T2" fmla="*/ 1522638 w 286"/>
                <a:gd name="T3" fmla="*/ 0 h 39"/>
                <a:gd name="T4" fmla="*/ 1522638 w 286"/>
                <a:gd name="T5" fmla="*/ 207271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" h="39">
                  <a:moveTo>
                    <a:pt x="0" y="0"/>
                  </a:moveTo>
                  <a:lnTo>
                    <a:pt x="286" y="0"/>
                  </a:lnTo>
                  <a:lnTo>
                    <a:pt x="286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Freeform 21"/>
            <p:cNvSpPr>
              <a:spLocks/>
            </p:cNvSpPr>
            <p:nvPr/>
          </p:nvSpPr>
          <p:spPr bwMode="auto">
            <a:xfrm>
              <a:off x="611" y="3142"/>
              <a:ext cx="2443" cy="333"/>
            </a:xfrm>
            <a:custGeom>
              <a:avLst/>
              <a:gdLst>
                <a:gd name="T0" fmla="*/ 0 w 286"/>
                <a:gd name="T1" fmla="*/ 0 h 39"/>
                <a:gd name="T2" fmla="*/ 0 w 286"/>
                <a:gd name="T3" fmla="*/ 207271 h 39"/>
                <a:gd name="T4" fmla="*/ 1522638 w 286"/>
                <a:gd name="T5" fmla="*/ 207271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" h="39">
                  <a:moveTo>
                    <a:pt x="0" y="0"/>
                  </a:moveTo>
                  <a:lnTo>
                    <a:pt x="0" y="39"/>
                  </a:lnTo>
                  <a:lnTo>
                    <a:pt x="286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Line 22"/>
            <p:cNvSpPr>
              <a:spLocks noChangeShapeType="1"/>
            </p:cNvSpPr>
            <p:nvPr/>
          </p:nvSpPr>
          <p:spPr bwMode="auto">
            <a:xfrm>
              <a:off x="611" y="3142"/>
              <a:ext cx="1" cy="3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Line 23"/>
            <p:cNvSpPr>
              <a:spLocks noChangeShapeType="1"/>
            </p:cNvSpPr>
            <p:nvPr/>
          </p:nvSpPr>
          <p:spPr bwMode="auto">
            <a:xfrm flipV="1">
              <a:off x="851" y="344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Line 24"/>
            <p:cNvSpPr>
              <a:spLocks noChangeShapeType="1"/>
            </p:cNvSpPr>
            <p:nvPr/>
          </p:nvSpPr>
          <p:spPr bwMode="auto">
            <a:xfrm>
              <a:off x="851" y="3142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Line 25"/>
            <p:cNvSpPr>
              <a:spLocks noChangeShapeType="1"/>
            </p:cNvSpPr>
            <p:nvPr/>
          </p:nvSpPr>
          <p:spPr bwMode="auto">
            <a:xfrm flipV="1">
              <a:off x="1337" y="344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Line 26"/>
            <p:cNvSpPr>
              <a:spLocks noChangeShapeType="1"/>
            </p:cNvSpPr>
            <p:nvPr/>
          </p:nvSpPr>
          <p:spPr bwMode="auto">
            <a:xfrm>
              <a:off x="1337" y="3142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Line 27"/>
            <p:cNvSpPr>
              <a:spLocks noChangeShapeType="1"/>
            </p:cNvSpPr>
            <p:nvPr/>
          </p:nvSpPr>
          <p:spPr bwMode="auto">
            <a:xfrm flipV="1">
              <a:off x="1824" y="344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4" name="Line 28"/>
            <p:cNvSpPr>
              <a:spLocks noChangeShapeType="1"/>
            </p:cNvSpPr>
            <p:nvPr/>
          </p:nvSpPr>
          <p:spPr bwMode="auto">
            <a:xfrm>
              <a:off x="1824" y="3142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Line 29"/>
            <p:cNvSpPr>
              <a:spLocks noChangeShapeType="1"/>
            </p:cNvSpPr>
            <p:nvPr/>
          </p:nvSpPr>
          <p:spPr bwMode="auto">
            <a:xfrm flipV="1">
              <a:off x="2311" y="344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6" name="Line 30"/>
            <p:cNvSpPr>
              <a:spLocks noChangeShapeType="1"/>
            </p:cNvSpPr>
            <p:nvPr/>
          </p:nvSpPr>
          <p:spPr bwMode="auto">
            <a:xfrm>
              <a:off x="2311" y="3142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Line 31"/>
            <p:cNvSpPr>
              <a:spLocks noChangeShapeType="1"/>
            </p:cNvSpPr>
            <p:nvPr/>
          </p:nvSpPr>
          <p:spPr bwMode="auto">
            <a:xfrm flipV="1">
              <a:off x="2806" y="344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Line 32"/>
            <p:cNvSpPr>
              <a:spLocks noChangeShapeType="1"/>
            </p:cNvSpPr>
            <p:nvPr/>
          </p:nvSpPr>
          <p:spPr bwMode="auto">
            <a:xfrm>
              <a:off x="2806" y="3142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9" name="Line 33"/>
            <p:cNvSpPr>
              <a:spLocks noChangeShapeType="1"/>
            </p:cNvSpPr>
            <p:nvPr/>
          </p:nvSpPr>
          <p:spPr bwMode="auto">
            <a:xfrm>
              <a:off x="611" y="3219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0" name="Line 34"/>
            <p:cNvSpPr>
              <a:spLocks noChangeShapeType="1"/>
            </p:cNvSpPr>
            <p:nvPr/>
          </p:nvSpPr>
          <p:spPr bwMode="auto">
            <a:xfrm flipH="1">
              <a:off x="3028" y="3219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1" name="Rectangle 35"/>
            <p:cNvSpPr>
              <a:spLocks noChangeArrowheads="1"/>
            </p:cNvSpPr>
            <p:nvPr/>
          </p:nvSpPr>
          <p:spPr bwMode="auto">
            <a:xfrm>
              <a:off x="524" y="314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72" name="Line 36"/>
            <p:cNvSpPr>
              <a:spLocks noChangeShapeType="1"/>
            </p:cNvSpPr>
            <p:nvPr/>
          </p:nvSpPr>
          <p:spPr bwMode="auto">
            <a:xfrm>
              <a:off x="611" y="3389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3" name="Line 37"/>
            <p:cNvSpPr>
              <a:spLocks noChangeShapeType="1"/>
            </p:cNvSpPr>
            <p:nvPr/>
          </p:nvSpPr>
          <p:spPr bwMode="auto">
            <a:xfrm flipH="1">
              <a:off x="3028" y="3389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Rectangle 38"/>
            <p:cNvSpPr>
              <a:spLocks noChangeArrowheads="1"/>
            </p:cNvSpPr>
            <p:nvPr/>
          </p:nvSpPr>
          <p:spPr bwMode="auto">
            <a:xfrm>
              <a:off x="524" y="331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75" name="Line 39"/>
            <p:cNvSpPr>
              <a:spLocks noChangeShapeType="1"/>
            </p:cNvSpPr>
            <p:nvPr/>
          </p:nvSpPr>
          <p:spPr bwMode="auto">
            <a:xfrm>
              <a:off x="611" y="3475"/>
              <a:ext cx="24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Freeform 40"/>
            <p:cNvSpPr>
              <a:spLocks/>
            </p:cNvSpPr>
            <p:nvPr/>
          </p:nvSpPr>
          <p:spPr bwMode="auto">
            <a:xfrm>
              <a:off x="611" y="3142"/>
              <a:ext cx="2443" cy="333"/>
            </a:xfrm>
            <a:custGeom>
              <a:avLst/>
              <a:gdLst>
                <a:gd name="T0" fmla="*/ 0 w 286"/>
                <a:gd name="T1" fmla="*/ 0 h 39"/>
                <a:gd name="T2" fmla="*/ 1522638 w 286"/>
                <a:gd name="T3" fmla="*/ 0 h 39"/>
                <a:gd name="T4" fmla="*/ 1522638 w 286"/>
                <a:gd name="T5" fmla="*/ 207271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" h="39">
                  <a:moveTo>
                    <a:pt x="0" y="0"/>
                  </a:moveTo>
                  <a:lnTo>
                    <a:pt x="286" y="0"/>
                  </a:lnTo>
                  <a:lnTo>
                    <a:pt x="286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Line 41"/>
            <p:cNvSpPr>
              <a:spLocks noChangeShapeType="1"/>
            </p:cNvSpPr>
            <p:nvPr/>
          </p:nvSpPr>
          <p:spPr bwMode="auto">
            <a:xfrm>
              <a:off x="611" y="3142"/>
              <a:ext cx="1" cy="3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8" name="Text Box 42"/>
            <p:cNvSpPr txBox="1">
              <a:spLocks noChangeArrowheads="1"/>
            </p:cNvSpPr>
            <p:nvPr/>
          </p:nvSpPr>
          <p:spPr bwMode="auto">
            <a:xfrm>
              <a:off x="3164" y="3125"/>
              <a:ext cx="93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i="1">
                  <a:solidFill>
                    <a:schemeClr val="tx2"/>
                  </a:solidFill>
                  <a:cs typeface="Arial" charset="0"/>
                </a:rPr>
                <a:t>r</a:t>
              </a:r>
              <a:r>
                <a:rPr lang="en-US" sz="2800" b="1" baseline="-25000">
                  <a:solidFill>
                    <a:schemeClr val="tx2"/>
                  </a:solidFill>
                  <a:cs typeface="Arial" charset="0"/>
                </a:rPr>
                <a:t>12</a:t>
              </a:r>
              <a:r>
                <a:rPr lang="en-US" sz="2800" b="1">
                  <a:solidFill>
                    <a:schemeClr val="tx2"/>
                  </a:solidFill>
                  <a:cs typeface="Arial" charset="0"/>
                </a:rPr>
                <a:t> ~ -1</a:t>
              </a:r>
            </a:p>
          </p:txBody>
        </p:sp>
        <p:sp>
          <p:nvSpPr>
            <p:cNvPr id="60459" name="Text Box 43"/>
            <p:cNvSpPr txBox="1">
              <a:spLocks noChangeArrowheads="1"/>
            </p:cNvSpPr>
            <p:nvPr/>
          </p:nvSpPr>
          <p:spPr bwMode="auto">
            <a:xfrm>
              <a:off x="46" y="3197"/>
              <a:ext cx="4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tx2"/>
                  </a:solidFill>
                  <a:cs typeface="Arial" charset="0"/>
                </a:rPr>
                <a:t>gene</a:t>
              </a:r>
            </a:p>
          </p:txBody>
        </p:sp>
      </p:grpSp>
      <p:grpSp>
        <p:nvGrpSpPr>
          <p:cNvPr id="60460" name="Group 44"/>
          <p:cNvGrpSpPr>
            <a:grpSpLocks/>
          </p:cNvGrpSpPr>
          <p:nvPr/>
        </p:nvGrpSpPr>
        <p:grpSpPr bwMode="auto">
          <a:xfrm>
            <a:off x="76200" y="4792663"/>
            <a:ext cx="6327775" cy="858837"/>
            <a:chOff x="48" y="2522"/>
            <a:chExt cx="3986" cy="541"/>
          </a:xfrm>
        </p:grpSpPr>
        <p:sp>
          <p:nvSpPr>
            <p:cNvPr id="28714" name="Rectangle 45"/>
            <p:cNvSpPr>
              <a:spLocks noChangeArrowheads="1"/>
            </p:cNvSpPr>
            <p:nvPr/>
          </p:nvSpPr>
          <p:spPr bwMode="auto">
            <a:xfrm>
              <a:off x="608" y="2522"/>
              <a:ext cx="2443" cy="3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Rectangle 46"/>
            <p:cNvSpPr>
              <a:spLocks noChangeArrowheads="1"/>
            </p:cNvSpPr>
            <p:nvPr/>
          </p:nvSpPr>
          <p:spPr bwMode="auto">
            <a:xfrm>
              <a:off x="608" y="2522"/>
              <a:ext cx="2443" cy="35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8716" name="Picture 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2522"/>
              <a:ext cx="2443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17" name="Line 48"/>
            <p:cNvSpPr>
              <a:spLocks noChangeShapeType="1"/>
            </p:cNvSpPr>
            <p:nvPr/>
          </p:nvSpPr>
          <p:spPr bwMode="auto">
            <a:xfrm>
              <a:off x="608" y="2879"/>
              <a:ext cx="24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Freeform 49"/>
            <p:cNvSpPr>
              <a:spLocks/>
            </p:cNvSpPr>
            <p:nvPr/>
          </p:nvSpPr>
          <p:spPr bwMode="auto">
            <a:xfrm>
              <a:off x="608" y="2522"/>
              <a:ext cx="2443" cy="357"/>
            </a:xfrm>
            <a:custGeom>
              <a:avLst/>
              <a:gdLst>
                <a:gd name="T0" fmla="*/ 0 w 283"/>
                <a:gd name="T1" fmla="*/ 0 h 47"/>
                <a:gd name="T2" fmla="*/ 1571557 w 283"/>
                <a:gd name="T3" fmla="*/ 0 h 47"/>
                <a:gd name="T4" fmla="*/ 1571557 w 283"/>
                <a:gd name="T5" fmla="*/ 156472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3" h="47">
                  <a:moveTo>
                    <a:pt x="0" y="0"/>
                  </a:moveTo>
                  <a:lnTo>
                    <a:pt x="283" y="0"/>
                  </a:lnTo>
                  <a:lnTo>
                    <a:pt x="283" y="4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Freeform 50"/>
            <p:cNvSpPr>
              <a:spLocks/>
            </p:cNvSpPr>
            <p:nvPr/>
          </p:nvSpPr>
          <p:spPr bwMode="auto">
            <a:xfrm>
              <a:off x="608" y="2522"/>
              <a:ext cx="2443" cy="357"/>
            </a:xfrm>
            <a:custGeom>
              <a:avLst/>
              <a:gdLst>
                <a:gd name="T0" fmla="*/ 0 w 283"/>
                <a:gd name="T1" fmla="*/ 0 h 47"/>
                <a:gd name="T2" fmla="*/ 0 w 283"/>
                <a:gd name="T3" fmla="*/ 156472 h 47"/>
                <a:gd name="T4" fmla="*/ 1571557 w 283"/>
                <a:gd name="T5" fmla="*/ 156472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3" h="47">
                  <a:moveTo>
                    <a:pt x="0" y="0"/>
                  </a:moveTo>
                  <a:lnTo>
                    <a:pt x="0" y="47"/>
                  </a:lnTo>
                  <a:lnTo>
                    <a:pt x="283" y="4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Line 51"/>
            <p:cNvSpPr>
              <a:spLocks noChangeShapeType="1"/>
            </p:cNvSpPr>
            <p:nvPr/>
          </p:nvSpPr>
          <p:spPr bwMode="auto">
            <a:xfrm>
              <a:off x="608" y="2522"/>
              <a:ext cx="1" cy="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Line 52"/>
            <p:cNvSpPr>
              <a:spLocks noChangeShapeType="1"/>
            </p:cNvSpPr>
            <p:nvPr/>
          </p:nvSpPr>
          <p:spPr bwMode="auto">
            <a:xfrm flipV="1">
              <a:off x="850" y="285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Line 53"/>
            <p:cNvSpPr>
              <a:spLocks noChangeShapeType="1"/>
            </p:cNvSpPr>
            <p:nvPr/>
          </p:nvSpPr>
          <p:spPr bwMode="auto">
            <a:xfrm>
              <a:off x="850" y="252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Rectangle 54"/>
            <p:cNvSpPr>
              <a:spLocks noChangeArrowheads="1"/>
            </p:cNvSpPr>
            <p:nvPr/>
          </p:nvSpPr>
          <p:spPr bwMode="auto">
            <a:xfrm>
              <a:off x="852" y="2909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24" name="Line 55"/>
            <p:cNvSpPr>
              <a:spLocks noChangeShapeType="1"/>
            </p:cNvSpPr>
            <p:nvPr/>
          </p:nvSpPr>
          <p:spPr bwMode="auto">
            <a:xfrm flipV="1">
              <a:off x="1333" y="285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Line 56"/>
            <p:cNvSpPr>
              <a:spLocks noChangeShapeType="1"/>
            </p:cNvSpPr>
            <p:nvPr/>
          </p:nvSpPr>
          <p:spPr bwMode="auto">
            <a:xfrm>
              <a:off x="1333" y="252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Rectangle 57"/>
            <p:cNvSpPr>
              <a:spLocks noChangeArrowheads="1"/>
            </p:cNvSpPr>
            <p:nvPr/>
          </p:nvSpPr>
          <p:spPr bwMode="auto">
            <a:xfrm>
              <a:off x="1344" y="2909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27" name="Line 58"/>
            <p:cNvSpPr>
              <a:spLocks noChangeShapeType="1"/>
            </p:cNvSpPr>
            <p:nvPr/>
          </p:nvSpPr>
          <p:spPr bwMode="auto">
            <a:xfrm flipV="1">
              <a:off x="1825" y="285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Line 59"/>
            <p:cNvSpPr>
              <a:spLocks noChangeShapeType="1"/>
            </p:cNvSpPr>
            <p:nvPr/>
          </p:nvSpPr>
          <p:spPr bwMode="auto">
            <a:xfrm>
              <a:off x="1825" y="252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Rectangle 60"/>
            <p:cNvSpPr>
              <a:spLocks noChangeArrowheads="1"/>
            </p:cNvSpPr>
            <p:nvPr/>
          </p:nvSpPr>
          <p:spPr bwMode="auto">
            <a:xfrm>
              <a:off x="1836" y="2909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charset="0"/>
                </a:rPr>
                <a:t>3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30" name="Line 61"/>
            <p:cNvSpPr>
              <a:spLocks noChangeShapeType="1"/>
            </p:cNvSpPr>
            <p:nvPr/>
          </p:nvSpPr>
          <p:spPr bwMode="auto">
            <a:xfrm flipV="1">
              <a:off x="2309" y="285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Line 62"/>
            <p:cNvSpPr>
              <a:spLocks noChangeShapeType="1"/>
            </p:cNvSpPr>
            <p:nvPr/>
          </p:nvSpPr>
          <p:spPr bwMode="auto">
            <a:xfrm>
              <a:off x="2309" y="252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Rectangle 63"/>
            <p:cNvSpPr>
              <a:spLocks noChangeArrowheads="1"/>
            </p:cNvSpPr>
            <p:nvPr/>
          </p:nvSpPr>
          <p:spPr bwMode="auto">
            <a:xfrm>
              <a:off x="2319" y="2909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charset="0"/>
                </a:rPr>
                <a:t>4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33" name="Line 64"/>
            <p:cNvSpPr>
              <a:spLocks noChangeShapeType="1"/>
            </p:cNvSpPr>
            <p:nvPr/>
          </p:nvSpPr>
          <p:spPr bwMode="auto">
            <a:xfrm flipV="1">
              <a:off x="2801" y="285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Line 65"/>
            <p:cNvSpPr>
              <a:spLocks noChangeShapeType="1"/>
            </p:cNvSpPr>
            <p:nvPr/>
          </p:nvSpPr>
          <p:spPr bwMode="auto">
            <a:xfrm>
              <a:off x="2801" y="252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Rectangle 66"/>
            <p:cNvSpPr>
              <a:spLocks noChangeArrowheads="1"/>
            </p:cNvSpPr>
            <p:nvPr/>
          </p:nvSpPr>
          <p:spPr bwMode="auto">
            <a:xfrm>
              <a:off x="2811" y="2909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36" name="Line 67"/>
            <p:cNvSpPr>
              <a:spLocks noChangeShapeType="1"/>
            </p:cNvSpPr>
            <p:nvPr/>
          </p:nvSpPr>
          <p:spPr bwMode="auto">
            <a:xfrm>
              <a:off x="608" y="261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Line 68"/>
            <p:cNvSpPr>
              <a:spLocks noChangeShapeType="1"/>
            </p:cNvSpPr>
            <p:nvPr/>
          </p:nvSpPr>
          <p:spPr bwMode="auto">
            <a:xfrm flipH="1">
              <a:off x="3025" y="2613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Rectangle 69"/>
            <p:cNvSpPr>
              <a:spLocks noChangeArrowheads="1"/>
            </p:cNvSpPr>
            <p:nvPr/>
          </p:nvSpPr>
          <p:spPr bwMode="auto">
            <a:xfrm>
              <a:off x="524" y="2537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39" name="Line 70"/>
            <p:cNvSpPr>
              <a:spLocks noChangeShapeType="1"/>
            </p:cNvSpPr>
            <p:nvPr/>
          </p:nvSpPr>
          <p:spPr bwMode="auto">
            <a:xfrm>
              <a:off x="608" y="278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Line 71"/>
            <p:cNvSpPr>
              <a:spLocks noChangeShapeType="1"/>
            </p:cNvSpPr>
            <p:nvPr/>
          </p:nvSpPr>
          <p:spPr bwMode="auto">
            <a:xfrm flipH="1">
              <a:off x="3025" y="2780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Rectangle 72"/>
            <p:cNvSpPr>
              <a:spLocks noChangeArrowheads="1"/>
            </p:cNvSpPr>
            <p:nvPr/>
          </p:nvSpPr>
          <p:spPr bwMode="auto">
            <a:xfrm>
              <a:off x="524" y="2712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42" name="Line 73"/>
            <p:cNvSpPr>
              <a:spLocks noChangeShapeType="1"/>
            </p:cNvSpPr>
            <p:nvPr/>
          </p:nvSpPr>
          <p:spPr bwMode="auto">
            <a:xfrm>
              <a:off x="608" y="2879"/>
              <a:ext cx="24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Freeform 74"/>
            <p:cNvSpPr>
              <a:spLocks/>
            </p:cNvSpPr>
            <p:nvPr/>
          </p:nvSpPr>
          <p:spPr bwMode="auto">
            <a:xfrm>
              <a:off x="608" y="2522"/>
              <a:ext cx="2443" cy="357"/>
            </a:xfrm>
            <a:custGeom>
              <a:avLst/>
              <a:gdLst>
                <a:gd name="T0" fmla="*/ 0 w 283"/>
                <a:gd name="T1" fmla="*/ 0 h 47"/>
                <a:gd name="T2" fmla="*/ 1571557 w 283"/>
                <a:gd name="T3" fmla="*/ 0 h 47"/>
                <a:gd name="T4" fmla="*/ 1571557 w 283"/>
                <a:gd name="T5" fmla="*/ 156472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3" h="47">
                  <a:moveTo>
                    <a:pt x="0" y="0"/>
                  </a:moveTo>
                  <a:lnTo>
                    <a:pt x="283" y="0"/>
                  </a:lnTo>
                  <a:lnTo>
                    <a:pt x="283" y="4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Line 75"/>
            <p:cNvSpPr>
              <a:spLocks noChangeShapeType="1"/>
            </p:cNvSpPr>
            <p:nvPr/>
          </p:nvSpPr>
          <p:spPr bwMode="auto">
            <a:xfrm>
              <a:off x="608" y="2522"/>
              <a:ext cx="1" cy="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2" name="Text Box 76"/>
            <p:cNvSpPr txBox="1">
              <a:spLocks noChangeArrowheads="1"/>
            </p:cNvSpPr>
            <p:nvPr/>
          </p:nvSpPr>
          <p:spPr bwMode="auto">
            <a:xfrm>
              <a:off x="3170" y="2540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i="1">
                  <a:solidFill>
                    <a:schemeClr val="tx2"/>
                  </a:solidFill>
                  <a:cs typeface="Arial" charset="0"/>
                </a:rPr>
                <a:t>r</a:t>
              </a:r>
              <a:r>
                <a:rPr lang="en-US" sz="2800" b="1" baseline="-25000">
                  <a:solidFill>
                    <a:schemeClr val="tx2"/>
                  </a:solidFill>
                  <a:cs typeface="Arial" charset="0"/>
                </a:rPr>
                <a:t>12</a:t>
              </a:r>
              <a:r>
                <a:rPr lang="en-US" sz="2800" b="1">
                  <a:solidFill>
                    <a:schemeClr val="tx2"/>
                  </a:solidFill>
                  <a:cs typeface="Arial" charset="0"/>
                </a:rPr>
                <a:t> ~ 0</a:t>
              </a:r>
            </a:p>
          </p:txBody>
        </p:sp>
        <p:sp>
          <p:nvSpPr>
            <p:cNvPr id="60493" name="Text Box 77"/>
            <p:cNvSpPr txBox="1">
              <a:spLocks noChangeArrowheads="1"/>
            </p:cNvSpPr>
            <p:nvPr/>
          </p:nvSpPr>
          <p:spPr bwMode="auto">
            <a:xfrm>
              <a:off x="48" y="2564"/>
              <a:ext cx="4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tx2"/>
                  </a:solidFill>
                  <a:cs typeface="Arial" charset="0"/>
                </a:rPr>
                <a:t>gene</a:t>
              </a:r>
            </a:p>
          </p:txBody>
        </p:sp>
      </p:grpSp>
      <p:grpSp>
        <p:nvGrpSpPr>
          <p:cNvPr id="28678" name="Group 78"/>
          <p:cNvGrpSpPr>
            <a:grpSpLocks/>
          </p:cNvGrpSpPr>
          <p:nvPr/>
        </p:nvGrpSpPr>
        <p:grpSpPr bwMode="auto">
          <a:xfrm>
            <a:off x="88900" y="3810000"/>
            <a:ext cx="6353175" cy="866775"/>
            <a:chOff x="56" y="1903"/>
            <a:chExt cx="4002" cy="546"/>
          </a:xfrm>
        </p:grpSpPr>
        <p:sp>
          <p:nvSpPr>
            <p:cNvPr id="28681" name="Rectangle 79"/>
            <p:cNvSpPr>
              <a:spLocks noChangeArrowheads="1"/>
            </p:cNvSpPr>
            <p:nvPr/>
          </p:nvSpPr>
          <p:spPr bwMode="auto">
            <a:xfrm>
              <a:off x="605" y="1903"/>
              <a:ext cx="2445" cy="37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Rectangle 80"/>
            <p:cNvSpPr>
              <a:spLocks noChangeArrowheads="1"/>
            </p:cNvSpPr>
            <p:nvPr/>
          </p:nvSpPr>
          <p:spPr bwMode="auto">
            <a:xfrm>
              <a:off x="605" y="1903"/>
              <a:ext cx="2445" cy="37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8683" name="Picture 8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" y="1903"/>
              <a:ext cx="2445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4" name="Line 82"/>
            <p:cNvSpPr>
              <a:spLocks noChangeShapeType="1"/>
            </p:cNvSpPr>
            <p:nvPr/>
          </p:nvSpPr>
          <p:spPr bwMode="auto">
            <a:xfrm>
              <a:off x="605" y="2277"/>
              <a:ext cx="24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Freeform 83"/>
            <p:cNvSpPr>
              <a:spLocks/>
            </p:cNvSpPr>
            <p:nvPr/>
          </p:nvSpPr>
          <p:spPr bwMode="auto">
            <a:xfrm>
              <a:off x="605" y="1903"/>
              <a:ext cx="2445" cy="374"/>
            </a:xfrm>
            <a:custGeom>
              <a:avLst/>
              <a:gdLst>
                <a:gd name="T0" fmla="*/ 0 w 345"/>
                <a:gd name="T1" fmla="*/ 0 h 53"/>
                <a:gd name="T2" fmla="*/ 870300 w 345"/>
                <a:gd name="T3" fmla="*/ 0 h 53"/>
                <a:gd name="T4" fmla="*/ 870300 w 345"/>
                <a:gd name="T5" fmla="*/ 131408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5" h="53">
                  <a:moveTo>
                    <a:pt x="0" y="0"/>
                  </a:moveTo>
                  <a:lnTo>
                    <a:pt x="345" y="0"/>
                  </a:lnTo>
                  <a:lnTo>
                    <a:pt x="345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Freeform 84"/>
            <p:cNvSpPr>
              <a:spLocks/>
            </p:cNvSpPr>
            <p:nvPr/>
          </p:nvSpPr>
          <p:spPr bwMode="auto">
            <a:xfrm>
              <a:off x="605" y="1903"/>
              <a:ext cx="2445" cy="374"/>
            </a:xfrm>
            <a:custGeom>
              <a:avLst/>
              <a:gdLst>
                <a:gd name="T0" fmla="*/ 0 w 345"/>
                <a:gd name="T1" fmla="*/ 0 h 53"/>
                <a:gd name="T2" fmla="*/ 0 w 345"/>
                <a:gd name="T3" fmla="*/ 131408 h 53"/>
                <a:gd name="T4" fmla="*/ 870300 w 345"/>
                <a:gd name="T5" fmla="*/ 131408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5" h="53">
                  <a:moveTo>
                    <a:pt x="0" y="0"/>
                  </a:moveTo>
                  <a:lnTo>
                    <a:pt x="0" y="53"/>
                  </a:lnTo>
                  <a:lnTo>
                    <a:pt x="345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85"/>
            <p:cNvSpPr>
              <a:spLocks noChangeShapeType="1"/>
            </p:cNvSpPr>
            <p:nvPr/>
          </p:nvSpPr>
          <p:spPr bwMode="auto">
            <a:xfrm>
              <a:off x="605" y="1903"/>
              <a:ext cx="1" cy="3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86"/>
            <p:cNvSpPr>
              <a:spLocks noChangeShapeType="1"/>
            </p:cNvSpPr>
            <p:nvPr/>
          </p:nvSpPr>
          <p:spPr bwMode="auto">
            <a:xfrm flipV="1">
              <a:off x="846" y="2248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87"/>
            <p:cNvSpPr>
              <a:spLocks noChangeShapeType="1"/>
            </p:cNvSpPr>
            <p:nvPr/>
          </p:nvSpPr>
          <p:spPr bwMode="auto">
            <a:xfrm>
              <a:off x="846" y="19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Rectangle 88"/>
            <p:cNvSpPr>
              <a:spLocks noChangeArrowheads="1"/>
            </p:cNvSpPr>
            <p:nvPr/>
          </p:nvSpPr>
          <p:spPr bwMode="auto">
            <a:xfrm>
              <a:off x="848" y="230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691" name="Line 89"/>
            <p:cNvSpPr>
              <a:spLocks noChangeShapeType="1"/>
            </p:cNvSpPr>
            <p:nvPr/>
          </p:nvSpPr>
          <p:spPr bwMode="auto">
            <a:xfrm flipV="1">
              <a:off x="1335" y="2248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Line 90"/>
            <p:cNvSpPr>
              <a:spLocks noChangeShapeType="1"/>
            </p:cNvSpPr>
            <p:nvPr/>
          </p:nvSpPr>
          <p:spPr bwMode="auto">
            <a:xfrm>
              <a:off x="1335" y="19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Rectangle 91"/>
            <p:cNvSpPr>
              <a:spLocks noChangeArrowheads="1"/>
            </p:cNvSpPr>
            <p:nvPr/>
          </p:nvSpPr>
          <p:spPr bwMode="auto">
            <a:xfrm>
              <a:off x="1337" y="230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694" name="Line 92"/>
            <p:cNvSpPr>
              <a:spLocks noChangeShapeType="1"/>
            </p:cNvSpPr>
            <p:nvPr/>
          </p:nvSpPr>
          <p:spPr bwMode="auto">
            <a:xfrm flipV="1">
              <a:off x="1831" y="2248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93"/>
            <p:cNvSpPr>
              <a:spLocks noChangeShapeType="1"/>
            </p:cNvSpPr>
            <p:nvPr/>
          </p:nvSpPr>
          <p:spPr bwMode="auto">
            <a:xfrm>
              <a:off x="1831" y="19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Rectangle 94"/>
            <p:cNvSpPr>
              <a:spLocks noChangeArrowheads="1"/>
            </p:cNvSpPr>
            <p:nvPr/>
          </p:nvSpPr>
          <p:spPr bwMode="auto">
            <a:xfrm>
              <a:off x="1833" y="230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" charset="0"/>
                </a:rPr>
                <a:t>3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697" name="Line 95"/>
            <p:cNvSpPr>
              <a:spLocks noChangeShapeType="1"/>
            </p:cNvSpPr>
            <p:nvPr/>
          </p:nvSpPr>
          <p:spPr bwMode="auto">
            <a:xfrm flipV="1">
              <a:off x="2313" y="2248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96"/>
            <p:cNvSpPr>
              <a:spLocks noChangeShapeType="1"/>
            </p:cNvSpPr>
            <p:nvPr/>
          </p:nvSpPr>
          <p:spPr bwMode="auto">
            <a:xfrm>
              <a:off x="2313" y="19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Rectangle 97"/>
            <p:cNvSpPr>
              <a:spLocks noChangeArrowheads="1"/>
            </p:cNvSpPr>
            <p:nvPr/>
          </p:nvSpPr>
          <p:spPr bwMode="auto">
            <a:xfrm>
              <a:off x="2315" y="230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" charset="0"/>
                </a:rPr>
                <a:t>4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00" name="Line 98"/>
            <p:cNvSpPr>
              <a:spLocks noChangeShapeType="1"/>
            </p:cNvSpPr>
            <p:nvPr/>
          </p:nvSpPr>
          <p:spPr bwMode="auto">
            <a:xfrm flipV="1">
              <a:off x="2802" y="2248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Line 99"/>
            <p:cNvSpPr>
              <a:spLocks noChangeShapeType="1"/>
            </p:cNvSpPr>
            <p:nvPr/>
          </p:nvSpPr>
          <p:spPr bwMode="auto">
            <a:xfrm>
              <a:off x="2802" y="19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Rectangle 100"/>
            <p:cNvSpPr>
              <a:spLocks noChangeArrowheads="1"/>
            </p:cNvSpPr>
            <p:nvPr/>
          </p:nvSpPr>
          <p:spPr bwMode="auto">
            <a:xfrm>
              <a:off x="2804" y="230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03" name="Line 101"/>
            <p:cNvSpPr>
              <a:spLocks noChangeShapeType="1"/>
            </p:cNvSpPr>
            <p:nvPr/>
          </p:nvSpPr>
          <p:spPr bwMode="auto">
            <a:xfrm>
              <a:off x="605" y="1995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102"/>
            <p:cNvSpPr>
              <a:spLocks noChangeShapeType="1"/>
            </p:cNvSpPr>
            <p:nvPr/>
          </p:nvSpPr>
          <p:spPr bwMode="auto">
            <a:xfrm flipH="1">
              <a:off x="3022" y="1995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Rectangle 103"/>
            <p:cNvSpPr>
              <a:spLocks noChangeArrowheads="1"/>
            </p:cNvSpPr>
            <p:nvPr/>
          </p:nvSpPr>
          <p:spPr bwMode="auto">
            <a:xfrm>
              <a:off x="529" y="1924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06" name="Line 104"/>
            <p:cNvSpPr>
              <a:spLocks noChangeShapeType="1"/>
            </p:cNvSpPr>
            <p:nvPr/>
          </p:nvSpPr>
          <p:spPr bwMode="auto">
            <a:xfrm>
              <a:off x="605" y="217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Line 105"/>
            <p:cNvSpPr>
              <a:spLocks noChangeShapeType="1"/>
            </p:cNvSpPr>
            <p:nvPr/>
          </p:nvSpPr>
          <p:spPr bwMode="auto">
            <a:xfrm flipH="1">
              <a:off x="3022" y="2178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Rectangle 106"/>
            <p:cNvSpPr>
              <a:spLocks noChangeArrowheads="1"/>
            </p:cNvSpPr>
            <p:nvPr/>
          </p:nvSpPr>
          <p:spPr bwMode="auto">
            <a:xfrm>
              <a:off x="529" y="211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09" name="Line 107"/>
            <p:cNvSpPr>
              <a:spLocks noChangeShapeType="1"/>
            </p:cNvSpPr>
            <p:nvPr/>
          </p:nvSpPr>
          <p:spPr bwMode="auto">
            <a:xfrm>
              <a:off x="605" y="2277"/>
              <a:ext cx="24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Freeform 108"/>
            <p:cNvSpPr>
              <a:spLocks/>
            </p:cNvSpPr>
            <p:nvPr/>
          </p:nvSpPr>
          <p:spPr bwMode="auto">
            <a:xfrm>
              <a:off x="605" y="1903"/>
              <a:ext cx="2445" cy="374"/>
            </a:xfrm>
            <a:custGeom>
              <a:avLst/>
              <a:gdLst>
                <a:gd name="T0" fmla="*/ 0 w 345"/>
                <a:gd name="T1" fmla="*/ 0 h 53"/>
                <a:gd name="T2" fmla="*/ 870300 w 345"/>
                <a:gd name="T3" fmla="*/ 0 h 53"/>
                <a:gd name="T4" fmla="*/ 870300 w 345"/>
                <a:gd name="T5" fmla="*/ 131408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5" h="53">
                  <a:moveTo>
                    <a:pt x="0" y="0"/>
                  </a:moveTo>
                  <a:lnTo>
                    <a:pt x="345" y="0"/>
                  </a:lnTo>
                  <a:lnTo>
                    <a:pt x="345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109"/>
            <p:cNvSpPr>
              <a:spLocks noChangeShapeType="1"/>
            </p:cNvSpPr>
            <p:nvPr/>
          </p:nvSpPr>
          <p:spPr bwMode="auto">
            <a:xfrm>
              <a:off x="605" y="1903"/>
              <a:ext cx="1" cy="3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6" name="Text Box 110"/>
            <p:cNvSpPr txBox="1">
              <a:spLocks noChangeArrowheads="1"/>
            </p:cNvSpPr>
            <p:nvPr/>
          </p:nvSpPr>
          <p:spPr bwMode="auto">
            <a:xfrm>
              <a:off x="3142" y="1936"/>
              <a:ext cx="9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defRPr/>
              </a:pPr>
              <a:r>
                <a:rPr lang="en-US" sz="2800" b="1" i="1">
                  <a:solidFill>
                    <a:schemeClr val="tx2"/>
                  </a:solidFill>
                  <a:cs typeface="Arial" charset="0"/>
                </a:rPr>
                <a:t>r</a:t>
              </a:r>
              <a:r>
                <a:rPr lang="en-US" sz="2800" b="1" baseline="-25000">
                  <a:solidFill>
                    <a:schemeClr val="tx2"/>
                  </a:solidFill>
                  <a:cs typeface="Arial" charset="0"/>
                </a:rPr>
                <a:t>12</a:t>
              </a:r>
              <a:r>
                <a:rPr lang="en-US" sz="2800" b="1">
                  <a:solidFill>
                    <a:schemeClr val="tx2"/>
                  </a:solidFill>
                  <a:cs typeface="Arial" charset="0"/>
                </a:rPr>
                <a:t> ~ 1</a:t>
              </a:r>
            </a:p>
          </p:txBody>
        </p:sp>
        <p:sp>
          <p:nvSpPr>
            <p:cNvPr id="60527" name="Text Box 111"/>
            <p:cNvSpPr txBox="1">
              <a:spLocks noChangeArrowheads="1"/>
            </p:cNvSpPr>
            <p:nvPr/>
          </p:nvSpPr>
          <p:spPr bwMode="auto">
            <a:xfrm>
              <a:off x="56" y="1968"/>
              <a:ext cx="4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tx2"/>
                  </a:solidFill>
                  <a:cs typeface="Arial" charset="0"/>
                </a:rPr>
                <a:t>gene</a:t>
              </a:r>
            </a:p>
          </p:txBody>
        </p:sp>
      </p:grpSp>
      <p:sp>
        <p:nvSpPr>
          <p:cNvPr id="60528" name="Rectangle 112"/>
          <p:cNvSpPr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Pearson correlations: Intuition</a:t>
            </a:r>
          </a:p>
        </p:txBody>
      </p:sp>
      <p:pic>
        <p:nvPicPr>
          <p:cNvPr id="60529" name="Picture 1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565275"/>
            <a:ext cx="1828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800px-Anscom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6200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Pearson correlations: Caution!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846138" y="6170613"/>
            <a:ext cx="7764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Arial" charset="0"/>
              </a:rPr>
              <a:t>High correlation does not  necessarily mean co-linearity!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352800" y="2362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Times New Roman" charset="0"/>
                <a:cs typeface="Arial" charset="0"/>
              </a:rPr>
              <a:t>r=0.8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7239000" y="2362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Times New Roman" charset="0"/>
                <a:cs typeface="Arial" charset="0"/>
              </a:rPr>
              <a:t>r=0.8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352800" y="5029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Times New Roman" charset="0"/>
                <a:cs typeface="Arial" charset="0"/>
              </a:rPr>
              <a:t>r=0.8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7239000" y="5029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Times New Roman" charset="0"/>
                <a:cs typeface="Arial" charset="0"/>
              </a:rPr>
              <a:t>r=0.8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248400" cy="47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(Hierarchical Agglomerative) Clustering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762000" y="5426075"/>
            <a:ext cx="7577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cs typeface="Arial" charset="0"/>
              </a:rPr>
              <a:t>Join most correlated samples and replace correlations </a:t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>to remaining samples by average, then iterate …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201613" y="6400800"/>
            <a:ext cx="894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2"/>
                </a:solidFill>
                <a:latin typeface="Times New Roman" charset="0"/>
                <a:cs typeface="Arial" charset="0"/>
              </a:rPr>
              <a:t>http://gepas.bioinfo.cipf.es/cgi-bin/tutoX?c=clustering/clustering.config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9144000" cy="616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Clustering of the real expression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  <a:latin typeface="Comic Sans MS" charset="0"/>
              </a:rPr>
              <a:t>K-means Clustering</a:t>
            </a: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6934200" y="2286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7010400" y="2667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7543800" y="4191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7315200" y="2590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7696200" y="4343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7467600" y="4724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7162800" y="4191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5562600" y="3352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5562600" y="3810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5638800" y="4114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5334000" y="3581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5334000" y="3886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029200" y="1905000"/>
            <a:ext cx="3276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71450" y="1295400"/>
            <a:ext cx="4933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>
                <a:cs typeface="Arial" charset="0"/>
              </a:rPr>
              <a:t>“</a:t>
            </a:r>
            <a:r>
              <a:rPr lang="en-US" sz="3200">
                <a:cs typeface="Arial" charset="0"/>
              </a:rPr>
              <a:t>guess</a:t>
            </a:r>
            <a:r>
              <a:rPr lang="ja-JP" altLang="en-US" sz="3200">
                <a:cs typeface="Arial" charset="0"/>
              </a:rPr>
              <a:t>”</a:t>
            </a:r>
            <a:r>
              <a:rPr lang="en-US" sz="3200">
                <a:cs typeface="Arial" charset="0"/>
              </a:rPr>
              <a:t> k=3 (# of clusters)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772025" y="6521450"/>
            <a:ext cx="4371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chemeClr val="bg2"/>
                </a:solidFill>
                <a:cs typeface="Arial" charset="0"/>
              </a:rPr>
              <a:t>http://en.wikipedia.org/wiki/K-means_algorithm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  <a:latin typeface="Comic Sans MS" charset="0"/>
              </a:rPr>
              <a:t>K-means Clustering</a:t>
            </a: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6934200" y="2286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7010400" y="2667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7543800" y="4191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7315200" y="2590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7696200" y="4343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7467600" y="4724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7162800" y="4191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5562600" y="3352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5562600" y="3810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5638800" y="4114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5334000" y="3581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5334000" y="3886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38928" name="Group 17"/>
          <p:cNvGrpSpPr>
            <a:grpSpLocks/>
          </p:cNvGrpSpPr>
          <p:nvPr/>
        </p:nvGrpSpPr>
        <p:grpSpPr bwMode="auto">
          <a:xfrm>
            <a:off x="6019800" y="3886200"/>
            <a:ext cx="228600" cy="228600"/>
            <a:chOff x="720" y="3120"/>
            <a:chExt cx="144" cy="144"/>
          </a:xfrm>
        </p:grpSpPr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 flipV="1"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8929" name="Group 20"/>
          <p:cNvGrpSpPr>
            <a:grpSpLocks/>
          </p:cNvGrpSpPr>
          <p:nvPr/>
        </p:nvGrpSpPr>
        <p:grpSpPr bwMode="auto">
          <a:xfrm>
            <a:off x="7620000" y="3657600"/>
            <a:ext cx="228600" cy="228600"/>
            <a:chOff x="720" y="3120"/>
            <a:chExt cx="144" cy="144"/>
          </a:xfrm>
        </p:grpSpPr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286" name="Line 22"/>
            <p:cNvSpPr>
              <a:spLocks noChangeShapeType="1"/>
            </p:cNvSpPr>
            <p:nvPr/>
          </p:nvSpPr>
          <p:spPr bwMode="auto">
            <a:xfrm flipV="1"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8930" name="Group 23"/>
          <p:cNvGrpSpPr>
            <a:grpSpLocks/>
          </p:cNvGrpSpPr>
          <p:nvPr/>
        </p:nvGrpSpPr>
        <p:grpSpPr bwMode="auto">
          <a:xfrm>
            <a:off x="5410200" y="2819400"/>
            <a:ext cx="228600" cy="228600"/>
            <a:chOff x="720" y="3120"/>
            <a:chExt cx="144" cy="144"/>
          </a:xfrm>
        </p:grpSpPr>
        <p:sp>
          <p:nvSpPr>
            <p:cNvPr id="11288" name="Line 24"/>
            <p:cNvSpPr>
              <a:spLocks noChangeShapeType="1"/>
            </p:cNvSpPr>
            <p:nvPr/>
          </p:nvSpPr>
          <p:spPr bwMode="auto">
            <a:xfrm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289" name="Line 25"/>
            <p:cNvSpPr>
              <a:spLocks noChangeShapeType="1"/>
            </p:cNvSpPr>
            <p:nvPr/>
          </p:nvSpPr>
          <p:spPr bwMode="auto">
            <a:xfrm flipV="1"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5029200" y="1905000"/>
            <a:ext cx="3276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95250" y="1828800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cs typeface="Arial" charset="0"/>
              </a:rPr>
              <a:t>1. Start with random positions of  </a:t>
            </a:r>
            <a:r>
              <a:rPr lang="en-US" sz="3200" i="1">
                <a:cs typeface="Arial" charset="0"/>
              </a:rPr>
              <a:t>centroids</a:t>
            </a:r>
            <a:r>
              <a:rPr lang="en-US" sz="3200">
                <a:cs typeface="Arial" charset="0"/>
              </a:rPr>
              <a:t> (  )</a:t>
            </a:r>
            <a:endParaRPr lang="en-US" sz="24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38933" name="Group 28"/>
          <p:cNvGrpSpPr>
            <a:grpSpLocks/>
          </p:cNvGrpSpPr>
          <p:nvPr/>
        </p:nvGrpSpPr>
        <p:grpSpPr bwMode="auto">
          <a:xfrm>
            <a:off x="4352925" y="2524125"/>
            <a:ext cx="228600" cy="228600"/>
            <a:chOff x="720" y="3120"/>
            <a:chExt cx="144" cy="144"/>
          </a:xfrm>
        </p:grpSpPr>
        <p:sp>
          <p:nvSpPr>
            <p:cNvPr id="11293" name="Line 29"/>
            <p:cNvSpPr>
              <a:spLocks noChangeShapeType="1"/>
            </p:cNvSpPr>
            <p:nvPr/>
          </p:nvSpPr>
          <p:spPr bwMode="auto">
            <a:xfrm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294" name="Line 30"/>
            <p:cNvSpPr>
              <a:spLocks noChangeShapeType="1"/>
            </p:cNvSpPr>
            <p:nvPr/>
          </p:nvSpPr>
          <p:spPr bwMode="auto">
            <a:xfrm flipV="1"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171450" y="1295400"/>
            <a:ext cx="5848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solidFill>
                  <a:schemeClr val="bg2"/>
                </a:solidFill>
                <a:cs typeface="Arial" charset="0"/>
              </a:rPr>
              <a:t>“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guess</a:t>
            </a:r>
            <a:r>
              <a:rPr lang="ja-JP" altLang="en-US" sz="3200" dirty="0">
                <a:solidFill>
                  <a:schemeClr val="bg2"/>
                </a:solidFill>
                <a:cs typeface="Arial" charset="0"/>
              </a:rPr>
              <a:t>”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 k=3 (# of clusters)</a:t>
            </a:r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4772025" y="6521450"/>
            <a:ext cx="4371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chemeClr val="bg2"/>
                </a:solidFill>
                <a:cs typeface="Arial" charset="0"/>
              </a:rPr>
              <a:t>http://en.wikipedia.org/wiki/K-means_algorithm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  <a:latin typeface="Comic Sans MS" charset="0"/>
              </a:rPr>
              <a:t>K-means Clustering</a:t>
            </a: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6934200" y="22860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7010400" y="26670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7543800" y="41910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7315200" y="25908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7696200" y="43434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7467600" y="47244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7162800" y="41910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5562600" y="33528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5562600" y="3810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56388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5334000" y="35814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5334000" y="3886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40976" name="Group 17"/>
          <p:cNvGrpSpPr>
            <a:grpSpLocks/>
          </p:cNvGrpSpPr>
          <p:nvPr/>
        </p:nvGrpSpPr>
        <p:grpSpPr bwMode="auto">
          <a:xfrm>
            <a:off x="5410200" y="2819400"/>
            <a:ext cx="2438400" cy="1295400"/>
            <a:chOff x="3408" y="1776"/>
            <a:chExt cx="1536" cy="816"/>
          </a:xfrm>
        </p:grpSpPr>
        <p:grpSp>
          <p:nvGrpSpPr>
            <p:cNvPr id="40986" name="Group 18"/>
            <p:cNvGrpSpPr>
              <a:grpSpLocks/>
            </p:cNvGrpSpPr>
            <p:nvPr/>
          </p:nvGrpSpPr>
          <p:grpSpPr bwMode="auto">
            <a:xfrm>
              <a:off x="3792" y="2448"/>
              <a:ext cx="144" cy="144"/>
              <a:chOff x="3792" y="2448"/>
              <a:chExt cx="144" cy="144"/>
            </a:xfrm>
          </p:grpSpPr>
          <p:sp>
            <p:nvSpPr>
              <p:cNvPr id="13331" name="Line 19"/>
              <p:cNvSpPr>
                <a:spLocks noChangeShapeType="1"/>
              </p:cNvSpPr>
              <p:nvPr/>
            </p:nvSpPr>
            <p:spPr bwMode="auto">
              <a:xfrm>
                <a:off x="3792" y="2448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332" name="Line 20"/>
              <p:cNvSpPr>
                <a:spLocks noChangeShapeType="1"/>
              </p:cNvSpPr>
              <p:nvPr/>
            </p:nvSpPr>
            <p:spPr bwMode="auto">
              <a:xfrm flipV="1">
                <a:off x="3792" y="2448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40987" name="Group 21"/>
            <p:cNvGrpSpPr>
              <a:grpSpLocks/>
            </p:cNvGrpSpPr>
            <p:nvPr/>
          </p:nvGrpSpPr>
          <p:grpSpPr bwMode="auto">
            <a:xfrm>
              <a:off x="4800" y="2304"/>
              <a:ext cx="144" cy="144"/>
              <a:chOff x="4800" y="2304"/>
              <a:chExt cx="144" cy="144"/>
            </a:xfrm>
          </p:grpSpPr>
          <p:sp>
            <p:nvSpPr>
              <p:cNvPr id="13334" name="Line 22"/>
              <p:cNvSpPr>
                <a:spLocks noChangeShapeType="1"/>
              </p:cNvSpPr>
              <p:nvPr/>
            </p:nvSpPr>
            <p:spPr bwMode="auto">
              <a:xfrm>
                <a:off x="4800" y="2304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335" name="Line 23"/>
              <p:cNvSpPr>
                <a:spLocks noChangeShapeType="1"/>
              </p:cNvSpPr>
              <p:nvPr/>
            </p:nvSpPr>
            <p:spPr bwMode="auto">
              <a:xfrm flipV="1">
                <a:off x="4800" y="2304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40988" name="Group 24"/>
            <p:cNvGrpSpPr>
              <a:grpSpLocks/>
            </p:cNvGrpSpPr>
            <p:nvPr/>
          </p:nvGrpSpPr>
          <p:grpSpPr bwMode="auto">
            <a:xfrm>
              <a:off x="3408" y="1776"/>
              <a:ext cx="144" cy="144"/>
              <a:chOff x="3408" y="1776"/>
              <a:chExt cx="144" cy="144"/>
            </a:xfrm>
          </p:grpSpPr>
          <p:sp>
            <p:nvSpPr>
              <p:cNvPr id="13337" name="Line 25"/>
              <p:cNvSpPr>
                <a:spLocks noChangeShapeType="1"/>
              </p:cNvSpPr>
              <p:nvPr/>
            </p:nvSpPr>
            <p:spPr bwMode="auto">
              <a:xfrm>
                <a:off x="3408" y="1776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338" name="Line 26"/>
              <p:cNvSpPr>
                <a:spLocks noChangeShapeType="1"/>
              </p:cNvSpPr>
              <p:nvPr/>
            </p:nvSpPr>
            <p:spPr bwMode="auto">
              <a:xfrm flipV="1">
                <a:off x="3408" y="1776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5029200" y="1905000"/>
            <a:ext cx="3276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533400" y="213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24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114300" y="2971800"/>
            <a:ext cx="518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cs typeface="Arial" charset="0"/>
              </a:rPr>
              <a:t>2. Assign each data point to closest centroid</a:t>
            </a:r>
            <a:endParaRPr lang="en-US" sz="24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95250" y="1828800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solidFill>
                  <a:schemeClr val="bg2"/>
                </a:solidFill>
                <a:cs typeface="Arial" charset="0"/>
              </a:rPr>
              <a:t>1. Start with random positions of  </a:t>
            </a:r>
            <a:r>
              <a:rPr lang="en-US" sz="3200" i="1">
                <a:solidFill>
                  <a:schemeClr val="bg2"/>
                </a:solidFill>
                <a:cs typeface="Arial" charset="0"/>
              </a:rPr>
              <a:t>centroids</a:t>
            </a:r>
            <a:r>
              <a:rPr lang="en-US" sz="3200">
                <a:solidFill>
                  <a:schemeClr val="bg2"/>
                </a:solidFill>
                <a:cs typeface="Arial" charset="0"/>
              </a:rPr>
              <a:t> (  )</a:t>
            </a:r>
            <a:endParaRPr lang="en-US" sz="240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40981" name="Group 31"/>
          <p:cNvGrpSpPr>
            <a:grpSpLocks/>
          </p:cNvGrpSpPr>
          <p:nvPr/>
        </p:nvGrpSpPr>
        <p:grpSpPr bwMode="auto">
          <a:xfrm>
            <a:off x="4352925" y="2524125"/>
            <a:ext cx="228600" cy="228600"/>
            <a:chOff x="720" y="3120"/>
            <a:chExt cx="144" cy="144"/>
          </a:xfrm>
        </p:grpSpPr>
        <p:sp>
          <p:nvSpPr>
            <p:cNvPr id="13344" name="Line 32"/>
            <p:cNvSpPr>
              <a:spLocks noChangeShapeType="1"/>
            </p:cNvSpPr>
            <p:nvPr/>
          </p:nvSpPr>
          <p:spPr bwMode="auto">
            <a:xfrm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 flipV="1"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171450" y="1295400"/>
            <a:ext cx="592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solidFill>
                  <a:schemeClr val="bg2"/>
                </a:solidFill>
                <a:cs typeface="Arial" charset="0"/>
              </a:rPr>
              <a:t>“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guess</a:t>
            </a:r>
            <a:r>
              <a:rPr lang="ja-JP" altLang="en-US" sz="3200" dirty="0">
                <a:solidFill>
                  <a:schemeClr val="bg2"/>
                </a:solidFill>
                <a:cs typeface="Arial" charset="0"/>
              </a:rPr>
              <a:t>”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 k=3 (# of clusters)</a:t>
            </a:r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4772025" y="6521450"/>
            <a:ext cx="4371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chemeClr val="bg2"/>
                </a:solidFill>
                <a:cs typeface="Arial" charset="0"/>
              </a:rPr>
              <a:t>http://en.wikipedia.org/wiki/K-means_algorithm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  <a:latin typeface="Comic Sans MS" charset="0"/>
              </a:rPr>
              <a:t>K-means Clustering</a:t>
            </a:r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6934200" y="22860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7010400" y="26670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7543800" y="41910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7315200" y="25908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7696200" y="43434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7467600" y="47244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7162800" y="41910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5562600" y="33528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5562600" y="3810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56388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5334000" y="35814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5334000" y="3886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5029200" y="1905000"/>
            <a:ext cx="3276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43025" name="Group 18"/>
          <p:cNvGrpSpPr>
            <a:grpSpLocks/>
          </p:cNvGrpSpPr>
          <p:nvPr/>
        </p:nvGrpSpPr>
        <p:grpSpPr bwMode="auto">
          <a:xfrm>
            <a:off x="5486400" y="2895600"/>
            <a:ext cx="2057400" cy="1295400"/>
            <a:chOff x="3456" y="1824"/>
            <a:chExt cx="1296" cy="816"/>
          </a:xfrm>
        </p:grpSpPr>
        <p:grpSp>
          <p:nvGrpSpPr>
            <p:cNvPr id="43036" name="Group 19"/>
            <p:cNvGrpSpPr>
              <a:grpSpLocks/>
            </p:cNvGrpSpPr>
            <p:nvPr/>
          </p:nvGrpSpPr>
          <p:grpSpPr bwMode="auto">
            <a:xfrm>
              <a:off x="4608" y="2448"/>
              <a:ext cx="144" cy="144"/>
              <a:chOff x="4800" y="2304"/>
              <a:chExt cx="144" cy="144"/>
            </a:xfrm>
          </p:grpSpPr>
          <p:sp>
            <p:nvSpPr>
              <p:cNvPr id="15380" name="Line 20"/>
              <p:cNvSpPr>
                <a:spLocks noChangeShapeType="1"/>
              </p:cNvSpPr>
              <p:nvPr/>
            </p:nvSpPr>
            <p:spPr bwMode="auto">
              <a:xfrm>
                <a:off x="4800" y="2304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381" name="Line 21"/>
              <p:cNvSpPr>
                <a:spLocks noChangeShapeType="1"/>
              </p:cNvSpPr>
              <p:nvPr/>
            </p:nvSpPr>
            <p:spPr bwMode="auto">
              <a:xfrm flipV="1">
                <a:off x="4800" y="2304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43037" name="Group 22"/>
            <p:cNvGrpSpPr>
              <a:grpSpLocks/>
            </p:cNvGrpSpPr>
            <p:nvPr/>
          </p:nvGrpSpPr>
          <p:grpSpPr bwMode="auto">
            <a:xfrm>
              <a:off x="3456" y="2496"/>
              <a:ext cx="144" cy="144"/>
              <a:chOff x="3792" y="2448"/>
              <a:chExt cx="144" cy="144"/>
            </a:xfrm>
          </p:grpSpPr>
          <p:sp>
            <p:nvSpPr>
              <p:cNvPr id="15383" name="Line 23"/>
              <p:cNvSpPr>
                <a:spLocks noChangeShapeType="1"/>
              </p:cNvSpPr>
              <p:nvPr/>
            </p:nvSpPr>
            <p:spPr bwMode="auto">
              <a:xfrm>
                <a:off x="3792" y="2448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384" name="Line 24"/>
              <p:cNvSpPr>
                <a:spLocks noChangeShapeType="1"/>
              </p:cNvSpPr>
              <p:nvPr/>
            </p:nvSpPr>
            <p:spPr bwMode="auto">
              <a:xfrm flipV="1">
                <a:off x="3792" y="2448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43038" name="Group 25"/>
            <p:cNvGrpSpPr>
              <a:grpSpLocks/>
            </p:cNvGrpSpPr>
            <p:nvPr/>
          </p:nvGrpSpPr>
          <p:grpSpPr bwMode="auto">
            <a:xfrm>
              <a:off x="3840" y="1824"/>
              <a:ext cx="144" cy="144"/>
              <a:chOff x="3408" y="1776"/>
              <a:chExt cx="144" cy="144"/>
            </a:xfrm>
          </p:grpSpPr>
          <p:sp>
            <p:nvSpPr>
              <p:cNvPr id="15386" name="Line 26"/>
              <p:cNvSpPr>
                <a:spLocks noChangeShapeType="1"/>
              </p:cNvSpPr>
              <p:nvPr/>
            </p:nvSpPr>
            <p:spPr bwMode="auto">
              <a:xfrm>
                <a:off x="3408" y="1776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387" name="Line 27"/>
              <p:cNvSpPr>
                <a:spLocks noChangeShapeType="1"/>
              </p:cNvSpPr>
              <p:nvPr/>
            </p:nvSpPr>
            <p:spPr bwMode="auto">
              <a:xfrm flipV="1">
                <a:off x="3408" y="1776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533400" y="213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24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114300" y="4067175"/>
            <a:ext cx="502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>
                <a:cs typeface="Arial" charset="0"/>
              </a:rPr>
              <a:t>3. Move centroids to center of assigned points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533400" y="213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24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114300" y="2971800"/>
            <a:ext cx="518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2"/>
                </a:solidFill>
                <a:cs typeface="Arial" charset="0"/>
              </a:rPr>
              <a:t>2. Assign each data point to closest centroid</a:t>
            </a:r>
            <a:endParaRPr lang="en-US" sz="2400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95250" y="1828800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2"/>
                </a:solidFill>
                <a:cs typeface="Arial" charset="0"/>
              </a:rPr>
              <a:t>1. Start with random positions of  </a:t>
            </a:r>
            <a:r>
              <a:rPr lang="en-US" sz="3200" i="1" dirty="0">
                <a:solidFill>
                  <a:schemeClr val="bg2"/>
                </a:solidFill>
                <a:cs typeface="Arial" charset="0"/>
              </a:rPr>
              <a:t>centroids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 (  )</a:t>
            </a:r>
            <a:endParaRPr lang="en-US" sz="2400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43031" name="Group 33"/>
          <p:cNvGrpSpPr>
            <a:grpSpLocks/>
          </p:cNvGrpSpPr>
          <p:nvPr/>
        </p:nvGrpSpPr>
        <p:grpSpPr bwMode="auto">
          <a:xfrm>
            <a:off x="4352925" y="2524125"/>
            <a:ext cx="228600" cy="228600"/>
            <a:chOff x="720" y="3120"/>
            <a:chExt cx="144" cy="144"/>
          </a:xfrm>
        </p:grpSpPr>
        <p:sp>
          <p:nvSpPr>
            <p:cNvPr id="15394" name="Line 34"/>
            <p:cNvSpPr>
              <a:spLocks noChangeShapeType="1"/>
            </p:cNvSpPr>
            <p:nvPr/>
          </p:nvSpPr>
          <p:spPr bwMode="auto">
            <a:xfrm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395" name="Line 35"/>
            <p:cNvSpPr>
              <a:spLocks noChangeShapeType="1"/>
            </p:cNvSpPr>
            <p:nvPr/>
          </p:nvSpPr>
          <p:spPr bwMode="auto">
            <a:xfrm flipV="1"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171450" y="1295400"/>
            <a:ext cx="5695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solidFill>
                  <a:schemeClr val="bg2"/>
                </a:solidFill>
                <a:cs typeface="Arial" charset="0"/>
              </a:rPr>
              <a:t>“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guess</a:t>
            </a:r>
            <a:r>
              <a:rPr lang="ja-JP" altLang="en-US" sz="3200" dirty="0">
                <a:solidFill>
                  <a:schemeClr val="bg2"/>
                </a:solidFill>
                <a:cs typeface="Arial" charset="0"/>
              </a:rPr>
              <a:t>”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 k=3 (# of clusters)</a:t>
            </a:r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4772025" y="6521450"/>
            <a:ext cx="4371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chemeClr val="bg2"/>
                </a:solidFill>
                <a:cs typeface="Arial" charset="0"/>
              </a:rPr>
              <a:t>http://en.wikipedia.org/wiki/K-means_algorithm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74613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  <a:latin typeface="Comic Sans MS" charset="0"/>
              </a:rPr>
              <a:t>K-means Clustering</a:t>
            </a: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6934200" y="22860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7010400" y="26670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7543800" y="41910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7315200" y="25908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7696200" y="43434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7467600" y="47244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7162800" y="41910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55626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5562600" y="3810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56388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5334000" y="3581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5334000" y="3886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5029200" y="1905000"/>
            <a:ext cx="3276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45073" name="Group 18"/>
          <p:cNvGrpSpPr>
            <a:grpSpLocks/>
          </p:cNvGrpSpPr>
          <p:nvPr/>
        </p:nvGrpSpPr>
        <p:grpSpPr bwMode="auto">
          <a:xfrm>
            <a:off x="7391400" y="4343400"/>
            <a:ext cx="228600" cy="228600"/>
            <a:chOff x="4800" y="2304"/>
            <a:chExt cx="144" cy="144"/>
          </a:xfrm>
        </p:grpSpPr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>
              <a:off x="4800" y="2304"/>
              <a:ext cx="144" cy="144"/>
            </a:xfrm>
            <a:prstGeom prst="lin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 flipV="1">
              <a:off x="4800" y="2304"/>
              <a:ext cx="144" cy="144"/>
            </a:xfrm>
            <a:prstGeom prst="lin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45074" name="Group 21"/>
          <p:cNvGrpSpPr>
            <a:grpSpLocks/>
          </p:cNvGrpSpPr>
          <p:nvPr/>
        </p:nvGrpSpPr>
        <p:grpSpPr bwMode="auto">
          <a:xfrm>
            <a:off x="5410200" y="3733800"/>
            <a:ext cx="228600" cy="228600"/>
            <a:chOff x="3792" y="2448"/>
            <a:chExt cx="144" cy="144"/>
          </a:xfrm>
        </p:grpSpPr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3792" y="2448"/>
              <a:ext cx="144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 flipV="1">
              <a:off x="3792" y="2448"/>
              <a:ext cx="144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45075" name="Group 24"/>
          <p:cNvGrpSpPr>
            <a:grpSpLocks/>
          </p:cNvGrpSpPr>
          <p:nvPr/>
        </p:nvGrpSpPr>
        <p:grpSpPr bwMode="auto">
          <a:xfrm>
            <a:off x="7086600" y="2514600"/>
            <a:ext cx="228600" cy="228600"/>
            <a:chOff x="3408" y="1776"/>
            <a:chExt cx="144" cy="144"/>
          </a:xfrm>
        </p:grpSpPr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>
              <a:off x="3408" y="1776"/>
              <a:ext cx="144" cy="144"/>
            </a:xfrm>
            <a:prstGeom prst="line">
              <a:avLst/>
            </a:prstGeom>
            <a:noFill/>
            <a:ln w="635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 flipV="1">
              <a:off x="3408" y="1776"/>
              <a:ext cx="144" cy="144"/>
            </a:xfrm>
            <a:prstGeom prst="line">
              <a:avLst/>
            </a:prstGeom>
            <a:noFill/>
            <a:ln w="635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533400" y="2133600"/>
            <a:ext cx="43434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2400">
              <a:latin typeface="Times New Roman" charset="0"/>
              <a:cs typeface="Times New Roman" charset="0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Times New Roman" charset="0"/>
              <a:cs typeface="Times New Roman" charset="0"/>
            </a:endParaRP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76200" y="5287963"/>
            <a:ext cx="464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cs typeface="Arial" charset="0"/>
              </a:rPr>
              <a:t>Iterate 1-3 until minimal cost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114300" y="4067175"/>
            <a:ext cx="502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solidFill>
                  <a:schemeClr val="bg2"/>
                </a:solidFill>
                <a:cs typeface="Arial" charset="0"/>
              </a:rPr>
              <a:t>3. Move centroids to center of assigned points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114300" y="2971800"/>
            <a:ext cx="518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solidFill>
                  <a:schemeClr val="bg2"/>
                </a:solidFill>
                <a:cs typeface="Arial" charset="0"/>
              </a:rPr>
              <a:t>2. Assign each data point to closest centroid</a:t>
            </a:r>
            <a:endParaRPr lang="en-US" sz="240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95250" y="1828800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solidFill>
                  <a:schemeClr val="bg2"/>
                </a:solidFill>
                <a:cs typeface="Arial" charset="0"/>
              </a:rPr>
              <a:t>1. Start with random positions of  </a:t>
            </a:r>
            <a:r>
              <a:rPr lang="en-US" sz="3200" i="1">
                <a:solidFill>
                  <a:schemeClr val="bg2"/>
                </a:solidFill>
                <a:cs typeface="Arial" charset="0"/>
              </a:rPr>
              <a:t>centroids</a:t>
            </a:r>
            <a:r>
              <a:rPr lang="en-US" sz="3200">
                <a:solidFill>
                  <a:schemeClr val="bg2"/>
                </a:solidFill>
                <a:cs typeface="Arial" charset="0"/>
              </a:rPr>
              <a:t> (  )</a:t>
            </a:r>
            <a:endParaRPr lang="en-US" sz="240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7440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53100"/>
            <a:ext cx="2590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152400" y="6491288"/>
            <a:ext cx="8978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Arial" charset="0"/>
              </a:rPr>
              <a:t>with </a:t>
            </a:r>
            <a:r>
              <a:rPr lang="en-US" i="1">
                <a:cs typeface="Arial" charset="0"/>
              </a:rPr>
              <a:t>k</a:t>
            </a:r>
            <a:r>
              <a:rPr lang="en-US">
                <a:cs typeface="Arial" charset="0"/>
              </a:rPr>
              <a:t> clusters </a:t>
            </a:r>
            <a:r>
              <a:rPr lang="en-US" i="1">
                <a:cs typeface="Arial" charset="0"/>
              </a:rPr>
              <a:t>S</a:t>
            </a:r>
            <a:r>
              <a:rPr lang="en-US" i="1" baseline="-30000">
                <a:cs typeface="Arial" charset="0"/>
              </a:rPr>
              <a:t>i</a:t>
            </a:r>
            <a:r>
              <a:rPr lang="en-US">
                <a:cs typeface="Arial" charset="0"/>
              </a:rPr>
              <a:t>, </a:t>
            </a:r>
            <a:r>
              <a:rPr lang="en-US" i="1">
                <a:cs typeface="Arial" charset="0"/>
              </a:rPr>
              <a:t>i</a:t>
            </a:r>
            <a:r>
              <a:rPr lang="en-US">
                <a:cs typeface="Arial" charset="0"/>
              </a:rPr>
              <a:t> = 1,2,...,</a:t>
            </a:r>
            <a:r>
              <a:rPr lang="en-US" i="1">
                <a:cs typeface="Arial" charset="0"/>
              </a:rPr>
              <a:t>k</a:t>
            </a:r>
            <a:r>
              <a:rPr lang="en-US">
                <a:cs typeface="Arial" charset="0"/>
              </a:rPr>
              <a:t> and centroids μ</a:t>
            </a:r>
            <a:r>
              <a:rPr lang="en-US" i="1" baseline="-30000">
                <a:cs typeface="Arial" charset="0"/>
              </a:rPr>
              <a:t>i</a:t>
            </a:r>
            <a:r>
              <a:rPr lang="en-US">
                <a:cs typeface="Arial" charset="0"/>
              </a:rPr>
              <a:t> (the mean point of all the points   </a:t>
            </a:r>
            <a:r>
              <a:rPr lang="en-US" sz="1200">
                <a:cs typeface="Arial" charset="0"/>
              </a:rPr>
              <a:t> </a:t>
            </a:r>
            <a:r>
              <a:rPr lang="en-US">
                <a:cs typeface="Arial" charset="0"/>
              </a:rPr>
              <a:t>          ) </a:t>
            </a:r>
          </a:p>
        </p:txBody>
      </p:sp>
      <p:pic>
        <p:nvPicPr>
          <p:cNvPr id="45083" name="Picture 34" descr="x_j \in S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553200"/>
            <a:ext cx="7620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171450" y="1295400"/>
            <a:ext cx="6000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solidFill>
                  <a:schemeClr val="bg2"/>
                </a:solidFill>
                <a:cs typeface="Arial" charset="0"/>
              </a:rPr>
              <a:t>“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guess</a:t>
            </a:r>
            <a:r>
              <a:rPr lang="ja-JP" altLang="en-US" sz="3200" dirty="0">
                <a:solidFill>
                  <a:schemeClr val="bg2"/>
                </a:solidFill>
                <a:cs typeface="Arial" charset="0"/>
              </a:rPr>
              <a:t>”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 k=3 (# of clusters)</a:t>
            </a:r>
          </a:p>
        </p:txBody>
      </p:sp>
      <p:grpSp>
        <p:nvGrpSpPr>
          <p:cNvPr id="45085" name="Group 36"/>
          <p:cNvGrpSpPr>
            <a:grpSpLocks/>
          </p:cNvGrpSpPr>
          <p:nvPr/>
        </p:nvGrpSpPr>
        <p:grpSpPr bwMode="auto">
          <a:xfrm>
            <a:off x="4352925" y="2524125"/>
            <a:ext cx="228600" cy="228600"/>
            <a:chOff x="720" y="3120"/>
            <a:chExt cx="144" cy="144"/>
          </a:xfrm>
        </p:grpSpPr>
        <p:sp>
          <p:nvSpPr>
            <p:cNvPr id="17445" name="Line 37"/>
            <p:cNvSpPr>
              <a:spLocks noChangeShapeType="1"/>
            </p:cNvSpPr>
            <p:nvPr/>
          </p:nvSpPr>
          <p:spPr bwMode="auto">
            <a:xfrm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auto">
            <a:xfrm flipV="1"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ctrTitle"/>
          </p:nvPr>
        </p:nvSpPr>
        <p:spPr>
          <a:xfrm>
            <a:off x="685800" y="93663"/>
            <a:ext cx="7772400" cy="1277937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Covid-19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295400"/>
            <a:ext cx="3452418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47800"/>
            <a:ext cx="3634887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184933"/>
            <a:ext cx="4442497" cy="2652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4419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www.youtube.com</a:t>
            </a:r>
            <a:r>
              <a:rPr lang="en-US" sz="2000" dirty="0"/>
              <a:t>/</a:t>
            </a:r>
            <a:r>
              <a:rPr lang="en-US" sz="2000" dirty="0" err="1"/>
              <a:t>watch?v</a:t>
            </a:r>
            <a:r>
              <a:rPr lang="en-US" sz="2000" dirty="0"/>
              <a:t>=_</a:t>
            </a:r>
            <a:r>
              <a:rPr lang="en-US" sz="2000" dirty="0" err="1"/>
              <a:t>dXygGFCplk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377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17500" y="74613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accent2"/>
                </a:solidFill>
                <a:latin typeface="Comic Sans MS" charset="0"/>
                <a:cs typeface="Arial" charset="0"/>
              </a:rPr>
              <a:t>K-means Clustering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696200" cy="5216525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tx2"/>
                </a:solidFill>
                <a:cs typeface="Arial" charset="0"/>
              </a:rPr>
              <a:t>Plus: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visual 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intuitive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relatively fast</a:t>
            </a:r>
            <a:br>
              <a:rPr lang="en-US" sz="2800">
                <a:solidFill>
                  <a:schemeClr val="tx2"/>
                </a:solidFill>
                <a:cs typeface="Arial" charset="0"/>
              </a:rPr>
            </a:br>
            <a:endParaRPr lang="en-US" sz="2800">
              <a:solidFill>
                <a:schemeClr val="tx2"/>
              </a:solidFill>
              <a:cs typeface="Arial" charset="0"/>
            </a:endParaRPr>
          </a:p>
          <a:p>
            <a:pPr>
              <a:defRPr/>
            </a:pPr>
            <a:r>
              <a:rPr lang="en-US" sz="2800" b="1">
                <a:solidFill>
                  <a:schemeClr val="tx2"/>
                </a:solidFill>
                <a:cs typeface="Arial" charset="0"/>
              </a:rPr>
              <a:t>Minus: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have to </a:t>
            </a:r>
            <a:r>
              <a:rPr lang="ja-JP" altLang="en-US" sz="2800">
                <a:solidFill>
                  <a:schemeClr val="tx2"/>
                </a:solidFill>
                <a:latin typeface="Arial"/>
                <a:cs typeface="Arial" charset="0"/>
              </a:rPr>
              <a:t>“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guess</a:t>
            </a:r>
            <a:r>
              <a:rPr lang="ja-JP" altLang="en-US" sz="2800">
                <a:solidFill>
                  <a:schemeClr val="tx2"/>
                </a:solidFill>
                <a:latin typeface="Arial"/>
                <a:cs typeface="Arial" charset="0"/>
              </a:rPr>
              <a:t>”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 number of clusters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can give different results for distinct </a:t>
            </a:r>
            <a:br>
              <a:rPr lang="en-US" sz="2800">
                <a:solidFill>
                  <a:schemeClr val="tx2"/>
                </a:solidFill>
                <a:cs typeface="Arial" charset="0"/>
              </a:rPr>
            </a:br>
            <a:r>
              <a:rPr lang="en-US" sz="2800">
                <a:solidFill>
                  <a:schemeClr val="tx2"/>
                </a:solidFill>
                <a:cs typeface="Arial" charset="0"/>
              </a:rPr>
              <a:t>  </a:t>
            </a:r>
            <a:r>
              <a:rPr lang="ja-JP" altLang="en-US" sz="2800">
                <a:solidFill>
                  <a:schemeClr val="tx2"/>
                </a:solidFill>
                <a:latin typeface="Arial"/>
                <a:cs typeface="Arial" charset="0"/>
              </a:rPr>
              <a:t>“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starting seeds</a:t>
            </a:r>
            <a:r>
              <a:rPr lang="ja-JP" altLang="en-US" sz="2800">
                <a:solidFill>
                  <a:schemeClr val="tx2"/>
                </a:solidFill>
                <a:latin typeface="Arial"/>
                <a:cs typeface="Arial" charset="0"/>
              </a:rPr>
              <a:t>”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 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distances computed over all features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one cluster only per element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no cluster hierarchy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9144000" cy="616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Hierachical Clustering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371600" y="1524000"/>
            <a:ext cx="6553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371600" y="1495425"/>
            <a:ext cx="6553200" cy="3935413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tx2"/>
                </a:solidFill>
                <a:cs typeface="Arial" charset="0"/>
              </a:rPr>
              <a:t>Plus: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Shows (re-orderd) data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Gives hierarchy</a:t>
            </a:r>
            <a:br>
              <a:rPr lang="en-US" sz="2800">
                <a:solidFill>
                  <a:schemeClr val="tx2"/>
                </a:solidFill>
                <a:cs typeface="Arial" charset="0"/>
              </a:rPr>
            </a:br>
            <a:endParaRPr lang="en-US" sz="2800">
              <a:solidFill>
                <a:schemeClr val="tx2"/>
              </a:solidFill>
              <a:cs typeface="Arial" charset="0"/>
            </a:endParaRPr>
          </a:p>
          <a:p>
            <a:pPr>
              <a:defRPr/>
            </a:pPr>
            <a:r>
              <a:rPr lang="en-US" sz="2800" b="1">
                <a:solidFill>
                  <a:schemeClr val="tx2"/>
                </a:solidFill>
                <a:cs typeface="Arial" charset="0"/>
              </a:rPr>
              <a:t>Minus: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Does not work well for many genes</a:t>
            </a:r>
            <a:br>
              <a:rPr lang="en-US" sz="2800">
                <a:solidFill>
                  <a:schemeClr val="tx2"/>
                </a:solidFill>
                <a:cs typeface="Arial" charset="0"/>
              </a:rPr>
            </a:br>
            <a:r>
              <a:rPr lang="en-US" sz="2800">
                <a:solidFill>
                  <a:schemeClr val="tx2"/>
                </a:solidFill>
                <a:cs typeface="Arial" charset="0"/>
              </a:rPr>
              <a:t>  (usually apply cut-off on fold-change)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Similarity over all genes/conditions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Clusters do not overlap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accent2"/>
                </a:solidFill>
                <a:latin typeface="Comic Sans MS" charset="0"/>
              </a:rPr>
              <a:t>Principle Component Analysis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1066800"/>
            <a:ext cx="4419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3513" y="5334000"/>
            <a:ext cx="90027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cs typeface="Arial" charset="0"/>
              </a:rPr>
              <a:t>Principle components (PCs) are projections onto </a:t>
            </a:r>
            <a:br>
              <a:rPr lang="en-US" sz="3200">
                <a:cs typeface="Arial" charset="0"/>
              </a:rPr>
            </a:br>
            <a:r>
              <a:rPr lang="en-US" sz="3200">
                <a:cs typeface="Arial" charset="0"/>
              </a:rPr>
              <a:t>subspace with the largest variation in the data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233488" y="6461125"/>
            <a:ext cx="7910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bg2"/>
                </a:solidFill>
                <a:latin typeface="Times New Roman" charset="0"/>
                <a:cs typeface="Arial" charset="0"/>
              </a:rPr>
              <a:t>http://csnet.otago.ac.nz/cosc453/student_tutorials/principal_components.pdf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accent2"/>
                </a:solidFill>
                <a:latin typeface="Comic Sans MS" charset="0"/>
              </a:rPr>
              <a:t>Example: 2PCs for 3d-data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081588" y="6461125"/>
            <a:ext cx="4062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bg2"/>
                </a:solidFill>
                <a:latin typeface="Times New Roman" charset="0"/>
                <a:cs typeface="Arial" charset="0"/>
              </a:rPr>
              <a:t>http://ordination.okstate.edu/PCA.htm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038725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979613" y="5867400"/>
            <a:ext cx="48783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tx2"/>
                </a:solidFill>
                <a:cs typeface="Arial" charset="0"/>
              </a:rPr>
              <a:t>Raw data points: {a, …, z}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919163"/>
            <a:ext cx="45132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accent2"/>
                </a:solidFill>
                <a:latin typeface="Comic Sans MS" charset="0"/>
              </a:rPr>
              <a:t>Example: 2PCs for 3d-data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081588" y="6461125"/>
            <a:ext cx="4062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bg2"/>
                </a:solidFill>
                <a:latin typeface="Times New Roman" charset="0"/>
                <a:cs typeface="Arial" charset="0"/>
              </a:rPr>
              <a:t>http://ordination.okstate.edu/PCA.htm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52400" y="5911850"/>
            <a:ext cx="8662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tx2"/>
                </a:solidFill>
                <a:cs typeface="Arial" charset="0"/>
              </a:rPr>
              <a:t>Normalized data points: zero mean (&amp; unit std)!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5132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accent2"/>
                </a:solidFill>
                <a:latin typeface="Comic Sans MS" charset="0"/>
              </a:rPr>
              <a:t>Example: 2PCs for 3d-data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081588" y="6461125"/>
            <a:ext cx="4062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bg2"/>
                </a:solidFill>
                <a:latin typeface="Times New Roman" charset="0"/>
                <a:cs typeface="Arial" charset="0"/>
              </a:rPr>
              <a:t>http://ordination.okstate.edu/PCA.htm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77850" y="5715000"/>
            <a:ext cx="8032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tx2"/>
                </a:solidFill>
                <a:cs typeface="Arial" charset="0"/>
              </a:rPr>
              <a:t>Identification of axes with the most variance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6019800" y="1752600"/>
            <a:ext cx="2590800" cy="914400"/>
          </a:xfrm>
          <a:prstGeom prst="wedgeRoundRectCallout">
            <a:avLst>
              <a:gd name="adj1" fmla="val -36579"/>
              <a:gd name="adj2" fmla="val -8784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2"/>
                </a:solidFill>
                <a:cs typeface="Arial" charset="0"/>
              </a:rPr>
              <a:t>Most variance is along PCA1</a:t>
            </a: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228600" y="1143000"/>
            <a:ext cx="2743200" cy="1828800"/>
          </a:xfrm>
          <a:prstGeom prst="wedgeRoundRectCallout">
            <a:avLst>
              <a:gd name="adj1" fmla="val 61458"/>
              <a:gd name="adj2" fmla="val 5789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2"/>
                </a:solidFill>
                <a:cs typeface="Arial" charset="0"/>
              </a:rPr>
              <a:t>The direction of most variance perpendicular to PCA1 defines PCA2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990600"/>
            <a:ext cx="47625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7200" y="15240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800">
                <a:solidFill>
                  <a:schemeClr val="accent2"/>
                </a:solidFill>
                <a:latin typeface="Comic Sans MS" charset="0"/>
                <a:cs typeface="Arial" charset="0"/>
              </a:rPr>
              <a:t>Example: 2PCs for 3d-data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 rot="3359613">
            <a:off x="2590800" y="2514600"/>
            <a:ext cx="838200" cy="1752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2543175" y="1438275"/>
            <a:ext cx="2309813" cy="2205038"/>
            <a:chOff x="1554" y="906"/>
            <a:chExt cx="1455" cy="1389"/>
          </a:xfrm>
        </p:grpSpPr>
        <p:sp>
          <p:nvSpPr>
            <p:cNvPr id="37894" name="Oval 6"/>
            <p:cNvSpPr>
              <a:spLocks noChangeArrowheads="1"/>
            </p:cNvSpPr>
            <p:nvPr/>
          </p:nvSpPr>
          <p:spPr bwMode="auto">
            <a:xfrm rot="3096675">
              <a:off x="1858" y="1432"/>
              <a:ext cx="559" cy="1168"/>
            </a:xfrm>
            <a:prstGeom prst="ellipse">
              <a:avLst/>
            </a:prstGeom>
            <a:solidFill>
              <a:srgbClr val="FF9900">
                <a:alpha val="20000"/>
              </a:srgbClr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7895" name="AutoShape 7"/>
            <p:cNvSpPr>
              <a:spLocks noChangeArrowheads="1"/>
            </p:cNvSpPr>
            <p:nvPr/>
          </p:nvSpPr>
          <p:spPr bwMode="auto">
            <a:xfrm>
              <a:off x="1857" y="906"/>
              <a:ext cx="1152" cy="528"/>
            </a:xfrm>
            <a:prstGeom prst="wedgeRoundRectCallout">
              <a:avLst>
                <a:gd name="adj1" fmla="val -28384"/>
                <a:gd name="adj2" fmla="val 130491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sz="2800">
                  <a:solidFill>
                    <a:schemeClr val="tx2"/>
                  </a:solidFill>
                  <a:cs typeface="Arial" charset="0"/>
                </a:rPr>
                <a:t>Cluster?</a:t>
              </a:r>
            </a:p>
          </p:txBody>
        </p:sp>
      </p:grp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5081588" y="6461125"/>
            <a:ext cx="4062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bg2"/>
                </a:solidFill>
                <a:latin typeface="Times New Roman" charset="0"/>
                <a:cs typeface="Arial" charset="0"/>
              </a:rPr>
              <a:t>http://ordination.okstate.edu/PCA.htm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accent2"/>
                </a:solidFill>
                <a:latin typeface="Comic Sans MS" charset="0"/>
                <a:cs typeface="Arial" charset="0"/>
              </a:rPr>
              <a:t>Reminder: Matrix multiplications</a:t>
            </a:r>
          </a:p>
        </p:txBody>
      </p:sp>
      <p:grpSp>
        <p:nvGrpSpPr>
          <p:cNvPr id="61442" name="Group 3"/>
          <p:cNvGrpSpPr>
            <a:grpSpLocks/>
          </p:cNvGrpSpPr>
          <p:nvPr/>
        </p:nvGrpSpPr>
        <p:grpSpPr bwMode="auto">
          <a:xfrm>
            <a:off x="298450" y="1416050"/>
            <a:ext cx="8350250" cy="742950"/>
            <a:chOff x="188" y="892"/>
            <a:chExt cx="5260" cy="468"/>
          </a:xfrm>
        </p:grpSpPr>
        <p:pic>
          <p:nvPicPr>
            <p:cNvPr id="3994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954"/>
              <a:ext cx="3672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188" y="892"/>
              <a:ext cx="13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>
                  <a:solidFill>
                    <a:schemeClr val="tx2"/>
                  </a:solidFill>
                  <a:cs typeface="Arial" charset="0"/>
                </a:rPr>
                <a:t>Definition:</a:t>
              </a:r>
            </a:p>
          </p:txBody>
        </p:sp>
      </p:grpSp>
      <p:grpSp>
        <p:nvGrpSpPr>
          <p:cNvPr id="39942" name="Group 6"/>
          <p:cNvGrpSpPr>
            <a:grpSpLocks/>
          </p:cNvGrpSpPr>
          <p:nvPr/>
        </p:nvGrpSpPr>
        <p:grpSpPr bwMode="auto">
          <a:xfrm>
            <a:off x="304800" y="2286000"/>
            <a:ext cx="8686800" cy="1790700"/>
            <a:chOff x="192" y="1440"/>
            <a:chExt cx="5472" cy="1128"/>
          </a:xfrm>
        </p:grpSpPr>
        <p:pic>
          <p:nvPicPr>
            <p:cNvPr id="3994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055"/>
              <a:ext cx="2688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61452" name="Group 8"/>
            <p:cNvGrpSpPr>
              <a:grpSpLocks/>
            </p:cNvGrpSpPr>
            <p:nvPr/>
          </p:nvGrpSpPr>
          <p:grpSpPr bwMode="auto">
            <a:xfrm>
              <a:off x="192" y="1440"/>
              <a:ext cx="5328" cy="1128"/>
              <a:chOff x="192" y="1440"/>
              <a:chExt cx="5328" cy="1128"/>
            </a:xfrm>
          </p:grpSpPr>
          <p:pic>
            <p:nvPicPr>
              <p:cNvPr id="61453" name="Picture 9" descr="Matrix_multiplication_diagra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1440"/>
                <a:ext cx="1128" cy="1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46" name="Picture 1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536"/>
                <a:ext cx="2544" cy="3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39947" name="Text Box 11"/>
              <p:cNvSpPr txBox="1">
                <a:spLocks noChangeArrowheads="1"/>
              </p:cNvSpPr>
              <p:nvPr/>
            </p:nvSpPr>
            <p:spPr bwMode="auto">
              <a:xfrm>
                <a:off x="192" y="1516"/>
                <a:ext cx="125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3600">
                    <a:solidFill>
                      <a:schemeClr val="tx2"/>
                    </a:solidFill>
                    <a:cs typeface="Arial" charset="0"/>
                  </a:rPr>
                  <a:t>Scheme:</a:t>
                </a:r>
              </a:p>
            </p:txBody>
          </p:sp>
        </p:grpSp>
      </p:grpSp>
      <p:grpSp>
        <p:nvGrpSpPr>
          <p:cNvPr id="39948" name="Group 12"/>
          <p:cNvGrpSpPr>
            <a:grpSpLocks/>
          </p:cNvGrpSpPr>
          <p:nvPr/>
        </p:nvGrpSpPr>
        <p:grpSpPr bwMode="auto">
          <a:xfrm>
            <a:off x="349250" y="3810000"/>
            <a:ext cx="8718550" cy="1676400"/>
            <a:chOff x="220" y="2400"/>
            <a:chExt cx="5492" cy="1056"/>
          </a:xfrm>
        </p:grpSpPr>
        <p:pic>
          <p:nvPicPr>
            <p:cNvPr id="39949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699"/>
              <a:ext cx="4368" cy="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9950" name="Text Box 14"/>
            <p:cNvSpPr txBox="1">
              <a:spLocks noChangeArrowheads="1"/>
            </p:cNvSpPr>
            <p:nvPr/>
          </p:nvSpPr>
          <p:spPr bwMode="auto">
            <a:xfrm>
              <a:off x="220" y="2400"/>
              <a:ext cx="15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>
                  <a:solidFill>
                    <a:schemeClr val="tx2"/>
                  </a:solidFill>
                  <a:cs typeface="Arial" charset="0"/>
                </a:rPr>
                <a:t>Vectorized:</a:t>
              </a:r>
            </a:p>
          </p:txBody>
        </p:sp>
      </p:grpSp>
      <p:grpSp>
        <p:nvGrpSpPr>
          <p:cNvPr id="39951" name="Group 15"/>
          <p:cNvGrpSpPr>
            <a:grpSpLocks/>
          </p:cNvGrpSpPr>
          <p:nvPr/>
        </p:nvGrpSpPr>
        <p:grpSpPr bwMode="auto">
          <a:xfrm>
            <a:off x="349250" y="5715000"/>
            <a:ext cx="8642350" cy="925513"/>
            <a:chOff x="220" y="3600"/>
            <a:chExt cx="5444" cy="583"/>
          </a:xfrm>
        </p:grpSpPr>
        <p:pic>
          <p:nvPicPr>
            <p:cNvPr id="39952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" y="3600"/>
              <a:ext cx="4062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9953" name="Text Box 17"/>
            <p:cNvSpPr txBox="1">
              <a:spLocks noChangeArrowheads="1"/>
            </p:cNvSpPr>
            <p:nvPr/>
          </p:nvSpPr>
          <p:spPr bwMode="auto">
            <a:xfrm>
              <a:off x="220" y="3676"/>
              <a:ext cx="13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>
                  <a:solidFill>
                    <a:schemeClr val="tx2"/>
                  </a:solidFill>
                  <a:cs typeface="Arial" charset="0"/>
                </a:rPr>
                <a:t>Example:</a:t>
              </a:r>
            </a:p>
          </p:txBody>
        </p:sp>
      </p:grp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3657600" y="6535738"/>
            <a:ext cx="551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bg2"/>
                </a:solidFill>
                <a:cs typeface="Arial" charset="0"/>
              </a:rPr>
              <a:t>http://en.wikipedia.org/wiki/Matrix_multiplication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accent2"/>
                </a:solidFill>
                <a:latin typeface="Comic Sans MS" charset="0"/>
              </a:rPr>
              <a:t>How do we get the PCs?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</a:t>
            </a:r>
            <a:r>
              <a:rPr lang="en-US" b="1" i="1" smtClean="0"/>
              <a:t>PCs</a:t>
            </a:r>
            <a:r>
              <a:rPr lang="en-US" smtClean="0"/>
              <a:t> are the </a:t>
            </a:r>
            <a:r>
              <a:rPr lang="en-US" i="1" smtClean="0"/>
              <a:t>eigenvectors</a:t>
            </a:r>
            <a:r>
              <a:rPr lang="en-US" smtClean="0"/>
              <a:t> of the covariance matrix </a:t>
            </a:r>
            <a:r>
              <a:rPr lang="en-US" b="1" smtClean="0"/>
              <a:t>C </a:t>
            </a:r>
            <a:r>
              <a:rPr lang="en-US" smtClean="0"/>
              <a:t>computed from the (mean-centered) data matrix </a:t>
            </a:r>
            <a:r>
              <a:rPr lang="en-US" b="1" smtClean="0"/>
              <a:t>E</a:t>
            </a:r>
            <a:r>
              <a:rPr lang="en-US" smtClean="0"/>
              <a:t>:</a:t>
            </a:r>
          </a:p>
          <a:p>
            <a:pPr eaLnBrk="1" hangingPunct="1">
              <a:buFontTx/>
              <a:buNone/>
              <a:defRPr/>
            </a:pPr>
            <a:endParaRPr lang="en-US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5876925"/>
            <a:ext cx="45529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48291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667000" y="3521075"/>
            <a:ext cx="3505200" cy="14414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C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 = </a:t>
            </a:r>
            <a:r>
              <a:rPr lang="en-US" sz="4400" b="1">
                <a:solidFill>
                  <a:schemeClr val="tx2"/>
                </a:solidFill>
                <a:cs typeface="Arial" charset="0"/>
              </a:rPr>
              <a:t>E</a:t>
            </a:r>
            <a:r>
              <a:rPr lang="en-US" sz="4400" baseline="30000">
                <a:solidFill>
                  <a:schemeClr val="tx2"/>
                </a:solidFill>
                <a:cs typeface="Arial" charset="0"/>
              </a:rPr>
              <a:t>T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>
                <a:solidFill>
                  <a:schemeClr val="tx2"/>
                </a:solidFill>
                <a:cs typeface="Arial" charset="0"/>
              </a:rPr>
              <a:t>E 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/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(n-1)</a:t>
            </a:r>
          </a:p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C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 i="1">
                <a:solidFill>
                  <a:schemeClr val="tx2"/>
                </a:solidFill>
                <a:cs typeface="Arial" charset="0"/>
              </a:rPr>
              <a:t>pc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 = </a:t>
            </a:r>
            <a:r>
              <a:rPr lang="el-GR" sz="4400">
                <a:solidFill>
                  <a:schemeClr val="tx2"/>
                </a:solidFill>
                <a:cs typeface="Arial" charset="0"/>
              </a:rPr>
              <a:t>λ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 i="1">
                <a:solidFill>
                  <a:schemeClr val="tx2"/>
                </a:solidFill>
                <a:cs typeface="Arial" charset="0"/>
              </a:rPr>
              <a:t>pc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267200" y="1600200"/>
            <a:ext cx="4572000" cy="2133600"/>
          </a:xfrm>
          <a:prstGeom prst="rect">
            <a:avLst/>
          </a:prstGeom>
          <a:solidFill>
            <a:srgbClr val="808080">
              <a:alpha val="3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357188" y="4800600"/>
            <a:ext cx="7920037" cy="1600200"/>
            <a:chOff x="225" y="3024"/>
            <a:chExt cx="4989" cy="1008"/>
          </a:xfrm>
        </p:grpSpPr>
        <p:sp>
          <p:nvSpPr>
            <p:cNvPr id="44036" name="Rectangle 4"/>
            <p:cNvSpPr>
              <a:spLocks noChangeArrowheads="1"/>
            </p:cNvSpPr>
            <p:nvPr/>
          </p:nvSpPr>
          <p:spPr bwMode="auto">
            <a:xfrm>
              <a:off x="2670" y="3024"/>
              <a:ext cx="2544" cy="960"/>
            </a:xfrm>
            <a:prstGeom prst="rect">
              <a:avLst/>
            </a:prstGeom>
            <a:solidFill>
              <a:srgbClr val="808080">
                <a:alpha val="32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4037" name="Text Box 5"/>
            <p:cNvSpPr txBox="1">
              <a:spLocks noChangeArrowheads="1"/>
            </p:cNvSpPr>
            <p:nvPr/>
          </p:nvSpPr>
          <p:spPr bwMode="auto">
            <a:xfrm>
              <a:off x="225" y="3207"/>
              <a:ext cx="2208" cy="48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400" b="1">
                  <a:solidFill>
                    <a:schemeClr val="tx2"/>
                  </a:solidFill>
                  <a:cs typeface="Arial" charset="0"/>
                </a:rPr>
                <a:t>C</a:t>
              </a: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·</a:t>
              </a:r>
              <a:r>
                <a:rPr lang="en-US" sz="4400" b="1" i="1">
                  <a:solidFill>
                    <a:schemeClr val="tx2"/>
                  </a:solidFill>
                  <a:cs typeface="Arial" charset="0"/>
                </a:rPr>
                <a:t>pc</a:t>
              </a: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 = </a:t>
              </a:r>
              <a:r>
                <a:rPr lang="el-GR" sz="4400">
                  <a:solidFill>
                    <a:schemeClr val="tx2"/>
                  </a:solidFill>
                  <a:cs typeface="Arial" charset="0"/>
                </a:rPr>
                <a:t>λ</a:t>
              </a: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·</a:t>
              </a:r>
              <a:r>
                <a:rPr lang="en-US" sz="4400" b="1" i="1">
                  <a:solidFill>
                    <a:schemeClr val="tx2"/>
                  </a:solidFill>
                  <a:cs typeface="Arial" charset="0"/>
                </a:rPr>
                <a:t>pc</a:t>
              </a: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2957" y="3255"/>
              <a:ext cx="432" cy="43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400" b="1">
                  <a:solidFill>
                    <a:schemeClr val="tx2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44039" name="Text Box 7"/>
            <p:cNvSpPr txBox="1">
              <a:spLocks noChangeArrowheads="1"/>
            </p:cNvSpPr>
            <p:nvPr/>
          </p:nvSpPr>
          <p:spPr bwMode="auto">
            <a:xfrm>
              <a:off x="2752" y="305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44040" name="Text Box 8"/>
            <p:cNvSpPr txBox="1">
              <a:spLocks noChangeArrowheads="1"/>
            </p:cNvSpPr>
            <p:nvPr/>
          </p:nvSpPr>
          <p:spPr bwMode="auto">
            <a:xfrm>
              <a:off x="3244" y="3044"/>
              <a:ext cx="38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tx2"/>
                  </a:solidFill>
                  <a:cs typeface="Arial" charset="0"/>
                </a:rPr>
                <a:t>160</a:t>
              </a:r>
              <a:endParaRPr lang="en-US" sz="2000" dirty="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44041" name="Text Box 9"/>
            <p:cNvSpPr txBox="1">
              <a:spLocks noChangeArrowheads="1"/>
            </p:cNvSpPr>
            <p:nvPr/>
          </p:nvSpPr>
          <p:spPr bwMode="auto">
            <a:xfrm>
              <a:off x="2716" y="3629"/>
              <a:ext cx="38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tx2"/>
                  </a:solidFill>
                  <a:cs typeface="Arial" charset="0"/>
                </a:rPr>
                <a:t>160</a:t>
              </a:r>
              <a:endParaRPr lang="en-US" sz="2000" dirty="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3377" y="3243"/>
              <a:ext cx="21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·</a:t>
              </a:r>
            </a:p>
          </p:txBody>
        </p:sp>
        <p:sp>
          <p:nvSpPr>
            <p:cNvPr id="44043" name="Text Box 11"/>
            <p:cNvSpPr txBox="1">
              <a:spLocks noChangeArrowheads="1"/>
            </p:cNvSpPr>
            <p:nvPr/>
          </p:nvSpPr>
          <p:spPr bwMode="auto">
            <a:xfrm>
              <a:off x="3822" y="3237"/>
              <a:ext cx="32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44044" name="Text Box 12"/>
            <p:cNvSpPr txBox="1">
              <a:spLocks noChangeArrowheads="1"/>
            </p:cNvSpPr>
            <p:nvPr/>
          </p:nvSpPr>
          <p:spPr bwMode="auto">
            <a:xfrm>
              <a:off x="3647" y="307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44045" name="Text Box 13"/>
            <p:cNvSpPr txBox="1">
              <a:spLocks noChangeArrowheads="1"/>
            </p:cNvSpPr>
            <p:nvPr/>
          </p:nvSpPr>
          <p:spPr bwMode="auto">
            <a:xfrm>
              <a:off x="3628" y="3629"/>
              <a:ext cx="38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tx2"/>
                  </a:solidFill>
                  <a:cs typeface="Arial" charset="0"/>
                </a:rPr>
                <a:t>16</a:t>
              </a:r>
              <a:r>
                <a:rPr lang="en-US" sz="2000" dirty="0" smtClean="0">
                  <a:solidFill>
                    <a:schemeClr val="tx2"/>
                  </a:solidFill>
                  <a:cs typeface="Arial" charset="0"/>
                </a:rPr>
                <a:t>0</a:t>
              </a:r>
              <a:endParaRPr lang="en-US" sz="2000" dirty="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44046" name="AutoShape 14"/>
            <p:cNvSpPr>
              <a:spLocks noChangeArrowheads="1"/>
            </p:cNvSpPr>
            <p:nvPr/>
          </p:nvSpPr>
          <p:spPr bwMode="auto">
            <a:xfrm>
              <a:off x="3630" y="3255"/>
              <a:ext cx="96" cy="43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4047" name="Text Box 15"/>
            <p:cNvSpPr txBox="1">
              <a:spLocks noChangeArrowheads="1"/>
            </p:cNvSpPr>
            <p:nvPr/>
          </p:nvSpPr>
          <p:spPr bwMode="auto">
            <a:xfrm>
              <a:off x="4704" y="308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44048" name="Text Box 16"/>
            <p:cNvSpPr txBox="1">
              <a:spLocks noChangeArrowheads="1"/>
            </p:cNvSpPr>
            <p:nvPr/>
          </p:nvSpPr>
          <p:spPr bwMode="auto">
            <a:xfrm>
              <a:off x="4685" y="3638"/>
              <a:ext cx="38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tx2"/>
                  </a:solidFill>
                  <a:cs typeface="Arial" charset="0"/>
                </a:rPr>
                <a:t>16</a:t>
              </a:r>
              <a:r>
                <a:rPr lang="en-US" sz="2000" dirty="0" smtClean="0">
                  <a:solidFill>
                    <a:schemeClr val="tx2"/>
                  </a:solidFill>
                  <a:cs typeface="Arial" charset="0"/>
                </a:rPr>
                <a:t>0</a:t>
              </a:r>
              <a:endParaRPr lang="en-US" sz="2000" dirty="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44049" name="AutoShape 17"/>
            <p:cNvSpPr>
              <a:spLocks noChangeArrowheads="1"/>
            </p:cNvSpPr>
            <p:nvPr/>
          </p:nvSpPr>
          <p:spPr bwMode="auto">
            <a:xfrm>
              <a:off x="4687" y="3264"/>
              <a:ext cx="96" cy="43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4050" name="Oval 18"/>
            <p:cNvSpPr>
              <a:spLocks noChangeArrowheads="1"/>
            </p:cNvSpPr>
            <p:nvPr/>
          </p:nvSpPr>
          <p:spPr bwMode="auto">
            <a:xfrm>
              <a:off x="4302" y="339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4051" name="Rectangle 19"/>
            <p:cNvSpPr>
              <a:spLocks noChangeArrowheads="1"/>
            </p:cNvSpPr>
            <p:nvPr/>
          </p:nvSpPr>
          <p:spPr bwMode="auto">
            <a:xfrm>
              <a:off x="4451" y="3228"/>
              <a:ext cx="21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·</a:t>
              </a:r>
            </a:p>
          </p:txBody>
        </p:sp>
        <p:sp>
          <p:nvSpPr>
            <p:cNvPr id="44052" name="Rectangle 20"/>
            <p:cNvSpPr>
              <a:spLocks noChangeArrowheads="1"/>
            </p:cNvSpPr>
            <p:nvPr/>
          </p:nvSpPr>
          <p:spPr bwMode="auto">
            <a:xfrm>
              <a:off x="4257" y="310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l-GR" sz="2800">
                  <a:solidFill>
                    <a:schemeClr val="tx2"/>
                  </a:solidFill>
                  <a:cs typeface="Arial" charset="0"/>
                </a:rPr>
                <a:t>λ</a:t>
              </a:r>
              <a:endParaRPr lang="en-US" sz="280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44053" name="Rectangle 21"/>
            <p:cNvSpPr>
              <a:spLocks noChangeArrowheads="1"/>
            </p:cNvSpPr>
            <p:nvPr/>
          </p:nvSpPr>
          <p:spPr bwMode="auto">
            <a:xfrm>
              <a:off x="4109" y="3667"/>
              <a:ext cx="4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200" b="1" i="1">
                  <a:solidFill>
                    <a:schemeClr val="tx2"/>
                  </a:solidFill>
                  <a:cs typeface="Arial" charset="0"/>
                </a:rPr>
                <a:t>pc</a:t>
              </a:r>
            </a:p>
          </p:txBody>
        </p:sp>
        <p:sp>
          <p:nvSpPr>
            <p:cNvPr id="44054" name="Line 22"/>
            <p:cNvSpPr>
              <a:spLocks noChangeShapeType="1"/>
            </p:cNvSpPr>
            <p:nvPr/>
          </p:nvSpPr>
          <p:spPr bwMode="auto">
            <a:xfrm flipV="1">
              <a:off x="4512" y="36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4055" name="Line 23"/>
            <p:cNvSpPr>
              <a:spLocks noChangeShapeType="1"/>
            </p:cNvSpPr>
            <p:nvPr/>
          </p:nvSpPr>
          <p:spPr bwMode="auto">
            <a:xfrm flipH="1" flipV="1">
              <a:off x="3744" y="355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304800" y="2200275"/>
            <a:ext cx="3581400" cy="7715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tx2"/>
                </a:solidFill>
                <a:cs typeface="Arial" charset="0"/>
              </a:rPr>
              <a:t>C</a:t>
            </a:r>
            <a:r>
              <a:rPr lang="en-US" sz="4400" dirty="0">
                <a:solidFill>
                  <a:schemeClr val="tx2"/>
                </a:solidFill>
                <a:cs typeface="Arial" charset="0"/>
              </a:rPr>
              <a:t> = </a:t>
            </a:r>
            <a:r>
              <a:rPr lang="en-US" sz="4400" b="1" dirty="0">
                <a:solidFill>
                  <a:schemeClr val="tx2"/>
                </a:solidFill>
                <a:cs typeface="Arial" charset="0"/>
              </a:rPr>
              <a:t>E</a:t>
            </a:r>
            <a:r>
              <a:rPr lang="en-US" sz="4400" baseline="30000" dirty="0">
                <a:solidFill>
                  <a:schemeClr val="tx2"/>
                </a:solidFill>
                <a:cs typeface="Arial" charset="0"/>
              </a:rPr>
              <a:t>T</a:t>
            </a:r>
            <a:r>
              <a:rPr lang="en-US" sz="4400" dirty="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 dirty="0">
                <a:solidFill>
                  <a:schemeClr val="tx2"/>
                </a:solidFill>
                <a:cs typeface="Arial" charset="0"/>
              </a:rPr>
              <a:t>E </a:t>
            </a:r>
            <a:r>
              <a:rPr lang="en-US" sz="3600" dirty="0">
                <a:solidFill>
                  <a:schemeClr val="tx2"/>
                </a:solidFill>
                <a:cs typeface="Arial" charset="0"/>
              </a:rPr>
              <a:t>/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(n-1)</a:t>
            </a:r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6172200" y="2057400"/>
            <a:ext cx="1219200" cy="685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E</a:t>
            </a:r>
            <a:r>
              <a:rPr lang="en-US" sz="4400" baseline="30000">
                <a:solidFill>
                  <a:schemeClr val="tx2"/>
                </a:solidFill>
                <a:cs typeface="Arial" charset="0"/>
              </a:rPr>
              <a:t>T</a:t>
            </a:r>
          </a:p>
        </p:txBody>
      </p:sp>
      <p:sp>
        <p:nvSpPr>
          <p:cNvPr id="44058" name="Rectangle 26"/>
          <p:cNvSpPr>
            <a:spLocks noChangeArrowheads="1"/>
          </p:cNvSpPr>
          <p:nvPr/>
        </p:nvSpPr>
        <p:spPr bwMode="auto">
          <a:xfrm>
            <a:off x="7696200" y="2057400"/>
            <a:ext cx="762000" cy="1371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E</a:t>
            </a:r>
            <a:endParaRPr lang="en-US" sz="4400" baseline="300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5534025" y="2038350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=</a:t>
            </a:r>
          </a:p>
        </p:txBody>
      </p:sp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4724400" y="2057400"/>
            <a:ext cx="685800" cy="685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C</a:t>
            </a:r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4398963" y="17367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5179310" y="1722438"/>
            <a:ext cx="6125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160</a:t>
            </a:r>
            <a:endParaRPr lang="en-US" sz="2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4342698" y="2651125"/>
            <a:ext cx="6125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160</a:t>
            </a:r>
            <a:endParaRPr lang="en-US" sz="2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7377113" y="2038350"/>
            <a:ext cx="33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5922963" y="17367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5790498" y="2667000"/>
            <a:ext cx="6125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16</a:t>
            </a: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0</a:t>
            </a:r>
            <a:endParaRPr lang="en-US" sz="2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8228898" y="1736725"/>
            <a:ext cx="6125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160</a:t>
            </a:r>
            <a:endParaRPr lang="en-US" sz="2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4068" name="Text Box 36"/>
          <p:cNvSpPr txBox="1">
            <a:spLocks noChangeArrowheads="1"/>
          </p:cNvSpPr>
          <p:nvPr/>
        </p:nvSpPr>
        <p:spPr bwMode="auto">
          <a:xfrm>
            <a:off x="7453313" y="173831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44069" name="Text Box 37"/>
          <p:cNvSpPr txBox="1">
            <a:spLocks noChangeArrowheads="1"/>
          </p:cNvSpPr>
          <p:nvPr/>
        </p:nvSpPr>
        <p:spPr bwMode="auto">
          <a:xfrm>
            <a:off x="6945609" y="1736725"/>
            <a:ext cx="5981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30k</a:t>
            </a:r>
            <a:endParaRPr lang="en-US" sz="2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4070" name="Text Box 38"/>
          <p:cNvSpPr txBox="1">
            <a:spLocks noChangeArrowheads="1"/>
          </p:cNvSpPr>
          <p:nvPr/>
        </p:nvSpPr>
        <p:spPr bwMode="auto">
          <a:xfrm>
            <a:off x="7323286" y="3352800"/>
            <a:ext cx="5981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30k</a:t>
            </a:r>
            <a:endParaRPr lang="en-US" sz="2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4071" name="Rectangle 39"/>
          <p:cNvSpPr>
            <a:spLocks noChangeArrowheads="1"/>
          </p:cNvSpPr>
          <p:nvPr/>
        </p:nvSpPr>
        <p:spPr bwMode="auto">
          <a:xfrm>
            <a:off x="6621463" y="2962275"/>
            <a:ext cx="91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chemeClr val="tx2"/>
                </a:solidFill>
                <a:cs typeface="Arial" charset="0"/>
              </a:rPr>
              <a:t>/(n-1)</a:t>
            </a:r>
          </a:p>
        </p:txBody>
      </p:sp>
      <p:sp>
        <p:nvSpPr>
          <p:cNvPr id="44072" name="Rectangle 40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accent2"/>
                </a:solidFill>
                <a:latin typeface="Comic Sans MS" charset="0"/>
                <a:cs typeface="Arial" charset="0"/>
              </a:rPr>
              <a:t>PCA: Example </a:t>
            </a:r>
            <a:r>
              <a:rPr lang="en-US" sz="4800" dirty="0" smtClean="0">
                <a:solidFill>
                  <a:schemeClr val="accent2"/>
                </a:solidFill>
                <a:latin typeface="Comic Sans MS" charset="0"/>
                <a:cs typeface="Arial" charset="0"/>
              </a:rPr>
              <a:t>expression data</a:t>
            </a:r>
            <a:endParaRPr lang="en-US" sz="4800" dirty="0">
              <a:solidFill>
                <a:schemeClr val="accent2"/>
              </a:solidFill>
              <a:latin typeface="Comic Sans MS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ctrTitle"/>
          </p:nvPr>
        </p:nvSpPr>
        <p:spPr>
          <a:xfrm>
            <a:off x="685800" y="93663"/>
            <a:ext cx="7772400" cy="1277937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Covid-19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60198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docs.google.com</a:t>
            </a:r>
            <a:r>
              <a:rPr lang="en-US" dirty="0"/>
              <a:t>/spreadsheets/d/1IQ9ASLLhvfRYv_k82nnUc65dMqhyLMUiMSBC-HpM8cA/</a:t>
            </a:r>
            <a:r>
              <a:rPr lang="en-US" dirty="0" err="1"/>
              <a:t>edit?usp</a:t>
            </a:r>
            <a:r>
              <a:rPr lang="en-US" dirty="0"/>
              <a:t>=sharing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4" y="2057400"/>
            <a:ext cx="9144000" cy="38818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1600200"/>
            <a:ext cx="4149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hard to find reliable information </a:t>
            </a:r>
            <a:r>
              <a:rPr lang="en-GB" dirty="0" smtClean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accent2"/>
                </a:solidFill>
                <a:latin typeface="Comic Sans MS" charset="0"/>
              </a:rPr>
              <a:t>And how to project?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projected data is just the product of the original data with the </a:t>
            </a:r>
            <a:r>
              <a:rPr lang="en-US" b="1" i="1" smtClean="0"/>
              <a:t>PCs</a:t>
            </a:r>
            <a:r>
              <a:rPr lang="en-US" smtClean="0"/>
              <a:t>: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438400" y="2895600"/>
            <a:ext cx="3581400" cy="7715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E</a:t>
            </a:r>
            <a:r>
              <a:rPr lang="ja-JP" altLang="en-US" sz="4400" b="1">
                <a:solidFill>
                  <a:schemeClr val="tx2"/>
                </a:solidFill>
                <a:latin typeface="Arial"/>
                <a:cs typeface="Arial" charset="0"/>
              </a:rPr>
              <a:t>’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 = </a:t>
            </a:r>
            <a:r>
              <a:rPr lang="en-US" sz="4400" b="1">
                <a:solidFill>
                  <a:schemeClr val="tx2"/>
                </a:solidFill>
                <a:cs typeface="Arial" charset="0"/>
              </a:rPr>
              <a:t>E 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 </a:t>
            </a:r>
            <a:r>
              <a:rPr lang="en-US" sz="4400" b="1">
                <a:solidFill>
                  <a:schemeClr val="tx2"/>
                </a:solidFill>
                <a:cs typeface="Arial" charset="0"/>
              </a:rPr>
              <a:t>PC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81275"/>
            <a:ext cx="24765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01600" y="4206875"/>
            <a:ext cx="9118600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Char char="•"/>
              <a:defRPr/>
            </a:pPr>
            <a:r>
              <a:rPr lang="en-US" sz="3200">
                <a:solidFill>
                  <a:schemeClr val="tx2"/>
                </a:solidFill>
                <a:cs typeface="Arial" charset="0"/>
              </a:rPr>
              <a:t>  Principle Component or Transformation Matrix: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PC 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= [</a:t>
            </a:r>
            <a:r>
              <a:rPr lang="en-US" sz="4400" b="1" i="1">
                <a:solidFill>
                  <a:schemeClr val="tx2"/>
                </a:solidFill>
                <a:cs typeface="Arial" charset="0"/>
              </a:rPr>
              <a:t>pc</a:t>
            </a:r>
            <a:r>
              <a:rPr lang="en-US" sz="4400" baseline="-2500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, </a:t>
            </a:r>
            <a:r>
              <a:rPr lang="en-US" sz="4400" b="1" i="1">
                <a:solidFill>
                  <a:schemeClr val="tx2"/>
                </a:solidFill>
                <a:cs typeface="Arial" charset="0"/>
              </a:rPr>
              <a:t>pc</a:t>
            </a:r>
            <a:r>
              <a:rPr lang="en-US" sz="4400" baseline="-2500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, …, </a:t>
            </a:r>
            <a:r>
              <a:rPr lang="en-US" sz="4400" b="1" i="1">
                <a:solidFill>
                  <a:schemeClr val="tx2"/>
                </a:solidFill>
                <a:cs typeface="Arial" charset="0"/>
              </a:rPr>
              <a:t>pc</a:t>
            </a:r>
            <a:r>
              <a:rPr lang="en-US" sz="4400" i="1" baseline="-25000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] </a:t>
            </a:r>
          </a:p>
          <a:p>
            <a:pPr algn="ctr">
              <a:defRPr/>
            </a:pPr>
            <a:r>
              <a:rPr lang="en-US" sz="3200">
                <a:solidFill>
                  <a:schemeClr val="tx2"/>
                </a:solidFill>
                <a:cs typeface="Arial" charset="0"/>
              </a:rPr>
              <a:t>(where </a:t>
            </a:r>
            <a:r>
              <a:rPr lang="en-US" sz="3200" i="1">
                <a:solidFill>
                  <a:schemeClr val="tx2"/>
                </a:solidFill>
                <a:cs typeface="Arial" charset="0"/>
              </a:rPr>
              <a:t>n </a:t>
            </a:r>
            <a:r>
              <a:rPr lang="en-US" sz="3200">
                <a:solidFill>
                  <a:schemeClr val="tx2"/>
                </a:solidFill>
                <a:cs typeface="Arial" charset="0"/>
              </a:rPr>
              <a:t>is the number of PCs used)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100513" y="1752600"/>
            <a:ext cx="4724400" cy="2390775"/>
          </a:xfrm>
          <a:prstGeom prst="rect">
            <a:avLst/>
          </a:prstGeom>
          <a:solidFill>
            <a:srgbClr val="808080">
              <a:alpha val="3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04800" y="2566988"/>
            <a:ext cx="3505200" cy="7715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E</a:t>
            </a:r>
            <a:r>
              <a:rPr lang="ja-JP" altLang="en-US" sz="4400" b="1">
                <a:solidFill>
                  <a:schemeClr val="tx2"/>
                </a:solidFill>
                <a:latin typeface="Arial"/>
                <a:cs typeface="Arial" charset="0"/>
              </a:rPr>
              <a:t>’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 = </a:t>
            </a:r>
            <a:r>
              <a:rPr lang="en-US" sz="4400" b="1">
                <a:solidFill>
                  <a:schemeClr val="tx2"/>
                </a:solidFill>
                <a:cs typeface="Arial" charset="0"/>
              </a:rPr>
              <a:t>E 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>
                <a:solidFill>
                  <a:schemeClr val="tx2"/>
                </a:solidFill>
                <a:cs typeface="Arial" charset="0"/>
              </a:rPr>
              <a:t> PC</a:t>
            </a:r>
          </a:p>
        </p:txBody>
      </p:sp>
      <p:grpSp>
        <p:nvGrpSpPr>
          <p:cNvPr id="69635" name="Group 4"/>
          <p:cNvGrpSpPr>
            <a:grpSpLocks/>
          </p:cNvGrpSpPr>
          <p:nvPr/>
        </p:nvGrpSpPr>
        <p:grpSpPr bwMode="auto">
          <a:xfrm>
            <a:off x="5451477" y="1917700"/>
            <a:ext cx="1560513" cy="2016125"/>
            <a:chOff x="4502" y="1208"/>
            <a:chExt cx="983" cy="1270"/>
          </a:xfrm>
        </p:grpSpPr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4764" y="1410"/>
              <a:ext cx="480" cy="86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400" b="1">
                  <a:solidFill>
                    <a:schemeClr val="tx2"/>
                  </a:solidFill>
                  <a:cs typeface="Arial" charset="0"/>
                </a:rPr>
                <a:t>E</a:t>
              </a:r>
              <a:endParaRPr lang="en-US" sz="4400" baseline="3000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48134" name="Text Box 6"/>
            <p:cNvSpPr txBox="1">
              <a:spLocks noChangeArrowheads="1"/>
            </p:cNvSpPr>
            <p:nvPr/>
          </p:nvSpPr>
          <p:spPr bwMode="auto">
            <a:xfrm>
              <a:off x="5099" y="1208"/>
              <a:ext cx="38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tx2"/>
                  </a:solidFill>
                  <a:cs typeface="Arial" charset="0"/>
                </a:rPr>
                <a:t>160</a:t>
              </a:r>
              <a:endParaRPr lang="en-US" sz="2000" dirty="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48135" name="Text Box 7"/>
            <p:cNvSpPr txBox="1">
              <a:spLocks noChangeArrowheads="1"/>
            </p:cNvSpPr>
            <p:nvPr/>
          </p:nvSpPr>
          <p:spPr bwMode="auto">
            <a:xfrm>
              <a:off x="4584" y="1209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48136" name="Text Box 8"/>
            <p:cNvSpPr txBox="1">
              <a:spLocks noChangeArrowheads="1"/>
            </p:cNvSpPr>
            <p:nvPr/>
          </p:nvSpPr>
          <p:spPr bwMode="auto">
            <a:xfrm>
              <a:off x="4502" y="2226"/>
              <a:ext cx="37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tx2"/>
                  </a:solidFill>
                  <a:cs typeface="Arial" charset="0"/>
                </a:rPr>
                <a:t>30k</a:t>
              </a:r>
              <a:endParaRPr lang="en-US" sz="2000" dirty="0">
                <a:solidFill>
                  <a:schemeClr val="tx2"/>
                </a:solidFill>
                <a:cs typeface="Arial" charset="0"/>
              </a:endParaRPr>
            </a:p>
          </p:txBody>
        </p:sp>
      </p:grp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5280025" y="2543175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=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5124450" y="18907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i="1">
                <a:solidFill>
                  <a:schemeClr val="tx2"/>
                </a:solidFill>
                <a:cs typeface="Arial" charset="0"/>
              </a:rPr>
              <a:t>n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6781800" y="2562225"/>
            <a:ext cx="33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4591050" y="2238375"/>
            <a:ext cx="609600" cy="1371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2"/>
                </a:solidFill>
                <a:cs typeface="Arial" charset="0"/>
              </a:rPr>
              <a:t>E</a:t>
            </a:r>
            <a:r>
              <a:rPr lang="ja-JP" altLang="en-US" sz="4400" b="1" dirty="0">
                <a:solidFill>
                  <a:schemeClr val="tx2"/>
                </a:solidFill>
                <a:latin typeface="Arial"/>
                <a:cs typeface="Arial" charset="0"/>
              </a:rPr>
              <a:t>’</a:t>
            </a:r>
            <a:endParaRPr lang="en-US" sz="4400" baseline="30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286250" y="19177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4156224" y="3532188"/>
            <a:ext cx="5981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30k</a:t>
            </a:r>
            <a:endParaRPr lang="en-US" sz="2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304800" y="4800600"/>
            <a:ext cx="8839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The </a:t>
            </a:r>
            <a:r>
              <a:rPr lang="en-US" sz="2400" dirty="0">
                <a:solidFill>
                  <a:schemeClr val="tx2"/>
                </a:solidFill>
                <a:cs typeface="Arial" charset="0"/>
              </a:rPr>
              <a:t>original gene expression profiles are </a:t>
            </a: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for 30k genes over 160 samples.</a:t>
            </a:r>
            <a:r>
              <a:rPr lang="en-US" sz="2400" dirty="0">
                <a:solidFill>
                  <a:schemeClr val="tx2"/>
                </a:solidFill>
                <a:cs typeface="Arial" charset="0"/>
              </a:rPr>
              <a:t/>
            </a:r>
            <a:br>
              <a:rPr lang="en-US" sz="2400" dirty="0">
                <a:solidFill>
                  <a:schemeClr val="tx2"/>
                </a:solidFill>
                <a:cs typeface="Arial" charset="0"/>
              </a:rPr>
            </a:br>
            <a:endParaRPr lang="en-US" sz="2400" dirty="0">
              <a:solidFill>
                <a:schemeClr val="tx2"/>
              </a:solidFill>
              <a:cs typeface="Arial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The </a:t>
            </a:r>
            <a:r>
              <a:rPr lang="en-US" sz="2400" dirty="0">
                <a:solidFill>
                  <a:schemeClr val="tx2"/>
                </a:solidFill>
                <a:cs typeface="Arial" charset="0"/>
              </a:rPr>
              <a:t>transformed data contain projections on </a:t>
            </a:r>
            <a:r>
              <a:rPr lang="en-US" sz="2400" i="1" dirty="0">
                <a:solidFill>
                  <a:schemeClr val="tx2"/>
                </a:solidFill>
                <a:cs typeface="Arial" charset="0"/>
              </a:rPr>
              <a:t>n </a:t>
            </a:r>
            <a:r>
              <a:rPr lang="ja-JP" altLang="en-US" sz="2400" i="1" dirty="0">
                <a:solidFill>
                  <a:schemeClr val="tx2"/>
                </a:solidFill>
                <a:latin typeface="Arial"/>
                <a:cs typeface="Arial" charset="0"/>
              </a:rPr>
              <a:t>“</a:t>
            </a:r>
            <a:r>
              <a:rPr lang="en-US" sz="2400" dirty="0" err="1">
                <a:solidFill>
                  <a:schemeClr val="tx2"/>
                </a:solidFill>
                <a:cs typeface="Arial" charset="0"/>
              </a:rPr>
              <a:t>eigen</a:t>
            </a:r>
            <a:r>
              <a:rPr lang="en-US" sz="2400" dirty="0">
                <a:solidFill>
                  <a:schemeClr val="tx2"/>
                </a:solidFill>
                <a:cs typeface="Arial" charset="0"/>
              </a:rPr>
              <a:t>-genes</a:t>
            </a:r>
            <a:r>
              <a:rPr lang="ja-JP" altLang="en-US" sz="2400" dirty="0">
                <a:solidFill>
                  <a:schemeClr val="tx2"/>
                </a:solidFill>
                <a:latin typeface="Arial"/>
                <a:cs typeface="Arial" charset="0"/>
              </a:rPr>
              <a:t>”</a:t>
            </a:r>
            <a:r>
              <a:rPr lang="en-US" sz="2400" dirty="0">
                <a:solidFill>
                  <a:schemeClr val="tx2"/>
                </a:solidFill>
                <a:cs typeface="Arial" charset="0"/>
              </a:rPr>
              <a:t/>
            </a:r>
            <a:br>
              <a:rPr lang="en-US" sz="2400" dirty="0">
                <a:solidFill>
                  <a:schemeClr val="tx2"/>
                </a:solidFill>
                <a:cs typeface="Arial" charset="0"/>
              </a:rPr>
            </a:br>
            <a:r>
              <a:rPr lang="en-US" sz="2400" dirty="0">
                <a:solidFill>
                  <a:schemeClr val="tx2"/>
                </a:solidFill>
                <a:cs typeface="Arial" charset="0"/>
              </a:rPr>
              <a:t>  (linear combinations of the </a:t>
            </a: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160 samples </a:t>
            </a:r>
            <a:r>
              <a:rPr lang="en-US" sz="2400" dirty="0">
                <a:solidFill>
                  <a:schemeClr val="tx2"/>
                </a:solidFill>
                <a:cs typeface="Arial" charset="0"/>
              </a:rPr>
              <a:t>shown in red)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6933498" y="3352800"/>
            <a:ext cx="6125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16</a:t>
            </a: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0</a:t>
            </a:r>
            <a:endParaRPr lang="en-US" sz="2000" dirty="0">
              <a:solidFill>
                <a:schemeClr val="tx2"/>
              </a:solidFill>
              <a:cs typeface="Arial" charset="0"/>
            </a:endParaRPr>
          </a:p>
        </p:txBody>
      </p:sp>
      <p:grpSp>
        <p:nvGrpSpPr>
          <p:cNvPr id="69644" name="Group 17"/>
          <p:cNvGrpSpPr>
            <a:grpSpLocks/>
          </p:cNvGrpSpPr>
          <p:nvPr/>
        </p:nvGrpSpPr>
        <p:grpSpPr bwMode="auto">
          <a:xfrm>
            <a:off x="7010400" y="2044700"/>
            <a:ext cx="1619250" cy="1366838"/>
            <a:chOff x="3456" y="1288"/>
            <a:chExt cx="1020" cy="861"/>
          </a:xfrm>
        </p:grpSpPr>
        <p:sp>
          <p:nvSpPr>
            <p:cNvPr id="48146" name="AutoShape 18"/>
            <p:cNvSpPr>
              <a:spLocks noChangeArrowheads="1"/>
            </p:cNvSpPr>
            <p:nvPr/>
          </p:nvSpPr>
          <p:spPr bwMode="auto">
            <a:xfrm>
              <a:off x="3669" y="1494"/>
              <a:ext cx="96" cy="43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8147" name="AutoShape 19"/>
            <p:cNvSpPr>
              <a:spLocks noChangeArrowheads="1"/>
            </p:cNvSpPr>
            <p:nvPr/>
          </p:nvSpPr>
          <p:spPr bwMode="auto">
            <a:xfrm flipV="1">
              <a:off x="3612" y="1458"/>
              <a:ext cx="864" cy="672"/>
            </a:xfrm>
            <a:prstGeom prst="bracketPair">
              <a:avLst>
                <a:gd name="adj" fmla="val 803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8148" name="AutoShape 20"/>
            <p:cNvSpPr>
              <a:spLocks noChangeArrowheads="1"/>
            </p:cNvSpPr>
            <p:nvPr/>
          </p:nvSpPr>
          <p:spPr bwMode="auto">
            <a:xfrm>
              <a:off x="3831" y="1488"/>
              <a:ext cx="96" cy="43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8149" name="AutoShape 21"/>
            <p:cNvSpPr>
              <a:spLocks noChangeArrowheads="1"/>
            </p:cNvSpPr>
            <p:nvPr/>
          </p:nvSpPr>
          <p:spPr bwMode="auto">
            <a:xfrm>
              <a:off x="4305" y="1512"/>
              <a:ext cx="96" cy="43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8150" name="Text Box 22"/>
            <p:cNvSpPr txBox="1">
              <a:spLocks noChangeArrowheads="1"/>
            </p:cNvSpPr>
            <p:nvPr/>
          </p:nvSpPr>
          <p:spPr bwMode="auto">
            <a:xfrm>
              <a:off x="3897" y="1392"/>
              <a:ext cx="46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…</a:t>
              </a:r>
            </a:p>
          </p:txBody>
        </p:sp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>
              <a:off x="4236" y="1890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i="1">
                  <a:solidFill>
                    <a:schemeClr val="tx2"/>
                  </a:solidFill>
                  <a:cs typeface="Arial" charset="0"/>
                </a:rPr>
                <a:t>n</a:t>
              </a:r>
            </a:p>
          </p:txBody>
        </p:sp>
        <p:sp>
          <p:nvSpPr>
            <p:cNvPr id="48152" name="Text Box 24"/>
            <p:cNvSpPr txBox="1">
              <a:spLocks noChangeArrowheads="1"/>
            </p:cNvSpPr>
            <p:nvPr/>
          </p:nvSpPr>
          <p:spPr bwMode="auto">
            <a:xfrm>
              <a:off x="3603" y="1899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48153" name="Text Box 25"/>
            <p:cNvSpPr txBox="1">
              <a:spLocks noChangeArrowheads="1"/>
            </p:cNvSpPr>
            <p:nvPr/>
          </p:nvSpPr>
          <p:spPr bwMode="auto">
            <a:xfrm>
              <a:off x="3773" y="1899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48154" name="Text Box 26"/>
            <p:cNvSpPr txBox="1">
              <a:spLocks noChangeArrowheads="1"/>
            </p:cNvSpPr>
            <p:nvPr/>
          </p:nvSpPr>
          <p:spPr bwMode="auto">
            <a:xfrm>
              <a:off x="3456" y="1288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</p:grp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accent2"/>
                </a:solidFill>
                <a:latin typeface="Comic Sans MS" charset="0"/>
                <a:cs typeface="Arial" charset="0"/>
              </a:rPr>
              <a:t>PCA: Example </a:t>
            </a:r>
            <a:r>
              <a:rPr lang="en-US" sz="4400" dirty="0" smtClean="0">
                <a:solidFill>
                  <a:schemeClr val="accent2"/>
                </a:solidFill>
                <a:latin typeface="Comic Sans MS" charset="0"/>
                <a:cs typeface="Arial" charset="0"/>
              </a:rPr>
              <a:t>expression data</a:t>
            </a:r>
            <a:endParaRPr lang="en-US" sz="4400" dirty="0">
              <a:solidFill>
                <a:schemeClr val="accent2"/>
              </a:solidFill>
              <a:latin typeface="Comic Sans MS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Oval 3"/>
          <p:cNvSpPr>
            <a:spLocks noChangeArrowheads="1"/>
          </p:cNvSpPr>
          <p:nvPr/>
        </p:nvSpPr>
        <p:spPr bwMode="auto">
          <a:xfrm>
            <a:off x="1981200" y="4197350"/>
            <a:ext cx="2438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0" y="633888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  <a:cs typeface="Arial" charset="0"/>
              </a:rPr>
              <a:t>The first 2 </a:t>
            </a:r>
            <a:r>
              <a:rPr lang="ja-JP" altLang="en-US" sz="2800" dirty="0">
                <a:solidFill>
                  <a:schemeClr val="tx2"/>
                </a:solidFill>
                <a:latin typeface="Arial"/>
                <a:cs typeface="Arial" charset="0"/>
              </a:rPr>
              <a:t>“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eigen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-genes</a:t>
            </a:r>
            <a:r>
              <a:rPr lang="ja-JP" altLang="en-US" sz="2800" dirty="0">
                <a:solidFill>
                  <a:schemeClr val="tx2"/>
                </a:solidFill>
                <a:latin typeface="Arial"/>
                <a:cs typeface="Arial" charset="0"/>
              </a:rPr>
              <a:t>”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 separate </a:t>
            </a:r>
            <a:r>
              <a:rPr lang="en-US" sz="2800" dirty="0" err="1" smtClean="0">
                <a:solidFill>
                  <a:schemeClr val="tx2"/>
                </a:solidFill>
                <a:cs typeface="Arial" charset="0"/>
              </a:rPr>
              <a:t>iso</a:t>
            </a:r>
            <a:r>
              <a:rPr lang="en-US" sz="2800" dirty="0" smtClean="0">
                <a:solidFill>
                  <a:schemeClr val="tx2"/>
                </a:solidFill>
                <a:cs typeface="Arial" charset="0"/>
              </a:rPr>
              <a:t> treated mice</a:t>
            </a:r>
            <a:endParaRPr lang="en-US" sz="28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accent2"/>
                </a:solidFill>
                <a:latin typeface="Comic Sans MS" charset="0"/>
                <a:cs typeface="Arial" charset="0"/>
              </a:rPr>
              <a:t>PCA: Example </a:t>
            </a:r>
            <a:r>
              <a:rPr lang="en-US" sz="4400" dirty="0" smtClean="0">
                <a:solidFill>
                  <a:schemeClr val="accent2"/>
                </a:solidFill>
                <a:latin typeface="Comic Sans MS" charset="0"/>
                <a:cs typeface="Arial" charset="0"/>
              </a:rPr>
              <a:t>expression data</a:t>
            </a:r>
            <a:endParaRPr lang="en-US" sz="4400" dirty="0">
              <a:solidFill>
                <a:schemeClr val="accent2"/>
              </a:solidFill>
              <a:latin typeface="Comic Sans MS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6931231" cy="5131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GGE Grading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883739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1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latin typeface="Comic Sans MS" charset="0"/>
              </a:rPr>
              <a:t>Analysis tools for large datasets</a:t>
            </a:r>
            <a:r>
              <a:rPr lang="en-US" b="1" dirty="0" smtClean="0"/>
              <a:t> 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84438"/>
            <a:ext cx="6248400" cy="33067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ct val="30000"/>
              </a:spcAft>
              <a:defRPr/>
            </a:pPr>
            <a:r>
              <a:rPr lang="en-US" sz="3600" b="1" smtClean="0"/>
              <a:t>Standard tools</a:t>
            </a:r>
            <a:br>
              <a:rPr lang="en-US" sz="3600" b="1" smtClean="0"/>
            </a:br>
            <a:r>
              <a:rPr lang="en-US" sz="3600" smtClean="0"/>
              <a:t>k-means, PCA, SVD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defRPr/>
            </a:pPr>
            <a:r>
              <a:rPr lang="en-US" sz="3600" b="1" smtClean="0"/>
              <a:t>Modular analysis tools</a:t>
            </a:r>
            <a:br>
              <a:rPr lang="en-US" sz="3600" b="1" smtClean="0"/>
            </a:br>
            <a:r>
              <a:rPr lang="en-US" sz="3600" smtClean="0"/>
              <a:t>CTWC, ISA, PPA</a:t>
            </a:r>
          </a:p>
        </p:txBody>
      </p:sp>
      <p:pic>
        <p:nvPicPr>
          <p:cNvPr id="1873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289560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7150" y="1335088"/>
            <a:ext cx="9144000" cy="540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defRPr/>
            </a:pPr>
            <a:r>
              <a:rPr lang="en-US" sz="3200" b="1" i="1">
                <a:cs typeface="Arial" charset="0"/>
              </a:rPr>
              <a:t>Why to study a large heterogeneous set of expression data?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defRPr/>
            </a:pPr>
            <a:r>
              <a:rPr lang="en-US" sz="2800">
                <a:cs typeface="Arial" charset="0"/>
              </a:rPr>
              <a:t>Large: Better signals from noisy data!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defRPr/>
            </a:pPr>
            <a:r>
              <a:rPr lang="en-US" sz="2800">
                <a:cs typeface="Arial" charset="0"/>
              </a:rPr>
              <a:t>Heterogeneous: Global view at transcription program!</a:t>
            </a:r>
          </a:p>
          <a:p>
            <a:pPr lvl="1">
              <a:defRPr/>
            </a:pPr>
            <a:endParaRPr lang="en-US" sz="2800">
              <a:cs typeface="Arial" charset="0"/>
            </a:endParaRPr>
          </a:p>
          <a:p>
            <a:pPr>
              <a:defRPr/>
            </a:pPr>
            <a:r>
              <a:rPr lang="en-US" sz="3200" b="1" i="1">
                <a:cs typeface="Arial" charset="0"/>
              </a:rPr>
              <a:t>Supervised vs. unsupervised approaches</a:t>
            </a:r>
          </a:p>
          <a:p>
            <a:pPr lvl="1">
              <a:spcBef>
                <a:spcPct val="40000"/>
              </a:spcBef>
              <a:defRPr/>
            </a:pPr>
            <a:r>
              <a:rPr lang="en-US" sz="2800">
                <a:cs typeface="Arial" charset="0"/>
              </a:rPr>
              <a:t>Large genome-wide data may contain answers to questions we do not ask! Need for both hypothesis-driven and exploratory analyses!</a:t>
            </a:r>
          </a:p>
          <a:p>
            <a:pPr>
              <a:defRPr/>
            </a:pPr>
            <a:endParaRPr lang="en-US" sz="2800">
              <a:cs typeface="Arial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accent2"/>
                </a:solidFill>
                <a:latin typeface="Comic Sans MS" charset="0"/>
              </a:rPr>
              <a:t>Motivations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57188" y="1905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latin typeface="Comic Sans MS" charset="0"/>
                <a:cs typeface="Arial" charset="0"/>
              </a:rPr>
              <a:t>How to get large-scale expression data?</a:t>
            </a:r>
            <a:br>
              <a:rPr lang="en-US" sz="3200">
                <a:solidFill>
                  <a:schemeClr val="accent2"/>
                </a:solidFill>
                <a:latin typeface="Comic Sans MS" charset="0"/>
                <a:cs typeface="Arial" charset="0"/>
              </a:rPr>
            </a:br>
            <a:r>
              <a:rPr lang="en-US" sz="3200">
                <a:solidFill>
                  <a:schemeClr val="accent2"/>
                </a:solidFill>
                <a:latin typeface="Comic Sans MS" charset="0"/>
                <a:cs typeface="Arial" charset="0"/>
              </a:rPr>
              <a:t>Pool genome-wide expression measurements from many experiments!</a:t>
            </a:r>
          </a:p>
        </p:txBody>
      </p:sp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4267200" y="3200400"/>
            <a:ext cx="1143000" cy="457200"/>
            <a:chOff x="2688" y="2016"/>
            <a:chExt cx="720" cy="288"/>
          </a:xfrm>
        </p:grpSpPr>
        <p:grpSp>
          <p:nvGrpSpPr>
            <p:cNvPr id="20509" name="Group 4"/>
            <p:cNvGrpSpPr>
              <a:grpSpLocks/>
            </p:cNvGrpSpPr>
            <p:nvPr/>
          </p:nvGrpSpPr>
          <p:grpSpPr bwMode="auto">
            <a:xfrm>
              <a:off x="3168" y="2149"/>
              <a:ext cx="240" cy="48"/>
              <a:chOff x="3504" y="1824"/>
              <a:chExt cx="240" cy="48"/>
            </a:xfrm>
          </p:grpSpPr>
          <p:sp>
            <p:nvSpPr>
              <p:cNvPr id="72709" name="Oval 5"/>
              <p:cNvSpPr>
                <a:spLocks noChangeArrowheads="1"/>
              </p:cNvSpPr>
              <p:nvPr/>
            </p:nvSpPr>
            <p:spPr bwMode="auto">
              <a:xfrm flipV="1">
                <a:off x="3504" y="182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2710" name="Oval 6"/>
              <p:cNvSpPr>
                <a:spLocks noChangeArrowheads="1"/>
              </p:cNvSpPr>
              <p:nvPr/>
            </p:nvSpPr>
            <p:spPr bwMode="auto">
              <a:xfrm flipV="1">
                <a:off x="3600" y="182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2711" name="Oval 7"/>
              <p:cNvSpPr>
                <a:spLocks noChangeArrowheads="1"/>
              </p:cNvSpPr>
              <p:nvPr/>
            </p:nvSpPr>
            <p:spPr bwMode="auto">
              <a:xfrm flipV="1">
                <a:off x="3696" y="182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20510" name="Group 8"/>
            <p:cNvGrpSpPr>
              <a:grpSpLocks/>
            </p:cNvGrpSpPr>
            <p:nvPr/>
          </p:nvGrpSpPr>
          <p:grpSpPr bwMode="auto">
            <a:xfrm>
              <a:off x="2688" y="2016"/>
              <a:ext cx="277" cy="288"/>
              <a:chOff x="1429" y="2016"/>
              <a:chExt cx="277" cy="288"/>
            </a:xfrm>
          </p:grpSpPr>
          <p:sp>
            <p:nvSpPr>
              <p:cNvPr id="72713" name="Line 9"/>
              <p:cNvSpPr>
                <a:spLocks noChangeShapeType="1"/>
              </p:cNvSpPr>
              <p:nvPr/>
            </p:nvSpPr>
            <p:spPr bwMode="auto">
              <a:xfrm>
                <a:off x="1558" y="2016"/>
                <a:ext cx="0" cy="28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2714" name="Line 10"/>
              <p:cNvSpPr>
                <a:spLocks noChangeShapeType="1"/>
              </p:cNvSpPr>
              <p:nvPr/>
            </p:nvSpPr>
            <p:spPr bwMode="auto">
              <a:xfrm flipH="1">
                <a:off x="1429" y="2160"/>
                <a:ext cx="27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72715" name="Group 11"/>
          <p:cNvGrpSpPr>
            <a:grpSpLocks/>
          </p:cNvGrpSpPr>
          <p:nvPr/>
        </p:nvGrpSpPr>
        <p:grpSpPr bwMode="auto">
          <a:xfrm>
            <a:off x="1981200" y="1752600"/>
            <a:ext cx="2243138" cy="4765675"/>
            <a:chOff x="1248" y="1104"/>
            <a:chExt cx="1413" cy="3002"/>
          </a:xfrm>
        </p:grpSpPr>
        <p:grpSp>
          <p:nvGrpSpPr>
            <p:cNvPr id="20501" name="Group 12"/>
            <p:cNvGrpSpPr>
              <a:grpSpLocks/>
            </p:cNvGrpSpPr>
            <p:nvPr/>
          </p:nvGrpSpPr>
          <p:grpSpPr bwMode="auto">
            <a:xfrm>
              <a:off x="1248" y="2016"/>
              <a:ext cx="277" cy="288"/>
              <a:chOff x="1429" y="2016"/>
              <a:chExt cx="277" cy="288"/>
            </a:xfrm>
          </p:grpSpPr>
          <p:sp>
            <p:nvSpPr>
              <p:cNvPr id="72717" name="Line 13"/>
              <p:cNvSpPr>
                <a:spLocks noChangeShapeType="1"/>
              </p:cNvSpPr>
              <p:nvPr/>
            </p:nvSpPr>
            <p:spPr bwMode="auto">
              <a:xfrm>
                <a:off x="1558" y="2016"/>
                <a:ext cx="0" cy="28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2718" name="Line 14"/>
              <p:cNvSpPr>
                <a:spLocks noChangeShapeType="1"/>
              </p:cNvSpPr>
              <p:nvPr/>
            </p:nvSpPr>
            <p:spPr bwMode="auto">
              <a:xfrm flipH="1">
                <a:off x="1429" y="2160"/>
                <a:ext cx="27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72719" name="Oval 15"/>
            <p:cNvSpPr>
              <a:spLocks noChangeArrowheads="1"/>
            </p:cNvSpPr>
            <p:nvPr/>
          </p:nvSpPr>
          <p:spPr bwMode="auto">
            <a:xfrm>
              <a:off x="1714" y="1248"/>
              <a:ext cx="624" cy="528"/>
            </a:xfrm>
            <a:prstGeom prst="ellipse">
              <a:avLst/>
            </a:prstGeom>
            <a:solidFill>
              <a:srgbClr val="FFFF00"/>
            </a:solidFill>
            <a:ln w="317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2720" name="Oval 16"/>
            <p:cNvSpPr>
              <a:spLocks noChangeArrowheads="1"/>
            </p:cNvSpPr>
            <p:nvPr/>
          </p:nvSpPr>
          <p:spPr bwMode="auto">
            <a:xfrm>
              <a:off x="2194" y="1104"/>
              <a:ext cx="240" cy="240"/>
            </a:xfrm>
            <a:prstGeom prst="ellipse">
              <a:avLst/>
            </a:prstGeom>
            <a:solidFill>
              <a:srgbClr val="FFFF00"/>
            </a:solidFill>
            <a:ln w="317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2721" name="AutoShape 17"/>
            <p:cNvSpPr>
              <a:spLocks noChangeArrowheads="1"/>
            </p:cNvSpPr>
            <p:nvPr/>
          </p:nvSpPr>
          <p:spPr bwMode="auto">
            <a:xfrm rot="5400000">
              <a:off x="1943" y="1416"/>
              <a:ext cx="144" cy="288"/>
            </a:xfrm>
            <a:prstGeom prst="moon">
              <a:avLst>
                <a:gd name="adj" fmla="val 50000"/>
              </a:avLst>
            </a:prstGeom>
            <a:solidFill>
              <a:schemeClr val="tx1"/>
            </a:solidFill>
            <a:ln w="317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2722" name="Text Box 18"/>
            <p:cNvSpPr txBox="1">
              <a:spLocks noChangeArrowheads="1"/>
            </p:cNvSpPr>
            <p:nvPr/>
          </p:nvSpPr>
          <p:spPr bwMode="auto">
            <a:xfrm>
              <a:off x="1657" y="1717"/>
              <a:ext cx="71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>
                <a:defRPr/>
              </a:pPr>
              <a:r>
                <a:rPr lang="en-US" sz="2800">
                  <a:solidFill>
                    <a:schemeClr val="tx2"/>
                  </a:solidFill>
                  <a:cs typeface="Arial" charset="0"/>
                </a:rPr>
                <a:t>stress</a:t>
              </a:r>
            </a:p>
          </p:txBody>
        </p:sp>
        <p:pic>
          <p:nvPicPr>
            <p:cNvPr id="72723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234"/>
              <a:ext cx="1221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20484" name="Picture 20" descr="cellcy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752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546100" y="1990725"/>
            <a:ext cx="9953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cell-</a:t>
            </a:r>
          </a:p>
          <a:p>
            <a:pPr algn="ctr" rtl="1"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cycle</a:t>
            </a:r>
          </a:p>
        </p:txBody>
      </p:sp>
      <p:pic>
        <p:nvPicPr>
          <p:cNvPr id="72726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46475"/>
            <a:ext cx="193833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72727" name="Group 23"/>
          <p:cNvGrpSpPr>
            <a:grpSpLocks/>
          </p:cNvGrpSpPr>
          <p:nvPr/>
        </p:nvGrpSpPr>
        <p:grpSpPr bwMode="auto">
          <a:xfrm>
            <a:off x="4543425" y="2286000"/>
            <a:ext cx="4676775" cy="4533900"/>
            <a:chOff x="2862" y="1440"/>
            <a:chExt cx="2946" cy="2856"/>
          </a:xfrm>
        </p:grpSpPr>
        <p:pic>
          <p:nvPicPr>
            <p:cNvPr id="72728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" y="2232"/>
              <a:ext cx="1968" cy="1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0490" name="Group 25"/>
            <p:cNvGrpSpPr>
              <a:grpSpLocks/>
            </p:cNvGrpSpPr>
            <p:nvPr/>
          </p:nvGrpSpPr>
          <p:grpSpPr bwMode="auto">
            <a:xfrm>
              <a:off x="3612" y="2090"/>
              <a:ext cx="288" cy="144"/>
              <a:chOff x="3744" y="2160"/>
              <a:chExt cx="288" cy="144"/>
            </a:xfrm>
          </p:grpSpPr>
          <p:sp>
            <p:nvSpPr>
              <p:cNvPr id="72730" name="Line 26"/>
              <p:cNvSpPr>
                <a:spLocks noChangeShapeType="1"/>
              </p:cNvSpPr>
              <p:nvPr/>
            </p:nvSpPr>
            <p:spPr bwMode="auto">
              <a:xfrm flipH="1">
                <a:off x="3744" y="2304"/>
                <a:ext cx="288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2731" name="Line 27"/>
              <p:cNvSpPr>
                <a:spLocks noChangeShapeType="1"/>
              </p:cNvSpPr>
              <p:nvPr/>
            </p:nvSpPr>
            <p:spPr bwMode="auto">
              <a:xfrm flipH="1">
                <a:off x="3744" y="2160"/>
                <a:ext cx="288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72732" name="Text Box 28"/>
            <p:cNvSpPr txBox="1">
              <a:spLocks noChangeArrowheads="1"/>
            </p:cNvSpPr>
            <p:nvPr/>
          </p:nvSpPr>
          <p:spPr bwMode="auto">
            <a:xfrm>
              <a:off x="3840" y="1440"/>
              <a:ext cx="196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defRPr/>
              </a:pPr>
              <a:r>
                <a:rPr lang="en-US" sz="2800" i="1">
                  <a:solidFill>
                    <a:schemeClr val="tx2"/>
                  </a:solidFill>
                  <a:cs typeface="Arial" charset="0"/>
                </a:rPr>
                <a:t>large-scale</a:t>
              </a:r>
              <a:r>
                <a:rPr lang="en-US" sz="2800">
                  <a:solidFill>
                    <a:schemeClr val="tx2"/>
                  </a:solidFill>
                  <a:cs typeface="Arial" charset="0"/>
                </a:rPr>
                <a:t> </a:t>
              </a:r>
            </a:p>
            <a:p>
              <a:pPr algn="ctr" rtl="1">
                <a:defRPr/>
              </a:pPr>
              <a:r>
                <a:rPr lang="en-US" sz="2800">
                  <a:solidFill>
                    <a:schemeClr val="tx2"/>
                  </a:solidFill>
                  <a:cs typeface="Arial" charset="0"/>
                </a:rPr>
                <a:t>expression data</a:t>
              </a:r>
            </a:p>
          </p:txBody>
        </p:sp>
        <p:grpSp>
          <p:nvGrpSpPr>
            <p:cNvPr id="20492" name="Group 29"/>
            <p:cNvGrpSpPr>
              <a:grpSpLocks/>
            </p:cNvGrpSpPr>
            <p:nvPr/>
          </p:nvGrpSpPr>
          <p:grpSpPr bwMode="auto">
            <a:xfrm>
              <a:off x="2862" y="2378"/>
              <a:ext cx="768" cy="1488"/>
              <a:chOff x="2640" y="1344"/>
              <a:chExt cx="765" cy="2256"/>
            </a:xfrm>
          </p:grpSpPr>
          <p:sp>
            <p:nvSpPr>
              <p:cNvPr id="72734" name="Text Box 30"/>
              <p:cNvSpPr txBox="1">
                <a:spLocks noChangeArrowheads="1"/>
              </p:cNvSpPr>
              <p:nvPr/>
            </p:nvSpPr>
            <p:spPr bwMode="auto">
              <a:xfrm>
                <a:off x="2640" y="2304"/>
                <a:ext cx="765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000">
                    <a:solidFill>
                      <a:schemeClr val="tx2"/>
                    </a:solidFill>
                    <a:cs typeface="Arial" charset="0"/>
                  </a:rPr>
                  <a:t>genes</a:t>
                </a:r>
              </a:p>
            </p:txBody>
          </p:sp>
          <p:sp>
            <p:nvSpPr>
              <p:cNvPr id="72735" name="Line 31"/>
              <p:cNvSpPr>
                <a:spLocks noChangeShapeType="1"/>
              </p:cNvSpPr>
              <p:nvPr/>
            </p:nvSpPr>
            <p:spPr bwMode="auto">
              <a:xfrm>
                <a:off x="3072" y="2687"/>
                <a:ext cx="0" cy="91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2736" name="Line 32"/>
              <p:cNvSpPr>
                <a:spLocks noChangeShapeType="1"/>
              </p:cNvSpPr>
              <p:nvPr/>
            </p:nvSpPr>
            <p:spPr bwMode="auto">
              <a:xfrm flipV="1">
                <a:off x="3072" y="1344"/>
                <a:ext cx="0" cy="91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72737" name="Text Box 33"/>
            <p:cNvSpPr txBox="1">
              <a:spLocks noChangeArrowheads="1"/>
            </p:cNvSpPr>
            <p:nvPr/>
          </p:nvSpPr>
          <p:spPr bwMode="auto">
            <a:xfrm>
              <a:off x="4105" y="4046"/>
              <a:ext cx="139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diverse conditions</a:t>
              </a:r>
            </a:p>
          </p:txBody>
        </p:sp>
        <p:sp>
          <p:nvSpPr>
            <p:cNvPr id="72738" name="Line 34"/>
            <p:cNvSpPr>
              <a:spLocks noChangeShapeType="1"/>
            </p:cNvSpPr>
            <p:nvPr/>
          </p:nvSpPr>
          <p:spPr bwMode="auto">
            <a:xfrm>
              <a:off x="5472" y="4167"/>
              <a:ext cx="24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2739" name="Line 35"/>
            <p:cNvSpPr>
              <a:spLocks noChangeShapeType="1"/>
            </p:cNvSpPr>
            <p:nvPr/>
          </p:nvSpPr>
          <p:spPr bwMode="auto">
            <a:xfrm flipH="1">
              <a:off x="3888" y="4167"/>
              <a:ext cx="240" cy="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72740" name="Text Box 36"/>
          <p:cNvSpPr txBox="1">
            <a:spLocks noChangeArrowheads="1"/>
          </p:cNvSpPr>
          <p:nvPr/>
        </p:nvSpPr>
        <p:spPr bwMode="auto">
          <a:xfrm>
            <a:off x="609600" y="6461125"/>
            <a:ext cx="3062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sets of specific conditions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3" y="233363"/>
            <a:ext cx="8751887" cy="911225"/>
          </a:xfrm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chemeClr val="accent2"/>
                </a:solidFill>
                <a:latin typeface="Comic Sans MS" charset="0"/>
              </a:rPr>
              <a:t>How to make sense of millions of numbers?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33363" y="5959475"/>
            <a:ext cx="88106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New Analysis and Visualization Tools are needed!</a:t>
            </a:r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0661" name="Picture 5" descr="rac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88"/>
          <a:stretch>
            <a:fillRect/>
          </a:stretch>
        </p:blipFill>
        <p:spPr>
          <a:xfrm>
            <a:off x="2693988" y="2141538"/>
            <a:ext cx="1985962" cy="3730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2" name="Picture 6" descr="r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1" b="59198"/>
          <a:stretch>
            <a:fillRect/>
          </a:stretch>
        </p:blipFill>
        <p:spPr bwMode="auto">
          <a:xfrm>
            <a:off x="4606925" y="2155825"/>
            <a:ext cx="1874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r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94"/>
          <a:stretch>
            <a:fillRect/>
          </a:stretch>
        </p:blipFill>
        <p:spPr bwMode="auto">
          <a:xfrm>
            <a:off x="6477000" y="2149475"/>
            <a:ext cx="206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2708275" y="2025650"/>
            <a:ext cx="5772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4129088" y="1509713"/>
            <a:ext cx="306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cs typeface="Arial" charset="0"/>
              </a:rPr>
              <a:t>Hundreds of samples</a:t>
            </a:r>
          </a:p>
        </p:txBody>
      </p:sp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9" t="5421" b="9401"/>
          <a:stretch>
            <a:fillRect/>
          </a:stretch>
        </p:blipFill>
        <p:spPr bwMode="auto">
          <a:xfrm>
            <a:off x="2611438" y="2573338"/>
            <a:ext cx="6516687" cy="3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2198688" y="2671763"/>
            <a:ext cx="1587" cy="304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436563" y="3581400"/>
            <a:ext cx="16938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cs typeface="Arial" charset="0"/>
              </a:rPr>
              <a:t>Thousands</a:t>
            </a:r>
          </a:p>
          <a:p>
            <a:pPr algn="ctr">
              <a:defRPr/>
            </a:pPr>
            <a:r>
              <a:rPr lang="en-US" sz="2400">
                <a:cs typeface="Arial" charset="0"/>
              </a:rPr>
              <a:t>of genes</a:t>
            </a:r>
          </a:p>
        </p:txBody>
      </p:sp>
      <p:pic>
        <p:nvPicPr>
          <p:cNvPr id="22539" name="Picture 13" descr="GenomeChipSmall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r="96844" b="67438"/>
          <a:stretch>
            <a:fillRect/>
          </a:stretch>
        </p:blipFill>
        <p:spPr bwMode="auto">
          <a:xfrm>
            <a:off x="2373313" y="2652713"/>
            <a:ext cx="220662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Pearson correlations (Graphic)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07975" y="5321300"/>
            <a:ext cx="85788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sz="2400" b="1">
                <a:cs typeface="Arial" charset="0"/>
              </a:rPr>
              <a:t>Comparing profiles </a:t>
            </a:r>
            <a:r>
              <a:rPr lang="en-US" sz="2400" b="1" i="1">
                <a:cs typeface="Arial" charset="0"/>
              </a:rPr>
              <a:t>X</a:t>
            </a:r>
            <a:r>
              <a:rPr lang="en-US" sz="2400" b="1">
                <a:cs typeface="Arial" charset="0"/>
              </a:rPr>
              <a:t> and </a:t>
            </a:r>
            <a:r>
              <a:rPr lang="en-US" sz="2400" b="1" i="1">
                <a:cs typeface="Arial" charset="0"/>
              </a:rPr>
              <a:t>Y</a:t>
            </a:r>
            <a:r>
              <a:rPr lang="en-US" sz="2400" b="1">
                <a:cs typeface="Arial" charset="0"/>
              </a:rPr>
              <a:t> (not distributions!):</a:t>
            </a:r>
          </a:p>
          <a:p>
            <a:pPr algn="ctr">
              <a:lnSpc>
                <a:spcPct val="130000"/>
              </a:lnSpc>
              <a:defRPr/>
            </a:pPr>
            <a:r>
              <a:rPr lang="en-US" sz="2000">
                <a:cs typeface="Arial" charset="0"/>
              </a:rPr>
              <a:t>What is the tendency that high/low values in </a:t>
            </a:r>
            <a:r>
              <a:rPr lang="en-US" sz="2000" b="1" i="1">
                <a:cs typeface="Arial" charset="0"/>
              </a:rPr>
              <a:t>X</a:t>
            </a:r>
            <a:r>
              <a:rPr lang="en-US" sz="2000">
                <a:cs typeface="Arial" charset="0"/>
              </a:rPr>
              <a:t> match high/low values in </a:t>
            </a:r>
            <a:r>
              <a:rPr lang="en-US" sz="2000" b="1" i="1">
                <a:cs typeface="Arial" charset="0"/>
              </a:rPr>
              <a:t>Y</a:t>
            </a:r>
            <a:r>
              <a:rPr lang="en-US" sz="2000">
                <a:cs typeface="Arial" charset="0"/>
              </a:rPr>
              <a:t>?</a:t>
            </a:r>
          </a:p>
        </p:txBody>
      </p:sp>
      <p:pic>
        <p:nvPicPr>
          <p:cNvPr id="24579" name="Picture 4" descr="Corr-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314700" y="6400800"/>
            <a:ext cx="582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2"/>
                </a:solidFill>
                <a:latin typeface="Times New Roman" charset="0"/>
                <a:cs typeface="Arial" charset="0"/>
              </a:rPr>
              <a:t>http://davidmlane.com/hyperstat/A34739.html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 rot="16200000">
            <a:off x="1457102" y="2657698"/>
            <a:ext cx="12050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 dirty="0">
                <a:latin typeface="Times New Roman" charset="0"/>
                <a:cs typeface="Arial" charset="0"/>
              </a:rPr>
              <a:t>Y = </a:t>
            </a:r>
            <a:r>
              <a:rPr lang="en-US" sz="2400" dirty="0">
                <a:latin typeface="Times New Roman" charset="0"/>
                <a:cs typeface="Arial" charset="0"/>
              </a:rPr>
              <a:t>(</a:t>
            </a:r>
            <a:r>
              <a:rPr lang="en-US" sz="2400" b="1" i="1" dirty="0" err="1">
                <a:latin typeface="Times New Roman" charset="0"/>
                <a:cs typeface="Arial" charset="0"/>
              </a:rPr>
              <a:t>y</a:t>
            </a:r>
            <a:r>
              <a:rPr lang="en-US" sz="2400" baseline="-25000" dirty="0" err="1">
                <a:latin typeface="Times New Roman" charset="0"/>
                <a:cs typeface="Arial" charset="0"/>
              </a:rPr>
              <a:t>i</a:t>
            </a:r>
            <a:r>
              <a:rPr lang="en-US" sz="2400" dirty="0">
                <a:latin typeface="Times New Roman" charset="0"/>
                <a:cs typeface="Arial" charset="0"/>
              </a:rPr>
              <a:t>)</a:t>
            </a:r>
            <a:endParaRPr lang="en-US" sz="2400" b="1" i="1" dirty="0">
              <a:latin typeface="Times New Roman" charset="0"/>
              <a:cs typeface="Arial" charset="0"/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038600" y="4953000"/>
            <a:ext cx="1251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 dirty="0">
                <a:latin typeface="Times New Roman" charset="0"/>
                <a:cs typeface="Arial" charset="0"/>
              </a:rPr>
              <a:t>X = </a:t>
            </a:r>
            <a:r>
              <a:rPr lang="en-US" sz="2400" dirty="0">
                <a:latin typeface="Times New Roman" charset="0"/>
                <a:cs typeface="Arial" charset="0"/>
              </a:rPr>
              <a:t>(</a:t>
            </a:r>
            <a:r>
              <a:rPr lang="en-US" sz="2400" b="1" i="1" dirty="0" err="1" smtClean="0">
                <a:latin typeface="Times New Roman" charset="0"/>
                <a:cs typeface="Arial" charset="0"/>
              </a:rPr>
              <a:t>x</a:t>
            </a:r>
            <a:r>
              <a:rPr lang="en-US" sz="2400" baseline="-25000" dirty="0" err="1" smtClean="0">
                <a:latin typeface="Times New Roman" charset="0"/>
                <a:cs typeface="Arial" charset="0"/>
              </a:rPr>
              <a:t>j</a:t>
            </a:r>
            <a:r>
              <a:rPr lang="en-US" sz="2400" dirty="0" smtClean="0">
                <a:latin typeface="Times New Roman" charset="0"/>
                <a:cs typeface="Arial" charset="0"/>
              </a:rPr>
              <a:t>)</a:t>
            </a:r>
            <a:endParaRPr lang="en-US" sz="2400" b="1" i="1" dirty="0">
              <a:latin typeface="Times New Roman" charset="0"/>
              <a:cs typeface="Arial" charset="0"/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7086600" y="1447800"/>
            <a:ext cx="152400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Arial" charset="0"/>
              </a:rPr>
              <a:t>Each </a:t>
            </a:r>
            <a:r>
              <a:rPr lang="en-US" sz="2400" dirty="0" smtClean="0">
                <a:latin typeface="Times New Roman" charset="0"/>
                <a:cs typeface="Arial" charset="0"/>
              </a:rPr>
              <a:t>box is plotting </a:t>
            </a:r>
            <a:endParaRPr lang="en-US" sz="2400" dirty="0">
              <a:latin typeface="Times New Roman" charset="0"/>
              <a:cs typeface="Arial" charset="0"/>
            </a:endParaRPr>
          </a:p>
          <a:p>
            <a:pPr>
              <a:defRPr/>
            </a:pPr>
            <a:r>
              <a:rPr lang="en-US" sz="2400" dirty="0">
                <a:latin typeface="Times New Roman" charset="0"/>
                <a:cs typeface="Arial" charset="0"/>
              </a:rPr>
              <a:t>t</a:t>
            </a:r>
            <a:r>
              <a:rPr lang="en-US" sz="2400" dirty="0" smtClean="0">
                <a:latin typeface="Times New Roman" charset="0"/>
                <a:cs typeface="Arial" charset="0"/>
              </a:rPr>
              <a:t>he values in </a:t>
            </a:r>
            <a:r>
              <a:rPr lang="en-US" sz="2400" b="1" i="1" dirty="0" smtClean="0">
                <a:latin typeface="Times New Roman" charset="0"/>
                <a:cs typeface="Arial" charset="0"/>
              </a:rPr>
              <a:t>x</a:t>
            </a:r>
            <a:r>
              <a:rPr lang="en-US" sz="2400" i="1" baseline="-25000" dirty="0" smtClean="0">
                <a:latin typeface="Times New Roman" charset="0"/>
                <a:cs typeface="Arial" charset="0"/>
              </a:rPr>
              <a:t>i </a:t>
            </a:r>
            <a:r>
              <a:rPr lang="en-US" sz="2400" dirty="0" smtClean="0">
                <a:latin typeface="Times New Roman" charset="0"/>
                <a:cs typeface="Arial" charset="0"/>
              </a:rPr>
              <a:t>against those in</a:t>
            </a:r>
            <a:r>
              <a:rPr lang="en-US" sz="2400" i="1" dirty="0" smtClean="0">
                <a:latin typeface="Times New Roman" charset="0"/>
                <a:cs typeface="Arial" charset="0"/>
              </a:rPr>
              <a:t> </a:t>
            </a:r>
            <a:r>
              <a:rPr lang="en-US" sz="2400" b="1" i="1" dirty="0" err="1" smtClean="0">
                <a:latin typeface="Times New Roman" charset="0"/>
                <a:cs typeface="Arial" charset="0"/>
              </a:rPr>
              <a:t>y</a:t>
            </a:r>
            <a:r>
              <a:rPr lang="en-US" sz="2400" i="1" baseline="-25000" dirty="0" err="1" smtClean="0">
                <a:latin typeface="Times New Roman" charset="0"/>
                <a:cs typeface="Arial" charset="0"/>
              </a:rPr>
              <a:t>j</a:t>
            </a:r>
            <a:endParaRPr lang="en-US" sz="2400" b="1" i="1" dirty="0">
              <a:latin typeface="Times New Roman" charset="0"/>
              <a:cs typeface="Arial" charset="0"/>
            </a:endParaRPr>
          </a:p>
          <a:p>
            <a:pPr>
              <a:defRPr/>
            </a:pPr>
            <a:endParaRPr lang="en-US" sz="2400" dirty="0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5615</TotalTime>
  <Words>1015</Words>
  <Application>Microsoft Macintosh PowerPoint</Application>
  <PresentationFormat>On-screen Show (4:3)</PresentationFormat>
  <Paragraphs>245</Paragraphs>
  <Slides>32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Genetics and Genome Evolution (GGE)  Bioinformatics for Genomics  Lecture 2:  Clustering</vt:lpstr>
      <vt:lpstr>Covid-19</vt:lpstr>
      <vt:lpstr>Covid-19</vt:lpstr>
      <vt:lpstr>GGE Grading</vt:lpstr>
      <vt:lpstr>Analysis tools for large datasets </vt:lpstr>
      <vt:lpstr>Motivations</vt:lpstr>
      <vt:lpstr>PowerPoint Presentation</vt:lpstr>
      <vt:lpstr>How to make sense of millions of numbers?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K-means Clustering</vt:lpstr>
      <vt:lpstr>K-means Clustering</vt:lpstr>
      <vt:lpstr>K-means Clustering</vt:lpstr>
      <vt:lpstr>K-means Clustering</vt:lpstr>
      <vt:lpstr>K-means Clustering</vt:lpstr>
      <vt:lpstr>PowerPoint Presentation</vt:lpstr>
      <vt:lpstr>PowerPoint Presentation</vt:lpstr>
      <vt:lpstr>Principle Component Analysis</vt:lpstr>
      <vt:lpstr>Example: 2PCs for 3d-data</vt:lpstr>
      <vt:lpstr>Example: 2PCs for 3d-data</vt:lpstr>
      <vt:lpstr>Example: 2PCs for 3d-data</vt:lpstr>
      <vt:lpstr>PowerPoint Presentation</vt:lpstr>
      <vt:lpstr>PowerPoint Presentation</vt:lpstr>
      <vt:lpstr>How do we get the PCs?</vt:lpstr>
      <vt:lpstr>PowerPoint Presentation</vt:lpstr>
      <vt:lpstr>And how to project?</vt:lpstr>
      <vt:lpstr>PowerPoint Presentation</vt:lpstr>
      <vt:lpstr>PowerPoint Presentation</vt:lpstr>
    </vt:vector>
  </TitlesOfParts>
  <Company>UNIL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analysis applied to genome and proteome analyses   Sven Bergmann Department of Medical Genetics University of Lausanne Rue de Bugnon 27 - DGM 328  CH-1005 Lausanne  Switzerland   work: ++41-21-692-5452 cell: ++41-78-663-4980  http://serverdgm.unil.ch/bergmann </dc:title>
  <dc:creator>Sven Bergmann</dc:creator>
  <cp:lastModifiedBy>Sven Bergmann</cp:lastModifiedBy>
  <cp:revision>21</cp:revision>
  <dcterms:created xsi:type="dcterms:W3CDTF">2008-01-25T10:26:06Z</dcterms:created>
  <dcterms:modified xsi:type="dcterms:W3CDTF">2020-03-26T13:20:46Z</dcterms:modified>
</cp:coreProperties>
</file>