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1" r:id="rId2"/>
    <p:sldId id="263" r:id="rId3"/>
    <p:sldId id="262" r:id="rId4"/>
    <p:sldId id="274" r:id="rId5"/>
    <p:sldId id="256" r:id="rId6"/>
    <p:sldId id="259" r:id="rId7"/>
    <p:sldId id="275" r:id="rId8"/>
    <p:sldId id="257" r:id="rId9"/>
    <p:sldId id="276" r:id="rId10"/>
    <p:sldId id="271" r:id="rId11"/>
    <p:sldId id="273" r:id="rId12"/>
    <p:sldId id="272" r:id="rId13"/>
    <p:sldId id="267" r:id="rId14"/>
    <p:sldId id="268"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0" d="100"/>
          <a:sy n="140" d="100"/>
        </p:scale>
        <p:origin x="-1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6F947-2F05-244D-90D3-86999DDB6C28}" type="datetimeFigureOut">
              <a:rPr lang="en-US" smtClean="0"/>
              <a:t>15/11/17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E81C6E-2BFF-6442-A2CC-1037AACFD3C0}" type="slidenum">
              <a:rPr lang="en-US" smtClean="0"/>
              <a:t>‹#›</a:t>
            </a:fld>
            <a:endParaRPr lang="en-US"/>
          </a:p>
        </p:txBody>
      </p:sp>
    </p:spTree>
    <p:extLst>
      <p:ext uri="{BB962C8B-B14F-4D97-AF65-F5344CB8AC3E}">
        <p14:creationId xmlns:p14="http://schemas.microsoft.com/office/powerpoint/2010/main" val="2063144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Biological systems are extremely complex with thousands of proteins and other molecules in every</a:t>
            </a:r>
            <a:r>
              <a:rPr lang="en-US" baseline="0" dirty="0" smtClean="0"/>
              <a:t> cell. A key property of these proteins is their ability to bind to their cognate partners with high specificity, despite the sea of other molecules that are surrounding them. Understanding how different proteins recognize their partners is therefore fundamental to have a complete view of cellular mechanisms.</a:t>
            </a:r>
            <a:endParaRPr lang="en-US" dirty="0"/>
          </a:p>
        </p:txBody>
      </p:sp>
      <p:sp>
        <p:nvSpPr>
          <p:cNvPr id="4" name="Slide Number Placeholder 3"/>
          <p:cNvSpPr>
            <a:spLocks noGrp="1"/>
          </p:cNvSpPr>
          <p:nvPr>
            <p:ph type="sldNum" sz="quarter" idx="10"/>
          </p:nvPr>
        </p:nvSpPr>
        <p:spPr/>
        <p:txBody>
          <a:bodyPr/>
          <a:lstStyle/>
          <a:p>
            <a:fld id="{5CE81C6E-2BFF-6442-A2CC-1037AACFD3C0}" type="slidenum">
              <a:rPr lang="en-US" smtClean="0"/>
              <a:t>5</a:t>
            </a:fld>
            <a:endParaRPr lang="en-US"/>
          </a:p>
        </p:txBody>
      </p:sp>
    </p:spTree>
    <p:extLst>
      <p:ext uri="{BB962C8B-B14F-4D97-AF65-F5344CB8AC3E}">
        <p14:creationId xmlns:p14="http://schemas.microsoft.com/office/powerpoint/2010/main" val="388428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will see how one can model the binding specificity of some proteins using</a:t>
            </a:r>
            <a:r>
              <a:rPr lang="en-US" baseline="0" dirty="0" smtClean="0"/>
              <a:t> only sequence information. We will also see how we can use these models to classify proteins, not only based on their sequence but also based on their functional properties. Finally we will briefly discuss how we can use this information to predict new protein-</a:t>
            </a:r>
            <a:r>
              <a:rPr lang="en-US" baseline="0" smtClean="0"/>
              <a:t>protein interactions.</a:t>
            </a:r>
            <a:endParaRPr lang="en-US" dirty="0"/>
          </a:p>
        </p:txBody>
      </p:sp>
      <p:sp>
        <p:nvSpPr>
          <p:cNvPr id="4" name="Slide Number Placeholder 3"/>
          <p:cNvSpPr>
            <a:spLocks noGrp="1"/>
          </p:cNvSpPr>
          <p:nvPr>
            <p:ph type="sldNum" sz="quarter" idx="10"/>
          </p:nvPr>
        </p:nvSpPr>
        <p:spPr/>
        <p:txBody>
          <a:bodyPr/>
          <a:lstStyle/>
          <a:p>
            <a:fld id="{5CE81C6E-2BFF-6442-A2CC-1037AACFD3C0}" type="slidenum">
              <a:rPr lang="en-US" smtClean="0"/>
              <a:t>8</a:t>
            </a:fld>
            <a:endParaRPr lang="en-US"/>
          </a:p>
        </p:txBody>
      </p:sp>
    </p:spTree>
    <p:extLst>
      <p:ext uri="{BB962C8B-B14F-4D97-AF65-F5344CB8AC3E}">
        <p14:creationId xmlns:p14="http://schemas.microsoft.com/office/powerpoint/2010/main" val="39955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ADD0-89E0-DD46-8C30-9E75F1B8C12C}" type="datetimeFigureOut">
              <a:rPr lang="en-US" smtClean="0"/>
              <a:t>15/11/17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1919286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ADD0-89E0-DD46-8C30-9E75F1B8C12C}" type="datetimeFigureOut">
              <a:rPr lang="en-US" smtClean="0"/>
              <a:t>15/11/17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423594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ADD0-89E0-DD46-8C30-9E75F1B8C12C}" type="datetimeFigureOut">
              <a:rPr lang="en-US" smtClean="0"/>
              <a:t>15/11/17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228697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ADD0-89E0-DD46-8C30-9E75F1B8C12C}" type="datetimeFigureOut">
              <a:rPr lang="en-US" smtClean="0"/>
              <a:t>15/11/17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287171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ADD0-89E0-DD46-8C30-9E75F1B8C12C}" type="datetimeFigureOut">
              <a:rPr lang="en-US" smtClean="0"/>
              <a:t>15/11/17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398261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ADD0-89E0-DD46-8C30-9E75F1B8C12C}" type="datetimeFigureOut">
              <a:rPr lang="en-US" smtClean="0"/>
              <a:t>15/11/17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150028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ADD0-89E0-DD46-8C30-9E75F1B8C12C}" type="datetimeFigureOut">
              <a:rPr lang="en-US" smtClean="0"/>
              <a:t>15/11/17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153810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ADD0-89E0-DD46-8C30-9E75F1B8C12C}" type="datetimeFigureOut">
              <a:rPr lang="en-US" smtClean="0"/>
              <a:t>15/11/17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217977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ADD0-89E0-DD46-8C30-9E75F1B8C12C}" type="datetimeFigureOut">
              <a:rPr lang="en-US" smtClean="0"/>
              <a:t>15/11/17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253374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ADD0-89E0-DD46-8C30-9E75F1B8C12C}" type="datetimeFigureOut">
              <a:rPr lang="en-US" smtClean="0"/>
              <a:t>15/11/17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67412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ADD0-89E0-DD46-8C30-9E75F1B8C12C}" type="datetimeFigureOut">
              <a:rPr lang="en-US" smtClean="0"/>
              <a:t>15/11/17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5A75A-8279-D349-B141-A04E9DD31AFB}" type="slidenum">
              <a:rPr lang="en-US" smtClean="0"/>
              <a:t>‹#›</a:t>
            </a:fld>
            <a:endParaRPr lang="en-US"/>
          </a:p>
        </p:txBody>
      </p:sp>
    </p:spTree>
    <p:extLst>
      <p:ext uri="{BB962C8B-B14F-4D97-AF65-F5344CB8AC3E}">
        <p14:creationId xmlns:p14="http://schemas.microsoft.com/office/powerpoint/2010/main" val="5536642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ADD0-89E0-DD46-8C30-9E75F1B8C12C}" type="datetimeFigureOut">
              <a:rPr lang="en-US" smtClean="0"/>
              <a:t>15/11/17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5A75A-8279-D349-B141-A04E9DD31AFB}" type="slidenum">
              <a:rPr lang="en-US" smtClean="0"/>
              <a:t>‹#›</a:t>
            </a:fld>
            <a:endParaRPr lang="en-US"/>
          </a:p>
        </p:txBody>
      </p:sp>
    </p:spTree>
    <p:extLst>
      <p:ext uri="{BB962C8B-B14F-4D97-AF65-F5344CB8AC3E}">
        <p14:creationId xmlns:p14="http://schemas.microsoft.com/office/powerpoint/2010/main" val="1653272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http://www.unil.ch/cb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eoparse.readthedocs.io/en/latest/Analyse_hsa-miR-124a-3p_transfection_time-cours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577" y="5724593"/>
            <a:ext cx="7125367" cy="1077218"/>
          </a:xfrm>
          <a:prstGeom prst="rect">
            <a:avLst/>
          </a:prstGeom>
          <a:noFill/>
        </p:spPr>
        <p:txBody>
          <a:bodyPr wrap="square" rtlCol="0">
            <a:spAutoFit/>
          </a:bodyPr>
          <a:lstStyle/>
          <a:p>
            <a:r>
              <a:rPr lang="en-US" sz="2800" dirty="0" smtClean="0">
                <a:hlinkClick r:id="rId2"/>
              </a:rPr>
              <a:t>www.unil.ch/cbg</a:t>
            </a:r>
            <a:endParaRPr lang="en-US" sz="2800" dirty="0" smtClean="0"/>
          </a:p>
          <a:p>
            <a:r>
              <a:rPr lang="en-US" dirty="0"/>
              <a:t>(http://www2.unil.ch/</a:t>
            </a:r>
            <a:r>
              <a:rPr lang="en-US" dirty="0" err="1"/>
              <a:t>cbg</a:t>
            </a:r>
            <a:r>
              <a:rPr lang="en-US" dirty="0"/>
              <a:t>/</a:t>
            </a:r>
            <a:r>
              <a:rPr lang="en-US" dirty="0" err="1"/>
              <a:t>index.php?title</a:t>
            </a:r>
            <a:r>
              <a:rPr lang="en-US" dirty="0"/>
              <a:t>=</a:t>
            </a:r>
            <a:r>
              <a:rPr lang="en-US" dirty="0" err="1"/>
              <a:t>UNIL_MSc_course</a:t>
            </a:r>
            <a:r>
              <a:rPr lang="en-US" dirty="0"/>
              <a:t>:_%</a:t>
            </a:r>
            <a:r>
              <a:rPr lang="en-US" dirty="0" smtClean="0"/>
              <a:t>22Case_studies_in_bioinformatics_2017%22)</a:t>
            </a:r>
            <a:endParaRPr lang="en-US" dirty="0"/>
          </a:p>
        </p:txBody>
      </p:sp>
      <p:pic>
        <p:nvPicPr>
          <p:cNvPr id="2" name="Picture 1"/>
          <p:cNvPicPr>
            <a:picLocks noChangeAspect="1"/>
          </p:cNvPicPr>
          <p:nvPr/>
        </p:nvPicPr>
        <p:blipFill>
          <a:blip r:embed="rId3"/>
          <a:stretch>
            <a:fillRect/>
          </a:stretch>
        </p:blipFill>
        <p:spPr>
          <a:xfrm>
            <a:off x="329833" y="612260"/>
            <a:ext cx="7732535" cy="5141869"/>
          </a:xfrm>
          <a:prstGeom prst="rect">
            <a:avLst/>
          </a:prstGeom>
        </p:spPr>
      </p:pic>
      <p:pic>
        <p:nvPicPr>
          <p:cNvPr id="4" name="Picture 3"/>
          <p:cNvPicPr>
            <a:picLocks noChangeAspect="1"/>
          </p:cNvPicPr>
          <p:nvPr/>
        </p:nvPicPr>
        <p:blipFill>
          <a:blip r:embed="rId4"/>
          <a:stretch>
            <a:fillRect/>
          </a:stretch>
        </p:blipFill>
        <p:spPr>
          <a:xfrm>
            <a:off x="-14766" y="59072"/>
            <a:ext cx="9144000" cy="398953"/>
          </a:xfrm>
          <a:prstGeom prst="rect">
            <a:avLst/>
          </a:prstGeom>
        </p:spPr>
      </p:pic>
    </p:spTree>
    <p:extLst>
      <p:ext uri="{BB962C8B-B14F-4D97-AF65-F5344CB8AC3E}">
        <p14:creationId xmlns:p14="http://schemas.microsoft.com/office/powerpoint/2010/main" val="28038385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1140" cy="6858000"/>
          </a:xfrm>
          <a:prstGeom prst="rect">
            <a:avLst/>
          </a:prstGeom>
        </p:spPr>
      </p:pic>
    </p:spTree>
    <p:extLst>
      <p:ext uri="{BB962C8B-B14F-4D97-AF65-F5344CB8AC3E}">
        <p14:creationId xmlns:p14="http://schemas.microsoft.com/office/powerpoint/2010/main" val="36427309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0800000">
            <a:off x="2199357" y="435170"/>
            <a:ext cx="4711923" cy="5859174"/>
          </a:xfrm>
          <a:prstGeom prst="rect">
            <a:avLst/>
          </a:prstGeom>
        </p:spPr>
      </p:pic>
    </p:spTree>
    <p:extLst>
      <p:ext uri="{BB962C8B-B14F-4D97-AF65-F5344CB8AC3E}">
        <p14:creationId xmlns:p14="http://schemas.microsoft.com/office/powerpoint/2010/main" val="18388896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7200"/>
            <a:ext cx="9144000" cy="5939492"/>
          </a:xfrm>
          <a:prstGeom prst="rect">
            <a:avLst/>
          </a:prstGeom>
        </p:spPr>
      </p:pic>
    </p:spTree>
    <p:extLst>
      <p:ext uri="{BB962C8B-B14F-4D97-AF65-F5344CB8AC3E}">
        <p14:creationId xmlns:p14="http://schemas.microsoft.com/office/powerpoint/2010/main" val="36427309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264"/>
          <a:stretch/>
        </p:blipFill>
        <p:spPr>
          <a:xfrm>
            <a:off x="0" y="1719340"/>
            <a:ext cx="9144000" cy="3531506"/>
          </a:xfrm>
          <a:prstGeom prst="rect">
            <a:avLst/>
          </a:prstGeom>
        </p:spPr>
      </p:pic>
    </p:spTree>
    <p:extLst>
      <p:ext uri="{BB962C8B-B14F-4D97-AF65-F5344CB8AC3E}">
        <p14:creationId xmlns:p14="http://schemas.microsoft.com/office/powerpoint/2010/main" val="28848552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673" y="542134"/>
            <a:ext cx="8581622" cy="5033166"/>
          </a:xfrm>
          <a:prstGeom prst="rect">
            <a:avLst/>
          </a:prstGeom>
        </p:spPr>
      </p:pic>
    </p:spTree>
    <p:extLst>
      <p:ext uri="{BB962C8B-B14F-4D97-AF65-F5344CB8AC3E}">
        <p14:creationId xmlns:p14="http://schemas.microsoft.com/office/powerpoint/2010/main" val="36427309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going!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Task 1: Get the relevant data</a:t>
            </a:r>
          </a:p>
          <a:p>
            <a:pPr lvl="1"/>
            <a:r>
              <a:rPr lang="en-US" dirty="0" smtClean="0"/>
              <a:t>Gene expression data (</a:t>
            </a:r>
            <a:r>
              <a:rPr lang="is-IS" dirty="0" smtClean="0"/>
              <a:t>GSE24616)</a:t>
            </a:r>
            <a:r>
              <a:rPr lang="en-US" dirty="0" smtClean="0"/>
              <a:t> </a:t>
            </a:r>
          </a:p>
          <a:p>
            <a:pPr lvl="1"/>
            <a:r>
              <a:rPr lang="en-US" dirty="0"/>
              <a:t>Age </a:t>
            </a:r>
            <a:r>
              <a:rPr lang="en-US" dirty="0" smtClean="0"/>
              <a:t>index (</a:t>
            </a:r>
            <a:r>
              <a:rPr lang="en-US" dirty="0"/>
              <a:t>aka </a:t>
            </a:r>
            <a:r>
              <a:rPr lang="en-US" dirty="0" err="1"/>
              <a:t>ps</a:t>
            </a:r>
            <a:r>
              <a:rPr lang="en-US" dirty="0"/>
              <a:t>=</a:t>
            </a:r>
            <a:r>
              <a:rPr lang="en-US" dirty="0" err="1"/>
              <a:t>phylostrata</a:t>
            </a:r>
            <a:r>
              <a:rPr lang="en-US" dirty="0" smtClean="0"/>
              <a:t>)</a:t>
            </a:r>
          </a:p>
          <a:p>
            <a:r>
              <a:rPr lang="en-US" dirty="0" smtClean="0"/>
              <a:t>Task 2: Compute TAI </a:t>
            </a:r>
          </a:p>
          <a:p>
            <a:pPr lvl="1"/>
            <a:r>
              <a:rPr lang="en-US" dirty="0" smtClean="0"/>
              <a:t>Convert expression data from probe to genes</a:t>
            </a:r>
          </a:p>
          <a:p>
            <a:pPr lvl="1"/>
            <a:r>
              <a:rPr lang="en-US" dirty="0" smtClean="0"/>
              <a:t>Match genes IDs across the 2 datasets</a:t>
            </a:r>
          </a:p>
          <a:p>
            <a:pPr lvl="1"/>
            <a:r>
              <a:rPr lang="en-US" dirty="0" smtClean="0"/>
              <a:t>Compute weighted sum</a:t>
            </a:r>
            <a:endParaRPr lang="en-US" dirty="0"/>
          </a:p>
          <a:p>
            <a:r>
              <a:rPr lang="en-US" dirty="0" smtClean="0"/>
              <a:t>Task 3: Reproduce Figure 1a</a:t>
            </a:r>
          </a:p>
          <a:p>
            <a:r>
              <a:rPr lang="en-US" dirty="0" smtClean="0"/>
              <a:t>Task 4: Critical re-analysis</a:t>
            </a:r>
            <a:endParaRPr lang="en-US" dirty="0"/>
          </a:p>
        </p:txBody>
      </p:sp>
    </p:spTree>
    <p:extLst>
      <p:ext uri="{BB962C8B-B14F-4D97-AF65-F5344CB8AC3E}">
        <p14:creationId xmlns:p14="http://schemas.microsoft.com/office/powerpoint/2010/main" val="20580646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Module 1: Is the hourglass model for gene expression really supported by the data?</a:t>
            </a:r>
            <a:endParaRPr lang="en-US" dirty="0"/>
          </a:p>
        </p:txBody>
      </p:sp>
    </p:spTree>
    <p:extLst>
      <p:ext uri="{BB962C8B-B14F-4D97-AF65-F5344CB8AC3E}">
        <p14:creationId xmlns:p14="http://schemas.microsoft.com/office/powerpoint/2010/main" val="29700287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data on the web</a:t>
            </a:r>
            <a:endParaRPr lang="en-US" dirty="0"/>
          </a:p>
        </p:txBody>
      </p:sp>
      <p:sp>
        <p:nvSpPr>
          <p:cNvPr id="3" name="Content Placeholder 2"/>
          <p:cNvSpPr>
            <a:spLocks noGrp="1"/>
          </p:cNvSpPr>
          <p:nvPr>
            <p:ph idx="1"/>
          </p:nvPr>
        </p:nvSpPr>
        <p:spPr/>
        <p:txBody>
          <a:bodyPr/>
          <a:lstStyle/>
          <a:p>
            <a:endParaRPr lang="en-US" dirty="0" smtClean="0"/>
          </a:p>
          <a:p>
            <a:r>
              <a:rPr lang="en-US" dirty="0" smtClean="0"/>
              <a:t>Look for python package for </a:t>
            </a:r>
            <a:r>
              <a:rPr lang="en-US" dirty="0"/>
              <a:t>Gene Expression Omnibus Database (GEO)</a:t>
            </a:r>
            <a:endParaRPr lang="en-US" dirty="0" smtClean="0"/>
          </a:p>
          <a:p>
            <a:endParaRPr lang="en-US" dirty="0" smtClean="0"/>
          </a:p>
          <a:p>
            <a:r>
              <a:rPr lang="en-US" dirty="0" smtClean="0"/>
              <a:t>Age index??</a:t>
            </a:r>
            <a:endParaRPr lang="en-US" dirty="0"/>
          </a:p>
        </p:txBody>
      </p:sp>
    </p:spTree>
    <p:extLst>
      <p:ext uri="{BB962C8B-B14F-4D97-AF65-F5344CB8AC3E}">
        <p14:creationId xmlns:p14="http://schemas.microsoft.com/office/powerpoint/2010/main" val="9083915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 data and extract relevant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Steps:</a:t>
            </a:r>
          </a:p>
          <a:p>
            <a:pPr lvl="1"/>
            <a:r>
              <a:rPr lang="en-US" dirty="0" smtClean="0"/>
              <a:t>Install and import python packages</a:t>
            </a:r>
          </a:p>
          <a:p>
            <a:pPr lvl="1"/>
            <a:r>
              <a:rPr lang="en-US" dirty="0" smtClean="0"/>
              <a:t>Download experiments data used in the paper</a:t>
            </a:r>
          </a:p>
          <a:p>
            <a:pPr lvl="1"/>
            <a:r>
              <a:rPr lang="en-US" dirty="0" smtClean="0"/>
              <a:t>Save them with a variable name (for example </a:t>
            </a:r>
            <a:r>
              <a:rPr lang="en-US" dirty="0" err="1" smtClean="0"/>
              <a:t>gse</a:t>
            </a:r>
            <a:r>
              <a:rPr lang="en-US" dirty="0" smtClean="0"/>
              <a:t>)</a:t>
            </a:r>
            <a:endParaRPr lang="en-US" dirty="0"/>
          </a:p>
          <a:p>
            <a:endParaRPr lang="en-US" dirty="0" smtClean="0"/>
          </a:p>
          <a:p>
            <a:r>
              <a:rPr lang="en-US" dirty="0" smtClean="0"/>
              <a:t>An example can be find on: </a:t>
            </a:r>
            <a:r>
              <a:rPr lang="en-US" dirty="0" smtClean="0">
                <a:hlinkClick r:id="rId2"/>
              </a:rPr>
              <a:t>https://geoparse.readthedocs.io/en/latest/Analyse_hsa-miR-124a-3p_transfection_time-course.html</a:t>
            </a:r>
            <a:endParaRPr lang="en-US" dirty="0" smtClean="0"/>
          </a:p>
        </p:txBody>
      </p:sp>
    </p:spTree>
    <p:extLst>
      <p:ext uri="{BB962C8B-B14F-4D97-AF65-F5344CB8AC3E}">
        <p14:creationId xmlns:p14="http://schemas.microsoft.com/office/powerpoint/2010/main" val="21196310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Look to the </a:t>
            </a:r>
            <a:r>
              <a:rPr lang="en-US" dirty="0" err="1" smtClean="0"/>
              <a:t>gse</a:t>
            </a:r>
            <a:r>
              <a:rPr lang="en-US" dirty="0" smtClean="0"/>
              <a:t> data</a:t>
            </a:r>
            <a:endParaRPr lang="en-US"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endParaRPr lang="en-US" dirty="0" smtClean="0"/>
          </a:p>
          <a:p>
            <a:pPr marL="342900" lvl="1" indent="-342900">
              <a:buFont typeface="Arial" panose="020B0604020202020204" pitchFamily="34" charset="0"/>
              <a:buChar char="•"/>
            </a:pPr>
            <a:r>
              <a:rPr lang="en-US" dirty="0" smtClean="0"/>
              <a:t>PLATFORM (</a:t>
            </a:r>
            <a:r>
              <a:rPr lang="en-US" dirty="0" err="1" smtClean="0"/>
              <a:t>gpls</a:t>
            </a:r>
            <a:r>
              <a:rPr lang="en-US" dirty="0" smtClean="0"/>
              <a:t>) and SAMPLE (</a:t>
            </a:r>
            <a:r>
              <a:rPr lang="en-US" dirty="0" err="1" smtClean="0"/>
              <a:t>gsms</a:t>
            </a:r>
            <a:r>
              <a:rPr lang="en-US" dirty="0" smtClean="0"/>
              <a:t>) of </a:t>
            </a:r>
            <a:r>
              <a:rPr lang="en-US" dirty="0" err="1" smtClean="0"/>
              <a:t>GEOparse</a:t>
            </a:r>
            <a:r>
              <a:rPr lang="en-US" dirty="0" smtClean="0"/>
              <a:t> object:</a:t>
            </a:r>
          </a:p>
          <a:p>
            <a:pPr marL="742950" lvl="2" indent="-342900"/>
            <a:r>
              <a:rPr lang="en-US" dirty="0" smtClean="0"/>
              <a:t>Type of data</a:t>
            </a:r>
          </a:p>
          <a:p>
            <a:pPr marL="742950" lvl="2" indent="-342900"/>
            <a:r>
              <a:rPr lang="en-US" dirty="0" smtClean="0"/>
              <a:t>Information inside</a:t>
            </a:r>
          </a:p>
          <a:p>
            <a:pPr marL="1200150" lvl="3" indent="-342900"/>
            <a:r>
              <a:rPr lang="en-US" dirty="0" smtClean="0"/>
              <a:t>Metadata?</a:t>
            </a:r>
          </a:p>
          <a:p>
            <a:pPr marL="1200150" lvl="3" indent="-342900"/>
            <a:r>
              <a:rPr lang="en-US" dirty="0" smtClean="0"/>
              <a:t>Columns?</a:t>
            </a:r>
          </a:p>
          <a:p>
            <a:pPr marL="1200150" lvl="3" indent="-342900"/>
            <a:r>
              <a:rPr lang="en-US" dirty="0" smtClean="0"/>
              <a:t>Table?</a:t>
            </a:r>
          </a:p>
          <a:p>
            <a:pPr marL="1200150" lvl="3" indent="-342900"/>
            <a:endParaRPr lang="en-US" dirty="0" smtClean="0"/>
          </a:p>
          <a:p>
            <a:pPr marL="2228850" lvl="6" indent="0">
              <a:buNone/>
            </a:pPr>
            <a:r>
              <a:rPr lang="en-US" b="1" dirty="0" smtClean="0">
                <a:solidFill>
                  <a:srgbClr val="FF0000"/>
                </a:solidFill>
              </a:rPr>
              <a:t>Useful command: head()</a:t>
            </a:r>
            <a:endParaRPr lang="en-US" dirty="0" smtClean="0"/>
          </a:p>
          <a:p>
            <a:endParaRPr lang="en-US" dirty="0" smtClean="0"/>
          </a:p>
        </p:txBody>
      </p:sp>
    </p:spTree>
    <p:extLst>
      <p:ext uri="{BB962C8B-B14F-4D97-AF65-F5344CB8AC3E}">
        <p14:creationId xmlns:p14="http://schemas.microsoft.com/office/powerpoint/2010/main" val="31894600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r="9946"/>
          <a:stretch/>
        </p:blipFill>
        <p:spPr>
          <a:xfrm>
            <a:off x="7027332" y="999068"/>
            <a:ext cx="1061559" cy="1308100"/>
          </a:xfrm>
          <a:prstGeom prst="rect">
            <a:avLst/>
          </a:prstGeom>
        </p:spPr>
      </p:pic>
      <p:pic>
        <p:nvPicPr>
          <p:cNvPr id="7" name="Picture 6"/>
          <p:cNvPicPr>
            <a:picLocks noChangeAspect="1"/>
          </p:cNvPicPr>
          <p:nvPr/>
        </p:nvPicPr>
        <p:blipFill>
          <a:blip r:embed="rId4"/>
          <a:stretch>
            <a:fillRect/>
          </a:stretch>
        </p:blipFill>
        <p:spPr>
          <a:xfrm>
            <a:off x="7027333" y="5492750"/>
            <a:ext cx="1061558" cy="1140883"/>
          </a:xfrm>
          <a:prstGeom prst="rect">
            <a:avLst/>
          </a:prstGeom>
        </p:spPr>
      </p:pic>
      <p:pic>
        <p:nvPicPr>
          <p:cNvPr id="8" name="Picture 7"/>
          <p:cNvPicPr>
            <a:picLocks noChangeAspect="1"/>
          </p:cNvPicPr>
          <p:nvPr/>
        </p:nvPicPr>
        <p:blipFill>
          <a:blip r:embed="rId5"/>
          <a:stretch>
            <a:fillRect/>
          </a:stretch>
        </p:blipFill>
        <p:spPr>
          <a:xfrm>
            <a:off x="7027333" y="4021667"/>
            <a:ext cx="1029504" cy="1246596"/>
          </a:xfrm>
          <a:prstGeom prst="rect">
            <a:avLst/>
          </a:prstGeom>
        </p:spPr>
      </p:pic>
      <p:sp>
        <p:nvSpPr>
          <p:cNvPr id="10" name="TextBox 9"/>
          <p:cNvSpPr txBox="1"/>
          <p:nvPr/>
        </p:nvSpPr>
        <p:spPr>
          <a:xfrm>
            <a:off x="7270751" y="2243671"/>
            <a:ext cx="631115" cy="369332"/>
          </a:xfrm>
          <a:prstGeom prst="rect">
            <a:avLst/>
          </a:prstGeom>
          <a:noFill/>
        </p:spPr>
        <p:txBody>
          <a:bodyPr wrap="none" rtlCol="0">
            <a:spAutoFit/>
          </a:bodyPr>
          <a:lstStyle/>
          <a:p>
            <a:r>
              <a:rPr lang="en-US" dirty="0" smtClean="0"/>
              <a:t>Sven</a:t>
            </a:r>
            <a:endParaRPr lang="en-US" dirty="0"/>
          </a:p>
        </p:txBody>
      </p:sp>
      <p:sp>
        <p:nvSpPr>
          <p:cNvPr id="12" name="TextBox 11"/>
          <p:cNvSpPr txBox="1"/>
          <p:nvPr/>
        </p:nvSpPr>
        <p:spPr>
          <a:xfrm>
            <a:off x="7200904" y="5159352"/>
            <a:ext cx="715761" cy="369332"/>
          </a:xfrm>
          <a:prstGeom prst="rect">
            <a:avLst/>
          </a:prstGeom>
          <a:noFill/>
        </p:spPr>
        <p:txBody>
          <a:bodyPr wrap="none" rtlCol="0">
            <a:spAutoFit/>
          </a:bodyPr>
          <a:lstStyle/>
          <a:p>
            <a:r>
              <a:rPr lang="en-US" dirty="0" smtClean="0"/>
              <a:t>David</a:t>
            </a:r>
          </a:p>
        </p:txBody>
      </p:sp>
      <p:sp>
        <p:nvSpPr>
          <p:cNvPr id="13" name="TextBox 12"/>
          <p:cNvSpPr txBox="1"/>
          <p:nvPr/>
        </p:nvSpPr>
        <p:spPr>
          <a:xfrm>
            <a:off x="7073908" y="6532040"/>
            <a:ext cx="1015347" cy="646331"/>
          </a:xfrm>
          <a:prstGeom prst="rect">
            <a:avLst/>
          </a:prstGeom>
          <a:noFill/>
        </p:spPr>
        <p:txBody>
          <a:bodyPr wrap="none" rtlCol="0">
            <a:spAutoFit/>
          </a:bodyPr>
          <a:lstStyle/>
          <a:p>
            <a:r>
              <a:rPr lang="en-US" dirty="0" smtClean="0"/>
              <a:t>Giovanni</a:t>
            </a:r>
          </a:p>
          <a:p>
            <a:endParaRPr lang="en-US" dirty="0"/>
          </a:p>
        </p:txBody>
      </p:sp>
      <p:pic>
        <p:nvPicPr>
          <p:cNvPr id="4" name="Picture 3"/>
          <p:cNvPicPr>
            <a:picLocks noChangeAspect="1"/>
          </p:cNvPicPr>
          <p:nvPr/>
        </p:nvPicPr>
        <p:blipFill rotWithShape="1">
          <a:blip r:embed="rId6"/>
          <a:srcRect r="28987" b="36474"/>
          <a:stretch/>
        </p:blipFill>
        <p:spPr>
          <a:xfrm>
            <a:off x="110573" y="983198"/>
            <a:ext cx="5736861" cy="5747145"/>
          </a:xfrm>
          <a:prstGeom prst="rect">
            <a:avLst/>
          </a:prstGeom>
        </p:spPr>
      </p:pic>
      <p:pic>
        <p:nvPicPr>
          <p:cNvPr id="5" name="Picture 4"/>
          <p:cNvPicPr>
            <a:picLocks noChangeAspect="1"/>
          </p:cNvPicPr>
          <p:nvPr/>
        </p:nvPicPr>
        <p:blipFill>
          <a:blip r:embed="rId7"/>
          <a:stretch>
            <a:fillRect/>
          </a:stretch>
        </p:blipFill>
        <p:spPr>
          <a:xfrm>
            <a:off x="0" y="145443"/>
            <a:ext cx="9144000" cy="459036"/>
          </a:xfrm>
          <a:prstGeom prst="rect">
            <a:avLst/>
          </a:prstGeom>
        </p:spPr>
      </p:pic>
    </p:spTree>
    <p:extLst>
      <p:ext uri="{BB962C8B-B14F-4D97-AF65-F5344CB8AC3E}">
        <p14:creationId xmlns:p14="http://schemas.microsoft.com/office/powerpoint/2010/main" val="10738342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Autofit/>
          </a:bodyPr>
          <a:lstStyle/>
          <a:p>
            <a:pPr marL="0" indent="0">
              <a:buNone/>
            </a:pPr>
            <a:r>
              <a:rPr lang="en-US" sz="1400" dirty="0" smtClean="0">
                <a:latin typeface="Courier New" panose="02070309020205020404" pitchFamily="49" charset="0"/>
                <a:cs typeface="Courier New" panose="02070309020205020404" pitchFamily="49" charset="0"/>
              </a:rPr>
              <a:t>&gt;&gt;&gt; </a:t>
            </a:r>
            <a:r>
              <a:rPr lang="en-US" sz="1400" dirty="0" err="1" smtClean="0">
                <a:latin typeface="Courier New" panose="02070309020205020404" pitchFamily="49" charset="0"/>
                <a:cs typeface="Courier New" panose="02070309020205020404" pitchFamily="49" charset="0"/>
              </a:rPr>
              <a:t>gse.gsms</a:t>
            </a:r>
            <a:r>
              <a:rPr lang="en-US" sz="1400" dirty="0" smtClean="0">
                <a:latin typeface="Courier New" panose="02070309020205020404" pitchFamily="49" charset="0"/>
                <a:cs typeface="Courier New" panose="02070309020205020404" pitchFamily="49" charset="0"/>
              </a:rPr>
              <a:t>['GSM607008'].head()</a:t>
            </a:r>
          </a:p>
          <a:p>
            <a:pPr marL="0" indent="0">
              <a:buNone/>
            </a:pPr>
            <a:r>
              <a:rPr lang="en-US" sz="1400" dirty="0" smtClean="0">
                <a:latin typeface="Courier New" panose="02070309020205020404" pitchFamily="49" charset="0"/>
                <a:cs typeface="Courier New" panose="02070309020205020404" pitchFamily="49" charset="0"/>
              </a:rPr>
              <a:t>SAMPLE GSM607008</a:t>
            </a:r>
          </a:p>
          <a:p>
            <a:pPr marL="0" indent="0">
              <a:buNone/>
            </a:pPr>
            <a:r>
              <a:rPr lang="en-US" sz="1400" dirty="0" smtClean="0">
                <a:latin typeface="Courier New" panose="02070309020205020404" pitchFamily="49" charset="0"/>
                <a:cs typeface="Courier New" panose="02070309020205020404" pitchFamily="49" charset="0"/>
              </a:rPr>
              <a:t> - Metadata:</a:t>
            </a:r>
          </a:p>
          <a:p>
            <a:pPr marL="0" indent="0">
              <a:buNone/>
            </a:pPr>
            <a:r>
              <a:rPr lang="en-US" sz="1400" dirty="0" smtClean="0">
                <a:latin typeface="Courier New" panose="02070309020205020404" pitchFamily="49" charset="0"/>
                <a:cs typeface="Courier New" panose="02070309020205020404" pitchFamily="49" charset="0"/>
              </a:rPr>
              <a:t>!</a:t>
            </a:r>
            <a:r>
              <a:rPr lang="en-US" sz="1400" dirty="0" err="1" smtClean="0">
                <a:latin typeface="Courier New" panose="02070309020205020404" pitchFamily="49" charset="0"/>
                <a:cs typeface="Courier New" panose="02070309020205020404" pitchFamily="49" charset="0"/>
              </a:rPr>
              <a:t>Sample_title</a:t>
            </a:r>
            <a:r>
              <a:rPr lang="en-US" sz="1400" dirty="0" smtClean="0">
                <a:latin typeface="Courier New" panose="02070309020205020404" pitchFamily="49" charset="0"/>
                <a:cs typeface="Courier New" panose="02070309020205020404" pitchFamily="49" charset="0"/>
              </a:rPr>
              <a:t> = adult_1y2m_male_rep2</a:t>
            </a:r>
          </a:p>
          <a:p>
            <a:pPr marL="0" indent="0">
              <a:buNone/>
            </a:pPr>
            <a:r>
              <a:rPr lang="en-US" sz="1400" dirty="0" smtClean="0">
                <a:latin typeface="Courier New" panose="02070309020205020404" pitchFamily="49" charset="0"/>
                <a:cs typeface="Courier New" panose="02070309020205020404" pitchFamily="49" charset="0"/>
              </a:rPr>
              <a:t>!</a:t>
            </a:r>
            <a:r>
              <a:rPr lang="en-US" sz="1400" dirty="0" err="1" smtClean="0">
                <a:latin typeface="Courier New" panose="02070309020205020404" pitchFamily="49" charset="0"/>
                <a:cs typeface="Courier New" panose="02070309020205020404" pitchFamily="49" charset="0"/>
              </a:rPr>
              <a:t>Sample_geo_accession</a:t>
            </a:r>
            <a:r>
              <a:rPr lang="en-US" sz="1400" dirty="0" smtClean="0">
                <a:latin typeface="Courier New" panose="02070309020205020404" pitchFamily="49" charset="0"/>
                <a:cs typeface="Courier New" panose="02070309020205020404" pitchFamily="49" charset="0"/>
              </a:rPr>
              <a:t> = GSM607008</a:t>
            </a:r>
          </a:p>
          <a:p>
            <a:pPr marL="0" indent="0">
              <a:buNone/>
            </a:pPr>
            <a:r>
              <a:rPr lang="en-US" sz="1400" dirty="0" smtClean="0">
                <a:latin typeface="Courier New" panose="02070309020205020404" pitchFamily="49" charset="0"/>
                <a:cs typeface="Courier New" panose="02070309020205020404" pitchFamily="49" charset="0"/>
              </a:rPr>
              <a:t>!Sample_characteristics_ch1 = strain: wild type</a:t>
            </a:r>
          </a:p>
          <a:p>
            <a:pPr marL="0" indent="0">
              <a:buNone/>
            </a:pPr>
            <a:r>
              <a:rPr lang="en-US" sz="1400" dirty="0" smtClean="0">
                <a:latin typeface="Courier New" panose="02070309020205020404" pitchFamily="49" charset="0"/>
                <a:cs typeface="Courier New" panose="02070309020205020404" pitchFamily="49" charset="0"/>
              </a:rPr>
              <a:t>!Sample_characteristics_ch1 = developmental stage: adult</a:t>
            </a:r>
          </a:p>
          <a:p>
            <a:pPr marL="0" indent="0">
              <a:buNone/>
            </a:pPr>
            <a:r>
              <a:rPr lang="en-US" sz="1400" dirty="0" smtClean="0">
                <a:latin typeface="Courier New" panose="02070309020205020404" pitchFamily="49" charset="0"/>
                <a:cs typeface="Courier New" panose="02070309020205020404" pitchFamily="49" charset="0"/>
              </a:rPr>
              <a:t>!Sample_characteristics_ch1 = developmental timing: 1y2m</a:t>
            </a:r>
          </a:p>
          <a:p>
            <a:pPr marL="0" indent="0">
              <a:buNone/>
            </a:pPr>
            <a:endParaRPr lang="en-US" sz="1400" dirty="0" smtClean="0">
              <a:latin typeface="Courier New" panose="02070309020205020404" pitchFamily="49" charset="0"/>
              <a:cs typeface="Courier New" panose="02070309020205020404" pitchFamily="49" charset="0"/>
            </a:endParaRPr>
          </a:p>
          <a:p>
            <a:pPr marL="0" indent="0">
              <a:buNone/>
            </a:pPr>
            <a:r>
              <a:rPr lang="en-US" sz="1400" dirty="0" smtClean="0">
                <a:latin typeface="Courier New" panose="02070309020205020404" pitchFamily="49" charset="0"/>
                <a:cs typeface="Courier New" panose="02070309020205020404" pitchFamily="49" charset="0"/>
              </a:rPr>
              <a:t> - Columns:</a:t>
            </a:r>
          </a:p>
          <a:p>
            <a:pPr marL="0" indent="0">
              <a:buNone/>
            </a:pPr>
            <a:r>
              <a:rPr lang="en-US" sz="1400" dirty="0" smtClean="0">
                <a:latin typeface="Courier New" panose="02070309020205020404" pitchFamily="49" charset="0"/>
                <a:cs typeface="Courier New" panose="02070309020205020404" pitchFamily="49" charset="0"/>
              </a:rPr>
              <a:t>                           description</a:t>
            </a:r>
          </a:p>
          <a:p>
            <a:pPr marL="0" indent="0">
              <a:buNone/>
            </a:pPr>
            <a:r>
              <a:rPr lang="en-US" sz="1400" dirty="0" smtClean="0">
                <a:latin typeface="Courier New" panose="02070309020205020404" pitchFamily="49" charset="0"/>
                <a:cs typeface="Courier New" panose="02070309020205020404" pitchFamily="49" charset="0"/>
              </a:rPr>
              <a:t>ID_REF                                </a:t>
            </a:r>
          </a:p>
          <a:p>
            <a:pPr marL="0" indent="0">
              <a:buNone/>
            </a:pPr>
            <a:r>
              <a:rPr lang="en-US" sz="1400" dirty="0" smtClean="0">
                <a:latin typeface="Courier New" panose="02070309020205020404" pitchFamily="49" charset="0"/>
                <a:cs typeface="Courier New" panose="02070309020205020404" pitchFamily="49" charset="0"/>
              </a:rPr>
              <a:t>VALUE   processed Cy3 signal intensity</a:t>
            </a:r>
          </a:p>
          <a:p>
            <a:pPr marL="0" indent="0">
              <a:buNone/>
            </a:pPr>
            <a:endParaRPr lang="en-US" sz="1400" dirty="0" smtClean="0">
              <a:latin typeface="Courier New" panose="02070309020205020404" pitchFamily="49" charset="0"/>
              <a:cs typeface="Courier New" panose="02070309020205020404" pitchFamily="49" charset="0"/>
            </a:endParaRPr>
          </a:p>
          <a:p>
            <a:pPr marL="0" indent="0">
              <a:buNone/>
            </a:pPr>
            <a:r>
              <a:rPr lang="en-US" sz="1400" dirty="0" smtClean="0">
                <a:latin typeface="Courier New" panose="02070309020205020404" pitchFamily="49" charset="0"/>
                <a:cs typeface="Courier New" panose="02070309020205020404" pitchFamily="49" charset="0"/>
              </a:rPr>
              <a:t> - Table:</a:t>
            </a:r>
          </a:p>
          <a:p>
            <a:pPr marL="0" indent="0">
              <a:buNone/>
            </a:pPr>
            <a:r>
              <a:rPr lang="en-US" sz="1400" dirty="0" smtClean="0">
                <a:latin typeface="Courier New" panose="02070309020205020404" pitchFamily="49" charset="0"/>
                <a:cs typeface="Courier New" panose="02070309020205020404" pitchFamily="49" charset="0"/>
              </a:rPr>
              <a:t>Index	ID_REF	VALUE</a:t>
            </a:r>
          </a:p>
          <a:p>
            <a:pPr marL="0" indent="0">
              <a:buNone/>
            </a:pPr>
            <a:r>
              <a:rPr lang="en-US" sz="1400" dirty="0" smtClean="0">
                <a:latin typeface="Courier New" panose="02070309020205020404" pitchFamily="49" charset="0"/>
                <a:cs typeface="Courier New" panose="02070309020205020404" pitchFamily="49" charset="0"/>
              </a:rPr>
              <a:t>0  1  20457.390000</a:t>
            </a:r>
          </a:p>
          <a:p>
            <a:pPr marL="0" indent="0">
              <a:buNone/>
            </a:pPr>
            <a:r>
              <a:rPr lang="en-US" sz="1400" dirty="0" smtClean="0">
                <a:latin typeface="Courier New" panose="02070309020205020404" pitchFamily="49" charset="0"/>
                <a:cs typeface="Courier New" panose="02070309020205020404" pitchFamily="49" charset="0"/>
              </a:rPr>
              <a:t>1  2      2.546218</a:t>
            </a:r>
          </a:p>
          <a:p>
            <a:pPr marL="0" indent="0">
              <a:buNone/>
            </a:pPr>
            <a:r>
              <a:rPr lang="en-US" sz="1400" dirty="0" smtClean="0">
                <a:latin typeface="Courier New" panose="02070309020205020404" pitchFamily="49" charset="0"/>
                <a:cs typeface="Courier New" panose="02070309020205020404" pitchFamily="49" charset="0"/>
              </a:rPr>
              <a:t>2  3      2.938484</a:t>
            </a:r>
          </a:p>
          <a:p>
            <a:pPr marL="0" indent="0">
              <a:buNone/>
            </a:pPr>
            <a:r>
              <a:rPr lang="en-US" sz="1400" dirty="0" smtClean="0">
                <a:latin typeface="Courier New" panose="02070309020205020404" pitchFamily="49" charset="0"/>
                <a:cs typeface="Courier New" panose="02070309020205020404" pitchFamily="49" charset="0"/>
              </a:rPr>
              <a:t>3  4      9.200152</a:t>
            </a:r>
          </a:p>
          <a:p>
            <a:pPr marL="0" indent="0">
              <a:buNone/>
            </a:pPr>
            <a:r>
              <a:rPr lang="en-US" sz="1400" dirty="0" smtClean="0">
                <a:latin typeface="Courier New" panose="02070309020205020404" pitchFamily="49" charset="0"/>
                <a:cs typeface="Courier New" panose="02070309020205020404" pitchFamily="49" charset="0"/>
              </a:rPr>
              <a:t>4  5      2.611924</a:t>
            </a:r>
          </a:p>
        </p:txBody>
      </p:sp>
    </p:spTree>
    <p:extLst>
      <p:ext uri="{BB962C8B-B14F-4D97-AF65-F5344CB8AC3E}">
        <p14:creationId xmlns:p14="http://schemas.microsoft.com/office/powerpoint/2010/main" val="26917910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information extraction</a:t>
            </a:r>
            <a:endParaRPr lang="en-US" dirty="0"/>
          </a:p>
        </p:txBody>
      </p:sp>
      <p:sp>
        <p:nvSpPr>
          <p:cNvPr id="3" name="Content Placeholder 2"/>
          <p:cNvSpPr>
            <a:spLocks noGrp="1"/>
          </p:cNvSpPr>
          <p:nvPr>
            <p:ph idx="1"/>
          </p:nvPr>
        </p:nvSpPr>
        <p:spPr/>
        <p:txBody>
          <a:bodyPr/>
          <a:lstStyle/>
          <a:p>
            <a:r>
              <a:rPr lang="en-US" dirty="0" smtClean="0"/>
              <a:t>Info needed for reproduce figure: </a:t>
            </a:r>
          </a:p>
          <a:p>
            <a:pPr lvl="1"/>
            <a:r>
              <a:rPr lang="en-US" dirty="0" smtClean="0"/>
              <a:t>Sample name </a:t>
            </a:r>
          </a:p>
          <a:p>
            <a:pPr lvl="1"/>
            <a:r>
              <a:rPr lang="en-US" dirty="0" smtClean="0"/>
              <a:t>Stage</a:t>
            </a:r>
          </a:p>
          <a:p>
            <a:pPr lvl="1"/>
            <a:r>
              <a:rPr lang="en-US" dirty="0" smtClean="0"/>
              <a:t>Time </a:t>
            </a:r>
          </a:p>
          <a:p>
            <a:pPr lvl="1"/>
            <a:r>
              <a:rPr lang="en-US" dirty="0" smtClean="0"/>
              <a:t>Gender (only </a:t>
            </a:r>
            <a:r>
              <a:rPr lang="en-US" dirty="0"/>
              <a:t>f</a:t>
            </a:r>
            <a:r>
              <a:rPr lang="en-US" dirty="0" smtClean="0"/>
              <a:t>emale and mixed are used)</a:t>
            </a:r>
          </a:p>
          <a:p>
            <a:pPr marL="457200" lvl="1" indent="0">
              <a:buNone/>
            </a:pPr>
            <a:endParaRPr lang="en-US" dirty="0" smtClean="0"/>
          </a:p>
          <a:p>
            <a:pPr lvl="4"/>
            <a:r>
              <a:rPr lang="en-US" b="1" dirty="0" smtClean="0">
                <a:solidFill>
                  <a:srgbClr val="FF0000"/>
                </a:solidFill>
              </a:rPr>
              <a:t>Hint: Look into the metadata </a:t>
            </a:r>
          </a:p>
          <a:p>
            <a:pPr lvl="5"/>
            <a:r>
              <a:rPr lang="en-US" b="1" dirty="0">
                <a:solidFill>
                  <a:srgbClr val="FF0000"/>
                </a:solidFill>
              </a:rPr>
              <a:t>c</a:t>
            </a:r>
            <a:r>
              <a:rPr lang="en-US" b="1" dirty="0" smtClean="0">
                <a:solidFill>
                  <a:srgbClr val="FF0000"/>
                </a:solidFill>
              </a:rPr>
              <a:t>haracteristics_ch1</a:t>
            </a:r>
          </a:p>
          <a:p>
            <a:pPr lvl="5"/>
            <a:r>
              <a:rPr lang="en-US" b="1" dirty="0" smtClean="0">
                <a:solidFill>
                  <a:srgbClr val="FF0000"/>
                </a:solidFill>
              </a:rPr>
              <a:t>name</a:t>
            </a:r>
            <a:endParaRPr lang="en-US" b="1" dirty="0">
              <a:solidFill>
                <a:srgbClr val="FF0000"/>
              </a:solidFill>
            </a:endParaRPr>
          </a:p>
        </p:txBody>
      </p:sp>
    </p:spTree>
    <p:extLst>
      <p:ext uri="{BB962C8B-B14F-4D97-AF65-F5344CB8AC3E}">
        <p14:creationId xmlns:p14="http://schemas.microsoft.com/office/powerpoint/2010/main" val="13456410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lstStyle/>
          <a:p>
            <a:r>
              <a:rPr lang="en-US" dirty="0" smtClean="0"/>
              <a:t>Create an empty dictionary</a:t>
            </a:r>
          </a:p>
          <a:p>
            <a:r>
              <a:rPr lang="en-US" dirty="0" smtClean="0"/>
              <a:t>Using a for loop, fill the dictionary with the information for each sample</a:t>
            </a:r>
          </a:p>
          <a:p>
            <a:endParaRPr lang="en-US" dirty="0"/>
          </a:p>
          <a:p>
            <a:pPr lvl="4"/>
            <a:r>
              <a:rPr lang="en-US" dirty="0" smtClean="0"/>
              <a:t>Useful command:</a:t>
            </a:r>
          </a:p>
          <a:p>
            <a:pPr lvl="5"/>
            <a:r>
              <a:rPr lang="en-US" dirty="0" smtClean="0">
                <a:latin typeface="Courier New" panose="02070309020205020404" pitchFamily="49" charset="0"/>
                <a:cs typeface="Courier New" panose="02070309020205020404" pitchFamily="49" charset="0"/>
              </a:rPr>
              <a:t>append()</a:t>
            </a:r>
          </a:p>
          <a:p>
            <a:pPr lvl="5"/>
            <a:r>
              <a:rPr lang="en-US" dirty="0">
                <a:latin typeface="Courier New" panose="02070309020205020404" pitchFamily="49" charset="0"/>
                <a:cs typeface="Courier New" panose="02070309020205020404" pitchFamily="49" charset="0"/>
              </a:rPr>
              <a:t>s</a:t>
            </a:r>
            <a:r>
              <a:rPr lang="en-US" dirty="0" smtClean="0">
                <a:latin typeface="Courier New" panose="02070309020205020404" pitchFamily="49" charset="0"/>
                <a:cs typeface="Courier New" panose="02070309020205020404" pitchFamily="49" charset="0"/>
              </a:rPr>
              <a:t>plit()</a:t>
            </a:r>
          </a:p>
          <a:p>
            <a:pPr lvl="5"/>
            <a:r>
              <a:rPr lang="en-US" dirty="0" smtClean="0">
                <a:latin typeface="Courier New" panose="02070309020205020404" pitchFamily="49" charset="0"/>
                <a:cs typeface="Courier New" panose="02070309020205020404" pitchFamily="49" charset="0"/>
              </a:rPr>
              <a:t>strip()</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605627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 data</a:t>
            </a:r>
            <a:endParaRPr lang="en-US" dirty="0"/>
          </a:p>
        </p:txBody>
      </p:sp>
      <p:sp>
        <p:nvSpPr>
          <p:cNvPr id="3" name="Content Placeholder 2"/>
          <p:cNvSpPr>
            <a:spLocks noGrp="1"/>
          </p:cNvSpPr>
          <p:nvPr>
            <p:ph idx="1"/>
          </p:nvPr>
        </p:nvSpPr>
        <p:spPr/>
        <p:txBody>
          <a:bodyPr/>
          <a:lstStyle/>
          <a:p>
            <a:r>
              <a:rPr lang="en-US" dirty="0" smtClean="0"/>
              <a:t>Extract information for only one sample</a:t>
            </a:r>
          </a:p>
          <a:p>
            <a:pPr marL="457200" lvl="1" indent="0">
              <a:buNone/>
            </a:pPr>
            <a:r>
              <a:rPr lang="en-US" dirty="0" smtClean="0"/>
              <a:t>Example:</a:t>
            </a:r>
          </a:p>
          <a:p>
            <a:pPr marL="914400" lvl="2" indent="0">
              <a:buNone/>
            </a:pPr>
            <a:r>
              <a:rPr lang="en-US" dirty="0" err="1" smtClean="0">
                <a:effectLst/>
                <a:latin typeface="Courier New" panose="02070309020205020404" pitchFamily="49" charset="0"/>
                <a:cs typeface="Courier New" panose="02070309020205020404" pitchFamily="49" charset="0"/>
              </a:rPr>
              <a:t>gsm</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gse.gsms</a:t>
            </a:r>
            <a:r>
              <a:rPr lang="en-US" dirty="0" smtClean="0">
                <a:latin typeface="Courier New" panose="02070309020205020404" pitchFamily="49" charset="0"/>
                <a:cs typeface="Courier New" panose="02070309020205020404" pitchFamily="49" charset="0"/>
              </a:rPr>
              <a:t>['GSM607008']</a:t>
            </a:r>
          </a:p>
          <a:p>
            <a:endParaRPr lang="en-US" dirty="0" smtClean="0"/>
          </a:p>
          <a:p>
            <a:r>
              <a:rPr lang="en-US" dirty="0" smtClean="0"/>
              <a:t>Extract information for all samples</a:t>
            </a:r>
          </a:p>
          <a:p>
            <a:pPr lvl="1"/>
            <a:r>
              <a:rPr lang="en-US" dirty="0" smtClean="0"/>
              <a:t>Hint:</a:t>
            </a:r>
          </a:p>
          <a:p>
            <a:pPr lvl="2"/>
            <a:r>
              <a:rPr lang="en-US" dirty="0" err="1" smtClean="0"/>
              <a:t>GEOparse</a:t>
            </a:r>
            <a:r>
              <a:rPr lang="en-US" dirty="0" smtClean="0"/>
              <a:t> documentation</a:t>
            </a:r>
          </a:p>
          <a:p>
            <a:pPr lvl="2"/>
            <a:r>
              <a:rPr lang="en-US" dirty="0" err="1" smtClean="0"/>
              <a:t>GEOparse</a:t>
            </a:r>
            <a:r>
              <a:rPr lang="en-US" dirty="0" smtClean="0"/>
              <a:t> example</a:t>
            </a:r>
          </a:p>
          <a:p>
            <a:pPr marL="457200" lvl="1" indent="0">
              <a:buNone/>
            </a:pPr>
            <a:endParaRPr lang="en-US" dirty="0" smtClean="0"/>
          </a:p>
        </p:txBody>
      </p:sp>
    </p:spTree>
    <p:extLst>
      <p:ext uri="{BB962C8B-B14F-4D97-AF65-F5344CB8AC3E}">
        <p14:creationId xmlns:p14="http://schemas.microsoft.com/office/powerpoint/2010/main" val="28503367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effectLst/>
                <a:latin typeface="Courier New" panose="02070309020205020404" pitchFamily="49" charset="0"/>
                <a:cs typeface="Courier New" panose="02070309020205020404" pitchFamily="49" charset="0"/>
              </a:rPr>
              <a:t>expression_data</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gse.pivot_samples</a:t>
            </a:r>
            <a:r>
              <a:rPr lang="en-US" dirty="0" smtClean="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'VALUE'</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076803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Match age index and expression data</a:t>
            </a:r>
            <a:endParaRPr lang="en-US" dirty="0"/>
          </a:p>
        </p:txBody>
      </p:sp>
      <p:sp>
        <p:nvSpPr>
          <p:cNvPr id="3" name="Content Placeholder 2"/>
          <p:cNvSpPr>
            <a:spLocks noGrp="1"/>
          </p:cNvSpPr>
          <p:nvPr>
            <p:ph idx="1"/>
          </p:nvPr>
        </p:nvSpPr>
        <p:spPr/>
        <p:txBody>
          <a:bodyPr/>
          <a:lstStyle/>
          <a:p>
            <a:r>
              <a:rPr lang="en-US" dirty="0" smtClean="0"/>
              <a:t>Look at the data and find the information allowing the match between the two dataset</a:t>
            </a:r>
          </a:p>
          <a:p>
            <a:pPr lvl="1"/>
            <a:r>
              <a:rPr lang="en-US" dirty="0" smtClean="0"/>
              <a:t>Hint: rename rows in both dataset</a:t>
            </a:r>
          </a:p>
          <a:p>
            <a:r>
              <a:rPr lang="en-US" dirty="0" smtClean="0"/>
              <a:t>Match dataset:</a:t>
            </a:r>
          </a:p>
          <a:p>
            <a:pPr lvl="1"/>
            <a:r>
              <a:rPr lang="en-US" dirty="0" smtClean="0"/>
              <a:t>Useful command</a:t>
            </a:r>
          </a:p>
          <a:p>
            <a:pPr marL="914400" lvl="2" indent="0">
              <a:buNone/>
            </a:pPr>
            <a:r>
              <a:rPr lang="en-US" dirty="0" smtClean="0">
                <a:latin typeface="Courier New" panose="02070309020205020404" pitchFamily="49" charset="0"/>
                <a:cs typeface="Courier New" panose="02070309020205020404" pitchFamily="49" charset="0"/>
              </a:rPr>
              <a:t>join()</a:t>
            </a:r>
          </a:p>
          <a:p>
            <a:pPr marL="914400" lvl="2" indent="0">
              <a:buNone/>
            </a:pPr>
            <a:r>
              <a:rPr lang="en-US" dirty="0" err="1" smtClean="0">
                <a:latin typeface="Courier New" panose="02070309020205020404" pitchFamily="49" charset="0"/>
                <a:cs typeface="Courier New" panose="02070309020205020404" pitchFamily="49" charset="0"/>
              </a:rPr>
              <a:t>groupby</a:t>
            </a:r>
            <a:r>
              <a:rPr lang="en-US" dirty="0" smtClean="0">
                <a:latin typeface="Courier New" panose="02070309020205020404" pitchFamily="49" charset="0"/>
                <a:cs typeface="Courier New" panose="02070309020205020404" pitchFamily="49" charset="0"/>
              </a:rPr>
              <a:t>()</a:t>
            </a:r>
          </a:p>
          <a:p>
            <a:pPr marL="914400" lvl="2" indent="0">
              <a:buNone/>
            </a:pPr>
            <a:r>
              <a:rPr lang="en-US" dirty="0" smtClean="0">
                <a:latin typeface="Courier New" panose="02070309020205020404" pitchFamily="49" charset="0"/>
                <a:cs typeface="Courier New" panose="02070309020205020404" pitchFamily="49" charset="0"/>
              </a:rPr>
              <a:t>last()</a:t>
            </a:r>
          </a:p>
        </p:txBody>
      </p:sp>
    </p:spTree>
    <p:extLst>
      <p:ext uri="{BB962C8B-B14F-4D97-AF65-F5344CB8AC3E}">
        <p14:creationId xmlns:p14="http://schemas.microsoft.com/office/powerpoint/2010/main" val="763823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data</a:t>
            </a:r>
            <a:endParaRPr lang="en-US" dirty="0"/>
          </a:p>
        </p:txBody>
      </p:sp>
      <p:sp>
        <p:nvSpPr>
          <p:cNvPr id="3" name="Content Placeholder 2"/>
          <p:cNvSpPr>
            <a:spLocks noGrp="1"/>
          </p:cNvSpPr>
          <p:nvPr>
            <p:ph idx="1"/>
          </p:nvPr>
        </p:nvSpPr>
        <p:spPr/>
        <p:txBody>
          <a:bodyPr>
            <a:normAutofit lnSpcReduction="10000"/>
          </a:bodyPr>
          <a:lstStyle/>
          <a:p>
            <a:r>
              <a:rPr lang="en-US" dirty="0" smtClean="0"/>
              <a:t>One gene can have multiple probes</a:t>
            </a:r>
          </a:p>
          <a:p>
            <a:pPr lvl="1"/>
            <a:r>
              <a:rPr lang="en-US" dirty="0" smtClean="0"/>
              <a:t>For multiple probes take the mean</a:t>
            </a:r>
          </a:p>
          <a:p>
            <a:pPr lvl="2"/>
            <a:r>
              <a:rPr lang="en-US" dirty="0" smtClean="0"/>
              <a:t>Useful command:</a:t>
            </a:r>
          </a:p>
          <a:p>
            <a:pPr marL="1371600" lvl="3" indent="0">
              <a:buNone/>
            </a:pPr>
            <a:r>
              <a:rPr lang="en-US" dirty="0" err="1" smtClean="0">
                <a:latin typeface="Courier New" panose="02070309020205020404" pitchFamily="49" charset="0"/>
                <a:cs typeface="Courier New" panose="02070309020205020404" pitchFamily="49" charset="0"/>
              </a:rPr>
              <a:t>groupby</a:t>
            </a:r>
            <a:r>
              <a:rPr lang="en-US" dirty="0" smtClean="0">
                <a:latin typeface="Courier New" panose="02070309020205020404" pitchFamily="49" charset="0"/>
                <a:cs typeface="Courier New" panose="02070309020205020404" pitchFamily="49" charset="0"/>
              </a:rPr>
              <a:t>()</a:t>
            </a:r>
          </a:p>
          <a:p>
            <a:pPr marL="1371600" lvl="3" indent="0">
              <a:buNone/>
            </a:pPr>
            <a:r>
              <a:rPr lang="en-US" dirty="0" smtClean="0">
                <a:latin typeface="Courier New" panose="02070309020205020404" pitchFamily="49" charset="0"/>
                <a:cs typeface="Courier New" panose="02070309020205020404" pitchFamily="49" charset="0"/>
              </a:rPr>
              <a:t>mean()</a:t>
            </a:r>
          </a:p>
          <a:p>
            <a:r>
              <a:rPr lang="en-US" dirty="0" smtClean="0"/>
              <a:t>Only use mixed and female sample</a:t>
            </a:r>
          </a:p>
          <a:p>
            <a:pPr lvl="2"/>
            <a:r>
              <a:rPr lang="en-US" dirty="0" smtClean="0"/>
              <a:t>Hint: create a data frame of the characteristics and select mixed and female sample</a:t>
            </a:r>
          </a:p>
          <a:p>
            <a:r>
              <a:rPr lang="en-US" dirty="0" smtClean="0"/>
              <a:t>Create a new column classifying the time line of the development</a:t>
            </a:r>
          </a:p>
          <a:p>
            <a:pPr marL="457200" lvl="1" indent="0">
              <a:buNone/>
            </a:pPr>
            <a:endParaRPr lang="en-US" dirty="0" smtClean="0"/>
          </a:p>
          <a:p>
            <a:pPr marL="1371600" lvl="3" indent="0">
              <a:buNone/>
            </a:pPr>
            <a:endParaRPr lang="en-US" dirty="0" smtClean="0"/>
          </a:p>
        </p:txBody>
      </p:sp>
    </p:spTree>
    <p:extLst>
      <p:ext uri="{BB962C8B-B14F-4D97-AF65-F5344CB8AC3E}">
        <p14:creationId xmlns:p14="http://schemas.microsoft.com/office/powerpoint/2010/main" val="37000743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Need to give code (probably)</a:t>
            </a:r>
          </a:p>
          <a:p>
            <a:pPr marL="0" indent="0">
              <a:buNone/>
            </a:pPr>
            <a:endParaRPr lang="en-US" sz="2600" i="1" dirty="0" smtClean="0">
              <a:latin typeface="Courier New" panose="02070309020205020404" pitchFamily="49" charset="0"/>
              <a:cs typeface="Courier New" panose="02070309020205020404" pitchFamily="49" charset="0"/>
            </a:endParaRPr>
          </a:p>
          <a:p>
            <a:pPr marL="0" indent="0">
              <a:buNone/>
            </a:pPr>
            <a:r>
              <a:rPr lang="en-US" sz="2600" i="1" dirty="0" smtClean="0">
                <a:latin typeface="Courier New" panose="02070309020205020404" pitchFamily="49" charset="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sort time</a:t>
            </a:r>
            <a:br>
              <a:rPr lang="en-US" sz="2600" i="1" dirty="0">
                <a:latin typeface="Courier New" panose="02070309020205020404" pitchFamily="49" charset="0"/>
                <a:cs typeface="Courier New" panose="02070309020205020404" pitchFamily="49" charset="0"/>
              </a:rPr>
            </a:br>
            <a:r>
              <a:rPr lang="en-US" sz="2600" dirty="0" err="1" smtClean="0">
                <a:latin typeface="Courier New" panose="02070309020205020404" pitchFamily="49" charset="0"/>
                <a:cs typeface="Courier New" panose="02070309020205020404" pitchFamily="49" charset="0"/>
              </a:rPr>
              <a:t>char_df_mixed</a:t>
            </a:r>
            <a:r>
              <a:rPr lang="en-US" sz="2600" dirty="0" smtClean="0">
                <a:latin typeface="Courier New" panose="02070309020205020404" pitchFamily="49" charset="0"/>
                <a:cs typeface="Courier New" panose="02070309020205020404" pitchFamily="49" charset="0"/>
              </a:rPr>
              <a:t>[</a:t>
            </a:r>
            <a:r>
              <a:rPr lang="en-US" sz="2600" b="1" dirty="0">
                <a:latin typeface="Courier New" panose="02070309020205020404" pitchFamily="49" charset="0"/>
                <a:cs typeface="Courier New" panose="02070309020205020404" pitchFamily="49" charset="0"/>
              </a:rPr>
              <a:t>'</a:t>
            </a:r>
            <a:r>
              <a:rPr lang="en-US" sz="2600" b="1" dirty="0" err="1">
                <a:latin typeface="Courier New" panose="02070309020205020404" pitchFamily="49" charset="0"/>
                <a:cs typeface="Courier New" panose="02070309020205020404" pitchFamily="49" charset="0"/>
              </a:rPr>
              <a:t>timing_number</a:t>
            </a:r>
            <a:r>
              <a:rPr lang="en-US" sz="2600" b="1" dirty="0">
                <a:latin typeface="Courier New" panose="02070309020205020404" pitchFamily="49" charset="0"/>
                <a:cs typeface="Courier New" panose="02070309020205020404" pitchFamily="49" charset="0"/>
              </a:rPr>
              <a:t>'</a:t>
            </a:r>
            <a:r>
              <a:rPr lang="en-US" sz="2600" dirty="0" smtClean="0">
                <a:latin typeface="Courier New" panose="02070309020205020404" pitchFamily="49" charset="0"/>
                <a:cs typeface="Courier New" panose="02070309020205020404" pitchFamily="49" charset="0"/>
              </a:rPr>
              <a:t>] = </a:t>
            </a:r>
            <a:r>
              <a:rPr lang="en-US" sz="2600" dirty="0">
                <a:latin typeface="Courier New" panose="02070309020205020404" pitchFamily="49" charset="0"/>
                <a:cs typeface="Courier New" panose="02070309020205020404" pitchFamily="49" charset="0"/>
              </a:rPr>
              <a:t>0</a:t>
            </a:r>
            <a:br>
              <a:rPr lang="en-US" sz="2600" dirty="0">
                <a:latin typeface="Courier New" panose="02070309020205020404" pitchFamily="49" charset="0"/>
                <a:cs typeface="Courier New" panose="02070309020205020404" pitchFamily="49" charset="0"/>
              </a:rPr>
            </a:br>
            <a:r>
              <a:rPr lang="en-US" sz="2600" dirty="0" err="1" smtClean="0">
                <a:latin typeface="Courier New" panose="02070309020205020404" pitchFamily="49" charset="0"/>
                <a:cs typeface="Courier New" panose="02070309020205020404" pitchFamily="49" charset="0"/>
              </a:rPr>
              <a:t>time_stamps</a:t>
            </a:r>
            <a:r>
              <a:rPr lang="en-US" sz="2600" dirty="0" smtClean="0">
                <a:latin typeface="Courier New" panose="02070309020205020404" pitchFamily="49" charset="0"/>
                <a:cs typeface="Courier New" panose="02070309020205020404" pitchFamily="49" charset="0"/>
              </a:rPr>
              <a:t> = </a:t>
            </a:r>
            <a:r>
              <a:rPr lang="en-US" sz="2600" dirty="0" err="1" smtClean="0">
                <a:latin typeface="Courier New" panose="02070309020205020404" pitchFamily="49" charset="0"/>
                <a:cs typeface="Courier New" panose="02070309020205020404" pitchFamily="49" charset="0"/>
              </a:rPr>
              <a:t>char_df_mixed.time.unique</a:t>
            </a:r>
            <a:r>
              <a:rPr lang="en-US" sz="2600" dirty="0" smtClean="0">
                <a:latin typeface="Courier New" panose="02070309020205020404" pitchFamily="49" charset="0"/>
                <a:cs typeface="Courier New" panose="02070309020205020404" pitchFamily="49" charset="0"/>
              </a:rPr>
              <a:t>()</a:t>
            </a:r>
            <a:br>
              <a:rPr lang="en-US" sz="2600" dirty="0" smtClean="0">
                <a:latin typeface="Courier New" panose="02070309020205020404" pitchFamily="49" charset="0"/>
                <a:cs typeface="Courier New" panose="02070309020205020404" pitchFamily="49" charset="0"/>
              </a:rPr>
            </a:br>
            <a:r>
              <a:rPr lang="en-US" sz="2600" b="1" dirty="0">
                <a:latin typeface="Courier New" panose="02070309020205020404" pitchFamily="49" charset="0"/>
                <a:cs typeface="Courier New" panose="02070309020205020404" pitchFamily="49" charset="0"/>
              </a:rPr>
              <a:t>for </a:t>
            </a:r>
            <a:r>
              <a:rPr lang="en-US" sz="2600" dirty="0" err="1" smtClean="0">
                <a:latin typeface="Courier New" panose="02070309020205020404" pitchFamily="49" charset="0"/>
                <a:cs typeface="Courier New" panose="02070309020205020404" pitchFamily="49" charset="0"/>
              </a:rPr>
              <a:t>i</a:t>
            </a:r>
            <a:r>
              <a:rPr lang="en-US" sz="2600" dirty="0" smtClean="0">
                <a:latin typeface="Courier New" panose="02070309020205020404" pitchFamily="49" charset="0"/>
                <a:cs typeface="Courier New" panose="02070309020205020404" pitchFamily="49" charset="0"/>
              </a:rPr>
              <a:t> </a:t>
            </a:r>
            <a:r>
              <a:rPr lang="en-US" sz="2600" b="1" dirty="0">
                <a:latin typeface="Courier New" panose="02070309020205020404" pitchFamily="49" charset="0"/>
                <a:cs typeface="Courier New" panose="02070309020205020404" pitchFamily="49" charset="0"/>
              </a:rPr>
              <a:t>in </a:t>
            </a:r>
            <a:r>
              <a:rPr lang="en-US" sz="2600" dirty="0">
                <a:latin typeface="Courier New" panose="02070309020205020404" pitchFamily="49" charset="0"/>
                <a:cs typeface="Courier New" panose="02070309020205020404" pitchFamily="49" charset="0"/>
              </a:rPr>
              <a:t>range</a:t>
            </a:r>
            <a:r>
              <a:rPr lang="en-US" sz="2600" dirty="0" smtClean="0">
                <a:latin typeface="Courier New" panose="02070309020205020404" pitchFamily="49" charset="0"/>
                <a:cs typeface="Courier New" panose="02070309020205020404" pitchFamily="49" charset="0"/>
              </a:rPr>
              <a:t>(</a:t>
            </a:r>
            <a:r>
              <a:rPr lang="en-US" sz="2600" dirty="0" err="1">
                <a:latin typeface="Courier New" panose="02070309020205020404" pitchFamily="49" charset="0"/>
                <a:cs typeface="Courier New" panose="02070309020205020404" pitchFamily="49" charset="0"/>
              </a:rPr>
              <a:t>len</a:t>
            </a:r>
            <a:r>
              <a:rPr lang="en-US" sz="2600" dirty="0" smtClean="0">
                <a:latin typeface="Courier New" panose="02070309020205020404" pitchFamily="49" charset="0"/>
                <a:cs typeface="Courier New" panose="02070309020205020404" pitchFamily="49" charset="0"/>
              </a:rPr>
              <a:t>(</a:t>
            </a:r>
            <a:r>
              <a:rPr lang="en-US" sz="2600" dirty="0" err="1" smtClean="0">
                <a:latin typeface="Courier New" panose="02070309020205020404" pitchFamily="49" charset="0"/>
                <a:cs typeface="Courier New" panose="02070309020205020404" pitchFamily="49" charset="0"/>
              </a:rPr>
              <a:t>time_stamps</a:t>
            </a:r>
            <a:r>
              <a:rPr lang="en-US" sz="2600" dirty="0" smtClean="0">
                <a:latin typeface="Courier New" panose="02070309020205020404" pitchFamily="49" charset="0"/>
                <a:cs typeface="Courier New" panose="02070309020205020404" pitchFamily="49" charset="0"/>
              </a:rPr>
              <a:t>)):</a:t>
            </a:r>
            <a:br>
              <a:rPr lang="en-US" sz="2600" dirty="0" smtClean="0">
                <a:latin typeface="Courier New" panose="02070309020205020404" pitchFamily="49" charset="0"/>
                <a:cs typeface="Courier New" panose="02070309020205020404" pitchFamily="49" charset="0"/>
              </a:rPr>
            </a:br>
            <a:r>
              <a:rPr lang="en-US" sz="2600" dirty="0" smtClean="0">
                <a:latin typeface="Courier New" panose="02070309020205020404" pitchFamily="49" charset="0"/>
                <a:cs typeface="Courier New" panose="02070309020205020404" pitchFamily="49" charset="0"/>
              </a:rPr>
              <a:t>    </a:t>
            </a:r>
            <a:r>
              <a:rPr lang="en-US" sz="2600" dirty="0" err="1" smtClean="0">
                <a:latin typeface="Courier New" panose="02070309020205020404" pitchFamily="49" charset="0"/>
                <a:cs typeface="Courier New" panose="02070309020205020404" pitchFamily="49" charset="0"/>
              </a:rPr>
              <a:t>char_df_mixed.loc</a:t>
            </a:r>
            <a:r>
              <a:rPr lang="en-US" sz="2600" dirty="0" smtClean="0">
                <a:latin typeface="Courier New" panose="02070309020205020404" pitchFamily="49" charset="0"/>
                <a:cs typeface="Courier New" panose="02070309020205020404" pitchFamily="49" charset="0"/>
              </a:rPr>
              <a:t>[</a:t>
            </a:r>
            <a:r>
              <a:rPr lang="en-US" sz="2600" dirty="0" err="1" smtClean="0">
                <a:latin typeface="Courier New" panose="02070309020205020404" pitchFamily="49" charset="0"/>
                <a:cs typeface="Courier New" panose="02070309020205020404" pitchFamily="49" charset="0"/>
              </a:rPr>
              <a:t>char_df_mixed.time</a:t>
            </a:r>
            <a:r>
              <a:rPr lang="en-US" sz="2600" dirty="0" smtClean="0">
                <a:latin typeface="Courier New" panose="02070309020205020404" pitchFamily="49" charset="0"/>
                <a:cs typeface="Courier New" panose="02070309020205020404" pitchFamily="49" charset="0"/>
              </a:rPr>
              <a:t>==</a:t>
            </a:r>
            <a:r>
              <a:rPr lang="en-US" sz="2600" dirty="0" err="1" smtClean="0">
                <a:latin typeface="Courier New" panose="02070309020205020404" pitchFamily="49" charset="0"/>
                <a:cs typeface="Courier New" panose="02070309020205020404" pitchFamily="49" charset="0"/>
              </a:rPr>
              <a:t>time_stamps</a:t>
            </a:r>
            <a:r>
              <a:rPr lang="en-US" sz="2600" dirty="0" smtClean="0">
                <a:latin typeface="Courier New" panose="02070309020205020404" pitchFamily="49" charset="0"/>
                <a:cs typeface="Courier New" panose="02070309020205020404" pitchFamily="49" charset="0"/>
              </a:rPr>
              <a:t>[</a:t>
            </a:r>
            <a:r>
              <a:rPr lang="en-US" sz="2600" dirty="0" err="1" smtClean="0">
                <a:latin typeface="Courier New" panose="02070309020205020404" pitchFamily="49" charset="0"/>
                <a:cs typeface="Courier New" panose="02070309020205020404" pitchFamily="49" charset="0"/>
              </a:rPr>
              <a:t>i</a:t>
            </a:r>
            <a:r>
              <a:rPr lang="en-US" sz="2600" dirty="0" smtClean="0">
                <a:latin typeface="Courier New" panose="02070309020205020404" pitchFamily="49" charset="0"/>
                <a:cs typeface="Courier New" panose="02070309020205020404" pitchFamily="49" charset="0"/>
              </a:rPr>
              <a:t>],</a:t>
            </a:r>
            <a:r>
              <a:rPr lang="en-US" sz="2600" b="1" dirty="0">
                <a:latin typeface="Courier New" panose="02070309020205020404" pitchFamily="49" charset="0"/>
                <a:cs typeface="Courier New" panose="02070309020205020404" pitchFamily="49" charset="0"/>
              </a:rPr>
              <a:t>'</a:t>
            </a:r>
            <a:r>
              <a:rPr lang="en-US" sz="2600" b="1" dirty="0" err="1">
                <a:latin typeface="Courier New" panose="02070309020205020404" pitchFamily="49" charset="0"/>
                <a:cs typeface="Courier New" panose="02070309020205020404" pitchFamily="49" charset="0"/>
              </a:rPr>
              <a:t>timing_number</a:t>
            </a:r>
            <a:r>
              <a:rPr lang="en-US" sz="2600" b="1" dirty="0">
                <a:latin typeface="Courier New" panose="02070309020205020404" pitchFamily="49" charset="0"/>
                <a:cs typeface="Courier New" panose="02070309020205020404" pitchFamily="49" charset="0"/>
              </a:rPr>
              <a:t>'</a:t>
            </a:r>
            <a:r>
              <a:rPr lang="en-US" sz="2600" dirty="0" smtClean="0">
                <a:latin typeface="Courier New" panose="02070309020205020404" pitchFamily="49" charset="0"/>
                <a:cs typeface="Courier New" panose="02070309020205020404" pitchFamily="49" charset="0"/>
              </a:rPr>
              <a:t>] =i+</a:t>
            </a:r>
            <a:r>
              <a:rPr lang="en-US" sz="2600" dirty="0">
                <a:latin typeface="Courier New" panose="02070309020205020404" pitchFamily="49" charset="0"/>
                <a:cs typeface="Courier New" panose="02070309020205020404" pitchFamily="49" charset="0"/>
              </a:rPr>
              <a:t>1</a:t>
            </a:r>
          </a:p>
        </p:txBody>
      </p:sp>
    </p:spTree>
    <p:extLst>
      <p:ext uri="{BB962C8B-B14F-4D97-AF65-F5344CB8AC3E}">
        <p14:creationId xmlns:p14="http://schemas.microsoft.com/office/powerpoint/2010/main" val="24244432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sample with similar time point and average them</a:t>
            </a:r>
            <a:endParaRPr lang="en-US" dirty="0"/>
          </a:p>
        </p:txBody>
      </p:sp>
      <p:sp>
        <p:nvSpPr>
          <p:cNvPr id="3" name="Content Placeholder 2"/>
          <p:cNvSpPr>
            <a:spLocks noGrp="1"/>
          </p:cNvSpPr>
          <p:nvPr>
            <p:ph idx="1"/>
          </p:nvPr>
        </p:nvSpPr>
        <p:spPr/>
        <p:txBody>
          <a:bodyPr/>
          <a:lstStyle/>
          <a:p>
            <a:endParaRPr lang="en-US" dirty="0" smtClean="0"/>
          </a:p>
          <a:p>
            <a:r>
              <a:rPr lang="en-US" dirty="0" smtClean="0"/>
              <a:t>Useful command to select sample ID</a:t>
            </a:r>
          </a:p>
          <a:p>
            <a:pPr marL="457200" lvl="1" indent="0">
              <a:buNone/>
            </a:pPr>
            <a:r>
              <a:rPr lang="en-US" dirty="0" err="1" smtClean="0">
                <a:latin typeface="Courier New" panose="02070309020205020404" pitchFamily="49" charset="0"/>
                <a:cs typeface="Courier New" panose="02070309020205020404" pitchFamily="49" charset="0"/>
              </a:rPr>
              <a:t>reset.index</a:t>
            </a:r>
            <a:r>
              <a:rPr lang="en-US" dirty="0" smtClean="0">
                <a:latin typeface="Courier New" panose="02070309020205020404" pitchFamily="49" charset="0"/>
                <a:cs typeface="Courier New" panose="02070309020205020404" pitchFamily="49" charset="0"/>
              </a:rPr>
              <a:t>()</a:t>
            </a:r>
          </a:p>
          <a:p>
            <a:pPr marL="457200" lvl="1" indent="0">
              <a:buNone/>
            </a:pPr>
            <a:r>
              <a:rPr lang="en-US" dirty="0" err="1" smtClean="0">
                <a:latin typeface="Courier New" panose="02070309020205020404" pitchFamily="49" charset="0"/>
                <a:cs typeface="Courier New" panose="02070309020205020404" pitchFamily="49" charset="0"/>
              </a:rPr>
              <a:t>groupeby</a:t>
            </a:r>
            <a:r>
              <a:rPr lang="en-US" dirty="0" smtClean="0">
                <a:latin typeface="Courier New" panose="02070309020205020404" pitchFamily="49" charset="0"/>
                <a:cs typeface="Courier New" panose="02070309020205020404" pitchFamily="49" charset="0"/>
              </a:rPr>
              <a:t>()</a:t>
            </a:r>
          </a:p>
          <a:p>
            <a:pPr marL="457200" lvl="1" indent="0">
              <a:buNone/>
            </a:pPr>
            <a:r>
              <a:rPr lang="en-US" dirty="0" smtClean="0">
                <a:latin typeface="Courier New" panose="02070309020205020404" pitchFamily="49" charset="0"/>
                <a:cs typeface="Courier New" panose="02070309020205020404" pitchFamily="49" charset="0"/>
              </a:rPr>
              <a:t>apply(lambda x: </a:t>
            </a:r>
            <a:r>
              <a:rPr lang="en-US" dirty="0" err="1" smtClean="0">
                <a:latin typeface="Courier New" panose="02070309020205020404" pitchFamily="49" charset="0"/>
                <a:cs typeface="Courier New" panose="02070309020205020404" pitchFamily="49" charset="0"/>
              </a:rPr>
              <a:t>np.array</a:t>
            </a:r>
            <a:r>
              <a:rPr lang="en-US" dirty="0" smtClean="0">
                <a:latin typeface="Courier New" panose="02070309020205020404" pitchFamily="49" charset="0"/>
                <a:cs typeface="Courier New" panose="02070309020205020404" pitchFamily="49" charset="0"/>
              </a:rPr>
              <a:t>(x))</a:t>
            </a:r>
          </a:p>
          <a:p>
            <a:r>
              <a:rPr lang="en-US" dirty="0" smtClean="0"/>
              <a:t>Useful command to calculate the mean</a:t>
            </a:r>
          </a:p>
          <a:p>
            <a:pPr marL="457200" lvl="1" indent="0">
              <a:buNone/>
            </a:pPr>
            <a:r>
              <a:rPr lang="en-US" dirty="0">
                <a:latin typeface="Courier New" panose="02070309020205020404" pitchFamily="49" charset="0"/>
                <a:cs typeface="Courier New" panose="02070309020205020404" pitchFamily="49" charset="0"/>
              </a:rPr>
              <a:t>f</a:t>
            </a:r>
            <a:r>
              <a:rPr lang="en-US" dirty="0" smtClean="0">
                <a:latin typeface="Courier New" panose="02070309020205020404" pitchFamily="49" charset="0"/>
                <a:cs typeface="Courier New" panose="02070309020205020404" pitchFamily="49" charset="0"/>
              </a:rPr>
              <a:t>or loop</a:t>
            </a:r>
          </a:p>
          <a:p>
            <a:pPr marL="457200" lvl="1" indent="0">
              <a:buNone/>
            </a:pPr>
            <a:endParaRPr lang="en-US" dirty="0" smtClean="0"/>
          </a:p>
        </p:txBody>
      </p:sp>
    </p:spTree>
    <p:extLst>
      <p:ext uri="{BB962C8B-B14F-4D97-AF65-F5344CB8AC3E}">
        <p14:creationId xmlns:p14="http://schemas.microsoft.com/office/powerpoint/2010/main" val="15372142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the TAI index</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4" y="2381250"/>
            <a:ext cx="4399197" cy="227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7328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328" y="4265381"/>
            <a:ext cx="8805515"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 published bioinformatics analyses will be reexamined critically in a hands-on fashion.”</a:t>
            </a:r>
          </a:p>
          <a:p>
            <a:r>
              <a:rPr lang="en-US" sz="2400" dirty="0" smtClean="0"/>
              <a:t>“… quite common that Master or PhD projects build on exiting work.”</a:t>
            </a:r>
          </a:p>
          <a:p>
            <a:r>
              <a:rPr lang="en-US" sz="2400" dirty="0" smtClean="0"/>
              <a:t>“… provide written report on </a:t>
            </a:r>
            <a:r>
              <a:rPr lang="en-US" sz="2400" i="1" dirty="0" smtClean="0"/>
              <a:t>one</a:t>
            </a:r>
            <a:r>
              <a:rPr lang="en-US" sz="2400" dirty="0" smtClean="0"/>
              <a:t> of the modules”</a:t>
            </a:r>
          </a:p>
          <a:p>
            <a:r>
              <a:rPr lang="en-US" sz="2400" dirty="0" smtClean="0"/>
              <a:t>“ this course puts emphasis on developing the analysis and programming skills”	</a:t>
            </a:r>
            <a:endParaRPr lang="en-US" sz="2400" i="1" dirty="0"/>
          </a:p>
        </p:txBody>
      </p:sp>
      <p:pic>
        <p:nvPicPr>
          <p:cNvPr id="2" name="Picture 1"/>
          <p:cNvPicPr>
            <a:picLocks noChangeAspect="1"/>
          </p:cNvPicPr>
          <p:nvPr/>
        </p:nvPicPr>
        <p:blipFill>
          <a:blip r:embed="rId2"/>
          <a:stretch>
            <a:fillRect/>
          </a:stretch>
        </p:blipFill>
        <p:spPr>
          <a:xfrm>
            <a:off x="0" y="10583"/>
            <a:ext cx="9144000" cy="4085470"/>
          </a:xfrm>
          <a:prstGeom prst="rect">
            <a:avLst/>
          </a:prstGeom>
        </p:spPr>
      </p:pic>
    </p:spTree>
    <p:extLst>
      <p:ext uri="{BB962C8B-B14F-4D97-AF65-F5344CB8AC3E}">
        <p14:creationId xmlns:p14="http://schemas.microsoft.com/office/powerpoint/2010/main" val="1451172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133687" y="32991"/>
            <a:ext cx="8890000" cy="2185214"/>
          </a:xfrm>
          <a:prstGeom prst="rect">
            <a:avLst/>
          </a:prstGeom>
          <a:noFill/>
        </p:spPr>
        <p:txBody>
          <a:bodyPr wrap="square" rtlCol="0">
            <a:spAutoFit/>
          </a:bodyPr>
          <a:lstStyle/>
          <a:p>
            <a:pPr algn="ctr"/>
            <a:r>
              <a:rPr lang="en-US" sz="3600" i="1" dirty="0" smtClean="0"/>
              <a:t>Module 1: </a:t>
            </a:r>
          </a:p>
          <a:p>
            <a:pPr algn="ctr"/>
            <a:endParaRPr lang="en-US" sz="2800" dirty="0"/>
          </a:p>
          <a:p>
            <a:pPr algn="ctr"/>
            <a:r>
              <a:rPr lang="en-US" sz="3600" dirty="0" smtClean="0"/>
              <a:t>Is the hourglass model for gene expression </a:t>
            </a:r>
          </a:p>
          <a:p>
            <a:pPr algn="ctr"/>
            <a:r>
              <a:rPr lang="en-US" sz="3600" dirty="0" smtClean="0"/>
              <a:t>really supported by the experimental data?</a:t>
            </a:r>
            <a:endParaRPr lang="en-US" sz="3600" dirty="0"/>
          </a:p>
        </p:txBody>
      </p:sp>
      <p:pic>
        <p:nvPicPr>
          <p:cNvPr id="3" name="Picture 2"/>
          <p:cNvPicPr>
            <a:picLocks noChangeAspect="1"/>
          </p:cNvPicPr>
          <p:nvPr/>
        </p:nvPicPr>
        <p:blipFill>
          <a:blip r:embed="rId2"/>
          <a:stretch>
            <a:fillRect/>
          </a:stretch>
        </p:blipFill>
        <p:spPr>
          <a:xfrm>
            <a:off x="426224" y="2119650"/>
            <a:ext cx="8229600" cy="2463800"/>
          </a:xfrm>
          <a:prstGeom prst="rect">
            <a:avLst/>
          </a:prstGeom>
        </p:spPr>
      </p:pic>
      <p:pic>
        <p:nvPicPr>
          <p:cNvPr id="4" name="Picture 3"/>
          <p:cNvPicPr>
            <a:picLocks noChangeAspect="1"/>
          </p:cNvPicPr>
          <p:nvPr/>
        </p:nvPicPr>
        <p:blipFill>
          <a:blip r:embed="rId3"/>
          <a:stretch>
            <a:fillRect/>
          </a:stretch>
        </p:blipFill>
        <p:spPr>
          <a:xfrm>
            <a:off x="426224" y="4302721"/>
            <a:ext cx="3576224" cy="2322939"/>
          </a:xfrm>
          <a:prstGeom prst="rect">
            <a:avLst/>
          </a:prstGeom>
        </p:spPr>
      </p:pic>
      <p:pic>
        <p:nvPicPr>
          <p:cNvPr id="5" name="Picture 4"/>
          <p:cNvPicPr>
            <a:picLocks noChangeAspect="1"/>
          </p:cNvPicPr>
          <p:nvPr/>
        </p:nvPicPr>
        <p:blipFill>
          <a:blip r:embed="rId4"/>
          <a:stretch>
            <a:fillRect/>
          </a:stretch>
        </p:blipFill>
        <p:spPr>
          <a:xfrm>
            <a:off x="5093478" y="4349191"/>
            <a:ext cx="3562346" cy="2322938"/>
          </a:xfrm>
          <a:prstGeom prst="rect">
            <a:avLst/>
          </a:prstGeom>
        </p:spPr>
      </p:pic>
      <p:sp>
        <p:nvSpPr>
          <p:cNvPr id="7" name="Right Arrow 6"/>
          <p:cNvSpPr/>
          <p:nvPr/>
        </p:nvSpPr>
        <p:spPr>
          <a:xfrm>
            <a:off x="4157328" y="4832730"/>
            <a:ext cx="845440" cy="11307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a:t>
            </a:r>
            <a:endParaRPr lang="en-US" sz="4000" dirty="0"/>
          </a:p>
        </p:txBody>
      </p:sp>
    </p:spTree>
    <p:extLst>
      <p:ext uri="{BB962C8B-B14F-4D97-AF65-F5344CB8AC3E}">
        <p14:creationId xmlns:p14="http://schemas.microsoft.com/office/powerpoint/2010/main" val="37512558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305"/>
            <a:ext cx="7772400" cy="1470025"/>
          </a:xfrm>
        </p:spPr>
        <p:txBody>
          <a:bodyPr>
            <a:normAutofit fontScale="90000"/>
          </a:bodyPr>
          <a:lstStyle/>
          <a:p>
            <a:r>
              <a:rPr lang="en-US" i="1" dirty="0"/>
              <a:t>Module </a:t>
            </a:r>
            <a:r>
              <a:rPr lang="en-US" i="1" dirty="0" smtClean="0"/>
              <a:t>3:</a:t>
            </a:r>
            <a:r>
              <a:rPr lang="en-US" i="1" dirty="0" smtClean="0"/>
              <a:t/>
            </a:r>
            <a:br>
              <a:rPr lang="en-US" i="1" dirty="0" smtClean="0"/>
            </a:br>
            <a:r>
              <a:rPr lang="en-US" dirty="0" smtClean="0"/>
              <a:t>Binding specificity in protein interactions</a:t>
            </a:r>
            <a:endParaRPr lang="en-US" dirty="0"/>
          </a:p>
        </p:txBody>
      </p:sp>
      <p:sp>
        <p:nvSpPr>
          <p:cNvPr id="4" name="Right Triangle 3"/>
          <p:cNvSpPr/>
          <p:nvPr/>
        </p:nvSpPr>
        <p:spPr>
          <a:xfrm>
            <a:off x="4727714" y="5471123"/>
            <a:ext cx="304800" cy="304800"/>
          </a:xfrm>
          <a:prstGeom prst="rtTriangle">
            <a:avLst/>
          </a:prstGeom>
          <a:solidFill>
            <a:srgbClr val="007E82"/>
          </a:solidFill>
          <a:ln>
            <a:solidFill>
              <a:srgbClr val="007E8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Pie 4"/>
          <p:cNvSpPr/>
          <p:nvPr/>
        </p:nvSpPr>
        <p:spPr>
          <a:xfrm>
            <a:off x="4041914" y="3602636"/>
            <a:ext cx="381000" cy="381000"/>
          </a:xfrm>
          <a:prstGeom prst="pie">
            <a:avLst/>
          </a:prstGeom>
          <a:solidFill>
            <a:srgbClr val="DF001A"/>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 name="Pentagon 5"/>
          <p:cNvSpPr/>
          <p:nvPr/>
        </p:nvSpPr>
        <p:spPr>
          <a:xfrm>
            <a:off x="4575314" y="4556723"/>
            <a:ext cx="457200" cy="304800"/>
          </a:xfrm>
          <a:prstGeom prst="homePlate">
            <a:avLst/>
          </a:prstGeom>
          <a:solidFill>
            <a:srgbClr val="72AD46"/>
          </a:solidFill>
          <a:ln>
            <a:solidFill>
              <a:srgbClr val="72AD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Chevron 6"/>
          <p:cNvSpPr/>
          <p:nvPr/>
        </p:nvSpPr>
        <p:spPr>
          <a:xfrm>
            <a:off x="4956314" y="4556723"/>
            <a:ext cx="457200" cy="304800"/>
          </a:xfrm>
          <a:prstGeom prst="chevr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8" name="Freeform 7"/>
          <p:cNvSpPr/>
          <p:nvPr/>
        </p:nvSpPr>
        <p:spPr>
          <a:xfrm>
            <a:off x="3256101" y="1978623"/>
            <a:ext cx="5867400" cy="4543425"/>
          </a:xfrm>
          <a:custGeom>
            <a:avLst/>
            <a:gdLst>
              <a:gd name="connsiteX0" fmla="*/ 316089 w 6049433"/>
              <a:gd name="connsiteY0" fmla="*/ 1497189 h 4543778"/>
              <a:gd name="connsiteX1" fmla="*/ 112889 w 6049433"/>
              <a:gd name="connsiteY1" fmla="*/ 3063522 h 4543778"/>
              <a:gd name="connsiteX2" fmla="*/ 993422 w 6049433"/>
              <a:gd name="connsiteY2" fmla="*/ 4392789 h 4543778"/>
              <a:gd name="connsiteX3" fmla="*/ 4371622 w 6049433"/>
              <a:gd name="connsiteY3" fmla="*/ 3969456 h 4543778"/>
              <a:gd name="connsiteX4" fmla="*/ 5548489 w 6049433"/>
              <a:gd name="connsiteY4" fmla="*/ 2022122 h 4543778"/>
              <a:gd name="connsiteX5" fmla="*/ 5692422 w 6049433"/>
              <a:gd name="connsiteY5" fmla="*/ 328789 h 4543778"/>
              <a:gd name="connsiteX6" fmla="*/ 3406422 w 6049433"/>
              <a:gd name="connsiteY6" fmla="*/ 49389 h 4543778"/>
              <a:gd name="connsiteX7" fmla="*/ 1696155 w 6049433"/>
              <a:gd name="connsiteY7" fmla="*/ 421922 h 4543778"/>
              <a:gd name="connsiteX8" fmla="*/ 764822 w 6049433"/>
              <a:gd name="connsiteY8" fmla="*/ 828322 h 4543778"/>
              <a:gd name="connsiteX9" fmla="*/ 316089 w 6049433"/>
              <a:gd name="connsiteY9" fmla="*/ 1497189 h 45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9433" h="4543778">
                <a:moveTo>
                  <a:pt x="316089" y="1497189"/>
                </a:moveTo>
                <a:cubicBezTo>
                  <a:pt x="207434" y="1869722"/>
                  <a:pt x="0" y="2580922"/>
                  <a:pt x="112889" y="3063522"/>
                </a:cubicBezTo>
                <a:cubicBezTo>
                  <a:pt x="225778" y="3546122"/>
                  <a:pt x="283633" y="4241800"/>
                  <a:pt x="993422" y="4392789"/>
                </a:cubicBezTo>
                <a:cubicBezTo>
                  <a:pt x="1703211" y="4543778"/>
                  <a:pt x="3612444" y="4364567"/>
                  <a:pt x="4371622" y="3969456"/>
                </a:cubicBezTo>
                <a:cubicBezTo>
                  <a:pt x="5130800" y="3574345"/>
                  <a:pt x="5328356" y="2628900"/>
                  <a:pt x="5548489" y="2022122"/>
                </a:cubicBezTo>
                <a:cubicBezTo>
                  <a:pt x="5768622" y="1415344"/>
                  <a:pt x="6049433" y="657578"/>
                  <a:pt x="5692422" y="328789"/>
                </a:cubicBezTo>
                <a:cubicBezTo>
                  <a:pt x="5335411" y="0"/>
                  <a:pt x="4072466" y="33867"/>
                  <a:pt x="3406422" y="49389"/>
                </a:cubicBezTo>
                <a:cubicBezTo>
                  <a:pt x="2740378" y="64911"/>
                  <a:pt x="2136422" y="292100"/>
                  <a:pt x="1696155" y="421922"/>
                </a:cubicBezTo>
                <a:cubicBezTo>
                  <a:pt x="1255888" y="551744"/>
                  <a:pt x="996244" y="646289"/>
                  <a:pt x="764822" y="828322"/>
                </a:cubicBezTo>
                <a:cubicBezTo>
                  <a:pt x="533400" y="1010355"/>
                  <a:pt x="424744" y="1124656"/>
                  <a:pt x="316089" y="1497189"/>
                </a:cubicBezTo>
                <a:close/>
              </a:path>
            </a:pathLst>
          </a:cu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Pie 8"/>
          <p:cNvSpPr/>
          <p:nvPr/>
        </p:nvSpPr>
        <p:spPr>
          <a:xfrm>
            <a:off x="6061214" y="4175723"/>
            <a:ext cx="381000" cy="381000"/>
          </a:xfrm>
          <a:prstGeom prst="pie">
            <a:avLst/>
          </a:prstGeom>
          <a:solidFill>
            <a:srgbClr val="DF001A"/>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0" name="Pentagon 9"/>
          <p:cNvSpPr/>
          <p:nvPr/>
        </p:nvSpPr>
        <p:spPr>
          <a:xfrm>
            <a:off x="4956314" y="2842223"/>
            <a:ext cx="457200" cy="304800"/>
          </a:xfrm>
          <a:prstGeom prst="homePlate">
            <a:avLst/>
          </a:prstGeom>
          <a:solidFill>
            <a:srgbClr val="72AD46"/>
          </a:solidFill>
          <a:ln>
            <a:solidFill>
              <a:srgbClr val="72AD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Pentagon 10"/>
          <p:cNvSpPr/>
          <p:nvPr/>
        </p:nvSpPr>
        <p:spPr>
          <a:xfrm>
            <a:off x="6251714" y="5471123"/>
            <a:ext cx="457200" cy="304800"/>
          </a:xfrm>
          <a:prstGeom prst="homePlate">
            <a:avLst/>
          </a:prstGeom>
          <a:solidFill>
            <a:srgbClr val="72AD46"/>
          </a:solidFill>
          <a:ln>
            <a:solidFill>
              <a:srgbClr val="72AD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Freeform 11"/>
          <p:cNvSpPr/>
          <p:nvPr/>
        </p:nvSpPr>
        <p:spPr>
          <a:xfrm>
            <a:off x="6327914" y="2613623"/>
            <a:ext cx="1498602" cy="1331913"/>
          </a:xfrm>
          <a:custGeom>
            <a:avLst/>
            <a:gdLst>
              <a:gd name="connsiteX0" fmla="*/ 1063978 w 1563511"/>
              <a:gd name="connsiteY0" fmla="*/ 64911 h 1370189"/>
              <a:gd name="connsiteX1" fmla="*/ 327378 w 1563511"/>
              <a:gd name="connsiteY1" fmla="*/ 217311 h 1370189"/>
              <a:gd name="connsiteX2" fmla="*/ 149578 w 1563511"/>
              <a:gd name="connsiteY2" fmla="*/ 826911 h 1370189"/>
              <a:gd name="connsiteX3" fmla="*/ 1224845 w 1563511"/>
              <a:gd name="connsiteY3" fmla="*/ 1317978 h 1370189"/>
              <a:gd name="connsiteX4" fmla="*/ 1538111 w 1563511"/>
              <a:gd name="connsiteY4" fmla="*/ 513644 h 1370189"/>
              <a:gd name="connsiteX5" fmla="*/ 1377245 w 1563511"/>
              <a:gd name="connsiteY5" fmla="*/ 73378 h 1370189"/>
              <a:gd name="connsiteX6" fmla="*/ 1063978 w 1563511"/>
              <a:gd name="connsiteY6" fmla="*/ 64911 h 137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511" h="1370189">
                <a:moveTo>
                  <a:pt x="1063978" y="64911"/>
                </a:moveTo>
                <a:cubicBezTo>
                  <a:pt x="889000" y="88900"/>
                  <a:pt x="479778" y="90311"/>
                  <a:pt x="327378" y="217311"/>
                </a:cubicBezTo>
                <a:cubicBezTo>
                  <a:pt x="174978" y="344311"/>
                  <a:pt x="0" y="643467"/>
                  <a:pt x="149578" y="826911"/>
                </a:cubicBezTo>
                <a:cubicBezTo>
                  <a:pt x="299156" y="1010356"/>
                  <a:pt x="993423" y="1370189"/>
                  <a:pt x="1224845" y="1317978"/>
                </a:cubicBezTo>
                <a:cubicBezTo>
                  <a:pt x="1456267" y="1265767"/>
                  <a:pt x="1512711" y="721077"/>
                  <a:pt x="1538111" y="513644"/>
                </a:cubicBezTo>
                <a:cubicBezTo>
                  <a:pt x="1563511" y="306211"/>
                  <a:pt x="1460500" y="146756"/>
                  <a:pt x="1377245" y="73378"/>
                </a:cubicBezTo>
                <a:cubicBezTo>
                  <a:pt x="1293990" y="0"/>
                  <a:pt x="1238956" y="40922"/>
                  <a:pt x="1063978" y="64911"/>
                </a:cubicBezTo>
                <a:close/>
              </a:path>
            </a:pathLst>
          </a:custGeom>
          <a:no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Pentagon 12"/>
          <p:cNvSpPr/>
          <p:nvPr/>
        </p:nvSpPr>
        <p:spPr>
          <a:xfrm>
            <a:off x="6912113" y="4158789"/>
            <a:ext cx="457200" cy="304800"/>
          </a:xfrm>
          <a:prstGeom prst="homePlate">
            <a:avLst/>
          </a:prstGeom>
          <a:solidFill>
            <a:srgbClr val="72AD46"/>
          </a:solidFill>
          <a:ln>
            <a:solidFill>
              <a:srgbClr val="72AD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Pentagon 13"/>
          <p:cNvSpPr/>
          <p:nvPr/>
        </p:nvSpPr>
        <p:spPr>
          <a:xfrm>
            <a:off x="7928114" y="4036023"/>
            <a:ext cx="457200" cy="304800"/>
          </a:xfrm>
          <a:prstGeom prst="homePlate">
            <a:avLst/>
          </a:prstGeom>
          <a:solidFill>
            <a:srgbClr val="72AD46"/>
          </a:solidFill>
          <a:ln>
            <a:solidFill>
              <a:srgbClr val="72AD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Chevron 14"/>
          <p:cNvSpPr/>
          <p:nvPr/>
        </p:nvSpPr>
        <p:spPr>
          <a:xfrm>
            <a:off x="5832614" y="5471123"/>
            <a:ext cx="457200" cy="304800"/>
          </a:xfrm>
          <a:prstGeom prst="chevr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6" name="Pentagon 15"/>
          <p:cNvSpPr/>
          <p:nvPr/>
        </p:nvSpPr>
        <p:spPr>
          <a:xfrm>
            <a:off x="5413514" y="5471123"/>
            <a:ext cx="457200" cy="304800"/>
          </a:xfrm>
          <a:prstGeom prst="homePlate">
            <a:avLst/>
          </a:prstGeom>
          <a:solidFill>
            <a:srgbClr val="72AD46"/>
          </a:solidFill>
          <a:ln>
            <a:solidFill>
              <a:srgbClr val="72AD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Pie 16"/>
          <p:cNvSpPr/>
          <p:nvPr/>
        </p:nvSpPr>
        <p:spPr>
          <a:xfrm>
            <a:off x="4537214" y="3564536"/>
            <a:ext cx="381000" cy="381000"/>
          </a:xfrm>
          <a:prstGeom prst="pie">
            <a:avLst/>
          </a:prstGeom>
          <a:solidFill>
            <a:srgbClr val="DF001A"/>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8" name="Right Triangle 17"/>
          <p:cNvSpPr/>
          <p:nvPr/>
        </p:nvSpPr>
        <p:spPr>
          <a:xfrm>
            <a:off x="4727714" y="3450236"/>
            <a:ext cx="304800" cy="304800"/>
          </a:xfrm>
          <a:prstGeom prst="rtTriangle">
            <a:avLst/>
          </a:prstGeom>
          <a:solidFill>
            <a:srgbClr val="007E82"/>
          </a:solidFill>
          <a:ln>
            <a:solidFill>
              <a:srgbClr val="007E8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Pie 18"/>
          <p:cNvSpPr/>
          <p:nvPr/>
        </p:nvSpPr>
        <p:spPr>
          <a:xfrm>
            <a:off x="4041914" y="4671023"/>
            <a:ext cx="381000" cy="381000"/>
          </a:xfrm>
          <a:prstGeom prst="pie">
            <a:avLst/>
          </a:prstGeom>
          <a:solidFill>
            <a:srgbClr val="DF001A"/>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0" name="Chevron 19"/>
          <p:cNvSpPr/>
          <p:nvPr/>
        </p:nvSpPr>
        <p:spPr>
          <a:xfrm>
            <a:off x="7005247" y="4899623"/>
            <a:ext cx="457200" cy="304800"/>
          </a:xfrm>
          <a:prstGeom prst="chevr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1" name="Chevron 20"/>
          <p:cNvSpPr/>
          <p:nvPr/>
        </p:nvSpPr>
        <p:spPr>
          <a:xfrm>
            <a:off x="5879181" y="3666140"/>
            <a:ext cx="457200" cy="304800"/>
          </a:xfrm>
          <a:prstGeom prst="chevr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929" y="2942240"/>
            <a:ext cx="285858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2373135" y="5004368"/>
            <a:ext cx="1068051" cy="400110"/>
          </a:xfrm>
          <a:prstGeom prst="rect">
            <a:avLst/>
          </a:prstGeom>
        </p:spPr>
        <p:txBody>
          <a:bodyPr wrap="square">
            <a:spAutoFit/>
          </a:bodyPr>
          <a:lstStyle/>
          <a:p>
            <a:r>
              <a:rPr lang="en-US" sz="2000" i="1" dirty="0" smtClean="0"/>
              <a:t>ions</a:t>
            </a:r>
          </a:p>
        </p:txBody>
      </p:sp>
      <p:sp>
        <p:nvSpPr>
          <p:cNvPr id="26" name="Rectangle 25"/>
          <p:cNvSpPr/>
          <p:nvPr/>
        </p:nvSpPr>
        <p:spPr>
          <a:xfrm>
            <a:off x="1367041" y="2098757"/>
            <a:ext cx="1096624" cy="400110"/>
          </a:xfrm>
          <a:prstGeom prst="rect">
            <a:avLst/>
          </a:prstGeom>
        </p:spPr>
        <p:txBody>
          <a:bodyPr wrap="none">
            <a:spAutoFit/>
          </a:bodyPr>
          <a:lstStyle/>
          <a:p>
            <a:r>
              <a:rPr lang="en-US" sz="2000" i="1" dirty="0" smtClean="0"/>
              <a:t>proteins</a:t>
            </a:r>
            <a:endParaRPr lang="en-US" sz="2000" i="1" dirty="0"/>
          </a:p>
        </p:txBody>
      </p:sp>
      <p:sp>
        <p:nvSpPr>
          <p:cNvPr id="27" name="Rectangle 26"/>
          <p:cNvSpPr/>
          <p:nvPr/>
        </p:nvSpPr>
        <p:spPr>
          <a:xfrm>
            <a:off x="2786225" y="2488720"/>
            <a:ext cx="699255" cy="400110"/>
          </a:xfrm>
          <a:prstGeom prst="rect">
            <a:avLst/>
          </a:prstGeom>
        </p:spPr>
        <p:txBody>
          <a:bodyPr wrap="none">
            <a:spAutoFit/>
          </a:bodyPr>
          <a:lstStyle/>
          <a:p>
            <a:r>
              <a:rPr lang="en-US" sz="2000" i="1" dirty="0" smtClean="0"/>
              <a:t>RNA</a:t>
            </a:r>
            <a:endParaRPr lang="en-US" sz="2000" i="1" dirty="0"/>
          </a:p>
        </p:txBody>
      </p:sp>
      <p:sp>
        <p:nvSpPr>
          <p:cNvPr id="28" name="Rectangle 27"/>
          <p:cNvSpPr/>
          <p:nvPr/>
        </p:nvSpPr>
        <p:spPr>
          <a:xfrm>
            <a:off x="320697" y="5153377"/>
            <a:ext cx="717790" cy="400110"/>
          </a:xfrm>
          <a:prstGeom prst="rect">
            <a:avLst/>
          </a:prstGeom>
        </p:spPr>
        <p:txBody>
          <a:bodyPr wrap="none">
            <a:spAutoFit/>
          </a:bodyPr>
          <a:lstStyle/>
          <a:p>
            <a:r>
              <a:rPr lang="en-US" sz="2000" i="1" dirty="0" smtClean="0"/>
              <a:t>DNA</a:t>
            </a:r>
            <a:endParaRPr lang="en-US" sz="2000" i="1" dirty="0"/>
          </a:p>
        </p:txBody>
      </p:sp>
      <p:sp>
        <p:nvSpPr>
          <p:cNvPr id="29" name="Rectangle 28"/>
          <p:cNvSpPr/>
          <p:nvPr/>
        </p:nvSpPr>
        <p:spPr>
          <a:xfrm>
            <a:off x="384576" y="2469231"/>
            <a:ext cx="835385" cy="400110"/>
          </a:xfrm>
          <a:prstGeom prst="rect">
            <a:avLst/>
          </a:prstGeom>
        </p:spPr>
        <p:txBody>
          <a:bodyPr wrap="none">
            <a:spAutoFit/>
          </a:bodyPr>
          <a:lstStyle/>
          <a:p>
            <a:r>
              <a:rPr lang="en-US" sz="2000" i="1" dirty="0" smtClean="0"/>
              <a:t>Lipids</a:t>
            </a:r>
            <a:endParaRPr lang="en-US" sz="2000" i="1" dirty="0"/>
          </a:p>
        </p:txBody>
      </p:sp>
      <p:sp>
        <p:nvSpPr>
          <p:cNvPr id="30" name="Rectangle 29"/>
          <p:cNvSpPr/>
          <p:nvPr/>
        </p:nvSpPr>
        <p:spPr>
          <a:xfrm>
            <a:off x="1104195" y="5469090"/>
            <a:ext cx="1495246" cy="400110"/>
          </a:xfrm>
          <a:prstGeom prst="rect">
            <a:avLst/>
          </a:prstGeom>
        </p:spPr>
        <p:txBody>
          <a:bodyPr wrap="none">
            <a:spAutoFit/>
          </a:bodyPr>
          <a:lstStyle/>
          <a:p>
            <a:r>
              <a:rPr lang="en-US" sz="2000" i="1" dirty="0" smtClean="0"/>
              <a:t>Metabolites</a:t>
            </a:r>
            <a:endParaRPr lang="en-US" sz="2000" i="1" dirty="0"/>
          </a:p>
        </p:txBody>
      </p:sp>
    </p:spTree>
    <p:extLst>
      <p:ext uri="{BB962C8B-B14F-4D97-AF65-F5344CB8AC3E}">
        <p14:creationId xmlns:p14="http://schemas.microsoft.com/office/powerpoint/2010/main" val="2860663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fill="hold" grpId="0" nodeType="clickEffect">
                                  <p:stCondLst>
                                    <p:cond delay="0"/>
                                  </p:stCondLst>
                                  <p:childTnLst>
                                    <p:animMotion origin="layout" path="M 3.33333E-6 -1.11111E-6 C 0.03125 -0.01574 0.0625 -0.03148 0.075 -0.06667 C 0.0875 -0.10185 0.08611 -0.17408 0.075 -0.21111 C 0.06389 -0.24815 0.03611 -0.26852 0.00833 -0.28889 " pathEditMode="relative" ptsTypes="aaaA">
                                      <p:cBhvr>
                                        <p:cTn id="28" dur="5000" fill="hold"/>
                                        <p:tgtEl>
                                          <p:spTgt spid="4"/>
                                        </p:tgtEl>
                                        <p:attrNameLst>
                                          <p:attrName>ppt_x</p:attrName>
                                          <p:attrName>ppt_y</p:attrName>
                                        </p:attrNameLst>
                                      </p:cBhvr>
                                    </p:animMotion>
                                  </p:childTnLst>
                                </p:cTn>
                              </p:par>
                              <p:par>
                                <p:cTn id="29" presetID="0" presetClass="path" presetSubtype="0" accel="50000" fill="hold" grpId="0" nodeType="withEffect">
                                  <p:stCondLst>
                                    <p:cond delay="0"/>
                                  </p:stCondLst>
                                  <p:childTnLst>
                                    <p:animMotion origin="layout" path="M 6.66667E-6 -2.59259E-6 C -0.02569 0.01482 -0.05138 0.02963 -0.05833 0.05556 C -0.06527 0.08148 -0.05416 0.14445 -0.04166 0.15556 C -0.02916 0.16667 -0.00277 0.14074 0.01667 0.12222 C 0.03612 0.10371 0.06667 0.06482 0.07501 0.04445 C 0.08334 0.02408 0.07501 0.01204 0.06667 -2.59259E-6 " pathEditMode="relative" ptsTypes="aaaaaA">
                                      <p:cBhvr>
                                        <p:cTn id="30" dur="5000" fill="hold"/>
                                        <p:tgtEl>
                                          <p:spTgt spid="5"/>
                                        </p:tgtEl>
                                        <p:attrNameLst>
                                          <p:attrName>ppt_x</p:attrName>
                                          <p:attrName>ppt_y</p:attrName>
                                        </p:attrNameLst>
                                      </p:cBhvr>
                                    </p:animMotion>
                                  </p:childTnLst>
                                </p:cTn>
                              </p:par>
                              <p:par>
                                <p:cTn id="31" presetID="0" presetClass="path" presetSubtype="0" accel="50000" fill="hold" grpId="0" nodeType="withEffect">
                                  <p:stCondLst>
                                    <p:cond delay="0"/>
                                  </p:stCondLst>
                                  <p:childTnLst>
                                    <p:animMotion origin="layout" path="M 0 0 C -0.02223 0.025 -0.04445 0.05 -0.05 0.07778 C -0.05556 0.10556 -0.05278 0.15 -0.03334 0.16667 C -0.01389 0.18334 0.04583 0.18334 0.06666 0.17778 C 0.0875 0.17223 0.08958 0.15278 0.09166 0.13334 " pathEditMode="relative" ptsTypes="aaaaA">
                                      <p:cBhvr>
                                        <p:cTn id="32" dur="5000" fill="hold"/>
                                        <p:tgtEl>
                                          <p:spTgt spid="6"/>
                                        </p:tgtEl>
                                        <p:attrNameLst>
                                          <p:attrName>ppt_x</p:attrName>
                                          <p:attrName>ppt_y</p:attrName>
                                        </p:attrNameLst>
                                      </p:cBhvr>
                                    </p:animMotion>
                                  </p:childTnLst>
                                </p:cTn>
                              </p:par>
                              <p:par>
                                <p:cTn id="33" presetID="0" presetClass="path" presetSubtype="0" accel="50000" fill="hold" grpId="0" nodeType="withEffect">
                                  <p:stCondLst>
                                    <p:cond delay="0"/>
                                  </p:stCondLst>
                                  <p:childTnLst>
                                    <p:animMotion origin="layout" path="M 4.44444E-6 -4.44444E-6 C -0.02223 0.025 -0.04445 0.05 -0.05 0.07778 C -0.05556 0.10556 -0.05278 0.15 -0.03334 0.16667 C -0.01389 0.18334 0.04583 0.18334 0.06666 0.17778 C 0.0875 0.17223 0.08958 0.15278 0.09166 0.13334 " pathEditMode="relative" rAng="0" ptsTypes="aaaaA">
                                      <p:cBhvr>
                                        <p:cTn id="34" dur="5000" fill="hold"/>
                                        <p:tgtEl>
                                          <p:spTgt spid="7"/>
                                        </p:tgtEl>
                                        <p:attrNameLst>
                                          <p:attrName>ppt_x</p:attrName>
                                          <p:attrName>ppt_y</p:attrName>
                                        </p:attrNameLst>
                                      </p:cBhvr>
                                      <p:rCtr x="1806" y="9167"/>
                                    </p:animMotion>
                                  </p:childTnLst>
                                </p:cTn>
                              </p:par>
                              <p:par>
                                <p:cTn id="35" presetID="0" presetClass="path" presetSubtype="0" accel="50000" fill="hold" grpId="2" nodeType="withEffect">
                                  <p:stCondLst>
                                    <p:cond delay="0"/>
                                  </p:stCondLst>
                                  <p:childTnLst>
                                    <p:animMotion origin="layout" path="M 0 0 C -0.00643 0.00162 -0.01268 0.00324 -0.01945 -0.00116 C -0.02622 -0.00555 -0.03473 -0.01736 -0.0408 -0.02592 C -0.04688 -0.03449 -0.05 -0.04491 -0.05556 -0.05301 C -0.06111 -0.06111 -0.06667 -0.06736 -0.07414 -0.07407 C -0.0816 -0.08079 -0.09132 -0.0875 -0.1 -0.09375 C -0.10868 -0.1 -0.12257 -0.09792 -0.12605 -0.11227 C -0.12952 -0.12662 -0.12205 -0.16898 -0.12136 -0.18009 " pathEditMode="relative" ptsTypes="aaaaaaaA">
                                      <p:cBhvr>
                                        <p:cTn id="36" dur="5000" fill="hold"/>
                                        <p:tgtEl>
                                          <p:spTgt spid="20"/>
                                        </p:tgtEl>
                                        <p:attrNameLst>
                                          <p:attrName>ppt_x</p:attrName>
                                          <p:attrName>ppt_y</p:attrName>
                                        </p:attrNameLst>
                                      </p:cBhvr>
                                    </p:animMotion>
                                  </p:childTnLst>
                                </p:cTn>
                              </p:par>
                              <p:par>
                                <p:cTn id="37" presetID="0" presetClass="path" presetSubtype="0" accel="50000" fill="hold" grpId="0" nodeType="withEffect">
                                  <p:stCondLst>
                                    <p:cond delay="0"/>
                                  </p:stCondLst>
                                  <p:childTnLst>
                                    <p:animMotion origin="layout" path="M -6.66667E-6 2.22222E-6 C 0.02638 0.00463 0.05277 0.00926 0.07499 2.22222E-6 C 0.09722 -0.00926 0.11805 -0.02222 0.13333 -0.05556 C 0.1486 -0.08889 0.15763 -0.14445 0.16666 -0.2 " pathEditMode="relative" ptsTypes="aaaA">
                                      <p:cBhvr>
                                        <p:cTn id="38" dur="5000" fill="hold"/>
                                        <p:tgtEl>
                                          <p:spTgt spid="11"/>
                                        </p:tgtEl>
                                        <p:attrNameLst>
                                          <p:attrName>ppt_x</p:attrName>
                                          <p:attrName>ppt_y</p:attrName>
                                        </p:attrNameLst>
                                      </p:cBhvr>
                                    </p:animMotion>
                                  </p:childTnLst>
                                </p:cTn>
                              </p:par>
                              <p:par>
                                <p:cTn id="39" presetID="0" presetClass="path" presetSubtype="0" accel="50000" fill="hold" grpId="2" nodeType="withEffect">
                                  <p:stCondLst>
                                    <p:cond delay="0"/>
                                  </p:stCondLst>
                                  <p:childTnLst>
                                    <p:animMotion origin="layout" path="M 0 3.7037E-7 C 0.01354 -0.00278 0.02726 -0.00556 0.04323 0.00255 C 0.0592 0.01065 0.08212 0.02963 0.09531 0.04815 C 0.10833 0.06667 0.10017 0.08958 0.12188 0.11366 C 0.14358 0.13773 0.1842 0.16505 0.225 0.19259 " pathEditMode="relative" rAng="0" ptsTypes="aaaaA">
                                      <p:cBhvr>
                                        <p:cTn id="40" dur="5000" fill="hold"/>
                                        <p:tgtEl>
                                          <p:spTgt spid="10"/>
                                        </p:tgtEl>
                                        <p:attrNameLst>
                                          <p:attrName>ppt_x</p:attrName>
                                          <p:attrName>ppt_y</p:attrName>
                                        </p:attrNameLst>
                                      </p:cBhvr>
                                      <p:rCtr x="11250" y="9352"/>
                                    </p:animMotion>
                                  </p:childTnLst>
                                </p:cTn>
                              </p:par>
                              <p:par>
                                <p:cTn id="41" presetID="0" presetClass="path" presetSubtype="0" accel="50000" fill="hold" grpId="0" nodeType="withEffect">
                                  <p:stCondLst>
                                    <p:cond delay="0"/>
                                  </p:stCondLst>
                                  <p:childTnLst>
                                    <p:animMotion origin="layout" path="M 3.33333E-6 4.44444E-6 C -0.00695 0.04444 -0.01389 0.08889 -0.025 0.11111 C -0.03611 0.13333 -0.03473 0.13889 -0.06667 0.13333 C -0.09861 0.12778 -0.15764 0.10278 -0.21667 0.07778 " pathEditMode="relative" ptsTypes="aaaA">
                                      <p:cBhvr>
                                        <p:cTn id="42" dur="5000" fill="hold"/>
                                        <p:tgtEl>
                                          <p:spTgt spid="9"/>
                                        </p:tgtEl>
                                        <p:attrNameLst>
                                          <p:attrName>ppt_x</p:attrName>
                                          <p:attrName>ppt_y</p:attrName>
                                        </p:attrNameLst>
                                      </p:cBhvr>
                                    </p:animMotion>
                                  </p:childTnLst>
                                </p:cTn>
                              </p:par>
                            </p:childTnLst>
                          </p:cTn>
                        </p:par>
                        <p:par>
                          <p:cTn id="43" fill="hold">
                            <p:stCondLst>
                              <p:cond delay="5000"/>
                            </p:stCondLst>
                            <p:childTnLst>
                              <p:par>
                                <p:cTn id="44" presetID="1" presetClass="exit" presetSubtype="0" fill="hold" grpId="1" nodeType="afterEffect">
                                  <p:stCondLst>
                                    <p:cond delay="0"/>
                                  </p:stCondLst>
                                  <p:childTnLst>
                                    <p:set>
                                      <p:cBhvr>
                                        <p:cTn id="45" dur="1" fill="hold">
                                          <p:stCondLst>
                                            <p:cond delay="0"/>
                                          </p:stCondLst>
                                        </p:cTn>
                                        <p:tgtEl>
                                          <p:spTgt spid="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7"/>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1"/>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0"/>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par>
                                <p:cTn id="68" presetID="1" presetClass="entr" presetSubtype="0" fill="hold" grpId="1" nodeType="with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par>
                                <p:cTn id="76" presetID="0" presetClass="path" presetSubtype="0" decel="50000" fill="hold" grpId="1" nodeType="withEffect">
                                  <p:stCondLst>
                                    <p:cond delay="0"/>
                                  </p:stCondLst>
                                  <p:childTnLst>
                                    <p:animMotion origin="layout" path="M -3.46945E-18 1.11111E-6 C 0.02222 0.01018 0.04444 0.02037 0.05833 0.03333 C 0.07222 0.0463 0.08889 0.0537 0.08333 0.07778 C 0.07777 0.10185 0.04444 0.16852 0.025 0.17778 C 0.00555 0.18704 -0.01389 0.16018 -0.03334 0.13333 " pathEditMode="relative" ptsTypes="aaaaA">
                                      <p:cBhvr>
                                        <p:cTn id="77" dur="5000" fill="hold"/>
                                        <p:tgtEl>
                                          <p:spTgt spid="13"/>
                                        </p:tgtEl>
                                        <p:attrNameLst>
                                          <p:attrName>ppt_x</p:attrName>
                                          <p:attrName>ppt_y</p:attrName>
                                        </p:attrNameLst>
                                      </p:cBhvr>
                                    </p:animMotion>
                                  </p:childTnLst>
                                </p:cTn>
                              </p:par>
                              <p:par>
                                <p:cTn id="78" presetID="0" presetClass="path" presetSubtype="0" decel="50000" fill="hold" grpId="1" nodeType="withEffect">
                                  <p:stCondLst>
                                    <p:cond delay="0"/>
                                  </p:stCondLst>
                                  <p:childTnLst>
                                    <p:animMotion origin="layout" path="M 5.55112E-17 2.22222E-6 C 0.00208 -0.03611 0.00417 -0.07222 5.55112E-17 -0.1 C -0.00417 -0.12778 -0.00417 -0.15 -0.025 -0.16667 C -0.04583 -0.18334 -0.08542 -0.19167 -0.125 -0.2 " pathEditMode="relative" ptsTypes="aaaA">
                                      <p:cBhvr>
                                        <p:cTn id="79" dur="5000" fill="hold"/>
                                        <p:tgtEl>
                                          <p:spTgt spid="16"/>
                                        </p:tgtEl>
                                        <p:attrNameLst>
                                          <p:attrName>ppt_x</p:attrName>
                                          <p:attrName>ppt_y</p:attrName>
                                        </p:attrNameLst>
                                      </p:cBhvr>
                                    </p:animMotion>
                                  </p:childTnLst>
                                </p:cTn>
                              </p:par>
                              <p:par>
                                <p:cTn id="80" presetID="0" presetClass="path" presetSubtype="0" decel="50000" fill="hold" grpId="1" nodeType="withEffect">
                                  <p:stCondLst>
                                    <p:cond delay="0"/>
                                  </p:stCondLst>
                                  <p:childTnLst>
                                    <p:animMotion origin="layout" path="M -0.00417 7.40741E-7 C -0.00295 -0.04607 -0.00139 -0.0912 -0.00417 -0.12593 C -0.00694 -0.16088 -0.01337 -0.17801 -0.02066 -0.20949 C -0.02795 -0.24074 -0.04531 -0.28611 -0.04809 -0.31389 C -0.05069 -0.34167 -0.04392 -0.35926 -0.03715 -0.37593 " pathEditMode="relative" rAng="0" ptsTypes="aaaaA">
                                      <p:cBhvr>
                                        <p:cTn id="81" dur="5000" fill="hold"/>
                                        <p:tgtEl>
                                          <p:spTgt spid="15"/>
                                        </p:tgtEl>
                                        <p:attrNameLst>
                                          <p:attrName>ppt_x</p:attrName>
                                          <p:attrName>ppt_y</p:attrName>
                                        </p:attrNameLst>
                                      </p:cBhvr>
                                      <p:rCtr x="-2187" y="-18796"/>
                                    </p:animMotion>
                                  </p:childTnLst>
                                </p:cTn>
                              </p:par>
                              <p:par>
                                <p:cTn id="82" presetID="0" presetClass="path" presetSubtype="0" decel="50000" fill="hold" grpId="1" nodeType="withEffect">
                                  <p:stCondLst>
                                    <p:cond delay="0"/>
                                  </p:stCondLst>
                                  <p:childTnLst>
                                    <p:animMotion origin="layout" path="M 3.33333E-6 3.33333E-6 C -0.00694 0.00092 -0.01389 0.00185 -0.01667 -0.01111 C -0.01944 -0.02408 -0.03056 -0.05926 -0.01667 -0.07778 C -0.00278 -0.0963 0.04722 -0.10371 0.06667 -0.12223 C 0.08611 -0.14074 0.10833 -0.16667 0.1 -0.18889 C 0.09167 -0.21111 0.05417 -0.23334 0.01667 -0.25556 " pathEditMode="relative" ptsTypes="aaaaaA">
                                      <p:cBhvr>
                                        <p:cTn id="83" dur="5000" fill="hold"/>
                                        <p:tgtEl>
                                          <p:spTgt spid="19"/>
                                        </p:tgtEl>
                                        <p:attrNameLst>
                                          <p:attrName>ppt_x</p:attrName>
                                          <p:attrName>ppt_y</p:attrName>
                                        </p:attrNameLst>
                                      </p:cBhvr>
                                    </p:animMotion>
                                  </p:childTnLst>
                                </p:cTn>
                              </p:par>
                              <p:par>
                                <p:cTn id="84" presetID="0" presetClass="path" presetSubtype="0" decel="50000" fill="hold" grpId="0" nodeType="withEffect">
                                  <p:stCondLst>
                                    <p:cond delay="0"/>
                                  </p:stCondLst>
                                  <p:childTnLst>
                                    <p:animMotion origin="layout" path="M 0 0 C -0.02847 -0.00741 -0.05694 -0.01481 -0.075 0 C -0.09306 0.01481 -0.10417 0.04259 -0.10833 0.08889 C -0.1125 0.13519 -0.11528 0.2463 -0.1 0.27778 C -0.08472 0.30926 -0.05069 0.29352 -0.01667 0.27778 " pathEditMode="relative" ptsTypes="aaaaA">
                                      <p:cBhvr>
                                        <p:cTn id="85" dur="5000" fill="hold"/>
                                        <p:tgtEl>
                                          <p:spTgt spid="17"/>
                                        </p:tgtEl>
                                        <p:attrNameLst>
                                          <p:attrName>ppt_x</p:attrName>
                                          <p:attrName>ppt_y</p:attrName>
                                        </p:attrNameLst>
                                      </p:cBhvr>
                                    </p:animMotion>
                                  </p:childTnLst>
                                </p:cTn>
                              </p:par>
                              <p:par>
                                <p:cTn id="86" presetID="0" presetClass="path" presetSubtype="0" decel="50000" fill="hold" grpId="1" nodeType="withEffect">
                                  <p:stCondLst>
                                    <p:cond delay="0"/>
                                  </p:stCondLst>
                                  <p:childTnLst>
                                    <p:animMotion origin="layout" path="M 0 0 C -0.02847 -0.00741 -0.05694 -0.01481 -0.075 0 C -0.09306 0.01481 -0.10417 0.04259 -0.10833 0.08889 C -0.1125 0.13519 -0.11528 0.2463 -0.1 0.27778 C -0.08472 0.30926 -0.05069 0.29352 -0.01667 0.27778 " pathEditMode="relative" ptsTypes="aaaaA">
                                      <p:cBhvr>
                                        <p:cTn id="87" dur="5000" fill="hold"/>
                                        <p:tgtEl>
                                          <p:spTgt spid="18"/>
                                        </p:tgtEl>
                                        <p:attrNameLst>
                                          <p:attrName>ppt_x</p:attrName>
                                          <p:attrName>ppt_y</p:attrName>
                                        </p:attrNameLst>
                                      </p:cBhvr>
                                    </p:animMotion>
                                  </p:childTnLst>
                                </p:cTn>
                              </p:par>
                              <p:par>
                                <p:cTn id="88" presetID="0" presetClass="path" presetSubtype="0" decel="50000" fill="hold" grpId="1" nodeType="withEffect">
                                  <p:stCondLst>
                                    <p:cond delay="0"/>
                                  </p:stCondLst>
                                  <p:childTnLst>
                                    <p:animMotion origin="layout" path="M -8.33333E-7 0.00903 C 0.00208 -0.04259 0.00417 -0.09398 0.00278 -0.13403 C 0.00139 -0.17384 0.00851 -0.20903 -0.00833 -0.23102 C -0.02517 -0.25301 -0.06094 -0.26134 -0.09826 -0.26551 C -0.13559 -0.26944 -0.19444 -0.26227 -0.23246 -0.25509 C -0.27049 -0.24792 -0.30851 -0.23472 -0.32604 -0.22199 C -0.34358 -0.20926 -0.3408 -0.18796 -0.33802 -0.1787 C -0.33524 -0.16921 -0.32239 -0.16759 -0.30937 -0.16597 " pathEditMode="relative" rAng="0" ptsTypes="aaaaaaaA">
                                      <p:cBhvr>
                                        <p:cTn id="89" dur="5000" fill="hold"/>
                                        <p:tgtEl>
                                          <p:spTgt spid="14"/>
                                        </p:tgtEl>
                                        <p:attrNameLst>
                                          <p:attrName>ppt_x</p:attrName>
                                          <p:attrName>ppt_y</p:attrName>
                                        </p:attrNameLst>
                                      </p:cBhvr>
                                      <p:rCtr x="-16753" y="-13935"/>
                                    </p:animMotion>
                                  </p:childTnLst>
                                </p:cTn>
                              </p:par>
                              <p:par>
                                <p:cTn id="90" presetID="0" presetClass="path" presetSubtype="0" decel="50000" fill="hold" grpId="1" nodeType="withEffect">
                                  <p:stCondLst>
                                    <p:cond delay="0"/>
                                  </p:stCondLst>
                                  <p:childTnLst>
                                    <p:animMotion origin="layout" path="M 1.11111E-6 4.81481E-6 C 0.0059 0.00462 0.01215 0.00995 0.03125 0.01828 C 0.05017 0.02662 0.09236 0.03819 0.11389 0.05023 C 0.13542 0.06203 0.15278 0.06504 0.16111 0.08981 C 0.16962 0.11458 0.17205 0.17939 0.1651 0.19861 C 0.15851 0.21875 0.13976 0.21111 0.12101 0.20532 " pathEditMode="relative" rAng="0" ptsTypes="aaaaaA">
                                      <p:cBhvr>
                                        <p:cTn id="91" dur="5000" fill="hold"/>
                                        <p:tgtEl>
                                          <p:spTgt spid="21"/>
                                        </p:tgtEl>
                                        <p:attrNameLst>
                                          <p:attrName>ppt_x</p:attrName>
                                          <p:attrName>ppt_y</p:attrName>
                                        </p:attrNameLst>
                                      </p:cBhvr>
                                      <p:rCtr x="8594" y="1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0" grpId="2"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will you learn:</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919" y="2551330"/>
            <a:ext cx="4942768" cy="317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 name="TextBox 2"/>
          <p:cNvSpPr txBox="1"/>
          <p:nvPr/>
        </p:nvSpPr>
        <p:spPr>
          <a:xfrm>
            <a:off x="243304" y="1976489"/>
            <a:ext cx="4208379" cy="4216539"/>
          </a:xfrm>
          <a:prstGeom prst="rect">
            <a:avLst/>
          </a:prstGeom>
          <a:noFill/>
        </p:spPr>
        <p:txBody>
          <a:bodyPr wrap="square" rtlCol="0">
            <a:spAutoFit/>
          </a:bodyPr>
          <a:lstStyle/>
          <a:p>
            <a:r>
              <a:rPr lang="en-US" sz="2200" b="1" dirty="0" smtClean="0"/>
              <a:t>The problem</a:t>
            </a:r>
          </a:p>
          <a:p>
            <a:pPr marL="285750" indent="-285750">
              <a:buFont typeface="Arial"/>
              <a:buChar char="•"/>
            </a:pPr>
            <a:r>
              <a:rPr lang="en-US" sz="2000" dirty="0" smtClean="0"/>
              <a:t>Why certain alterations in cancer are mutually exclusive? And why it is interesting to identify them?</a:t>
            </a:r>
          </a:p>
          <a:p>
            <a:pPr marL="285750" indent="-285750">
              <a:buFont typeface="Arial"/>
              <a:buChar char="•"/>
            </a:pPr>
            <a:endParaRPr lang="en-US" sz="2000" dirty="0" smtClean="0"/>
          </a:p>
          <a:p>
            <a:r>
              <a:rPr lang="en-US" sz="2200" b="1" dirty="0" smtClean="0"/>
              <a:t>The approach</a:t>
            </a:r>
            <a:endParaRPr lang="en-US" sz="2200" b="1" dirty="0"/>
          </a:p>
          <a:p>
            <a:pPr marL="285750" indent="-285750">
              <a:buFont typeface="Arial"/>
              <a:buChar char="•"/>
            </a:pPr>
            <a:r>
              <a:rPr lang="en-US" sz="2000" dirty="0" smtClean="0"/>
              <a:t>How do we identify mutually exclusive alterations?</a:t>
            </a:r>
          </a:p>
          <a:p>
            <a:pPr marL="285750" indent="-285750">
              <a:buFont typeface="Arial"/>
              <a:buChar char="•"/>
            </a:pPr>
            <a:endParaRPr lang="en-US" sz="2000" dirty="0" smtClean="0"/>
          </a:p>
          <a:p>
            <a:r>
              <a:rPr lang="en-US" sz="2200" b="1" dirty="0" smtClean="0"/>
              <a:t>The computational challenge</a:t>
            </a:r>
            <a:endParaRPr lang="en-US" sz="2200" b="1" dirty="0"/>
          </a:p>
          <a:p>
            <a:pPr marL="285750" indent="-285750">
              <a:buFont typeface="Arial"/>
              <a:buChar char="•"/>
            </a:pPr>
            <a:r>
              <a:rPr lang="en-US" sz="2000" dirty="0" smtClean="0"/>
              <a:t>How our assumptions on “what is expected” (null model design) affect our results?</a:t>
            </a:r>
            <a:endParaRPr lang="en-US" sz="2000" dirty="0"/>
          </a:p>
        </p:txBody>
      </p:sp>
    </p:spTree>
    <p:extLst>
      <p:ext uri="{BB962C8B-B14F-4D97-AF65-F5344CB8AC3E}">
        <p14:creationId xmlns:p14="http://schemas.microsoft.com/office/powerpoint/2010/main" val="23668907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4895"/>
            <a:ext cx="8229600" cy="1750319"/>
          </a:xfrm>
        </p:spPr>
        <p:txBody>
          <a:bodyPr>
            <a:normAutofit fontScale="90000"/>
          </a:bodyPr>
          <a:lstStyle/>
          <a:p>
            <a:r>
              <a:rPr lang="en-US" i="1" dirty="0"/>
              <a:t>Module </a:t>
            </a:r>
            <a:r>
              <a:rPr lang="en-US" i="1" dirty="0" smtClean="0"/>
              <a:t>4:</a:t>
            </a:r>
            <a:r>
              <a:rPr lang="en-US" i="1" dirty="0"/>
              <a:t/>
            </a:r>
            <a:br>
              <a:rPr lang="en-US" i="1" dirty="0"/>
            </a:br>
            <a:r>
              <a:rPr lang="en-US" dirty="0" smtClean="0"/>
              <a:t>Significant mutual exclusivity between alterations in cancer</a:t>
            </a:r>
            <a:endParaRPr lang="en-US"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089" y="2965507"/>
            <a:ext cx="4280237" cy="242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Oval 6"/>
          <p:cNvSpPr/>
          <p:nvPr/>
        </p:nvSpPr>
        <p:spPr>
          <a:xfrm>
            <a:off x="440904" y="2310029"/>
            <a:ext cx="719125" cy="7239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1435441" y="2310029"/>
            <a:ext cx="719125" cy="7239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29978" y="2310029"/>
            <a:ext cx="719125" cy="7239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435441" y="4084175"/>
            <a:ext cx="719125" cy="7239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930521" y="3217909"/>
            <a:ext cx="504920" cy="866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154567" y="3217909"/>
            <a:ext cx="489618" cy="866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72052" y="3217909"/>
            <a:ext cx="0" cy="726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772052" y="5023613"/>
            <a:ext cx="0" cy="726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54272" y="2465945"/>
            <a:ext cx="762000" cy="369332"/>
          </a:xfrm>
          <a:prstGeom prst="rect">
            <a:avLst/>
          </a:prstGeom>
          <a:noFill/>
        </p:spPr>
        <p:txBody>
          <a:bodyPr wrap="square" rtlCol="0">
            <a:spAutoFit/>
          </a:bodyPr>
          <a:lstStyle/>
          <a:p>
            <a:r>
              <a:rPr lang="en-US" b="1" dirty="0" smtClean="0">
                <a:solidFill>
                  <a:schemeClr val="bg1"/>
                </a:solidFill>
              </a:rPr>
              <a:t>KRAS</a:t>
            </a:r>
            <a:endParaRPr lang="en-US" b="1" dirty="0">
              <a:solidFill>
                <a:schemeClr val="bg1"/>
              </a:solidFill>
            </a:endParaRPr>
          </a:p>
        </p:txBody>
      </p:sp>
      <p:sp>
        <p:nvSpPr>
          <p:cNvPr id="22" name="TextBox 21"/>
          <p:cNvSpPr txBox="1"/>
          <p:nvPr/>
        </p:nvSpPr>
        <p:spPr>
          <a:xfrm>
            <a:off x="1445776" y="2465945"/>
            <a:ext cx="762000" cy="369332"/>
          </a:xfrm>
          <a:prstGeom prst="rect">
            <a:avLst/>
          </a:prstGeom>
          <a:noFill/>
        </p:spPr>
        <p:txBody>
          <a:bodyPr wrap="square" rtlCol="0">
            <a:spAutoFit/>
          </a:bodyPr>
          <a:lstStyle/>
          <a:p>
            <a:r>
              <a:rPr lang="en-US" b="1" dirty="0">
                <a:solidFill>
                  <a:schemeClr val="bg1"/>
                </a:solidFill>
              </a:rPr>
              <a:t>H</a:t>
            </a:r>
            <a:r>
              <a:rPr lang="en-US" b="1" dirty="0" smtClean="0">
                <a:solidFill>
                  <a:schemeClr val="bg1"/>
                </a:solidFill>
              </a:rPr>
              <a:t>RAS</a:t>
            </a:r>
            <a:endParaRPr lang="en-US" b="1" dirty="0">
              <a:solidFill>
                <a:schemeClr val="bg1"/>
              </a:solidFill>
            </a:endParaRPr>
          </a:p>
        </p:txBody>
      </p:sp>
      <p:sp>
        <p:nvSpPr>
          <p:cNvPr id="23" name="TextBox 22"/>
          <p:cNvSpPr txBox="1"/>
          <p:nvPr/>
        </p:nvSpPr>
        <p:spPr>
          <a:xfrm>
            <a:off x="2440575" y="2465945"/>
            <a:ext cx="762000" cy="369332"/>
          </a:xfrm>
          <a:prstGeom prst="rect">
            <a:avLst/>
          </a:prstGeom>
          <a:noFill/>
        </p:spPr>
        <p:txBody>
          <a:bodyPr wrap="square" rtlCol="0">
            <a:spAutoFit/>
          </a:bodyPr>
          <a:lstStyle/>
          <a:p>
            <a:r>
              <a:rPr lang="en-US" b="1" dirty="0">
                <a:solidFill>
                  <a:schemeClr val="bg1"/>
                </a:solidFill>
              </a:rPr>
              <a:t>N</a:t>
            </a:r>
            <a:r>
              <a:rPr lang="en-US" b="1" dirty="0" smtClean="0">
                <a:solidFill>
                  <a:schemeClr val="bg1"/>
                </a:solidFill>
              </a:rPr>
              <a:t>RAS</a:t>
            </a:r>
            <a:endParaRPr lang="en-US" b="1" dirty="0">
              <a:solidFill>
                <a:schemeClr val="bg1"/>
              </a:solidFill>
            </a:endParaRPr>
          </a:p>
        </p:txBody>
      </p:sp>
      <p:sp>
        <p:nvSpPr>
          <p:cNvPr id="24" name="TextBox 23"/>
          <p:cNvSpPr txBox="1"/>
          <p:nvPr/>
        </p:nvSpPr>
        <p:spPr>
          <a:xfrm>
            <a:off x="1456322" y="4249294"/>
            <a:ext cx="762000" cy="369332"/>
          </a:xfrm>
          <a:prstGeom prst="rect">
            <a:avLst/>
          </a:prstGeom>
          <a:noFill/>
        </p:spPr>
        <p:txBody>
          <a:bodyPr wrap="square" rtlCol="0">
            <a:spAutoFit/>
          </a:bodyPr>
          <a:lstStyle/>
          <a:p>
            <a:r>
              <a:rPr lang="en-US" b="1" dirty="0" smtClean="0">
                <a:solidFill>
                  <a:schemeClr val="bg1"/>
                </a:solidFill>
              </a:rPr>
              <a:t>BRAF</a:t>
            </a:r>
            <a:endParaRPr lang="en-US" b="1" dirty="0">
              <a:solidFill>
                <a:schemeClr val="bg1"/>
              </a:solidFill>
            </a:endParaRPr>
          </a:p>
        </p:txBody>
      </p:sp>
      <p:sp>
        <p:nvSpPr>
          <p:cNvPr id="25" name="TextBox 24"/>
          <p:cNvSpPr txBox="1"/>
          <p:nvPr/>
        </p:nvSpPr>
        <p:spPr>
          <a:xfrm>
            <a:off x="1172978" y="5897487"/>
            <a:ext cx="1251619" cy="461665"/>
          </a:xfrm>
          <a:prstGeom prst="rect">
            <a:avLst/>
          </a:prstGeom>
          <a:noFill/>
        </p:spPr>
        <p:txBody>
          <a:bodyPr wrap="square" rtlCol="0">
            <a:spAutoFit/>
          </a:bodyPr>
          <a:lstStyle/>
          <a:p>
            <a:r>
              <a:rPr lang="en-US" sz="2400" b="1" dirty="0" smtClean="0"/>
              <a:t>CANCER</a:t>
            </a:r>
            <a:endParaRPr lang="en-US" sz="2400" b="1" dirty="0"/>
          </a:p>
        </p:txBody>
      </p:sp>
      <p:sp>
        <p:nvSpPr>
          <p:cNvPr id="26" name="Right Arrow 25"/>
          <p:cNvSpPr/>
          <p:nvPr/>
        </p:nvSpPr>
        <p:spPr>
          <a:xfrm>
            <a:off x="3315359" y="4003967"/>
            <a:ext cx="989263" cy="5344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0286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3" name="Content Placeholder 2"/>
          <p:cNvSpPr>
            <a:spLocks noGrp="1"/>
          </p:cNvSpPr>
          <p:nvPr>
            <p:ph idx="1"/>
          </p:nvPr>
        </p:nvSpPr>
        <p:spPr>
          <a:xfrm>
            <a:off x="233272" y="1600200"/>
            <a:ext cx="5330670" cy="5257800"/>
          </a:xfrm>
        </p:spPr>
        <p:txBody>
          <a:bodyPr>
            <a:normAutofit/>
          </a:bodyPr>
          <a:lstStyle/>
          <a:p>
            <a:pPr>
              <a:spcAft>
                <a:spcPts val="2400"/>
              </a:spcAft>
            </a:pPr>
            <a:r>
              <a:rPr lang="en-US" sz="2800" dirty="0" smtClean="0"/>
              <a:t>How to model protein-protein interactions and binding specificity (probabilistic model).</a:t>
            </a:r>
          </a:p>
          <a:p>
            <a:pPr>
              <a:spcAft>
                <a:spcPts val="2400"/>
              </a:spcAft>
            </a:pPr>
            <a:r>
              <a:rPr lang="en-US" sz="2800" dirty="0" smtClean="0"/>
              <a:t>How to cluster proteins based on different properties (sequence similarity / binding specificity).</a:t>
            </a:r>
          </a:p>
          <a:p>
            <a:pPr>
              <a:spcAft>
                <a:spcPts val="2400"/>
              </a:spcAft>
            </a:pPr>
            <a:r>
              <a:rPr lang="en-US" sz="2800" dirty="0" smtClean="0"/>
              <a:t>How to predict new protein interactions using the sequence of proteins.</a:t>
            </a:r>
          </a:p>
          <a:p>
            <a:pPr>
              <a:spcAft>
                <a:spcPts val="2400"/>
              </a:spcAft>
            </a:pPr>
            <a:endParaRPr lang="en-US" sz="2800" dirty="0"/>
          </a:p>
        </p:txBody>
      </p:sp>
      <p:pic>
        <p:nvPicPr>
          <p:cNvPr id="4" name="Picture 3" descr="Figure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3942" y="2842366"/>
            <a:ext cx="3250675" cy="264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174128" y="5651743"/>
            <a:ext cx="483821" cy="4838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080379" y="5651743"/>
            <a:ext cx="483821" cy="4838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6" idx="6"/>
            <a:endCxn id="7" idx="2"/>
          </p:cNvCxnSpPr>
          <p:nvPr/>
        </p:nvCxnSpPr>
        <p:spPr>
          <a:xfrm>
            <a:off x="6657949" y="5893654"/>
            <a:ext cx="142243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81105" y="6249309"/>
            <a:ext cx="1436347" cy="369332"/>
          </a:xfrm>
          <a:prstGeom prst="rect">
            <a:avLst/>
          </a:prstGeom>
          <a:noFill/>
        </p:spPr>
        <p:txBody>
          <a:bodyPr wrap="square" rtlCol="0">
            <a:spAutoFit/>
          </a:bodyPr>
          <a:lstStyle/>
          <a:p>
            <a:endParaRPr lang="en-US" dirty="0"/>
          </a:p>
        </p:txBody>
      </p:sp>
      <p:pic>
        <p:nvPicPr>
          <p:cNvPr id="12" name="Picture 11" descr="TJP1-1.pdf"/>
          <p:cNvPicPr>
            <a:picLocks noChangeAspect="1"/>
          </p:cNvPicPr>
          <p:nvPr/>
        </p:nvPicPr>
        <p:blipFill>
          <a:blip r:embed="rId4">
            <a:extLst>
              <a:ext uri="{28A0092B-C50C-407E-A947-70E740481C1C}">
                <a14:useLocalDpi xmlns:a14="http://schemas.microsoft.com/office/drawing/2010/main" val="0"/>
              </a:ext>
            </a:extLst>
          </a:blip>
          <a:srcRect l="7863"/>
          <a:stretch>
            <a:fillRect/>
          </a:stretch>
        </p:blipFill>
        <p:spPr bwMode="auto">
          <a:xfrm>
            <a:off x="6134158" y="1479240"/>
            <a:ext cx="2234070" cy="126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JP1-1.pdf"/>
          <p:cNvPicPr>
            <a:picLocks noChangeAspect="1"/>
          </p:cNvPicPr>
          <p:nvPr/>
        </p:nvPicPr>
        <p:blipFill>
          <a:blip r:embed="rId4">
            <a:extLst>
              <a:ext uri="{28A0092B-C50C-407E-A947-70E740481C1C}">
                <a14:useLocalDpi xmlns:a14="http://schemas.microsoft.com/office/drawing/2010/main" val="0"/>
              </a:ext>
            </a:extLst>
          </a:blip>
          <a:srcRect l="7863"/>
          <a:stretch>
            <a:fillRect/>
          </a:stretch>
        </p:blipFill>
        <p:spPr bwMode="auto">
          <a:xfrm>
            <a:off x="5984048" y="6161853"/>
            <a:ext cx="872608" cy="49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820702" y="6227397"/>
            <a:ext cx="1150899" cy="369332"/>
          </a:xfrm>
          <a:prstGeom prst="rect">
            <a:avLst/>
          </a:prstGeom>
          <a:noFill/>
        </p:spPr>
        <p:txBody>
          <a:bodyPr wrap="square" rtlCol="0">
            <a:spAutoFit/>
          </a:bodyPr>
          <a:lstStyle/>
          <a:p>
            <a:r>
              <a:rPr lang="en-US" dirty="0">
                <a:solidFill>
                  <a:srgbClr val="2C2C2C"/>
                </a:solidFill>
                <a:cs typeface="Arial" charset="0"/>
              </a:rPr>
              <a:t>ES</a:t>
            </a:r>
            <a:r>
              <a:rPr lang="en-US" b="1" dirty="0">
                <a:solidFill>
                  <a:srgbClr val="2C2C2C"/>
                </a:solidFill>
                <a:cs typeface="Arial" charset="0"/>
              </a:rPr>
              <a:t>F</a:t>
            </a:r>
            <a:r>
              <a:rPr lang="en-US" dirty="0">
                <a:solidFill>
                  <a:srgbClr val="2C2C2C"/>
                </a:solidFill>
                <a:cs typeface="Arial" charset="0"/>
              </a:rPr>
              <a:t>L</a:t>
            </a:r>
            <a:r>
              <a:rPr lang="en-US" b="1" dirty="0">
                <a:solidFill>
                  <a:srgbClr val="2C2C2C"/>
                </a:solidFill>
                <a:cs typeface="Arial" charset="0"/>
              </a:rPr>
              <a:t>TWL</a:t>
            </a:r>
          </a:p>
        </p:txBody>
      </p:sp>
    </p:spTree>
    <p:extLst>
      <p:ext uri="{BB962C8B-B14F-4D97-AF65-F5344CB8AC3E}">
        <p14:creationId xmlns:p14="http://schemas.microsoft.com/office/powerpoint/2010/main" val="3288885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133687" y="32991"/>
            <a:ext cx="8890000" cy="2185214"/>
          </a:xfrm>
          <a:prstGeom prst="rect">
            <a:avLst/>
          </a:prstGeom>
          <a:noFill/>
        </p:spPr>
        <p:txBody>
          <a:bodyPr wrap="square" rtlCol="0">
            <a:spAutoFit/>
          </a:bodyPr>
          <a:lstStyle/>
          <a:p>
            <a:pPr algn="ctr"/>
            <a:r>
              <a:rPr lang="en-US" sz="3600" i="1" dirty="0" smtClean="0"/>
              <a:t>Module 1: </a:t>
            </a:r>
          </a:p>
          <a:p>
            <a:pPr algn="ctr"/>
            <a:endParaRPr lang="en-US" sz="2800" dirty="0"/>
          </a:p>
          <a:p>
            <a:pPr algn="ctr"/>
            <a:r>
              <a:rPr lang="en-US" sz="3600" dirty="0" smtClean="0"/>
              <a:t>Is the hourglass model for gene expression </a:t>
            </a:r>
          </a:p>
          <a:p>
            <a:pPr algn="ctr"/>
            <a:r>
              <a:rPr lang="en-US" sz="3600" dirty="0" smtClean="0"/>
              <a:t>really supported by the experimental data?</a:t>
            </a:r>
            <a:endParaRPr lang="en-US" sz="3600" dirty="0"/>
          </a:p>
        </p:txBody>
      </p:sp>
      <p:pic>
        <p:nvPicPr>
          <p:cNvPr id="3" name="Picture 2"/>
          <p:cNvPicPr>
            <a:picLocks noChangeAspect="1"/>
          </p:cNvPicPr>
          <p:nvPr/>
        </p:nvPicPr>
        <p:blipFill>
          <a:blip r:embed="rId2"/>
          <a:stretch>
            <a:fillRect/>
          </a:stretch>
        </p:blipFill>
        <p:spPr>
          <a:xfrm>
            <a:off x="426224" y="2119650"/>
            <a:ext cx="8229600" cy="2463800"/>
          </a:xfrm>
          <a:prstGeom prst="rect">
            <a:avLst/>
          </a:prstGeom>
        </p:spPr>
      </p:pic>
      <p:pic>
        <p:nvPicPr>
          <p:cNvPr id="4" name="Picture 3"/>
          <p:cNvPicPr>
            <a:picLocks noChangeAspect="1"/>
          </p:cNvPicPr>
          <p:nvPr/>
        </p:nvPicPr>
        <p:blipFill>
          <a:blip r:embed="rId3"/>
          <a:stretch>
            <a:fillRect/>
          </a:stretch>
        </p:blipFill>
        <p:spPr>
          <a:xfrm>
            <a:off x="426224" y="4302721"/>
            <a:ext cx="3576224" cy="2322939"/>
          </a:xfrm>
          <a:prstGeom prst="rect">
            <a:avLst/>
          </a:prstGeom>
        </p:spPr>
      </p:pic>
      <p:pic>
        <p:nvPicPr>
          <p:cNvPr id="5" name="Picture 4"/>
          <p:cNvPicPr>
            <a:picLocks noChangeAspect="1"/>
          </p:cNvPicPr>
          <p:nvPr/>
        </p:nvPicPr>
        <p:blipFill>
          <a:blip r:embed="rId4"/>
          <a:stretch>
            <a:fillRect/>
          </a:stretch>
        </p:blipFill>
        <p:spPr>
          <a:xfrm>
            <a:off x="5093478" y="4349191"/>
            <a:ext cx="3562346" cy="2322938"/>
          </a:xfrm>
          <a:prstGeom prst="rect">
            <a:avLst/>
          </a:prstGeom>
        </p:spPr>
      </p:pic>
      <p:sp>
        <p:nvSpPr>
          <p:cNvPr id="7" name="Right Arrow 6"/>
          <p:cNvSpPr/>
          <p:nvPr/>
        </p:nvSpPr>
        <p:spPr>
          <a:xfrm>
            <a:off x="4157328" y="4832730"/>
            <a:ext cx="845440" cy="11307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a:t>
            </a:r>
            <a:endParaRPr lang="en-US" sz="4000" dirty="0"/>
          </a:p>
        </p:txBody>
      </p:sp>
    </p:spTree>
    <p:extLst>
      <p:ext uri="{BB962C8B-B14F-4D97-AF65-F5344CB8AC3E}">
        <p14:creationId xmlns:p14="http://schemas.microsoft.com/office/powerpoint/2010/main" val="7193094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4261</TotalTime>
  <Words>880</Words>
  <Application>Microsoft Macintosh PowerPoint</Application>
  <PresentationFormat>On-screen Show (4:3)</PresentationFormat>
  <Paragraphs>161</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Module 3: Binding specificity in protein interactions</vt:lpstr>
      <vt:lpstr>What will you learn:</vt:lpstr>
      <vt:lpstr>Module 4: Significant mutual exclusivity between alterations in cancer</vt:lpstr>
      <vt:lpstr>What you will learn</vt:lpstr>
      <vt:lpstr>PowerPoint Presentation</vt:lpstr>
      <vt:lpstr>PowerPoint Presentation</vt:lpstr>
      <vt:lpstr>PowerPoint Presentation</vt:lpstr>
      <vt:lpstr>PowerPoint Presentation</vt:lpstr>
      <vt:lpstr>PowerPoint Presentation</vt:lpstr>
      <vt:lpstr>PowerPoint Presentation</vt:lpstr>
      <vt:lpstr>Let’s get going!</vt:lpstr>
      <vt:lpstr>Module 1: Is the hourglass model for gene expression really supported by the data?</vt:lpstr>
      <vt:lpstr>Find data on the web</vt:lpstr>
      <vt:lpstr>Import data and extract relevant information</vt:lpstr>
      <vt:lpstr>Look to the gse data</vt:lpstr>
      <vt:lpstr>PowerPoint Presentation</vt:lpstr>
      <vt:lpstr>Sample information extraction</vt:lpstr>
      <vt:lpstr>Steps</vt:lpstr>
      <vt:lpstr>Expression data</vt:lpstr>
      <vt:lpstr>PowerPoint Presentation</vt:lpstr>
      <vt:lpstr>Match age index and expression data</vt:lpstr>
      <vt:lpstr>Select data</vt:lpstr>
      <vt:lpstr>PowerPoint Presentation</vt:lpstr>
      <vt:lpstr>Select sample with similar time point and average them</vt:lpstr>
      <vt:lpstr>Calculate the TAI index</vt:lpstr>
    </vt:vector>
  </TitlesOfParts>
  <Company>Universite de Lausanne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Binding specificity in protein interactions</dc:title>
  <dc:creator>David Gfeller</dc:creator>
  <cp:lastModifiedBy>Sven Bergmann</cp:lastModifiedBy>
  <cp:revision>20</cp:revision>
  <dcterms:created xsi:type="dcterms:W3CDTF">2015-10-22T15:10:18Z</dcterms:created>
  <dcterms:modified xsi:type="dcterms:W3CDTF">2017-11-15T13:08:09Z</dcterms:modified>
</cp:coreProperties>
</file>