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0" r:id="rId4"/>
    <p:sldId id="264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0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3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5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4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6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5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6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6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8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9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A6EF-136A-9D4E-BCEB-EC6F5F1D5D0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CCB47-E25A-474D-BC5A-CC9C28E2F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6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ture.com/nature/journal/v455/n7216/pdf/nature07385.pdf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e.com/nature/journal/v487/n7407/full/nature11252.html" TargetMode="External"/><Relationship Id="rId4" Type="http://schemas.openxmlformats.org/officeDocument/2006/relationships/hyperlink" Target="http://www.nature.com/nature/journal/v513/n7517/full/nature13480.html" TargetMode="External"/><Relationship Id="rId5" Type="http://schemas.openxmlformats.org/officeDocument/2006/relationships/hyperlink" Target="http://www.nejm.org/doi/full/10.1056/NEJMoa140212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ture.com/nature/journal/v497/n7447/full/nature12113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14-15/12/15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8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required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R Packages &amp; Data</a:t>
            </a:r>
          </a:p>
          <a:p>
            <a:pPr lvl="1"/>
            <a:r>
              <a:rPr lang="en-US" dirty="0" smtClean="0"/>
              <a:t>Package Installer</a:t>
            </a:r>
          </a:p>
          <a:p>
            <a:pPr lvl="1"/>
            <a:r>
              <a:rPr lang="en-US" dirty="0" smtClean="0"/>
              <a:t>Repository: CRAN / </a:t>
            </a:r>
            <a:r>
              <a:rPr lang="en-US" dirty="0" err="1" smtClean="0"/>
              <a:t>BioConductor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/>
              <a:t>Packages you need: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graph</a:t>
            </a:r>
            <a:r>
              <a:rPr lang="en-US" dirty="0" smtClean="0"/>
              <a:t> (CRAN)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oreach</a:t>
            </a:r>
            <a:r>
              <a:rPr lang="en-US" dirty="0" smtClean="0"/>
              <a:t> (CRAN)</a:t>
            </a:r>
          </a:p>
          <a:p>
            <a:pPr lvl="1"/>
            <a:r>
              <a:rPr lang="en-US" dirty="0" err="1" smtClean="0"/>
              <a:t>BiRewire</a:t>
            </a:r>
            <a:r>
              <a:rPr lang="en-US" dirty="0" smtClean="0"/>
              <a:t> (</a:t>
            </a:r>
            <a:r>
              <a:rPr lang="en-US" dirty="0" err="1" smtClean="0"/>
              <a:t>BioConductor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eshape (CRAN)</a:t>
            </a:r>
          </a:p>
          <a:p>
            <a:r>
              <a:rPr lang="en-US" sz="2600" dirty="0" smtClean="0"/>
              <a:t>Install dependencies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7176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TCGA GBM: A </a:t>
            </a:r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33277"/>
            <a:ext cx="8229600" cy="4233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>
                <a:hlinkClick r:id="rId2"/>
              </a:rPr>
              <a:t>http://www.nature.com/nature/journal/v455/n7216/pdf</a:t>
            </a:r>
            <a:r>
              <a:rPr lang="en-US" sz="2000" dirty="0">
                <a:hlinkClick r:id="rId2"/>
              </a:rPr>
              <a:t>/</a:t>
            </a:r>
            <a:r>
              <a:rPr lang="en-US" sz="2000" dirty="0" smtClean="0">
                <a:hlinkClick r:id="rId2"/>
              </a:rPr>
              <a:t>nature07385.</a:t>
            </a:r>
            <a:r>
              <a:rPr lang="en-US" sz="2000" dirty="0" smtClean="0">
                <a:hlinkClick r:id="rId2"/>
              </a:rPr>
              <a:t>pdf</a:t>
            </a: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</p:txBody>
      </p:sp>
      <p:pic>
        <p:nvPicPr>
          <p:cNvPr id="4" name="Picture 3" descr="Screen Shot 2015-12-04 at 4.39.5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15925"/>
            <a:ext cx="8243455" cy="221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1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600201"/>
            <a:ext cx="8813800" cy="1638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/>
              <a:t>&gt; summary(results)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1200" b="1" dirty="0" smtClean="0"/>
              <a:t>Set	Module			</a:t>
            </a:r>
            <a:r>
              <a:rPr lang="en-US" sz="1200" b="1" dirty="0" err="1" smtClean="0"/>
              <a:t>moduleSize</a:t>
            </a:r>
            <a:r>
              <a:rPr lang="en-US" sz="1200" b="1" dirty="0"/>
              <a:t>	</a:t>
            </a:r>
            <a:r>
              <a:rPr lang="en-US" sz="1200" b="1" dirty="0" err="1" smtClean="0"/>
              <a:t>observedAltered</a:t>
            </a:r>
            <a:r>
              <a:rPr lang="en-US" sz="1200" b="1" dirty="0"/>
              <a:t>	</a:t>
            </a:r>
            <a:r>
              <a:rPr lang="en-US" sz="1200" b="1" dirty="0" err="1" smtClean="0"/>
              <a:t>expectedAltered</a:t>
            </a:r>
            <a:r>
              <a:rPr lang="en-US" sz="1200" b="1" dirty="0"/>
              <a:t>	</a:t>
            </a:r>
            <a:r>
              <a:rPr lang="en-US" sz="1200" b="1" dirty="0" smtClean="0"/>
              <a:t>	</a:t>
            </a:r>
            <a:r>
              <a:rPr lang="en-US" sz="1200" b="1" dirty="0" err="1" smtClean="0"/>
              <a:t>pVal</a:t>
            </a:r>
            <a:r>
              <a:rPr lang="en-US" sz="1200" b="1" dirty="0"/>
              <a:t>	</a:t>
            </a:r>
            <a:r>
              <a:rPr lang="en-US" sz="1200" b="1" dirty="0" smtClean="0"/>
              <a:t>		</a:t>
            </a:r>
            <a:r>
              <a:rPr lang="en-US" sz="1200" b="1" dirty="0" err="1" smtClean="0"/>
              <a:t>pAdjVal</a:t>
            </a:r>
            <a:endParaRPr lang="en-US" sz="1200" b="1" dirty="0"/>
          </a:p>
          <a:p>
            <a:pPr marL="0" indent="0">
              <a:buNone/>
            </a:pPr>
            <a:r>
              <a:rPr lang="en-US" sz="1200" dirty="0" smtClean="0"/>
              <a:t>1	CDKN2A,CDK4,RB1	3            	 	101         		 	50.102 			0.000999001	0.001998002</a:t>
            </a:r>
          </a:p>
          <a:p>
            <a:pPr marL="0" indent="0">
              <a:buNone/>
            </a:pPr>
            <a:r>
              <a:rPr lang="en-US" sz="1200" dirty="0" smtClean="0"/>
              <a:t>2</a:t>
            </a:r>
            <a:r>
              <a:rPr lang="en-US" sz="1200" dirty="0"/>
              <a:t>	</a:t>
            </a:r>
            <a:r>
              <a:rPr lang="en-US" sz="1200" dirty="0" smtClean="0"/>
              <a:t>PIK3CA,PTEN,PIK3R1	3              		65          			49.900 			0.004995005	0.004995005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01625" y="3429000"/>
            <a:ext cx="8064500" cy="30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Set:	</a:t>
            </a:r>
            <a:r>
              <a:rPr lang="en-US" dirty="0" smtClean="0"/>
              <a:t>			numeric ID of your module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Module:</a:t>
            </a:r>
            <a:r>
              <a:rPr lang="en-US" dirty="0" smtClean="0"/>
              <a:t>			your module</a:t>
            </a:r>
          </a:p>
          <a:p>
            <a:pPr>
              <a:lnSpc>
                <a:spcPct val="120000"/>
              </a:lnSpc>
            </a:pPr>
            <a:r>
              <a:rPr lang="en-US" b="1" dirty="0" err="1" smtClean="0"/>
              <a:t>moduleSize</a:t>
            </a:r>
            <a:r>
              <a:rPr lang="en-US" b="1" dirty="0" smtClean="0"/>
              <a:t>:	</a:t>
            </a:r>
            <a:r>
              <a:rPr lang="en-US" dirty="0" smtClean="0"/>
              <a:t>	number of genes in the module</a:t>
            </a:r>
          </a:p>
          <a:p>
            <a:pPr>
              <a:lnSpc>
                <a:spcPct val="120000"/>
              </a:lnSpc>
            </a:pPr>
            <a:r>
              <a:rPr lang="en-US" b="1" dirty="0" err="1" smtClean="0"/>
              <a:t>observedAltered</a:t>
            </a:r>
            <a:r>
              <a:rPr lang="en-US" b="1" dirty="0" smtClean="0"/>
              <a:t>:</a:t>
            </a:r>
            <a:r>
              <a:rPr lang="en-US" dirty="0" smtClean="0"/>
              <a:t> 	number of samples with alterations in at least one of the genes of the module, in the REAL data (observed data)</a:t>
            </a:r>
          </a:p>
          <a:p>
            <a:pPr>
              <a:lnSpc>
                <a:spcPct val="120000"/>
              </a:lnSpc>
            </a:pPr>
            <a:r>
              <a:rPr lang="en-US" b="1" dirty="0" err="1" smtClean="0"/>
              <a:t>expectedAltered</a:t>
            </a:r>
            <a:r>
              <a:rPr lang="en-US" b="1" dirty="0" smtClean="0"/>
              <a:t>:</a:t>
            </a:r>
            <a:r>
              <a:rPr lang="en-US" dirty="0" smtClean="0"/>
              <a:t>	average number of samples </a:t>
            </a:r>
            <a:r>
              <a:rPr lang="en-US" dirty="0" smtClean="0"/>
              <a:t>with alterations in at least one of the genes across 1000 random dataset</a:t>
            </a:r>
          </a:p>
          <a:p>
            <a:pPr>
              <a:lnSpc>
                <a:spcPct val="120000"/>
              </a:lnSpc>
            </a:pPr>
            <a:r>
              <a:rPr lang="en-US" b="1" dirty="0" err="1" smtClean="0"/>
              <a:t>pVal</a:t>
            </a:r>
            <a:r>
              <a:rPr lang="en-US" b="1" dirty="0" smtClean="0"/>
              <a:t>:</a:t>
            </a:r>
            <a:r>
              <a:rPr lang="en-US" dirty="0" smtClean="0"/>
              <a:t>			p-value</a:t>
            </a:r>
          </a:p>
          <a:p>
            <a:pPr>
              <a:lnSpc>
                <a:spcPct val="120000"/>
              </a:lnSpc>
            </a:pPr>
            <a:r>
              <a:rPr lang="en-US" b="1" dirty="0" err="1" smtClean="0"/>
              <a:t>pAdjVal</a:t>
            </a:r>
            <a:r>
              <a:rPr lang="en-US" b="1" dirty="0" smtClean="0"/>
              <a:t>: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p-value adjusted for multiple hypotheses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9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TCGA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UCEC</a:t>
            </a:r>
            <a:r>
              <a:rPr lang="en-US" dirty="0" smtClean="0"/>
              <a:t> (Endometrial cancer)</a:t>
            </a:r>
          </a:p>
          <a:p>
            <a:pPr lvl="1"/>
            <a:r>
              <a:rPr lang="en-US" dirty="0" smtClean="0">
                <a:hlinkClick r:id="rId2"/>
              </a:rPr>
              <a:t>http://www.nature.com/nature/journal/v497/n7447/full/nature12113.html</a:t>
            </a:r>
            <a:endParaRPr lang="en-US" dirty="0" smtClean="0"/>
          </a:p>
          <a:p>
            <a:r>
              <a:rPr lang="en-US" b="1" dirty="0" smtClean="0"/>
              <a:t>CRC</a:t>
            </a:r>
            <a:r>
              <a:rPr lang="en-US" dirty="0" smtClean="0"/>
              <a:t> (Colorectal cancer)</a:t>
            </a:r>
          </a:p>
          <a:p>
            <a:pPr lvl="1"/>
            <a:r>
              <a:rPr lang="en-US" dirty="0" smtClean="0">
                <a:hlinkClick r:id="rId3"/>
              </a:rPr>
              <a:t>http://www.nature.com/nature/journal/v487/n7407/full/nature11252.html</a:t>
            </a:r>
            <a:endParaRPr lang="en-US" dirty="0" smtClean="0"/>
          </a:p>
          <a:p>
            <a:r>
              <a:rPr lang="en-US" b="1" dirty="0" smtClean="0"/>
              <a:t>STAD</a:t>
            </a:r>
            <a:r>
              <a:rPr lang="en-US" dirty="0" smtClean="0"/>
              <a:t> (Stomach adenocarcinoma)</a:t>
            </a:r>
          </a:p>
          <a:p>
            <a:pPr lvl="1"/>
            <a:r>
              <a:rPr lang="en-US" dirty="0" smtClean="0">
                <a:hlinkClick r:id="rId4"/>
              </a:rPr>
              <a:t>http://www.nature.com/nature/journal/v513/n7517/full/nature13480.html</a:t>
            </a:r>
            <a:endParaRPr lang="en-US" dirty="0" smtClean="0"/>
          </a:p>
          <a:p>
            <a:r>
              <a:rPr lang="en-US" b="1" dirty="0" smtClean="0"/>
              <a:t>LGG</a:t>
            </a:r>
            <a:r>
              <a:rPr lang="en-US" dirty="0" smtClean="0"/>
              <a:t> (Low grade glioma)</a:t>
            </a:r>
          </a:p>
          <a:p>
            <a:pPr lvl="1"/>
            <a:r>
              <a:rPr lang="en-US" dirty="0" smtClean="0">
                <a:hlinkClick r:id="rId5"/>
              </a:rPr>
              <a:t>http://www.nejm.org/doi/full/10.1056/NEJMoa1402121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43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26573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What are the distribution of alterations of your dataset?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Compare the observed distributions with the random ones (model with no constraints)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can you conclude from the comparison?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Starting from the results presented in the paper and the biological function of the genes altered in the </a:t>
            </a:r>
            <a:r>
              <a:rPr lang="en-US" b="1" dirty="0" smtClean="0">
                <a:solidFill>
                  <a:srgbClr val="0000FF"/>
                </a:solidFill>
              </a:rPr>
              <a:t>analyzed </a:t>
            </a:r>
            <a:r>
              <a:rPr lang="en-US" b="1" dirty="0" smtClean="0">
                <a:solidFill>
                  <a:srgbClr val="0000FF"/>
                </a:solidFill>
              </a:rPr>
              <a:t>cancer type, define the modules to test for mutual exclusivity.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Motivate your choice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Test your modules using the three null models.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do the results change?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Why do they (</a:t>
            </a:r>
            <a:r>
              <a:rPr lang="en-US" i="1" dirty="0" smtClean="0"/>
              <a:t>or do they not</a:t>
            </a:r>
            <a:r>
              <a:rPr lang="en-US" dirty="0" smtClean="0"/>
              <a:t>) change?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1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6174</TotalTime>
  <Words>266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Exercise</vt:lpstr>
      <vt:lpstr>Install required packages</vt:lpstr>
      <vt:lpstr>TCGA GBM: A Case Study</vt:lpstr>
      <vt:lpstr>Result Summary</vt:lpstr>
      <vt:lpstr>TCGA studies</vt:lpstr>
      <vt:lpstr>Final Report</vt:lpstr>
    </vt:vector>
  </TitlesOfParts>
  <Company>MSKCC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</dc:title>
  <dc:creator>Giovanni</dc:creator>
  <cp:lastModifiedBy>Giovanni</cp:lastModifiedBy>
  <cp:revision>23</cp:revision>
  <dcterms:created xsi:type="dcterms:W3CDTF">2015-12-10T10:14:16Z</dcterms:created>
  <dcterms:modified xsi:type="dcterms:W3CDTF">2015-12-14T17:08:59Z</dcterms:modified>
</cp:coreProperties>
</file>