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6"/>
  </p:normalViewPr>
  <p:slideViewPr>
    <p:cSldViewPr snapToGrid="0" snapToObjects="1">
      <p:cViewPr varScale="1">
        <p:scale>
          <a:sx n="89" d="100"/>
          <a:sy n="89" d="100"/>
        </p:scale>
        <p:origin x="-195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828646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836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Why not satisfied?</a:t>
            </a:r>
          </a:p>
          <a:p>
            <a:pPr lvl="0" rtl="0">
              <a:spcBef>
                <a:spcPts val="0"/>
              </a:spcBef>
              <a:buNone/>
            </a:pPr>
            <a:r>
              <a:rPr lang="en-GB"/>
              <a:t>There are many points to take into consideration when evaluating a clustering: the aspect of the tree (ie are clusters well resolved), the number of clusters obtained after cutting (ie not so many clusters that they can’t all be analysed and not too few to be trivial), the relative sizes of the clusters (eg not dominated by one massive, uninformative cluster), and ultimately the biological relevance and/or usefulness of the clusters (ie can we find functional annotation enrichments in the clusters?). In many of the clustering approaches we tested, one or more of these points failed to deliver. This is most likely due to the high levels of technical and biological noise that are inherent to single-cell transcriptomics.</a:t>
            </a:r>
          </a:p>
        </p:txBody>
      </p:sp>
    </p:spTree>
    <p:extLst>
      <p:ext uri="{BB962C8B-B14F-4D97-AF65-F5344CB8AC3E}">
        <p14:creationId xmlns:p14="http://schemas.microsoft.com/office/powerpoint/2010/main" val="19956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0326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664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ISA parameters include (honestly at this point you can look to Sven, he knows better than I!):</a:t>
            </a:r>
          </a:p>
          <a:p>
            <a:pPr marL="457200" lvl="0" indent="-228600">
              <a:spcBef>
                <a:spcPts val="0"/>
              </a:spcBef>
            </a:pPr>
            <a:r>
              <a:rPr lang="en-GB"/>
              <a:t>how the expression matrix is thresholded prior to correlation calculations</a:t>
            </a:r>
          </a:p>
          <a:p>
            <a:pPr marL="457200" lvl="0" indent="-228600">
              <a:spcBef>
                <a:spcPts val="0"/>
              </a:spcBef>
            </a:pPr>
            <a:r>
              <a:rPr lang="en-GB"/>
              <a:t>the number of “random seeds” the algorithm begins with in each run</a:t>
            </a:r>
          </a:p>
          <a:p>
            <a:pPr marL="457200" lvl="0" indent="-228600">
              <a:spcBef>
                <a:spcPts val="0"/>
              </a:spcBef>
            </a:pPr>
            <a:r>
              <a:rPr lang="en-GB"/>
              <a:t>the number of runs the algorithm performs</a:t>
            </a:r>
          </a:p>
          <a:p>
            <a:pPr marL="457200" lvl="0" indent="-228600">
              <a:spcBef>
                <a:spcPts val="0"/>
              </a:spcBef>
            </a:pPr>
            <a:r>
              <a:rPr lang="en-GB"/>
              <a:t>thresholds on how much overlap two modules need to have before being merged into one</a:t>
            </a:r>
          </a:p>
          <a:p>
            <a:pPr marL="457200" lvl="0" indent="-228600" rtl="0">
              <a:spcBef>
                <a:spcPts val="0"/>
              </a:spcBef>
            </a:pPr>
            <a:r>
              <a:rPr lang="en-GB"/>
              <a:t>etc</a:t>
            </a:r>
          </a:p>
        </p:txBody>
      </p:sp>
    </p:spTree>
    <p:extLst>
      <p:ext uri="{BB962C8B-B14F-4D97-AF65-F5344CB8AC3E}">
        <p14:creationId xmlns:p14="http://schemas.microsoft.com/office/powerpoint/2010/main" val="1340191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9240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2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7369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2103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2710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a:p>
        </p:txBody>
      </p:sp>
    </p:spTree>
    <p:extLst>
      <p:ext uri="{BB962C8B-B14F-4D97-AF65-F5344CB8AC3E}">
        <p14:creationId xmlns:p14="http://schemas.microsoft.com/office/powerpoint/2010/main" val="112578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a:p>
        </p:txBody>
      </p:sp>
    </p:spTree>
    <p:extLst>
      <p:ext uri="{BB962C8B-B14F-4D97-AF65-F5344CB8AC3E}">
        <p14:creationId xmlns:p14="http://schemas.microsoft.com/office/powerpoint/2010/main" val="170818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2565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2371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a:t>Here, we performed a Principal Components Analysis on the mRNA &amp; lincRNA expression data. This was to allow us to visualise the main biological &amp; technical signals in the data at a high level. Each dot represents the transcriptome of one cell, they are plotted according to some of the top principal components, and they are coloured by cell cycle stage (G1: red, S: yellow, G2/M: green). As you can see, the transcriptomes belonging to each stage are pretty well clustered amongst themselves, &amp; relatively well separated from the others. The cell cycle signal is thus one of the strongest signals present in the expression data. Reassured by this, we can now push onwards to more complex analyses.</a:t>
            </a:r>
          </a:p>
        </p:txBody>
      </p:sp>
    </p:spTree>
    <p:extLst>
      <p:ext uri="{BB962C8B-B14F-4D97-AF65-F5344CB8AC3E}">
        <p14:creationId xmlns:p14="http://schemas.microsoft.com/office/powerpoint/2010/main" val="10095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599" cy="2736899"/>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3778833"/>
            <a:ext cx="8520599" cy="1056899"/>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599" cy="2618099"/>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4202966"/>
            <a:ext cx="8520599" cy="17343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599" cy="1122299"/>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7999"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299"/>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199" cy="19764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3737433"/>
            <a:ext cx="4045199" cy="16467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699" cy="524699"/>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subTitle" idx="1"/>
          </p:nvPr>
        </p:nvSpPr>
        <p:spPr>
          <a:xfrm>
            <a:off x="305700" y="970300"/>
            <a:ext cx="8532599" cy="4424700"/>
          </a:xfrm>
          <a:prstGeom prst="rect">
            <a:avLst/>
          </a:prstGeom>
          <a:solidFill>
            <a:srgbClr val="EFEFEF"/>
          </a:solidFill>
        </p:spPr>
        <p:txBody>
          <a:bodyPr lIns="91425" tIns="91425" rIns="91425" bIns="91425" anchor="b" anchorCtr="0">
            <a:noAutofit/>
          </a:bodyPr>
          <a:lstStyle/>
          <a:p>
            <a:pPr lvl="0" rtl="0">
              <a:spcBef>
                <a:spcPts val="0"/>
              </a:spcBef>
              <a:buNone/>
            </a:pPr>
            <a:endParaRPr sz="2200"/>
          </a:p>
          <a:p>
            <a:pPr lvl="0" rtl="0">
              <a:spcBef>
                <a:spcPts val="0"/>
              </a:spcBef>
              <a:buNone/>
            </a:pPr>
            <a:endParaRPr sz="2200"/>
          </a:p>
          <a:p>
            <a:pPr lvl="0" rtl="0">
              <a:spcBef>
                <a:spcPts val="0"/>
              </a:spcBef>
              <a:buNone/>
            </a:pPr>
            <a:r>
              <a:rPr lang="en-GB" sz="2200"/>
              <a:t>Adam </a:t>
            </a:r>
            <a:r>
              <a:rPr lang="en-GB" sz="2200" u="sng"/>
              <a:t>Alex</a:t>
            </a:r>
            <a:r>
              <a:rPr lang="en-GB" sz="2200"/>
              <a:t>ander T. SMITH</a:t>
            </a:r>
          </a:p>
          <a:p>
            <a:pPr lvl="0" rtl="0">
              <a:spcBef>
                <a:spcPts val="0"/>
              </a:spcBef>
              <a:buNone/>
            </a:pPr>
            <a:r>
              <a:rPr lang="en-GB" sz="2200"/>
              <a:t>post-doc in ACM lab, UNIL</a:t>
            </a:r>
          </a:p>
          <a:p>
            <a:pPr lvl="0" rtl="0">
              <a:spcBef>
                <a:spcPts val="0"/>
              </a:spcBef>
              <a:buNone/>
            </a:pPr>
            <a:endParaRPr sz="2200"/>
          </a:p>
        </p:txBody>
      </p:sp>
      <p:sp>
        <p:nvSpPr>
          <p:cNvPr id="55" name="Shape 55"/>
          <p:cNvSpPr txBox="1">
            <a:spLocks noGrp="1"/>
          </p:cNvSpPr>
          <p:nvPr>
            <p:ph type="ctrTitle"/>
          </p:nvPr>
        </p:nvSpPr>
        <p:spPr>
          <a:xfrm>
            <a:off x="0" y="1445950"/>
            <a:ext cx="9144000" cy="2464500"/>
          </a:xfrm>
          <a:prstGeom prst="rect">
            <a:avLst/>
          </a:prstGeom>
          <a:solidFill>
            <a:srgbClr val="CFE2F3"/>
          </a:solidFill>
        </p:spPr>
        <p:txBody>
          <a:bodyPr lIns="91425" tIns="91425" rIns="91425" bIns="91425" anchor="b" anchorCtr="0">
            <a:noAutofit/>
          </a:bodyPr>
          <a:lstStyle/>
          <a:p>
            <a:pPr lvl="0" rtl="0">
              <a:spcBef>
                <a:spcPts val="0"/>
              </a:spcBef>
              <a:buNone/>
            </a:pPr>
            <a:r>
              <a:rPr lang="en-GB" sz="2200" dirty="0"/>
              <a:t>Solving Biological Problems that require Math 2016</a:t>
            </a:r>
          </a:p>
          <a:p>
            <a:pPr lvl="0" rtl="0">
              <a:spcBef>
                <a:spcPts val="0"/>
              </a:spcBef>
              <a:buNone/>
            </a:pPr>
            <a:endParaRPr sz="2800" dirty="0"/>
          </a:p>
          <a:p>
            <a:pPr lvl="0" rtl="0">
              <a:spcBef>
                <a:spcPts val="0"/>
              </a:spcBef>
              <a:buNone/>
            </a:pPr>
            <a:r>
              <a:rPr lang="en-GB" sz="2800" dirty="0"/>
              <a:t>Identification of cell cycle-relevant gene modules in single-cell RNA-</a:t>
            </a:r>
            <a:r>
              <a:rPr lang="en-GB" sz="2800" dirty="0" err="1"/>
              <a:t>seq</a:t>
            </a:r>
            <a:r>
              <a:rPr lang="en-GB" sz="2800" dirty="0"/>
              <a:t> data </a:t>
            </a:r>
          </a:p>
          <a:p>
            <a:pPr lvl="0" rtl="0">
              <a:spcBef>
                <a:spcPts val="0"/>
              </a:spcBef>
              <a:buNone/>
            </a:pPr>
            <a:endParaRPr sz="2800" dirty="0"/>
          </a:p>
        </p:txBody>
      </p:sp>
      <p:pic>
        <p:nvPicPr>
          <p:cNvPr id="56" name="Shape 56"/>
          <p:cNvPicPr preferRelativeResize="0"/>
          <p:nvPr/>
        </p:nvPicPr>
        <p:blipFill>
          <a:blip r:embed="rId3">
            <a:alphaModFix/>
          </a:blip>
          <a:stretch>
            <a:fillRect/>
          </a:stretch>
        </p:blipFill>
        <p:spPr>
          <a:xfrm>
            <a:off x="1172475" y="5544087"/>
            <a:ext cx="2105025" cy="1057275"/>
          </a:xfrm>
          <a:prstGeom prst="rect">
            <a:avLst/>
          </a:prstGeom>
          <a:noFill/>
          <a:ln>
            <a:noFill/>
          </a:ln>
        </p:spPr>
      </p:pic>
      <p:pic>
        <p:nvPicPr>
          <p:cNvPr id="57" name="Shape 57" descr="SIB_logo.jpg"/>
          <p:cNvPicPr preferRelativeResize="0"/>
          <p:nvPr/>
        </p:nvPicPr>
        <p:blipFill>
          <a:blip r:embed="rId4">
            <a:alphaModFix/>
          </a:blip>
          <a:stretch>
            <a:fillRect/>
          </a:stretch>
        </p:blipFill>
        <p:spPr>
          <a:xfrm>
            <a:off x="3876675" y="5544087"/>
            <a:ext cx="1390650" cy="1057274"/>
          </a:xfrm>
          <a:prstGeom prst="rect">
            <a:avLst/>
          </a:prstGeom>
          <a:noFill/>
          <a:ln>
            <a:noFill/>
          </a:ln>
        </p:spPr>
      </p:pic>
      <p:pic>
        <p:nvPicPr>
          <p:cNvPr id="58" name="Shape 58" descr="Université_de_Lausanne_(logo).svg.png"/>
          <p:cNvPicPr preferRelativeResize="0"/>
          <p:nvPr/>
        </p:nvPicPr>
        <p:blipFill>
          <a:blip r:embed="rId5">
            <a:alphaModFix/>
          </a:blip>
          <a:stretch>
            <a:fillRect/>
          </a:stretch>
        </p:blipFill>
        <p:spPr>
          <a:xfrm>
            <a:off x="5866500" y="5543700"/>
            <a:ext cx="2971800" cy="10580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p:nvPr/>
        </p:nvSpPr>
        <p:spPr>
          <a:xfrm>
            <a:off x="133650" y="134575"/>
            <a:ext cx="8893200" cy="66036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28" name="Shape 128"/>
          <p:cNvSpPr txBox="1">
            <a:spLocks noGrp="1"/>
          </p:cNvSpPr>
          <p:nvPr>
            <p:ph type="title"/>
          </p:nvPr>
        </p:nvSpPr>
        <p:spPr>
          <a:xfrm>
            <a:off x="0" y="283649"/>
            <a:ext cx="9144000" cy="1023300"/>
          </a:xfrm>
          <a:prstGeom prst="rect">
            <a:avLst/>
          </a:prstGeom>
          <a:solidFill>
            <a:srgbClr val="CFE2F3"/>
          </a:solidFill>
        </p:spPr>
        <p:txBody>
          <a:bodyPr lIns="91425" tIns="91425" rIns="91425" bIns="91425" anchor="ctr" anchorCtr="0">
            <a:noAutofit/>
          </a:bodyPr>
          <a:lstStyle/>
          <a:p>
            <a:pPr marL="0" lvl="0" indent="457200" rtl="0">
              <a:spcBef>
                <a:spcPts val="0"/>
              </a:spcBef>
              <a:buNone/>
            </a:pPr>
            <a:r>
              <a:rPr lang="en-GB" sz="2600"/>
              <a:t>Gene modules</a:t>
            </a:r>
          </a:p>
        </p:txBody>
      </p:sp>
      <p:sp>
        <p:nvSpPr>
          <p:cNvPr id="129" name="Shape 129"/>
          <p:cNvSpPr txBox="1">
            <a:spLocks noGrp="1"/>
          </p:cNvSpPr>
          <p:nvPr>
            <p:ph type="body" idx="1"/>
          </p:nvPr>
        </p:nvSpPr>
        <p:spPr>
          <a:xfrm>
            <a:off x="246325" y="1417575"/>
            <a:ext cx="8700600" cy="1023300"/>
          </a:xfrm>
          <a:prstGeom prst="rect">
            <a:avLst/>
          </a:prstGeom>
        </p:spPr>
        <p:txBody>
          <a:bodyPr lIns="91425" tIns="91425" rIns="91425" bIns="91425" anchor="ctr" anchorCtr="0">
            <a:noAutofit/>
          </a:bodyPr>
          <a:lstStyle/>
          <a:p>
            <a:pPr marL="0" lvl="0" indent="0" rtl="0">
              <a:spcBef>
                <a:spcPts val="0"/>
              </a:spcBef>
              <a:buNone/>
            </a:pPr>
            <a:r>
              <a:rPr lang="en-GB"/>
              <a:t>A typical transcriptomics analysis will involve </a:t>
            </a:r>
            <a:r>
              <a:rPr lang="en-GB" b="1"/>
              <a:t>identifying groups of genes that work together</a:t>
            </a:r>
            <a:r>
              <a:rPr lang="en-GB"/>
              <a:t>, i.e. biological processes relevant to the biological question</a:t>
            </a:r>
          </a:p>
        </p:txBody>
      </p:sp>
      <p:pic>
        <p:nvPicPr>
          <p:cNvPr id="130" name="Shape 130"/>
          <p:cNvPicPr preferRelativeResize="0"/>
          <p:nvPr/>
        </p:nvPicPr>
        <p:blipFill>
          <a:blip r:embed="rId3">
            <a:alphaModFix/>
          </a:blip>
          <a:stretch>
            <a:fillRect/>
          </a:stretch>
        </p:blipFill>
        <p:spPr>
          <a:xfrm>
            <a:off x="4976537" y="2619775"/>
            <a:ext cx="3838774" cy="3083825"/>
          </a:xfrm>
          <a:prstGeom prst="rect">
            <a:avLst/>
          </a:prstGeom>
          <a:noFill/>
          <a:ln w="9525" cap="flat" cmpd="sng">
            <a:solidFill>
              <a:srgbClr val="666666"/>
            </a:solidFill>
            <a:prstDash val="solid"/>
            <a:round/>
            <a:headEnd type="none" w="med" len="med"/>
            <a:tailEnd type="none" w="med" len="med"/>
          </a:ln>
        </p:spPr>
      </p:pic>
      <p:sp>
        <p:nvSpPr>
          <p:cNvPr id="131" name="Shape 131"/>
          <p:cNvSpPr txBox="1"/>
          <p:nvPr/>
        </p:nvSpPr>
        <p:spPr>
          <a:xfrm>
            <a:off x="246325" y="5882500"/>
            <a:ext cx="8700600" cy="8556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GB" sz="1800">
                <a:solidFill>
                  <a:schemeClr val="dk2"/>
                </a:solidFill>
              </a:rPr>
              <a:t>However, </a:t>
            </a:r>
            <a:r>
              <a:rPr lang="en-GB" sz="1800" b="1">
                <a:solidFill>
                  <a:schemeClr val="dk2"/>
                </a:solidFill>
              </a:rPr>
              <a:t>single-cell RNA-seq data is noisy</a:t>
            </a:r>
            <a:r>
              <a:rPr lang="en-GB" sz="1800">
                <a:solidFill>
                  <a:schemeClr val="dk2"/>
                </a:solidFill>
              </a:rPr>
              <a:t>: </a:t>
            </a:r>
            <a:br>
              <a:rPr lang="en-GB" sz="1800">
                <a:solidFill>
                  <a:schemeClr val="dk2"/>
                </a:solidFill>
              </a:rPr>
            </a:br>
            <a:r>
              <a:rPr lang="en-GB" sz="1800">
                <a:solidFill>
                  <a:schemeClr val="dk2"/>
                </a:solidFill>
              </a:rPr>
              <a:t>finding gene modules is challenging, and so far has been unsatisfactory.</a:t>
            </a:r>
          </a:p>
        </p:txBody>
      </p:sp>
      <p:sp>
        <p:nvSpPr>
          <p:cNvPr id="132" name="Shape 132"/>
          <p:cNvSpPr txBox="1"/>
          <p:nvPr/>
        </p:nvSpPr>
        <p:spPr>
          <a:xfrm>
            <a:off x="246325" y="2619775"/>
            <a:ext cx="4730100" cy="30837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GB" sz="1800">
                <a:solidFill>
                  <a:schemeClr val="dk2"/>
                </a:solidFill>
              </a:rPr>
              <a:t>Typical approaches: correlation-based clustering, Weighted Gene Correlation Network Analysis… group genes based on the correlation between their expressions.</a:t>
            </a:r>
          </a:p>
          <a:p>
            <a:pPr lvl="0" rtl="0">
              <a:lnSpc>
                <a:spcPct val="115000"/>
              </a:lnSpc>
              <a:spcBef>
                <a:spcPts val="0"/>
              </a:spcBef>
              <a:spcAft>
                <a:spcPts val="1600"/>
              </a:spcAft>
              <a:buNone/>
            </a:pPr>
            <a:r>
              <a:rPr lang="en-GB" sz="1800">
                <a:solidFill>
                  <a:schemeClr val="dk2"/>
                </a:solidFill>
              </a:rPr>
              <a:t>Gene groups can then be compared to known biological processes’ gene sets.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177900" y="2239800"/>
            <a:ext cx="8705100" cy="23784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38" name="Shape 138"/>
          <p:cNvSpPr txBox="1">
            <a:spLocks noGrp="1"/>
          </p:cNvSpPr>
          <p:nvPr>
            <p:ph type="title"/>
          </p:nvPr>
        </p:nvSpPr>
        <p:spPr>
          <a:xfrm>
            <a:off x="0" y="2532711"/>
            <a:ext cx="9144000" cy="1775699"/>
          </a:xfrm>
          <a:prstGeom prst="rect">
            <a:avLst/>
          </a:prstGeom>
          <a:solidFill>
            <a:srgbClr val="CFE2F3"/>
          </a:solidFill>
        </p:spPr>
        <p:txBody>
          <a:bodyPr lIns="91425" tIns="91425" rIns="91425" bIns="91425" anchor="ctr" anchorCtr="0">
            <a:noAutofit/>
          </a:bodyPr>
          <a:lstStyle/>
          <a:p>
            <a:pPr lvl="0" algn="ctr" rtl="0">
              <a:spcBef>
                <a:spcPts val="0"/>
              </a:spcBef>
              <a:buNone/>
            </a:pPr>
            <a:r>
              <a:rPr lang="en-GB"/>
              <a:t>What will YOU do?</a:t>
            </a:r>
          </a:p>
        </p:txBody>
      </p:sp>
      <p:sp>
        <p:nvSpPr>
          <p:cNvPr id="139" name="Shape 13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133650" y="134575"/>
            <a:ext cx="8893200" cy="66036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45" name="Shape 145"/>
          <p:cNvSpPr txBox="1">
            <a:spLocks noGrp="1"/>
          </p:cNvSpPr>
          <p:nvPr>
            <p:ph type="title"/>
          </p:nvPr>
        </p:nvSpPr>
        <p:spPr>
          <a:xfrm>
            <a:off x="0" y="283649"/>
            <a:ext cx="9144000" cy="1023300"/>
          </a:xfrm>
          <a:prstGeom prst="rect">
            <a:avLst/>
          </a:prstGeom>
          <a:solidFill>
            <a:srgbClr val="CFE2F3"/>
          </a:solidFill>
        </p:spPr>
        <p:txBody>
          <a:bodyPr lIns="91425" tIns="91425" rIns="91425" bIns="91425" anchor="ctr" anchorCtr="0">
            <a:noAutofit/>
          </a:bodyPr>
          <a:lstStyle/>
          <a:p>
            <a:pPr marL="0" lvl="0" indent="457200" rtl="0">
              <a:spcBef>
                <a:spcPts val="0"/>
              </a:spcBef>
              <a:buNone/>
            </a:pPr>
            <a:r>
              <a:rPr lang="en-GB" sz="2600"/>
              <a:t>Identify gene “modules” relevant to cell cycle</a:t>
            </a:r>
          </a:p>
        </p:txBody>
      </p:sp>
      <p:sp>
        <p:nvSpPr>
          <p:cNvPr id="146" name="Shape 146"/>
          <p:cNvSpPr txBox="1">
            <a:spLocks noGrp="1"/>
          </p:cNvSpPr>
          <p:nvPr>
            <p:ph type="body" idx="1"/>
          </p:nvPr>
        </p:nvSpPr>
        <p:spPr>
          <a:xfrm>
            <a:off x="187225" y="1379325"/>
            <a:ext cx="4209000" cy="5281500"/>
          </a:xfrm>
          <a:prstGeom prst="rect">
            <a:avLst/>
          </a:prstGeom>
        </p:spPr>
        <p:txBody>
          <a:bodyPr lIns="91425" tIns="91425" rIns="91425" bIns="91425" anchor="ctr" anchorCtr="0">
            <a:noAutofit/>
          </a:bodyPr>
          <a:lstStyle/>
          <a:p>
            <a:pPr marL="0" lvl="0" indent="0" rtl="0">
              <a:spcBef>
                <a:spcPts val="0"/>
              </a:spcBef>
              <a:buNone/>
            </a:pPr>
            <a:r>
              <a:rPr lang="en-GB"/>
              <a:t>=&gt; 	you will test-drive the</a:t>
            </a:r>
            <a:br>
              <a:rPr lang="en-GB"/>
            </a:br>
            <a:r>
              <a:rPr lang="en-GB"/>
              <a:t>	</a:t>
            </a:r>
            <a:r>
              <a:rPr lang="en-GB" b="1"/>
              <a:t>Iterative Signature Algorithm</a:t>
            </a:r>
            <a:r>
              <a:rPr lang="en-GB"/>
              <a:t>.</a:t>
            </a:r>
          </a:p>
          <a:p>
            <a:pPr marL="0" lvl="0" indent="0" rtl="0">
              <a:spcBef>
                <a:spcPts val="0"/>
              </a:spcBef>
              <a:buNone/>
            </a:pPr>
            <a:endParaRPr/>
          </a:p>
          <a:p>
            <a:pPr marL="0" lvl="0" indent="0" rtl="0">
              <a:spcBef>
                <a:spcPts val="0"/>
              </a:spcBef>
              <a:buNone/>
            </a:pPr>
            <a:r>
              <a:rPr lang="en-GB"/>
              <a:t>ISA was developed at the DCB to identify “</a:t>
            </a:r>
            <a:r>
              <a:rPr lang="en-GB" b="1"/>
              <a:t>modules</a:t>
            </a:r>
            <a:r>
              <a:rPr lang="en-GB"/>
              <a:t>” in data matrices:</a:t>
            </a:r>
            <a:br>
              <a:rPr lang="en-GB"/>
            </a:br>
            <a:r>
              <a:rPr lang="en-GB"/>
              <a:t>groups of genes that have coherent and distinctive expression levels</a:t>
            </a:r>
            <a:br>
              <a:rPr lang="en-GB"/>
            </a:br>
            <a:r>
              <a:rPr lang="en-GB"/>
              <a:t>across groups of samples.</a:t>
            </a:r>
          </a:p>
          <a:p>
            <a:pPr marL="0" lvl="0" indent="0" rtl="0">
              <a:spcBef>
                <a:spcPts val="0"/>
              </a:spcBef>
              <a:buNone/>
            </a:pPr>
            <a:endParaRPr/>
          </a:p>
          <a:p>
            <a:pPr marL="0" lvl="0" indent="0" rtl="0">
              <a:spcBef>
                <a:spcPts val="0"/>
              </a:spcBef>
              <a:buNone/>
            </a:pPr>
            <a:r>
              <a:rPr lang="en-GB"/>
              <a:t>=&gt; 	you will then </a:t>
            </a:r>
            <a:r>
              <a:rPr lang="en-GB" b="1"/>
              <a:t>evaluate modules’ biological relevance</a:t>
            </a:r>
            <a:r>
              <a:rPr lang="en-GB"/>
              <a:t> using enrichment analyses (enrichments in annotations eg GO terms, and in cell cycle stages).</a:t>
            </a:r>
          </a:p>
        </p:txBody>
      </p:sp>
      <p:pic>
        <p:nvPicPr>
          <p:cNvPr id="147" name="Shape 147"/>
          <p:cNvPicPr preferRelativeResize="0"/>
          <p:nvPr/>
        </p:nvPicPr>
        <p:blipFill>
          <a:blip r:embed="rId3">
            <a:alphaModFix/>
          </a:blip>
          <a:stretch>
            <a:fillRect/>
          </a:stretch>
        </p:blipFill>
        <p:spPr>
          <a:xfrm>
            <a:off x="4396325" y="1379266"/>
            <a:ext cx="4545900" cy="5281658"/>
          </a:xfrm>
          <a:prstGeom prst="rect">
            <a:avLst/>
          </a:prstGeom>
          <a:noFill/>
          <a:ln w="9525" cap="flat" cmpd="sng">
            <a:solidFill>
              <a:srgbClr val="666666"/>
            </a:solidFill>
            <a:prstDash val="solid"/>
            <a:round/>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p:nvPr/>
        </p:nvSpPr>
        <p:spPr>
          <a:xfrm>
            <a:off x="133650" y="134575"/>
            <a:ext cx="8893200" cy="66036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53" name="Shape 153"/>
          <p:cNvSpPr txBox="1">
            <a:spLocks noGrp="1"/>
          </p:cNvSpPr>
          <p:nvPr>
            <p:ph type="title"/>
          </p:nvPr>
        </p:nvSpPr>
        <p:spPr>
          <a:xfrm>
            <a:off x="0" y="283649"/>
            <a:ext cx="9144000" cy="1023300"/>
          </a:xfrm>
          <a:prstGeom prst="rect">
            <a:avLst/>
          </a:prstGeom>
          <a:solidFill>
            <a:srgbClr val="CFE2F3"/>
          </a:solidFill>
        </p:spPr>
        <p:txBody>
          <a:bodyPr lIns="91425" tIns="91425" rIns="91425" bIns="91425" anchor="ctr" anchorCtr="0">
            <a:noAutofit/>
          </a:bodyPr>
          <a:lstStyle/>
          <a:p>
            <a:pPr marL="0" lvl="0" indent="457200" rtl="0">
              <a:spcBef>
                <a:spcPts val="0"/>
              </a:spcBef>
              <a:buNone/>
            </a:pPr>
            <a:r>
              <a:rPr lang="en-GB" sz="2600"/>
              <a:t>ISA &amp; enrichments</a:t>
            </a:r>
          </a:p>
        </p:txBody>
      </p:sp>
      <p:sp>
        <p:nvSpPr>
          <p:cNvPr id="154" name="Shape 154"/>
          <p:cNvSpPr txBox="1">
            <a:spLocks noGrp="1"/>
          </p:cNvSpPr>
          <p:nvPr>
            <p:ph type="body" idx="1"/>
          </p:nvPr>
        </p:nvSpPr>
        <p:spPr>
          <a:xfrm>
            <a:off x="311700" y="1417575"/>
            <a:ext cx="8538300" cy="5110500"/>
          </a:xfrm>
          <a:prstGeom prst="rect">
            <a:avLst/>
          </a:prstGeom>
        </p:spPr>
        <p:txBody>
          <a:bodyPr lIns="91425" tIns="91425" rIns="91425" bIns="91425" anchor="ctr" anchorCtr="0">
            <a:noAutofit/>
          </a:bodyPr>
          <a:lstStyle/>
          <a:p>
            <a:pPr marL="0" lvl="0" indent="0" rtl="0">
              <a:spcBef>
                <a:spcPts val="0"/>
              </a:spcBef>
              <a:buNone/>
            </a:pPr>
            <a:r>
              <a:rPr lang="en-GB"/>
              <a:t>The ISA pipeline requires the selection of several parameters, and generates results that may not be straightforward to analyse.</a:t>
            </a:r>
          </a:p>
          <a:p>
            <a:pPr marL="0" lvl="0" indent="0" rtl="0">
              <a:spcBef>
                <a:spcPts val="0"/>
              </a:spcBef>
              <a:buNone/>
            </a:pPr>
            <a:endParaRPr/>
          </a:p>
          <a:p>
            <a:pPr marL="0" lvl="0" indent="0" rtl="0">
              <a:spcBef>
                <a:spcPts val="0"/>
              </a:spcBef>
              <a:buNone/>
            </a:pPr>
            <a:r>
              <a:rPr lang="en-GB"/>
              <a:t>You will:</a:t>
            </a:r>
          </a:p>
          <a:p>
            <a:pPr marL="457200" lvl="0" indent="-228600" rtl="0">
              <a:spcBef>
                <a:spcPts val="0"/>
              </a:spcBef>
              <a:buAutoNum type="arabicPeriod"/>
            </a:pPr>
            <a:r>
              <a:rPr lang="en-GB" b="1"/>
              <a:t>experiment with ISA parameters</a:t>
            </a:r>
            <a:r>
              <a:rPr lang="en-GB"/>
              <a:t/>
            </a:r>
            <a:br>
              <a:rPr lang="en-GB"/>
            </a:br>
            <a:r>
              <a:rPr lang="en-GB"/>
              <a:t>=&gt; 	ISA will be run in R</a:t>
            </a:r>
          </a:p>
          <a:p>
            <a:pPr marL="457200" lvl="0" indent="-228600" rtl="0">
              <a:spcBef>
                <a:spcPts val="0"/>
              </a:spcBef>
              <a:buAutoNum type="arabicPeriod"/>
            </a:pPr>
            <a:r>
              <a:rPr lang="en-GB" b="1"/>
              <a:t>explore the results</a:t>
            </a:r>
            <a:r>
              <a:rPr lang="en-GB"/>
              <a:t/>
            </a:r>
            <a:br>
              <a:rPr lang="en-GB"/>
            </a:br>
            <a:r>
              <a:rPr lang="en-GB"/>
              <a:t>=&gt; 	ISA results will be visualised &amp; explored in R.</a:t>
            </a:r>
            <a:br>
              <a:rPr lang="en-GB"/>
            </a:br>
            <a:r>
              <a:rPr lang="en-GB"/>
              <a:t>	Modules will be tested for biological relevance using R &amp; ToppFun.</a:t>
            </a:r>
          </a:p>
          <a:p>
            <a:pPr marL="0" lvl="0" indent="0" rt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8"/>
        <p:cNvGrpSpPr/>
        <p:nvPr/>
      </p:nvGrpSpPr>
      <p:grpSpPr>
        <a:xfrm>
          <a:off x="0" y="0"/>
          <a:ext cx="0" cy="0"/>
          <a:chOff x="0" y="0"/>
          <a:chExt cx="0" cy="0"/>
        </a:xfrm>
      </p:grpSpPr>
      <p:sp>
        <p:nvSpPr>
          <p:cNvPr id="159" name="Shape 159"/>
          <p:cNvSpPr/>
          <p:nvPr/>
        </p:nvSpPr>
        <p:spPr>
          <a:xfrm>
            <a:off x="125400" y="134575"/>
            <a:ext cx="8893200" cy="6592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60" name="Shape 160"/>
          <p:cNvSpPr txBox="1">
            <a:spLocks noGrp="1"/>
          </p:cNvSpPr>
          <p:nvPr>
            <p:ph type="title"/>
          </p:nvPr>
        </p:nvSpPr>
        <p:spPr>
          <a:xfrm>
            <a:off x="0" y="5529650"/>
            <a:ext cx="9144000" cy="1023300"/>
          </a:xfrm>
          <a:prstGeom prst="rect">
            <a:avLst/>
          </a:prstGeom>
          <a:solidFill>
            <a:srgbClr val="CFE2F3"/>
          </a:solidFill>
        </p:spPr>
        <p:txBody>
          <a:bodyPr lIns="91425" tIns="91425" rIns="91425" bIns="91425" anchor="ctr" anchorCtr="0">
            <a:noAutofit/>
          </a:bodyPr>
          <a:lstStyle/>
          <a:p>
            <a:pPr lvl="0" indent="457200" algn="ctr" rtl="0">
              <a:spcBef>
                <a:spcPts val="0"/>
              </a:spcBef>
              <a:buNone/>
            </a:pPr>
            <a:r>
              <a:rPr lang="en-GB" sz="2600"/>
              <a:t>Thank you for your attention</a:t>
            </a:r>
          </a:p>
        </p:txBody>
      </p:sp>
      <p:sp>
        <p:nvSpPr>
          <p:cNvPr id="161" name="Shape 161"/>
          <p:cNvSpPr txBox="1"/>
          <p:nvPr/>
        </p:nvSpPr>
        <p:spPr>
          <a:xfrm>
            <a:off x="288525" y="5020545"/>
            <a:ext cx="8616600" cy="509100"/>
          </a:xfrm>
          <a:prstGeom prst="rect">
            <a:avLst/>
          </a:prstGeom>
          <a:noFill/>
          <a:ln>
            <a:noFill/>
          </a:ln>
        </p:spPr>
        <p:txBody>
          <a:bodyPr lIns="91425" tIns="91425" rIns="91425" bIns="91425" anchor="ctr" anchorCtr="0">
            <a:noAutofit/>
          </a:bodyPr>
          <a:lstStyle/>
          <a:p>
            <a:pPr lvl="0" algn="ctr" rtl="0">
              <a:spcBef>
                <a:spcPts val="0"/>
              </a:spcBef>
              <a:buNone/>
            </a:pPr>
            <a:r>
              <a:rPr lang="en-GB"/>
              <a:t>We look forward to seeing you!</a:t>
            </a:r>
          </a:p>
        </p:txBody>
      </p:sp>
      <p:pic>
        <p:nvPicPr>
          <p:cNvPr id="162" name="Shape 162"/>
          <p:cNvPicPr preferRelativeResize="0"/>
          <p:nvPr/>
        </p:nvPicPr>
        <p:blipFill>
          <a:blip r:embed="rId3">
            <a:alphaModFix/>
          </a:blip>
          <a:stretch>
            <a:fillRect/>
          </a:stretch>
        </p:blipFill>
        <p:spPr>
          <a:xfrm>
            <a:off x="1154700" y="339472"/>
            <a:ext cx="6834598" cy="4681074"/>
          </a:xfrm>
          <a:prstGeom prst="rect">
            <a:avLst/>
          </a:prstGeom>
          <a:noFill/>
          <a:ln w="9525" cap="flat" cmpd="sng">
            <a:solidFill>
              <a:srgbClr val="666666"/>
            </a:solidFill>
            <a:prstDash val="solid"/>
            <a:round/>
            <a:headEnd type="none" w="med" len="med"/>
            <a:tailEnd type="none" w="med" len="med"/>
          </a:ln>
        </p:spPr>
      </p:pic>
      <p:sp>
        <p:nvSpPr>
          <p:cNvPr id="6" name="Oval 5"/>
          <p:cNvSpPr/>
          <p:nvPr/>
        </p:nvSpPr>
        <p:spPr>
          <a:xfrm>
            <a:off x="4098471" y="2792184"/>
            <a:ext cx="1420585" cy="1719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161"/>
          <p:cNvSpPr txBox="1"/>
          <p:nvPr/>
        </p:nvSpPr>
        <p:spPr>
          <a:xfrm>
            <a:off x="5029520" y="4256897"/>
            <a:ext cx="1229871" cy="509100"/>
          </a:xfrm>
          <a:prstGeom prst="rect">
            <a:avLst/>
          </a:prstGeom>
          <a:noFill/>
          <a:ln>
            <a:noFill/>
          </a:ln>
        </p:spPr>
        <p:txBody>
          <a:bodyPr lIns="91425" tIns="91425" rIns="91425" bIns="91425" anchor="ctr" anchorCtr="0">
            <a:noAutofit/>
          </a:bodyPr>
          <a:lstStyle/>
          <a:p>
            <a:pPr lvl="0" algn="ctr" rtl="0">
              <a:spcBef>
                <a:spcPts val="0"/>
              </a:spcBef>
              <a:buNone/>
            </a:pPr>
            <a:r>
              <a:rPr lang="en-GB" sz="3200" b="1" dirty="0" smtClean="0">
                <a:solidFill>
                  <a:srgbClr val="FF0000"/>
                </a:solidFill>
              </a:rPr>
              <a:t>Alex</a:t>
            </a:r>
            <a:endParaRPr lang="en-GB" sz="32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6"/>
        <p:cNvGrpSpPr/>
        <p:nvPr/>
      </p:nvGrpSpPr>
      <p:grpSpPr>
        <a:xfrm>
          <a:off x="0" y="0"/>
          <a:ext cx="0" cy="0"/>
          <a:chOff x="0" y="0"/>
          <a:chExt cx="0" cy="0"/>
        </a:xfrm>
      </p:grpSpPr>
      <p:sp>
        <p:nvSpPr>
          <p:cNvPr id="167" name="Shape 167"/>
          <p:cNvSpPr/>
          <p:nvPr/>
        </p:nvSpPr>
        <p:spPr>
          <a:xfrm>
            <a:off x="177900" y="2239800"/>
            <a:ext cx="8705100" cy="23784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68" name="Shape 168"/>
          <p:cNvSpPr txBox="1">
            <a:spLocks noGrp="1"/>
          </p:cNvSpPr>
          <p:nvPr>
            <p:ph type="title"/>
          </p:nvPr>
        </p:nvSpPr>
        <p:spPr>
          <a:xfrm>
            <a:off x="0" y="2532711"/>
            <a:ext cx="9144000" cy="1775699"/>
          </a:xfrm>
          <a:prstGeom prst="rect">
            <a:avLst/>
          </a:prstGeom>
          <a:solidFill>
            <a:srgbClr val="CFE2F3"/>
          </a:solidFill>
        </p:spPr>
        <p:txBody>
          <a:bodyPr lIns="91425" tIns="91425" rIns="91425" bIns="91425" anchor="ctr" anchorCtr="0">
            <a:noAutofit/>
          </a:bodyPr>
          <a:lstStyle/>
          <a:p>
            <a:pPr lvl="0" algn="ctr" rtl="0">
              <a:spcBef>
                <a:spcPts val="0"/>
              </a:spcBef>
              <a:buNone/>
            </a:pPr>
            <a:r>
              <a:rPr lang="en-GB"/>
              <a:t>That’s all for now!</a:t>
            </a:r>
          </a:p>
        </p:txBody>
      </p:sp>
      <p:sp>
        <p:nvSpPr>
          <p:cNvPr id="169" name="Shape 16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15</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p:nvPr/>
        </p:nvSpPr>
        <p:spPr>
          <a:xfrm>
            <a:off x="177900" y="2239800"/>
            <a:ext cx="8705100" cy="23784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4" name="Shape 64"/>
          <p:cNvSpPr txBox="1">
            <a:spLocks noGrp="1"/>
          </p:cNvSpPr>
          <p:nvPr>
            <p:ph type="title"/>
          </p:nvPr>
        </p:nvSpPr>
        <p:spPr>
          <a:xfrm>
            <a:off x="0" y="2532711"/>
            <a:ext cx="9144000" cy="1775699"/>
          </a:xfrm>
          <a:prstGeom prst="rect">
            <a:avLst/>
          </a:prstGeom>
          <a:solidFill>
            <a:srgbClr val="CFE2F3"/>
          </a:solidFill>
        </p:spPr>
        <p:txBody>
          <a:bodyPr lIns="91425" tIns="91425" rIns="91425" bIns="91425" anchor="ctr" anchorCtr="0">
            <a:noAutofit/>
          </a:bodyPr>
          <a:lstStyle/>
          <a:p>
            <a:pPr lvl="0" algn="ctr" rtl="0">
              <a:spcBef>
                <a:spcPts val="0"/>
              </a:spcBef>
              <a:buNone/>
            </a:pPr>
            <a:r>
              <a:rPr lang="en-GB"/>
              <a:t>Biological Background:</a:t>
            </a:r>
          </a:p>
          <a:p>
            <a:pPr lvl="0" algn="ctr" rtl="0">
              <a:spcBef>
                <a:spcPts val="0"/>
              </a:spcBef>
              <a:buNone/>
            </a:pPr>
            <a:r>
              <a:rPr lang="en-GB"/>
              <a:t>lincRNAs &amp; cell cycle</a:t>
            </a:r>
          </a:p>
        </p:txBody>
      </p:sp>
      <p:sp>
        <p:nvSpPr>
          <p:cNvPr id="65" name="Shape 6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p:nvPr/>
        </p:nvSpPr>
        <p:spPr>
          <a:xfrm>
            <a:off x="133650" y="134575"/>
            <a:ext cx="8893200" cy="66036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1" name="Shape 71"/>
          <p:cNvSpPr txBox="1">
            <a:spLocks noGrp="1"/>
          </p:cNvSpPr>
          <p:nvPr>
            <p:ph type="title"/>
          </p:nvPr>
        </p:nvSpPr>
        <p:spPr>
          <a:xfrm>
            <a:off x="0" y="283649"/>
            <a:ext cx="9144000" cy="1023300"/>
          </a:xfrm>
          <a:prstGeom prst="rect">
            <a:avLst/>
          </a:prstGeom>
          <a:solidFill>
            <a:srgbClr val="CFE2F3"/>
          </a:solidFill>
        </p:spPr>
        <p:txBody>
          <a:bodyPr lIns="91425" tIns="91425" rIns="91425" bIns="91425" anchor="ctr" anchorCtr="0">
            <a:noAutofit/>
          </a:bodyPr>
          <a:lstStyle/>
          <a:p>
            <a:pPr lvl="0" indent="457200" rtl="0">
              <a:spcBef>
                <a:spcPts val="0"/>
              </a:spcBef>
              <a:buNone/>
            </a:pPr>
            <a:r>
              <a:rPr lang="en-GB" sz="2600"/>
              <a:t>Long intergenic non-coding RNAs: the new guys in town</a:t>
            </a:r>
          </a:p>
        </p:txBody>
      </p:sp>
      <p:sp>
        <p:nvSpPr>
          <p:cNvPr id="72" name="Shape 72"/>
          <p:cNvSpPr txBox="1">
            <a:spLocks noGrp="1"/>
          </p:cNvSpPr>
          <p:nvPr>
            <p:ph type="body" idx="1"/>
          </p:nvPr>
        </p:nvSpPr>
        <p:spPr>
          <a:xfrm>
            <a:off x="311700" y="1417575"/>
            <a:ext cx="8538300" cy="856500"/>
          </a:xfrm>
          <a:prstGeom prst="rect">
            <a:avLst/>
          </a:prstGeom>
        </p:spPr>
        <p:txBody>
          <a:bodyPr lIns="91425" tIns="91425" rIns="91425" bIns="91425" anchor="ctr" anchorCtr="0">
            <a:noAutofit/>
          </a:bodyPr>
          <a:lstStyle/>
          <a:p>
            <a:pPr lvl="0" rtl="0">
              <a:spcBef>
                <a:spcPts val="0"/>
              </a:spcBef>
              <a:buNone/>
            </a:pPr>
            <a:r>
              <a:rPr lang="en-GB"/>
              <a:t>Bulk RNA-seq revealed extensive, non-protein-coding transcription of genomes</a:t>
            </a:r>
          </a:p>
        </p:txBody>
      </p:sp>
      <p:sp>
        <p:nvSpPr>
          <p:cNvPr id="73" name="Shape 73"/>
          <p:cNvSpPr txBox="1"/>
          <p:nvPr/>
        </p:nvSpPr>
        <p:spPr>
          <a:xfrm>
            <a:off x="5234700" y="5440912"/>
            <a:ext cx="3462900" cy="1090800"/>
          </a:xfrm>
          <a:prstGeom prst="rect">
            <a:avLst/>
          </a:prstGeom>
          <a:noFill/>
          <a:ln>
            <a:noFill/>
          </a:ln>
        </p:spPr>
        <p:txBody>
          <a:bodyPr lIns="91425" tIns="91425" rIns="91425" bIns="91425" anchor="t" anchorCtr="0">
            <a:noAutofit/>
          </a:bodyPr>
          <a:lstStyle/>
          <a:p>
            <a:pPr lvl="0" rtl="0">
              <a:spcBef>
                <a:spcPts val="0"/>
              </a:spcBef>
              <a:buNone/>
            </a:pPr>
            <a:r>
              <a:rPr lang="en-GB"/>
              <a:t>Number of transcripts in the human genome: a large fraction of transcriptional information is in non-coding regions</a:t>
            </a:r>
            <a:br>
              <a:rPr lang="en-GB"/>
            </a:br>
            <a:r>
              <a:rPr lang="en-GB"/>
              <a:t>Lyer et al., 2015</a:t>
            </a:r>
          </a:p>
        </p:txBody>
      </p:sp>
      <p:pic>
        <p:nvPicPr>
          <p:cNvPr id="74" name="Shape 74" descr="Transcripts_Hu.png"/>
          <p:cNvPicPr preferRelativeResize="0"/>
          <p:nvPr/>
        </p:nvPicPr>
        <p:blipFill>
          <a:blip r:embed="rId3">
            <a:alphaModFix/>
          </a:blip>
          <a:stretch>
            <a:fillRect/>
          </a:stretch>
        </p:blipFill>
        <p:spPr>
          <a:xfrm>
            <a:off x="5234700" y="2274095"/>
            <a:ext cx="3462900" cy="3166817"/>
          </a:xfrm>
          <a:prstGeom prst="rect">
            <a:avLst/>
          </a:prstGeom>
          <a:noFill/>
          <a:ln w="9525" cap="flat" cmpd="sng">
            <a:solidFill>
              <a:srgbClr val="999999"/>
            </a:solidFill>
            <a:prstDash val="solid"/>
            <a:round/>
            <a:headEnd type="none" w="med" len="med"/>
            <a:tailEnd type="none" w="med" len="med"/>
          </a:ln>
        </p:spPr>
      </p:pic>
      <p:sp>
        <p:nvSpPr>
          <p:cNvPr id="75" name="Shape 75"/>
          <p:cNvSpPr txBox="1">
            <a:spLocks noGrp="1"/>
          </p:cNvSpPr>
          <p:nvPr>
            <p:ph type="body" idx="1"/>
          </p:nvPr>
        </p:nvSpPr>
        <p:spPr>
          <a:xfrm>
            <a:off x="302850" y="1988400"/>
            <a:ext cx="5160599" cy="4749899"/>
          </a:xfrm>
          <a:prstGeom prst="rect">
            <a:avLst/>
          </a:prstGeom>
        </p:spPr>
        <p:txBody>
          <a:bodyPr lIns="91425" tIns="91425" rIns="91425" bIns="91425" anchor="ctr" anchorCtr="0">
            <a:noAutofit/>
          </a:bodyPr>
          <a:lstStyle/>
          <a:p>
            <a:pPr lvl="0" rtl="0">
              <a:spcBef>
                <a:spcPts val="0"/>
              </a:spcBef>
              <a:buNone/>
            </a:pPr>
            <a:r>
              <a:rPr lang="en-GB"/>
              <a:t>ncRNAs are diverse</a:t>
            </a:r>
            <a:br>
              <a:rPr lang="en-GB"/>
            </a:br>
            <a:r>
              <a:rPr lang="en-GB" sz="1400"/>
              <a:t>micro RNAs, piRNAs, pseudogenes... and lncRNAs</a:t>
            </a:r>
          </a:p>
          <a:p>
            <a:pPr lvl="0">
              <a:spcBef>
                <a:spcPts val="0"/>
              </a:spcBef>
              <a:buNone/>
            </a:pPr>
            <a:r>
              <a:rPr lang="en-GB"/>
              <a:t>lncRNAs: ~60% of known Hu transcripts, </a:t>
            </a:r>
            <a:br>
              <a:rPr lang="en-GB"/>
            </a:br>
            <a:r>
              <a:rPr lang="en-GB"/>
              <a:t>functions discovered for a few 100’s</a:t>
            </a:r>
          </a:p>
          <a:p>
            <a:pPr lvl="0" rtl="0">
              <a:spcBef>
                <a:spcPts val="0"/>
              </a:spcBef>
              <a:buNone/>
            </a:pPr>
            <a:r>
              <a:rPr lang="en-GB"/>
              <a:t>lincRNAs: most abundant of lncRNAs, </a:t>
            </a:r>
            <a:br>
              <a:rPr lang="en-GB"/>
            </a:br>
            <a:r>
              <a:rPr lang="en-GB"/>
              <a:t>	easier to study</a:t>
            </a:r>
          </a:p>
          <a:p>
            <a:pPr lvl="0" rtl="0">
              <a:spcBef>
                <a:spcPts val="0"/>
              </a:spcBef>
              <a:buNone/>
            </a:pPr>
            <a:endParaRPr/>
          </a:p>
          <a:p>
            <a:pPr lvl="0" algn="ctr" rtl="0">
              <a:spcBef>
                <a:spcPts val="0"/>
              </a:spcBef>
              <a:buNone/>
            </a:pPr>
            <a:r>
              <a:rPr lang="en-GB" b="1"/>
              <a:t>A whole new layer of </a:t>
            </a:r>
            <a:br>
              <a:rPr lang="en-GB" b="1"/>
            </a:br>
            <a:r>
              <a:rPr lang="en-GB" b="1"/>
              <a:t>gene expression regulation!!!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133650" y="134575"/>
            <a:ext cx="8893200" cy="66036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81" name="Shape 81"/>
          <p:cNvSpPr txBox="1">
            <a:spLocks noGrp="1"/>
          </p:cNvSpPr>
          <p:nvPr>
            <p:ph type="title"/>
          </p:nvPr>
        </p:nvSpPr>
        <p:spPr>
          <a:xfrm>
            <a:off x="0" y="283649"/>
            <a:ext cx="9144000" cy="1023300"/>
          </a:xfrm>
          <a:prstGeom prst="rect">
            <a:avLst/>
          </a:prstGeom>
          <a:solidFill>
            <a:srgbClr val="CFE2F3"/>
          </a:solidFill>
        </p:spPr>
        <p:txBody>
          <a:bodyPr lIns="91425" tIns="91425" rIns="91425" bIns="91425" anchor="ctr" anchorCtr="0">
            <a:noAutofit/>
          </a:bodyPr>
          <a:lstStyle/>
          <a:p>
            <a:pPr lvl="0" indent="457200" rtl="0">
              <a:spcBef>
                <a:spcPts val="0"/>
              </a:spcBef>
              <a:buNone/>
            </a:pPr>
            <a:r>
              <a:rPr lang="en-GB" sz="2600"/>
              <a:t>Cell cycle</a:t>
            </a:r>
          </a:p>
        </p:txBody>
      </p:sp>
      <p:sp>
        <p:nvSpPr>
          <p:cNvPr id="82" name="Shape 82"/>
          <p:cNvSpPr txBox="1">
            <a:spLocks noGrp="1"/>
          </p:cNvSpPr>
          <p:nvPr>
            <p:ph type="body" idx="1"/>
          </p:nvPr>
        </p:nvSpPr>
        <p:spPr>
          <a:xfrm>
            <a:off x="240850" y="1399150"/>
            <a:ext cx="4231200" cy="5128799"/>
          </a:xfrm>
          <a:prstGeom prst="rect">
            <a:avLst/>
          </a:prstGeom>
        </p:spPr>
        <p:txBody>
          <a:bodyPr lIns="91425" tIns="91425" rIns="91425" bIns="91425" anchor="ctr" anchorCtr="0">
            <a:noAutofit/>
          </a:bodyPr>
          <a:lstStyle/>
          <a:p>
            <a:pPr lvl="0" rtl="0">
              <a:spcBef>
                <a:spcPts val="0"/>
              </a:spcBef>
              <a:buNone/>
            </a:pPr>
            <a:r>
              <a:rPr lang="en-GB"/>
              <a:t>Extensively studied:</a:t>
            </a:r>
          </a:p>
          <a:p>
            <a:pPr marL="457200" lvl="0" indent="-228600" rtl="0">
              <a:spcBef>
                <a:spcPts val="0"/>
              </a:spcBef>
            </a:pPr>
            <a:r>
              <a:rPr lang="en-GB"/>
              <a:t>gene &amp; protein expression</a:t>
            </a:r>
          </a:p>
          <a:p>
            <a:pPr marL="457200" lvl="0" indent="-228600" rtl="0">
              <a:spcBef>
                <a:spcPts val="0"/>
              </a:spcBef>
            </a:pPr>
            <a:r>
              <a:rPr lang="en-GB"/>
              <a:t>phenotypes</a:t>
            </a:r>
          </a:p>
          <a:p>
            <a:pPr marL="457200" lvl="0" indent="-228600" rtl="0">
              <a:spcBef>
                <a:spcPts val="0"/>
              </a:spcBef>
            </a:pPr>
            <a:r>
              <a:rPr lang="en-GB"/>
              <a:t>yeast, bacteria, mammalian cells</a:t>
            </a:r>
          </a:p>
          <a:p>
            <a:pPr lvl="0" rtl="0">
              <a:spcBef>
                <a:spcPts val="0"/>
              </a:spcBef>
              <a:buNone/>
            </a:pPr>
            <a:endParaRPr/>
          </a:p>
          <a:p>
            <a:pPr lvl="0" rtl="0">
              <a:spcBef>
                <a:spcPts val="0"/>
              </a:spcBef>
              <a:buNone/>
            </a:pPr>
            <a:endParaRPr/>
          </a:p>
          <a:p>
            <a:pPr lvl="0" algn="ctr" rtl="0">
              <a:spcBef>
                <a:spcPts val="0"/>
              </a:spcBef>
              <a:buClr>
                <a:schemeClr val="dk1"/>
              </a:buClr>
              <a:buSzPct val="61111"/>
              <a:buFont typeface="Arial"/>
              <a:buNone/>
            </a:pPr>
            <a:r>
              <a:rPr lang="en-GB"/>
              <a:t>BUT: </a:t>
            </a:r>
            <a:br>
              <a:rPr lang="en-GB"/>
            </a:br>
            <a:r>
              <a:rPr lang="en-GB" b="1"/>
              <a:t>Not so well-studied </a:t>
            </a:r>
            <a:br>
              <a:rPr lang="en-GB" b="1"/>
            </a:br>
            <a:r>
              <a:rPr lang="en-GB" b="1"/>
              <a:t>from a lncRNA viewpoint!</a:t>
            </a:r>
          </a:p>
        </p:txBody>
      </p:sp>
      <p:pic>
        <p:nvPicPr>
          <p:cNvPr id="83" name="Shape 83"/>
          <p:cNvPicPr preferRelativeResize="0"/>
          <p:nvPr/>
        </p:nvPicPr>
        <p:blipFill>
          <a:blip r:embed="rId3">
            <a:alphaModFix/>
          </a:blip>
          <a:stretch>
            <a:fillRect/>
          </a:stretch>
        </p:blipFill>
        <p:spPr>
          <a:xfrm>
            <a:off x="4563750" y="2117287"/>
            <a:ext cx="4286250" cy="3600450"/>
          </a:xfrm>
          <a:prstGeom prst="rect">
            <a:avLst/>
          </a:prstGeom>
          <a:noFill/>
          <a:ln w="9525" cap="flat" cmpd="sng">
            <a:solidFill>
              <a:srgbClr val="666666"/>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133650" y="134575"/>
            <a:ext cx="8893200" cy="66036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89" name="Shape 89"/>
          <p:cNvSpPr txBox="1">
            <a:spLocks noGrp="1"/>
          </p:cNvSpPr>
          <p:nvPr>
            <p:ph type="title"/>
          </p:nvPr>
        </p:nvSpPr>
        <p:spPr>
          <a:xfrm>
            <a:off x="0" y="283649"/>
            <a:ext cx="9144000" cy="1023300"/>
          </a:xfrm>
          <a:prstGeom prst="rect">
            <a:avLst/>
          </a:prstGeom>
          <a:solidFill>
            <a:srgbClr val="CFE2F3"/>
          </a:solidFill>
        </p:spPr>
        <p:txBody>
          <a:bodyPr lIns="91425" tIns="91425" rIns="91425" bIns="91425" anchor="ctr" anchorCtr="0">
            <a:noAutofit/>
          </a:bodyPr>
          <a:lstStyle/>
          <a:p>
            <a:pPr lvl="0" indent="457200" rtl="0">
              <a:spcBef>
                <a:spcPts val="0"/>
              </a:spcBef>
              <a:buNone/>
            </a:pPr>
            <a:r>
              <a:rPr lang="en-GB" sz="2600"/>
              <a:t>Working Hypothesis: </a:t>
            </a:r>
            <a:br>
              <a:rPr lang="en-GB" sz="2600"/>
            </a:br>
            <a:r>
              <a:rPr lang="en-GB" sz="2600"/>
              <a:t>	lincRNAs are involved in the cell cycle</a:t>
            </a:r>
          </a:p>
        </p:txBody>
      </p:sp>
      <p:sp>
        <p:nvSpPr>
          <p:cNvPr id="90" name="Shape 90"/>
          <p:cNvSpPr txBox="1">
            <a:spLocks noGrp="1"/>
          </p:cNvSpPr>
          <p:nvPr>
            <p:ph type="body" idx="1"/>
          </p:nvPr>
        </p:nvSpPr>
        <p:spPr>
          <a:xfrm>
            <a:off x="236475" y="1458300"/>
            <a:ext cx="8700600" cy="5069700"/>
          </a:xfrm>
          <a:prstGeom prst="rect">
            <a:avLst/>
          </a:prstGeom>
        </p:spPr>
        <p:txBody>
          <a:bodyPr lIns="91425" tIns="91425" rIns="91425" bIns="91425" anchor="ctr" anchorCtr="0">
            <a:noAutofit/>
          </a:bodyPr>
          <a:lstStyle/>
          <a:p>
            <a:pPr lvl="0" rtl="0">
              <a:spcBef>
                <a:spcPts val="0"/>
              </a:spcBef>
              <a:buNone/>
            </a:pPr>
            <a:r>
              <a:rPr lang="en-GB" sz="1700"/>
              <a:t>Why would it make sense for lincRNAs to be involved in cell cycle?</a:t>
            </a:r>
          </a:p>
          <a:p>
            <a:pPr marL="457200" lvl="0" indent="-336550" rtl="0">
              <a:spcBef>
                <a:spcPts val="0"/>
              </a:spcBef>
              <a:buSzPct val="100000"/>
            </a:pPr>
            <a:r>
              <a:rPr lang="en-GB" sz="1700"/>
              <a:t>High tissue &amp; time specificity </a:t>
            </a:r>
            <a:br>
              <a:rPr lang="en-GB" sz="1700"/>
            </a:br>
            <a:r>
              <a:rPr lang="en-GB" sz="1700"/>
              <a:t>=&gt; role in tightly-controlled regulatory processes</a:t>
            </a:r>
          </a:p>
          <a:p>
            <a:pPr marL="457200" lvl="0" indent="-336550" rtl="0">
              <a:spcBef>
                <a:spcPts val="0"/>
              </a:spcBef>
              <a:buSzPct val="100000"/>
            </a:pPr>
            <a:r>
              <a:rPr lang="en-GB" sz="1700"/>
              <a:t>low expression </a:t>
            </a:r>
            <a:br>
              <a:rPr lang="en-GB" sz="1700"/>
            </a:br>
            <a:r>
              <a:rPr lang="en-GB" sz="1700"/>
              <a:t>=&gt; responsive processes</a:t>
            </a:r>
          </a:p>
          <a:p>
            <a:pPr marL="457200" lvl="0" indent="-336550" rtl="0">
              <a:spcBef>
                <a:spcPts val="0"/>
              </a:spcBef>
              <a:buSzPct val="100000"/>
            </a:pPr>
            <a:r>
              <a:rPr lang="en-GB" sz="1700"/>
              <a:t>RNA-based mechanisms faster than protein-based ones</a:t>
            </a:r>
            <a:br>
              <a:rPr lang="en-GB" sz="1700"/>
            </a:br>
            <a:r>
              <a:rPr lang="en-GB" sz="1700"/>
              <a:t>=&gt; responsive processes</a:t>
            </a:r>
          </a:p>
          <a:p>
            <a:pPr marL="457200" lvl="0" indent="-336550" rtl="0">
              <a:spcBef>
                <a:spcPts val="0"/>
              </a:spcBef>
              <a:buSzPct val="100000"/>
            </a:pPr>
            <a:r>
              <a:rPr lang="en-GB" sz="1700"/>
              <a:t>Some annotated lncRNAs shown to be involved in the cell cycle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133650" y="134575"/>
            <a:ext cx="8893200" cy="66036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96" name="Shape 96"/>
          <p:cNvSpPr txBox="1">
            <a:spLocks noGrp="1"/>
          </p:cNvSpPr>
          <p:nvPr>
            <p:ph type="title"/>
          </p:nvPr>
        </p:nvSpPr>
        <p:spPr>
          <a:xfrm>
            <a:off x="0" y="283649"/>
            <a:ext cx="9144000" cy="1023300"/>
          </a:xfrm>
          <a:prstGeom prst="rect">
            <a:avLst/>
          </a:prstGeom>
          <a:solidFill>
            <a:srgbClr val="CFE2F3"/>
          </a:solidFill>
        </p:spPr>
        <p:txBody>
          <a:bodyPr lIns="91425" tIns="91425" rIns="91425" bIns="91425" anchor="ctr" anchorCtr="0">
            <a:noAutofit/>
          </a:bodyPr>
          <a:lstStyle/>
          <a:p>
            <a:pPr lvl="0" indent="457200" rtl="0">
              <a:spcBef>
                <a:spcPts val="0"/>
              </a:spcBef>
              <a:buNone/>
            </a:pPr>
            <a:r>
              <a:rPr lang="en-GB" sz="2600"/>
              <a:t>Working Hypothesis: </a:t>
            </a:r>
            <a:br>
              <a:rPr lang="en-GB" sz="2600"/>
            </a:br>
            <a:r>
              <a:rPr lang="en-GB" sz="2600"/>
              <a:t>	lincRNAs are involved in the cell cycle</a:t>
            </a:r>
          </a:p>
        </p:txBody>
      </p:sp>
      <p:sp>
        <p:nvSpPr>
          <p:cNvPr id="97" name="Shape 97"/>
          <p:cNvSpPr txBox="1">
            <a:spLocks noGrp="1"/>
          </p:cNvSpPr>
          <p:nvPr>
            <p:ph type="body" idx="1"/>
          </p:nvPr>
        </p:nvSpPr>
        <p:spPr>
          <a:xfrm>
            <a:off x="236475" y="1396600"/>
            <a:ext cx="5530800" cy="3671400"/>
          </a:xfrm>
          <a:prstGeom prst="rect">
            <a:avLst/>
          </a:prstGeom>
        </p:spPr>
        <p:txBody>
          <a:bodyPr lIns="91425" tIns="91425" rIns="91425" bIns="91425" anchor="ctr" anchorCtr="0">
            <a:noAutofit/>
          </a:bodyPr>
          <a:lstStyle/>
          <a:p>
            <a:pPr lvl="0" rtl="0">
              <a:spcBef>
                <a:spcPts val="0"/>
              </a:spcBef>
              <a:buNone/>
            </a:pPr>
            <a:r>
              <a:rPr lang="en-GB" sz="1700"/>
              <a:t>Recent work @ACM lab: </a:t>
            </a:r>
          </a:p>
          <a:p>
            <a:pPr marL="457200" lvl="0" indent="-336550" rtl="0">
              <a:spcBef>
                <a:spcPts val="0"/>
              </a:spcBef>
              <a:buSzPct val="100000"/>
            </a:pPr>
            <a:r>
              <a:rPr lang="en-GB" sz="1700"/>
              <a:t>lncRNAs regulating mRNA via miRNAs: enrichment in cell cycle genes (Jen)</a:t>
            </a:r>
          </a:p>
          <a:p>
            <a:pPr marL="457200" lvl="0" indent="-336550" rtl="0">
              <a:spcBef>
                <a:spcPts val="0"/>
              </a:spcBef>
              <a:buSzPct val="100000"/>
            </a:pPr>
            <a:r>
              <a:rPr lang="en-GB" sz="1700" b="1"/>
              <a:t>lincRNAs found to be differentially expressed between cell cycle stages</a:t>
            </a:r>
            <a:r>
              <a:rPr lang="en-GB" sz="1700"/>
              <a:t> (Alex)</a:t>
            </a:r>
          </a:p>
        </p:txBody>
      </p:sp>
      <p:sp>
        <p:nvSpPr>
          <p:cNvPr id="98" name="Shape 98"/>
          <p:cNvSpPr txBox="1"/>
          <p:nvPr/>
        </p:nvSpPr>
        <p:spPr>
          <a:xfrm>
            <a:off x="236550" y="5068000"/>
            <a:ext cx="5530800" cy="1582200"/>
          </a:xfrm>
          <a:prstGeom prst="rect">
            <a:avLst/>
          </a:prstGeom>
          <a:noFill/>
          <a:ln>
            <a:noFill/>
          </a:ln>
        </p:spPr>
        <p:txBody>
          <a:bodyPr lIns="91425" tIns="91425" rIns="91425" bIns="91425" anchor="ctr" anchorCtr="0">
            <a:noAutofit/>
          </a:bodyPr>
          <a:lstStyle/>
          <a:p>
            <a:pPr lvl="0" algn="ctr" rtl="0">
              <a:lnSpc>
                <a:spcPct val="115000"/>
              </a:lnSpc>
              <a:spcBef>
                <a:spcPts val="0"/>
              </a:spcBef>
              <a:spcAft>
                <a:spcPts val="1600"/>
              </a:spcAft>
              <a:buNone/>
            </a:pPr>
            <a:r>
              <a:rPr lang="en-GB" sz="1700">
                <a:solidFill>
                  <a:schemeClr val="dk2"/>
                </a:solidFill>
              </a:rPr>
              <a:t>=&gt;	need to figure out what these candidates could </a:t>
            </a:r>
            <a:r>
              <a:rPr lang="en-GB" sz="1700" i="1">
                <a:solidFill>
                  <a:schemeClr val="dk2"/>
                </a:solidFill>
              </a:rPr>
              <a:t>do</a:t>
            </a:r>
          </a:p>
        </p:txBody>
      </p:sp>
      <p:pic>
        <p:nvPicPr>
          <p:cNvPr id="99" name="Shape 99"/>
          <p:cNvPicPr preferRelativeResize="0"/>
          <p:nvPr/>
        </p:nvPicPr>
        <p:blipFill rotWithShape="1">
          <a:blip r:embed="rId3">
            <a:alphaModFix/>
          </a:blip>
          <a:srcRect l="28581" b="25350"/>
          <a:stretch/>
        </p:blipFill>
        <p:spPr>
          <a:xfrm>
            <a:off x="5902200" y="1396600"/>
            <a:ext cx="3015900" cy="5253500"/>
          </a:xfrm>
          <a:prstGeom prst="rect">
            <a:avLst/>
          </a:prstGeom>
          <a:noFill/>
          <a:ln w="9525" cap="flat" cmpd="sng">
            <a:solidFill>
              <a:srgbClr val="666666"/>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177900" y="2239800"/>
            <a:ext cx="8705100" cy="23784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05" name="Shape 105"/>
          <p:cNvSpPr txBox="1">
            <a:spLocks noGrp="1"/>
          </p:cNvSpPr>
          <p:nvPr>
            <p:ph type="title"/>
          </p:nvPr>
        </p:nvSpPr>
        <p:spPr>
          <a:xfrm>
            <a:off x="0" y="2532711"/>
            <a:ext cx="9144000" cy="1775699"/>
          </a:xfrm>
          <a:prstGeom prst="rect">
            <a:avLst/>
          </a:prstGeom>
          <a:solidFill>
            <a:srgbClr val="CFE2F3"/>
          </a:solidFill>
        </p:spPr>
        <p:txBody>
          <a:bodyPr lIns="91425" tIns="91425" rIns="91425" bIns="91425" anchor="ctr" anchorCtr="0">
            <a:noAutofit/>
          </a:bodyPr>
          <a:lstStyle/>
          <a:p>
            <a:pPr lvl="0" algn="ctr" rtl="0">
              <a:spcBef>
                <a:spcPts val="0"/>
              </a:spcBef>
              <a:buNone/>
            </a:pPr>
            <a:r>
              <a:rPr lang="en-GB"/>
              <a:t>The data</a:t>
            </a:r>
          </a:p>
        </p:txBody>
      </p:sp>
      <p:sp>
        <p:nvSpPr>
          <p:cNvPr id="106" name="Shape 10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GB"/>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133650" y="134575"/>
            <a:ext cx="8893200" cy="66036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12" name="Shape 112"/>
          <p:cNvSpPr txBox="1">
            <a:spLocks noGrp="1"/>
          </p:cNvSpPr>
          <p:nvPr>
            <p:ph type="title"/>
          </p:nvPr>
        </p:nvSpPr>
        <p:spPr>
          <a:xfrm>
            <a:off x="0" y="283649"/>
            <a:ext cx="9144000" cy="1023300"/>
          </a:xfrm>
          <a:prstGeom prst="rect">
            <a:avLst/>
          </a:prstGeom>
          <a:solidFill>
            <a:srgbClr val="CFE2F3"/>
          </a:solidFill>
        </p:spPr>
        <p:txBody>
          <a:bodyPr lIns="91425" tIns="91425" rIns="91425" bIns="91425" anchor="ctr" anchorCtr="0">
            <a:noAutofit/>
          </a:bodyPr>
          <a:lstStyle/>
          <a:p>
            <a:pPr marL="0" lvl="0" indent="0" rtl="0">
              <a:spcBef>
                <a:spcPts val="0"/>
              </a:spcBef>
              <a:buNone/>
            </a:pPr>
            <a:r>
              <a:rPr lang="en-GB" sz="2600"/>
              <a:t>	Dataset</a:t>
            </a:r>
          </a:p>
        </p:txBody>
      </p:sp>
      <p:sp>
        <p:nvSpPr>
          <p:cNvPr id="113" name="Shape 113"/>
          <p:cNvSpPr txBox="1">
            <a:spLocks noGrp="1"/>
          </p:cNvSpPr>
          <p:nvPr>
            <p:ph type="body" idx="1"/>
          </p:nvPr>
        </p:nvSpPr>
        <p:spPr>
          <a:xfrm>
            <a:off x="311700" y="1417575"/>
            <a:ext cx="8538300" cy="4468799"/>
          </a:xfrm>
          <a:prstGeom prst="rect">
            <a:avLst/>
          </a:prstGeom>
        </p:spPr>
        <p:txBody>
          <a:bodyPr lIns="91425" tIns="91425" rIns="91425" bIns="91425" anchor="ctr" anchorCtr="0">
            <a:noAutofit/>
          </a:bodyPr>
          <a:lstStyle/>
          <a:p>
            <a:pPr lvl="0" indent="0" rtl="0">
              <a:spcBef>
                <a:spcPts val="0"/>
              </a:spcBef>
              <a:buNone/>
            </a:pPr>
            <a:r>
              <a:rPr lang="en-GB" b="1"/>
              <a:t>Mouse Embryonic Stem Cell</a:t>
            </a:r>
            <a:r>
              <a:rPr lang="en-GB"/>
              <a:t> samples,</a:t>
            </a:r>
            <a:br>
              <a:rPr lang="en-GB"/>
            </a:br>
            <a:r>
              <a:rPr lang="en-GB"/>
              <a:t>staged for </a:t>
            </a:r>
            <a:r>
              <a:rPr lang="en-GB" b="1"/>
              <a:t>G1, S, G2/M</a:t>
            </a:r>
            <a:r>
              <a:rPr lang="en-GB"/>
              <a:t> (based on Hoechst 33342 staining using flow cytometry),</a:t>
            </a:r>
            <a:br>
              <a:rPr lang="en-GB"/>
            </a:br>
            <a:r>
              <a:rPr lang="en-GB"/>
              <a:t>&gt;70 cells per stage.</a:t>
            </a:r>
          </a:p>
          <a:p>
            <a:pPr lvl="0" indent="0" rtl="0">
              <a:spcBef>
                <a:spcPts val="0"/>
              </a:spcBef>
              <a:buNone/>
            </a:pPr>
            <a:r>
              <a:rPr lang="en-GB"/>
              <a:t>Gene expression data generated using </a:t>
            </a:r>
            <a:r>
              <a:rPr lang="en-GB" b="1"/>
              <a:t>single-cell RNA sequencing</a:t>
            </a:r>
            <a:r>
              <a:rPr lang="en-GB"/>
              <a:t>!</a:t>
            </a:r>
          </a:p>
          <a:p>
            <a:pPr lvl="0" indent="0" rtl="0">
              <a:spcBef>
                <a:spcPts val="0"/>
              </a:spcBef>
              <a:buNone/>
            </a:pPr>
            <a:r>
              <a:rPr lang="en-GB"/>
              <a:t>Gene expression quantified using Kallisto &amp; DESeq2, QC performed in R.</a:t>
            </a:r>
          </a:p>
          <a:p>
            <a:pPr lvl="0" indent="0" rtl="0">
              <a:spcBef>
                <a:spcPts val="0"/>
              </a:spcBef>
              <a:buNone/>
            </a:pPr>
            <a:endParaRPr/>
          </a:p>
          <a:p>
            <a:pPr lvl="0" indent="0" algn="ctr" rtl="0">
              <a:spcBef>
                <a:spcPts val="0"/>
              </a:spcBef>
              <a:buNone/>
            </a:pPr>
            <a:r>
              <a:rPr lang="en-GB"/>
              <a:t>=&gt; ~10k expressed genes, including &lt;700 lincRNAs, across 246 cells.</a:t>
            </a:r>
          </a:p>
        </p:txBody>
      </p:sp>
      <p:sp>
        <p:nvSpPr>
          <p:cNvPr id="114" name="Shape 114"/>
          <p:cNvSpPr txBox="1"/>
          <p:nvPr/>
        </p:nvSpPr>
        <p:spPr>
          <a:xfrm>
            <a:off x="311700" y="5886450"/>
            <a:ext cx="8538300" cy="573300"/>
          </a:xfrm>
          <a:prstGeom prst="rect">
            <a:avLst/>
          </a:prstGeom>
          <a:solidFill>
            <a:srgbClr val="FFFFFF"/>
          </a:solidFill>
          <a:ln>
            <a:noFill/>
          </a:ln>
        </p:spPr>
        <p:txBody>
          <a:bodyPr lIns="91425" tIns="91425" rIns="91425" bIns="91425" anchor="t" anchorCtr="0">
            <a:noAutofit/>
          </a:bodyPr>
          <a:lstStyle/>
          <a:p>
            <a:pPr lvl="0" rtl="0">
              <a:lnSpc>
                <a:spcPct val="115000"/>
              </a:lnSpc>
              <a:spcBef>
                <a:spcPts val="0"/>
              </a:spcBef>
              <a:spcAft>
                <a:spcPts val="1600"/>
              </a:spcAft>
              <a:buNone/>
            </a:pPr>
            <a:r>
              <a:rPr lang="en-GB" sz="1200">
                <a:solidFill>
                  <a:schemeClr val="dk2"/>
                </a:solidFill>
              </a:rPr>
              <a:t>Buettner, F., et al. (2015). </a:t>
            </a:r>
            <a:r>
              <a:rPr lang="en-GB" sz="1200" i="1">
                <a:solidFill>
                  <a:schemeClr val="dk2"/>
                </a:solidFill>
              </a:rPr>
              <a:t>Computational analysis of cell-to-cell heterogeneity in single-cell RNA-sequencing data reveals hidden subpopulations of cells</a:t>
            </a:r>
            <a:r>
              <a:rPr lang="en-GB" sz="1200">
                <a:solidFill>
                  <a:schemeClr val="dk2"/>
                </a:solidFill>
              </a:rPr>
              <a:t>. Nat Biotech 33, 155–160.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p:nvPr/>
        </p:nvSpPr>
        <p:spPr>
          <a:xfrm>
            <a:off x="133650" y="134575"/>
            <a:ext cx="8893200" cy="66036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20" name="Shape 120"/>
          <p:cNvSpPr txBox="1">
            <a:spLocks noGrp="1"/>
          </p:cNvSpPr>
          <p:nvPr>
            <p:ph type="title"/>
          </p:nvPr>
        </p:nvSpPr>
        <p:spPr>
          <a:xfrm>
            <a:off x="0" y="283649"/>
            <a:ext cx="9144000" cy="1023300"/>
          </a:xfrm>
          <a:prstGeom prst="rect">
            <a:avLst/>
          </a:prstGeom>
          <a:solidFill>
            <a:srgbClr val="CFE2F3"/>
          </a:solidFill>
        </p:spPr>
        <p:txBody>
          <a:bodyPr lIns="91425" tIns="91425" rIns="91425" bIns="91425" anchor="ctr" anchorCtr="0">
            <a:noAutofit/>
          </a:bodyPr>
          <a:lstStyle/>
          <a:p>
            <a:pPr marL="0" lvl="0" indent="0" rtl="0">
              <a:spcBef>
                <a:spcPts val="0"/>
              </a:spcBef>
              <a:buNone/>
            </a:pPr>
            <a:r>
              <a:rPr lang="en-GB" sz="2600"/>
              <a:t>	Overall PCA</a:t>
            </a:r>
          </a:p>
        </p:txBody>
      </p:sp>
      <p:sp>
        <p:nvSpPr>
          <p:cNvPr id="121" name="Shape 121"/>
          <p:cNvSpPr txBox="1">
            <a:spLocks noGrp="1"/>
          </p:cNvSpPr>
          <p:nvPr>
            <p:ph type="body" idx="1"/>
          </p:nvPr>
        </p:nvSpPr>
        <p:spPr>
          <a:xfrm>
            <a:off x="311700" y="6123075"/>
            <a:ext cx="8538300" cy="404700"/>
          </a:xfrm>
          <a:prstGeom prst="rect">
            <a:avLst/>
          </a:prstGeom>
        </p:spPr>
        <p:txBody>
          <a:bodyPr lIns="91425" tIns="91425" rIns="91425" bIns="91425" anchor="t" anchorCtr="0">
            <a:noAutofit/>
          </a:bodyPr>
          <a:lstStyle/>
          <a:p>
            <a:pPr lvl="0" algn="ctr" rtl="0">
              <a:spcBef>
                <a:spcPts val="0"/>
              </a:spcBef>
              <a:buNone/>
            </a:pPr>
            <a:r>
              <a:rPr lang="en-GB" b="1"/>
              <a:t>=&gt; Clear cell cycle signal</a:t>
            </a:r>
          </a:p>
        </p:txBody>
      </p:sp>
      <p:pic>
        <p:nvPicPr>
          <p:cNvPr id="122" name="Shape 122" descr="Overall_PCA_3v4.png"/>
          <p:cNvPicPr preferRelativeResize="0"/>
          <p:nvPr/>
        </p:nvPicPr>
        <p:blipFill>
          <a:blip r:embed="rId3">
            <a:alphaModFix/>
          </a:blip>
          <a:stretch>
            <a:fillRect/>
          </a:stretch>
        </p:blipFill>
        <p:spPr>
          <a:xfrm>
            <a:off x="712800" y="1423650"/>
            <a:ext cx="7718401" cy="4699425"/>
          </a:xfrm>
          <a:prstGeom prst="rect">
            <a:avLst/>
          </a:prstGeom>
          <a:noFill/>
          <a:ln w="9525" cap="flat" cmpd="sng">
            <a:solidFill>
              <a:srgbClr val="999999"/>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724</Words>
  <Application>Microsoft Macintosh PowerPoint</Application>
  <PresentationFormat>On-screen Show (4:3)</PresentationFormat>
  <Paragraphs>81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simple-light-2</vt:lpstr>
      <vt:lpstr>Solving Biological Problems that require Math 2016  Identification of cell cycle-relevant gene modules in single-cell RNA-seq data  </vt:lpstr>
      <vt:lpstr>Biological Background: lincRNAs &amp; cell cycle</vt:lpstr>
      <vt:lpstr>Long intergenic non-coding RNAs: the new guys in town</vt:lpstr>
      <vt:lpstr>Cell cycle</vt:lpstr>
      <vt:lpstr>Working Hypothesis:   lincRNAs are involved in the cell cycle</vt:lpstr>
      <vt:lpstr>Working Hypothesis:   lincRNAs are involved in the cell cycle</vt:lpstr>
      <vt:lpstr>The data</vt:lpstr>
      <vt:lpstr> Dataset</vt:lpstr>
      <vt:lpstr> Overall PCA</vt:lpstr>
      <vt:lpstr>Gene modules</vt:lpstr>
      <vt:lpstr>What will YOU do?</vt:lpstr>
      <vt:lpstr>Identify gene “modules” relevant to cell cycle</vt:lpstr>
      <vt:lpstr>ISA &amp; enrichments</vt:lpstr>
      <vt:lpstr>Thank you for your attention</vt:lpstr>
      <vt:lpstr>That’s all for 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Biological Problems that require Math 2016  Identification of cell cycle-relevant gene modules in single-cell RNA-seq data  </dc:title>
  <cp:lastModifiedBy>Sven Bergmann</cp:lastModifiedBy>
  <cp:revision>1</cp:revision>
  <dcterms:modified xsi:type="dcterms:W3CDTF">2017-02-24T10:39:20Z</dcterms:modified>
</cp:coreProperties>
</file>