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8" r:id="rId3"/>
    <p:sldId id="279" r:id="rId4"/>
    <p:sldId id="280" r:id="rId5"/>
    <p:sldId id="265" r:id="rId6"/>
    <p:sldId id="264" r:id="rId7"/>
    <p:sldId id="281" r:id="rId8"/>
    <p:sldId id="282" r:id="rId9"/>
    <p:sldId id="29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1" r:id="rId18"/>
    <p:sldId id="266" r:id="rId19"/>
    <p:sldId id="273" r:id="rId20"/>
    <p:sldId id="274" r:id="rId21"/>
    <p:sldId id="275" r:id="rId22"/>
    <p:sldId id="267" r:id="rId23"/>
    <p:sldId id="272" r:id="rId24"/>
    <p:sldId id="276" r:id="rId25"/>
    <p:sldId id="263" r:id="rId26"/>
    <p:sldId id="260" r:id="rId27"/>
    <p:sldId id="261" r:id="rId28"/>
    <p:sldId id="262" r:id="rId29"/>
    <p:sldId id="277" r:id="rId30"/>
    <p:sldId id="290" r:id="rId31"/>
    <p:sldId id="29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8459D-F5BE-467D-BC63-B09F6166957A}" v="69" dt="2022-06-03T06:09:08.066"/>
    <p1510:client id="{32AECCB8-9CC0-E8F3-253C-8BC6BE1259F4}" v="344" dt="2022-06-03T06:46:58.742"/>
    <p1510:client id="{BD1D8A51-0BAB-4C02-44F9-95E0F27DCA69}" v="69" dt="2022-06-02T14:00:43.898"/>
    <p1510:client id="{C111DDC2-3F6D-5C3D-5BF1-694715998E7B}" v="1430" dt="2022-06-03T00:01:41.478"/>
    <p1510:client id="{EC50F958-420C-20AD-46C7-D60CF644E1D9}" v="2" dt="2022-06-02T20:36:17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3T07:00:28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14023 7646 0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0D628-4E34-418E-9390-3EE3F1F05E57}" type="datetimeFigureOut">
              <a:rPr lang="fr-CH" smtClean="0"/>
              <a:t>05.06.2022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7716A-5ECE-4EA1-8A59-92533E3AAC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159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656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78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81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38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47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93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61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77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21943-AD54-E449-8BCB-394FA7C9075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6" descr="Une image contenant ballon, orange, aéronef, lampe&#10;&#10;Description générée automatiquement">
            <a:extLst>
              <a:ext uri="{FF2B5EF4-FFF2-40B4-BE49-F238E27FC236}">
                <a16:creationId xmlns:a16="http://schemas.microsoft.com/office/drawing/2014/main" id="{DEBCE925-F158-BC27-5316-94C764454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98" b="2129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400" b="1" err="1">
                <a:solidFill>
                  <a:srgbClr val="FFFFFF"/>
                </a:solidFill>
                <a:latin typeface="Calibri"/>
                <a:cs typeface="Calibri Light"/>
              </a:rPr>
              <a:t>Solving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 Light"/>
              </a:rPr>
              <a:t> </a:t>
            </a:r>
            <a:r>
              <a:rPr lang="fr-FR" sz="5400" b="1" err="1">
                <a:solidFill>
                  <a:srgbClr val="FFFFFF"/>
                </a:solidFill>
                <a:latin typeface="Calibri"/>
                <a:cs typeface="Calibri Light"/>
              </a:rPr>
              <a:t>Biological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 Light"/>
              </a:rPr>
              <a:t> </a:t>
            </a:r>
            <a:r>
              <a:rPr lang="fr-FR" sz="5400" b="1" err="1">
                <a:solidFill>
                  <a:srgbClr val="FFFFFF"/>
                </a:solidFill>
                <a:latin typeface="Calibri"/>
                <a:cs typeface="Calibri Light"/>
              </a:rPr>
              <a:t>Problems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 Light"/>
              </a:rPr>
              <a:t> </a:t>
            </a:r>
            <a:r>
              <a:rPr lang="fr-FR" sz="5400" b="1" err="1">
                <a:solidFill>
                  <a:srgbClr val="FFFFFF"/>
                </a:solidFill>
                <a:latin typeface="Calibri"/>
                <a:cs typeface="Calibri Light"/>
              </a:rPr>
              <a:t>that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 Light"/>
              </a:rPr>
              <a:t> </a:t>
            </a:r>
            <a:r>
              <a:rPr lang="fr-FR" sz="5400" b="1" err="1">
                <a:solidFill>
                  <a:srgbClr val="FFFFFF"/>
                </a:solidFill>
                <a:latin typeface="Calibri"/>
                <a:cs typeface="Calibri Light"/>
              </a:rPr>
              <a:t>Require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 Light"/>
              </a:rPr>
              <a:t> Maths</a:t>
            </a:r>
            <a:br>
              <a:rPr lang="fr-FR" sz="5400">
                <a:latin typeface="Calibri"/>
                <a:cs typeface="Calibri Light"/>
              </a:rPr>
            </a:br>
            <a:br>
              <a:rPr lang="fr-FR" sz="5200">
                <a:cs typeface="Calibri Light"/>
              </a:rPr>
            </a:br>
            <a:r>
              <a:rPr lang="fr-FR" err="1">
                <a:latin typeface="Calibri"/>
                <a:cs typeface="Calibri Light"/>
              </a:rPr>
              <a:t>Retina</a:t>
            </a:r>
            <a:r>
              <a:rPr lang="fr-FR">
                <a:latin typeface="Calibri"/>
                <a:cs typeface="Calibri Light"/>
              </a:rPr>
              <a:t> Project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endParaRPr lang="fr-FR" sz="2000">
              <a:solidFill>
                <a:srgbClr val="FFFFFF"/>
              </a:solidFill>
              <a:cs typeface="Calibri"/>
            </a:endParaRPr>
          </a:p>
          <a:p>
            <a:r>
              <a:rPr lang="fr-FR" sz="2000">
                <a:solidFill>
                  <a:srgbClr val="FFFFFF"/>
                </a:solidFill>
                <a:cs typeface="Calibri"/>
              </a:rPr>
              <a:t>Emmy Gonzalez, Loïc </a:t>
            </a:r>
            <a:r>
              <a:rPr lang="fr-FR" sz="2000" err="1">
                <a:solidFill>
                  <a:srgbClr val="FFFFFF"/>
                </a:solidFill>
                <a:cs typeface="Calibri"/>
              </a:rPr>
              <a:t>Perlstain</a:t>
            </a:r>
            <a:r>
              <a:rPr lang="fr-FR" sz="2000">
                <a:solidFill>
                  <a:srgbClr val="FFFFFF"/>
                </a:solidFill>
                <a:cs typeface="Calibri"/>
              </a:rPr>
              <a:t>, Mansour Faye</a:t>
            </a:r>
          </a:p>
          <a:p>
            <a:endParaRPr lang="fr-FR" sz="2000">
              <a:solidFill>
                <a:srgbClr val="FFFFFF"/>
              </a:solidFill>
              <a:cs typeface="Calibri"/>
            </a:endParaRPr>
          </a:p>
          <a:p>
            <a:r>
              <a:rPr lang="fr-FR" sz="2000" err="1">
                <a:solidFill>
                  <a:srgbClr val="FFFFFF"/>
                </a:solidFill>
                <a:cs typeface="Calibri"/>
              </a:rPr>
              <a:t>Supervisors</a:t>
            </a:r>
            <a:r>
              <a:rPr lang="fr-FR" sz="2000">
                <a:solidFill>
                  <a:srgbClr val="FFFFFF"/>
                </a:solidFill>
                <a:cs typeface="Calibri"/>
              </a:rPr>
              <a:t> : Michael </a:t>
            </a:r>
            <a:r>
              <a:rPr lang="fr-FR" sz="2000" err="1">
                <a:solidFill>
                  <a:srgbClr val="FFFFFF"/>
                </a:solidFill>
                <a:cs typeface="Calibri"/>
              </a:rPr>
              <a:t>Beyeler</a:t>
            </a:r>
            <a:r>
              <a:rPr lang="fr-FR" sz="2000">
                <a:solidFill>
                  <a:srgbClr val="FFFFFF"/>
                </a:solidFill>
                <a:cs typeface="Calibri"/>
              </a:rPr>
              <a:t>, Alexander L. Button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10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9040FAC-4C99-8F42-96E0-0DC61A6D419A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16780A-B0AA-CF42-8757-6CC514E1640E}"/>
              </a:ext>
            </a:extLst>
          </p:cNvPr>
          <p:cNvSpPr txBox="1"/>
          <p:nvPr/>
        </p:nvSpPr>
        <p:spPr>
          <a:xfrm>
            <a:off x="146304" y="134553"/>
            <a:ext cx="288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>
                <a:cs typeface="Arial" panose="020B0604020202020204" pitchFamily="34" charset="0"/>
              </a:rPr>
              <a:t>Image Classifier </a:t>
            </a:r>
            <a:endParaRPr lang="fr-FR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51D7E-D38B-ECC8-8357-07AF2533F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80" y="3366343"/>
            <a:ext cx="8671560" cy="2513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158694-C417-A798-9769-67647CF0808C}"/>
              </a:ext>
            </a:extLst>
          </p:cNvPr>
          <p:cNvSpPr txBox="1"/>
          <p:nvPr/>
        </p:nvSpPr>
        <p:spPr>
          <a:xfrm>
            <a:off x="6728460" y="5880283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Convolutional Neural Network overview [1]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1C0F9-1504-EA5D-8BCB-302E891538C2}"/>
              </a:ext>
            </a:extLst>
          </p:cNvPr>
          <p:cNvSpPr txBox="1"/>
          <p:nvPr/>
        </p:nvSpPr>
        <p:spPr>
          <a:xfrm>
            <a:off x="220980" y="891540"/>
            <a:ext cx="1143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model was built by the CBG to predict hypertension, using retina fundus images</a:t>
            </a:r>
          </a:p>
          <a:p>
            <a:endParaRPr lang="en-US" sz="2400"/>
          </a:p>
          <a:p>
            <a:r>
              <a:rPr lang="en-US" sz="2400"/>
              <a:t>Easily reproducible pipeline</a:t>
            </a:r>
          </a:p>
          <a:p>
            <a:endParaRPr lang="en-US" sz="2400"/>
          </a:p>
          <a:p>
            <a:r>
              <a:rPr lang="en-US" sz="2400"/>
              <a:t>Using a measure of technical error could improve prediction</a:t>
            </a:r>
          </a:p>
        </p:txBody>
      </p:sp>
    </p:spTree>
    <p:extLst>
      <p:ext uri="{BB962C8B-B14F-4D97-AF65-F5344CB8AC3E}">
        <p14:creationId xmlns:p14="http://schemas.microsoft.com/office/powerpoint/2010/main" val="43292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11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9040FAC-4C99-8F42-96E0-0DC61A6D419A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16780A-B0AA-CF42-8757-6CC514E1640E}"/>
              </a:ext>
            </a:extLst>
          </p:cNvPr>
          <p:cNvSpPr txBox="1"/>
          <p:nvPr/>
        </p:nvSpPr>
        <p:spPr>
          <a:xfrm>
            <a:off x="146304" y="134553"/>
            <a:ext cx="661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err="1"/>
              <a:t>Using</a:t>
            </a:r>
            <a:r>
              <a:rPr lang="fr-FR" sz="3200"/>
              <a:t> the Delta variable to sort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EB76A-1990-6CEF-E884-BA0BEE484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0" y="1251838"/>
            <a:ext cx="6096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5C10D9-12F7-8ABA-A58D-0A4B1FB8707D}"/>
                  </a:ext>
                </a:extLst>
              </p:cNvPr>
              <p:cNvSpPr txBox="1"/>
              <p:nvPr/>
            </p:nvSpPr>
            <p:spPr>
              <a:xfrm>
                <a:off x="426720" y="1531620"/>
                <a:ext cx="5425440" cy="386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 = 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endParaRPr lang="en-US" sz="2400"/>
              </a:p>
              <a:p>
                <a:r>
                  <a:rPr lang="en-US" sz="2400"/>
                  <a:t>10 sets of images </a:t>
                </a:r>
              </a:p>
              <a:p>
                <a:endParaRPr lang="en-US" sz="2400"/>
              </a:p>
              <a:p>
                <a:r>
                  <a:rPr lang="en-US" sz="2400"/>
                  <a:t>Remove the top 10-50% of images</a:t>
                </a:r>
              </a:p>
              <a:p>
                <a:endParaRPr lang="en-US" sz="2400"/>
              </a:p>
              <a:p>
                <a:r>
                  <a:rPr lang="en-US" sz="2400"/>
                  <a:t>AND</a:t>
                </a:r>
              </a:p>
              <a:p>
                <a:endParaRPr lang="en-US" sz="2400"/>
              </a:p>
              <a:p>
                <a:r>
                  <a:rPr lang="en-US" sz="2400"/>
                  <a:t>Remove 10-50% of images </a:t>
                </a:r>
                <a:r>
                  <a:rPr lang="en-US" sz="2400" b="1"/>
                  <a:t>randomly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5C10D9-12F7-8ABA-A58D-0A4B1FB8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1531620"/>
                <a:ext cx="5425440" cy="3864071"/>
              </a:xfrm>
              <a:prstGeom prst="rect">
                <a:avLst/>
              </a:prstGeom>
              <a:blipFill>
                <a:blip r:embed="rId4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37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12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9040FAC-4C99-8F42-96E0-0DC61A6D419A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16780A-B0AA-CF42-8757-6CC514E1640E}"/>
              </a:ext>
            </a:extLst>
          </p:cNvPr>
          <p:cNvSpPr txBox="1"/>
          <p:nvPr/>
        </p:nvSpPr>
        <p:spPr>
          <a:xfrm>
            <a:off x="146304" y="134553"/>
            <a:ext cx="4363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err="1"/>
              <a:t>What</a:t>
            </a:r>
            <a:r>
              <a:rPr lang="fr-FR" sz="3200"/>
              <a:t> </a:t>
            </a:r>
            <a:r>
              <a:rPr lang="fr-FR" sz="3200" err="1"/>
              <a:t>exactly</a:t>
            </a:r>
            <a:r>
              <a:rPr lang="fr-FR" sz="3200"/>
              <a:t> </a:t>
            </a:r>
            <a:r>
              <a:rPr lang="fr-FR" sz="3200" err="1"/>
              <a:t>did</a:t>
            </a:r>
            <a:r>
              <a:rPr lang="fr-FR" sz="3200"/>
              <a:t> </a:t>
            </a:r>
            <a:r>
              <a:rPr lang="fr-FR" sz="3200" err="1"/>
              <a:t>we</a:t>
            </a:r>
            <a:r>
              <a:rPr lang="fr-FR" sz="3200"/>
              <a:t> do?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B33DB-BCB6-1A4B-4DC4-477C8E8C77CE}"/>
              </a:ext>
            </a:extLst>
          </p:cNvPr>
          <p:cNvSpPr txBox="1"/>
          <p:nvPr/>
        </p:nvSpPr>
        <p:spPr>
          <a:xfrm>
            <a:off x="243840" y="948690"/>
            <a:ext cx="10668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Part 1:</a:t>
            </a:r>
          </a:p>
          <a:p>
            <a:r>
              <a:rPr lang="en-US" sz="2400"/>
              <a:t>Sort participants according to Delta</a:t>
            </a:r>
          </a:p>
          <a:p>
            <a:endParaRPr lang="en-US" sz="2400"/>
          </a:p>
          <a:p>
            <a:r>
              <a:rPr lang="en-US" sz="2400"/>
              <a:t>Extract the labels of the bottom 50-90%</a:t>
            </a:r>
          </a:p>
          <a:p>
            <a:endParaRPr lang="en-US" sz="2400"/>
          </a:p>
          <a:p>
            <a:r>
              <a:rPr lang="en-US" sz="2400"/>
              <a:t>On the server, use these labels to select images</a:t>
            </a:r>
          </a:p>
          <a:p>
            <a:endParaRPr lang="en-US" sz="2400"/>
          </a:p>
          <a:p>
            <a:r>
              <a:rPr lang="en-US" sz="2400" b="1"/>
              <a:t>Part 2:</a:t>
            </a:r>
          </a:p>
          <a:p>
            <a:r>
              <a:rPr lang="en-US" sz="2400"/>
              <a:t>Modify the config files for the CNN model</a:t>
            </a:r>
          </a:p>
          <a:p>
            <a:endParaRPr lang="en-US" sz="2400"/>
          </a:p>
          <a:p>
            <a:r>
              <a:rPr lang="en-US" sz="2400"/>
              <a:t>Run the preprocessing, training and testing scripts</a:t>
            </a:r>
          </a:p>
          <a:p>
            <a:endParaRPr lang="en-US" sz="2400"/>
          </a:p>
          <a:p>
            <a:r>
              <a:rPr lang="en-US" sz="2400"/>
              <a:t>Download results, ROC Curve, Learning Curve, </a:t>
            </a:r>
            <a:r>
              <a:rPr lang="en-US" sz="2400" err="1"/>
              <a:t>etc</a:t>
            </a:r>
            <a:endParaRPr lang="en-US" sz="2400"/>
          </a:p>
          <a:p>
            <a:endParaRPr lang="en-US" sz="2400"/>
          </a:p>
          <a:p>
            <a:r>
              <a:rPr lang="en-US" sz="2400"/>
              <a:t>Repeat Part 2 for each set of images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13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9040FAC-4C99-8F42-96E0-0DC61A6D419A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16780A-B0AA-CF42-8757-6CC514E1640E}"/>
              </a:ext>
            </a:extLst>
          </p:cNvPr>
          <p:cNvSpPr txBox="1"/>
          <p:nvPr/>
        </p:nvSpPr>
        <p:spPr>
          <a:xfrm>
            <a:off x="146304" y="134553"/>
            <a:ext cx="402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/>
              <a:t>Performance </a:t>
            </a:r>
            <a:r>
              <a:rPr lang="fr-FR" sz="3200" err="1"/>
              <a:t>measures</a:t>
            </a:r>
            <a:endParaRPr lang="fr-FR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779F3-415A-671A-AA1E-CBB0B3DF7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" y="1143000"/>
            <a:ext cx="5791200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5732B9-3C49-64D1-E284-873221A45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120" y="1055370"/>
            <a:ext cx="6024880" cy="4518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59E48-00A0-48D2-E552-2AA60A095FE6}"/>
              </a:ext>
            </a:extLst>
          </p:cNvPr>
          <p:cNvSpPr txBox="1"/>
          <p:nvPr/>
        </p:nvSpPr>
        <p:spPr>
          <a:xfrm>
            <a:off x="1381760" y="5574030"/>
            <a:ext cx="478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ROC Curves</a:t>
            </a:r>
          </a:p>
          <a:p>
            <a:r>
              <a:rPr lang="en-US" sz="2400"/>
              <a:t>Area Under the Curve (AUC)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F8598-04EF-8F15-F75B-B788AED0508D}"/>
              </a:ext>
            </a:extLst>
          </p:cNvPr>
          <p:cNvSpPr txBox="1"/>
          <p:nvPr/>
        </p:nvSpPr>
        <p:spPr>
          <a:xfrm>
            <a:off x="7089140" y="5574029"/>
            <a:ext cx="478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Accuracy Curve</a:t>
            </a:r>
          </a:p>
        </p:txBody>
      </p:sp>
    </p:spTree>
    <p:extLst>
      <p:ext uri="{BB962C8B-B14F-4D97-AF65-F5344CB8AC3E}">
        <p14:creationId xmlns:p14="http://schemas.microsoft.com/office/powerpoint/2010/main" val="54958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14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9040FAC-4C99-8F42-96E0-0DC61A6D419A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16780A-B0AA-CF42-8757-6CC514E1640E}"/>
              </a:ext>
            </a:extLst>
          </p:cNvPr>
          <p:cNvSpPr txBox="1"/>
          <p:nvPr/>
        </p:nvSpPr>
        <p:spPr>
          <a:xfrm>
            <a:off x="146304" y="134553"/>
            <a:ext cx="630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/>
              <a:t>Change in Area Under the ROC </a:t>
            </a:r>
            <a:r>
              <a:rPr lang="fr-FR" sz="3200" err="1"/>
              <a:t>Curve</a:t>
            </a:r>
            <a:endParaRPr lang="fr-FR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FEBFB-13AD-8E89-4B04-62319A2A1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60" y="1585870"/>
            <a:ext cx="5391654" cy="4410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D38D5-E701-24BB-0EA8-428AF893B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04" y="1585870"/>
            <a:ext cx="5498496" cy="44981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F4227D-9171-13C6-FBE0-31957EDCDC2B}"/>
              </a:ext>
            </a:extLst>
          </p:cNvPr>
          <p:cNvSpPr/>
          <p:nvPr/>
        </p:nvSpPr>
        <p:spPr>
          <a:xfrm>
            <a:off x="6096000" y="1363980"/>
            <a:ext cx="5676900" cy="49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15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9040FAC-4C99-8F42-96E0-0DC61A6D419A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16780A-B0AA-CF42-8757-6CC514E1640E}"/>
              </a:ext>
            </a:extLst>
          </p:cNvPr>
          <p:cNvSpPr txBox="1"/>
          <p:nvPr/>
        </p:nvSpPr>
        <p:spPr>
          <a:xfrm>
            <a:off x="146304" y="134553"/>
            <a:ext cx="2527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err="1"/>
              <a:t>Interpretation</a:t>
            </a:r>
            <a:endParaRPr lang="fr-FR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93BA6-80CA-F1D6-693E-2CB767C4F94F}"/>
              </a:ext>
            </a:extLst>
          </p:cNvPr>
          <p:cNvSpPr txBox="1"/>
          <p:nvPr/>
        </p:nvSpPr>
        <p:spPr>
          <a:xfrm>
            <a:off x="358140" y="1181099"/>
            <a:ext cx="11346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General trend: slight improvement of model performance </a:t>
            </a:r>
          </a:p>
          <a:p>
            <a:endParaRPr lang="en-US" sz="2400"/>
          </a:p>
          <a:p>
            <a:r>
              <a:rPr lang="en-US" sz="2400" b="1"/>
              <a:t>But </a:t>
            </a:r>
          </a:p>
          <a:p>
            <a:endParaRPr lang="en-US" sz="2400" b="1"/>
          </a:p>
          <a:p>
            <a:r>
              <a:rPr lang="en-US" sz="2400"/>
              <a:t>Inherent variation in AUC from run to run</a:t>
            </a:r>
          </a:p>
          <a:p>
            <a:endParaRPr lang="en-US" sz="2400"/>
          </a:p>
          <a:p>
            <a:r>
              <a:rPr lang="en-US" sz="2400"/>
              <a:t>Statistical tests?</a:t>
            </a:r>
          </a:p>
          <a:p>
            <a:endParaRPr lang="en-US" sz="2400"/>
          </a:p>
          <a:p>
            <a:r>
              <a:rPr lang="en-US" sz="2400"/>
              <a:t>-&gt; More results needed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A &lt;50% reduction of dataset size does not drastically decrease performance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6586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16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9040FAC-4C99-8F42-96E0-0DC61A6D419A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16780A-B0AA-CF42-8757-6CC514E1640E}"/>
              </a:ext>
            </a:extLst>
          </p:cNvPr>
          <p:cNvSpPr txBox="1"/>
          <p:nvPr/>
        </p:nvSpPr>
        <p:spPr>
          <a:xfrm>
            <a:off x="146304" y="134553"/>
            <a:ext cx="6238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err="1"/>
              <a:t>Improvements</a:t>
            </a:r>
            <a:r>
              <a:rPr lang="fr-FR" sz="3200"/>
              <a:t> / Future perspectives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89620-8D93-F434-0DD1-6A32D79351D1}"/>
              </a:ext>
            </a:extLst>
          </p:cNvPr>
          <p:cNvSpPr txBox="1"/>
          <p:nvPr/>
        </p:nvSpPr>
        <p:spPr>
          <a:xfrm>
            <a:off x="422910" y="1443891"/>
            <a:ext cx="11346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Do at least three runs per set of images</a:t>
            </a:r>
          </a:p>
          <a:p>
            <a:endParaRPr lang="en-US" sz="2400"/>
          </a:p>
          <a:p>
            <a:r>
              <a:rPr lang="en-US" sz="2400"/>
              <a:t>-&gt; Clearer picture + possible tests</a:t>
            </a:r>
          </a:p>
          <a:p>
            <a:endParaRPr lang="en-US" sz="2400"/>
          </a:p>
          <a:p>
            <a:r>
              <a:rPr lang="en-US" sz="2400"/>
              <a:t>Use another variable to set the cutoff </a:t>
            </a:r>
          </a:p>
          <a:p>
            <a:endParaRPr lang="en-US" sz="2400"/>
          </a:p>
          <a:p>
            <a:r>
              <a:rPr lang="en-US" sz="2400"/>
              <a:t>Compute an average </a:t>
            </a:r>
            <a:r>
              <a:rPr lang="el-GR" sz="24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cs typeface="Times New Roman" panose="02020603050405020304" pitchFamily="18" charset="0"/>
              </a:rPr>
              <a:t>for each participant, and use it as the selection criterion</a:t>
            </a:r>
          </a:p>
          <a:p>
            <a:r>
              <a:rPr lang="en-US" sz="2400">
                <a:cs typeface="Times New Roman" panose="02020603050405020304" pitchFamily="18" charset="0"/>
              </a:rPr>
              <a:t> </a:t>
            </a:r>
            <a:endParaRPr lang="en-US" sz="2400"/>
          </a:p>
          <a:p>
            <a:r>
              <a:rPr lang="en-US" sz="2400"/>
              <a:t>-&gt;  take all variables into account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935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8CA7E-8956-D8EF-ECA2-DA8CC32A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83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>
                <a:latin typeface="Calibri"/>
                <a:cs typeface="Calibri Light"/>
              </a:rPr>
              <a:t>GWAS</a:t>
            </a:r>
          </a:p>
        </p:txBody>
      </p:sp>
    </p:spTree>
    <p:extLst>
      <p:ext uri="{BB962C8B-B14F-4D97-AF65-F5344CB8AC3E}">
        <p14:creationId xmlns:p14="http://schemas.microsoft.com/office/powerpoint/2010/main" val="392114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2A7F8-602B-1295-9D99-02F1D170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2" y="-221029"/>
            <a:ext cx="10515600" cy="1325563"/>
          </a:xfrm>
        </p:spPr>
        <p:txBody>
          <a:bodyPr/>
          <a:lstStyle/>
          <a:p>
            <a:r>
              <a:rPr lang="fr-FR" sz="3200" err="1">
                <a:latin typeface="Calibri"/>
                <a:cs typeface="Calibri Light"/>
              </a:rPr>
              <a:t>What</a:t>
            </a:r>
            <a:r>
              <a:rPr lang="fr-FR" sz="3200">
                <a:latin typeface="Calibri"/>
                <a:cs typeface="Calibri Light"/>
              </a:rPr>
              <a:t> </a:t>
            </a:r>
            <a:r>
              <a:rPr lang="fr-FR" sz="3200" err="1">
                <a:latin typeface="Calibri"/>
                <a:cs typeface="Calibri Light"/>
              </a:rPr>
              <a:t>is</a:t>
            </a:r>
            <a:r>
              <a:rPr lang="fr-FR" sz="3200">
                <a:latin typeface="Calibri"/>
                <a:cs typeface="Calibri Light"/>
              </a:rPr>
              <a:t> a GWAS?</a:t>
            </a:r>
            <a:endParaRPr lang="fr-FR" sz="3200">
              <a:latin typeface="Calibri"/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D23FE8-F290-D85A-1B6A-2310488E6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err="1">
                <a:cs typeface="Calibri"/>
              </a:rPr>
              <a:t>Genome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wide</a:t>
            </a:r>
            <a:r>
              <a:rPr lang="fr-FR">
                <a:cs typeface="Calibri"/>
              </a:rPr>
              <a:t> association </a:t>
            </a:r>
            <a:r>
              <a:rPr lang="fr-FR" err="1">
                <a:cs typeface="Calibri"/>
              </a:rPr>
              <a:t>study</a:t>
            </a:r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Goal : </a:t>
            </a:r>
            <a:r>
              <a:rPr lang="fr-FR" err="1">
                <a:cs typeface="Calibri"/>
              </a:rPr>
              <a:t>discover</a:t>
            </a:r>
            <a:r>
              <a:rPr lang="fr-FR">
                <a:cs typeface="Calibri"/>
              </a:rPr>
              <a:t> associations </a:t>
            </a:r>
            <a:r>
              <a:rPr lang="fr-FR" err="1">
                <a:cs typeface="Calibri"/>
              </a:rPr>
              <a:t>between</a:t>
            </a:r>
            <a:r>
              <a:rPr lang="fr-FR">
                <a:cs typeface="Calibri"/>
              </a:rPr>
              <a:t> </a:t>
            </a:r>
            <a:r>
              <a:rPr lang="fr-FR" err="1">
                <a:cs typeface="Calibri"/>
              </a:rPr>
              <a:t>phenotypic</a:t>
            </a:r>
            <a:r>
              <a:rPr lang="fr-FR">
                <a:cs typeface="Calibri"/>
              </a:rPr>
              <a:t> and </a:t>
            </a:r>
            <a:r>
              <a:rPr lang="fr-FR" err="1">
                <a:cs typeface="Calibri"/>
              </a:rPr>
              <a:t>genetic</a:t>
            </a:r>
            <a:r>
              <a:rPr lang="fr-FR">
                <a:cs typeface="Calibri"/>
              </a:rPr>
              <a:t> variation</a:t>
            </a:r>
          </a:p>
          <a:p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The </a:t>
            </a:r>
            <a:r>
              <a:rPr lang="fr-FR" err="1">
                <a:cs typeface="Calibri"/>
              </a:rPr>
              <a:t>human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genome</a:t>
            </a:r>
            <a:r>
              <a:rPr lang="fr-FR">
                <a:cs typeface="Calibri"/>
              </a:rPr>
              <a:t> </a:t>
            </a:r>
            <a:r>
              <a:rPr lang="fr-FR" err="1">
                <a:cs typeface="Calibri"/>
              </a:rPr>
              <a:t>contains</a:t>
            </a:r>
            <a:r>
              <a:rPr lang="fr-FR">
                <a:cs typeface="Calibri"/>
              </a:rPr>
              <a:t> approx. 4-5 million </a:t>
            </a:r>
            <a:r>
              <a:rPr lang="fr-FR" err="1">
                <a:cs typeface="Calibri"/>
              </a:rPr>
              <a:t>SNPs</a:t>
            </a:r>
            <a:r>
              <a:rPr lang="fr-FR">
                <a:cs typeface="Calibri"/>
              </a:rPr>
              <a:t> (Single </a:t>
            </a:r>
            <a:r>
              <a:rPr lang="fr-FR" err="1">
                <a:cs typeface="Calibri"/>
              </a:rPr>
              <a:t>Nucleotide</a:t>
            </a:r>
            <a:r>
              <a:rPr lang="fr-FR">
                <a:cs typeface="Calibri"/>
              </a:rPr>
              <a:t> Polymorphism)</a:t>
            </a:r>
          </a:p>
          <a:p>
            <a:r>
              <a:rPr lang="fr-FR" err="1">
                <a:cs typeface="Calibri"/>
              </a:rPr>
              <a:t>Regression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analysis</a:t>
            </a:r>
            <a:r>
              <a:rPr lang="fr-FR">
                <a:cs typeface="Calibri"/>
              </a:rPr>
              <a:t> of </a:t>
            </a:r>
            <a:r>
              <a:rPr lang="fr-FR" err="1">
                <a:cs typeface="Calibri"/>
              </a:rPr>
              <a:t>SNPs</a:t>
            </a:r>
            <a:r>
              <a:rPr lang="fr-FR">
                <a:cs typeface="Calibri"/>
              </a:rPr>
              <a:t> </a:t>
            </a:r>
          </a:p>
          <a:p>
            <a:r>
              <a:rPr lang="fr-FR">
                <a:cs typeface="Calibri"/>
              </a:rPr>
              <a:t>Manhattan plot to </a:t>
            </a:r>
            <a:r>
              <a:rPr lang="fr-FR" err="1">
                <a:cs typeface="Calibri"/>
              </a:rPr>
              <a:t>visualize</a:t>
            </a:r>
            <a:r>
              <a:rPr lang="fr-FR">
                <a:cs typeface="Calibri"/>
              </a:rPr>
              <a:t> p-values</a:t>
            </a:r>
          </a:p>
          <a:p>
            <a:r>
              <a:rPr lang="fr-FR" err="1">
                <a:cs typeface="Calibri"/>
              </a:rPr>
              <a:t>QQplot</a:t>
            </a:r>
            <a:r>
              <a:rPr lang="fr-FR">
                <a:cs typeface="Calibri"/>
              </a:rPr>
              <a:t> to compare </a:t>
            </a:r>
            <a:r>
              <a:rPr lang="fr-FR" err="1">
                <a:cs typeface="Calibri"/>
              </a:rPr>
              <a:t>with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phenotype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with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random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relashionship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with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SNPs</a:t>
            </a:r>
            <a:endParaRPr lang="fr-FR">
              <a:cs typeface="Calibri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D506FF9-EE46-28F2-4741-3913DD0583D1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4BA5A-DE27-E617-AE5B-13DC4641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0" y="-259894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latin typeface="Calibri"/>
                <a:cs typeface="Calibri Light"/>
              </a:rPr>
              <a:t>Regression analyses</a:t>
            </a:r>
            <a:endParaRPr lang="fr-FR" sz="3200">
              <a:latin typeface="Calibri"/>
              <a:cs typeface="Calibri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85650B35-44A2-69BD-9959-53998AAA6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2187"/>
            <a:ext cx="10515599" cy="4363973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A8B56FE-EAA4-9104-9CE4-CE6F052AD0F0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8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2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3F4B7A-4D7F-4946-9CDC-4F8A1C67E986}"/>
              </a:ext>
            </a:extLst>
          </p:cNvPr>
          <p:cNvSpPr txBox="1"/>
          <p:nvPr/>
        </p:nvSpPr>
        <p:spPr>
          <a:xfrm>
            <a:off x="97537" y="134553"/>
            <a:ext cx="1091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cs typeface="Arial" panose="020B0604020202020204" pitchFamily="34" charset="0"/>
              </a:rPr>
              <a:t>Background : </a:t>
            </a:r>
            <a:r>
              <a:rPr lang="fr-FR" sz="3200" err="1">
                <a:cs typeface="Arial" panose="020B0604020202020204" pitchFamily="34" charset="0"/>
              </a:rPr>
              <a:t>Searching</a:t>
            </a:r>
            <a:r>
              <a:rPr lang="fr-FR" sz="3200">
                <a:cs typeface="Arial" panose="020B0604020202020204" pitchFamily="34" charset="0"/>
              </a:rPr>
              <a:t> for </a:t>
            </a:r>
            <a:r>
              <a:rPr lang="fr-FR" sz="3200" err="1">
                <a:cs typeface="Arial" panose="020B0604020202020204" pitchFamily="34" charset="0"/>
              </a:rPr>
              <a:t>ways</a:t>
            </a:r>
            <a:r>
              <a:rPr lang="fr-FR" sz="3200">
                <a:cs typeface="Arial" panose="020B0604020202020204" pitchFamily="34" charset="0"/>
              </a:rPr>
              <a:t> to </a:t>
            </a:r>
            <a:r>
              <a:rPr lang="fr-FR" sz="3200" err="1">
                <a:cs typeface="Arial" panose="020B0604020202020204" pitchFamily="34" charset="0"/>
              </a:rPr>
              <a:t>detect</a:t>
            </a:r>
            <a:r>
              <a:rPr lang="fr-FR" sz="3200">
                <a:cs typeface="Arial" panose="020B0604020202020204" pitchFamily="34" charset="0"/>
              </a:rPr>
              <a:t> </a:t>
            </a:r>
            <a:r>
              <a:rPr lang="fr-FR" sz="3200" err="1">
                <a:cs typeface="Arial" panose="020B0604020202020204" pitchFamily="34" charset="0"/>
              </a:rPr>
              <a:t>Heart</a:t>
            </a:r>
            <a:r>
              <a:rPr lang="fr-FR" sz="3200">
                <a:cs typeface="Arial" panose="020B0604020202020204" pitchFamily="34" charset="0"/>
              </a:rPr>
              <a:t> </a:t>
            </a:r>
            <a:r>
              <a:rPr lang="fr-FR" sz="3200" err="1">
                <a:cs typeface="Arial" panose="020B0604020202020204" pitchFamily="34" charset="0"/>
              </a:rPr>
              <a:t>Disease</a:t>
            </a:r>
            <a:endParaRPr lang="fr-FR" sz="3200">
              <a:cs typeface="Arial" panose="020B06040202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BB7A0B1-4551-7047-B08E-DA51E50B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62" y="1023121"/>
            <a:ext cx="2872166" cy="346980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565CA8C-1FDE-8848-B6B1-9C8FDD0113EA}"/>
              </a:ext>
            </a:extLst>
          </p:cNvPr>
          <p:cNvSpPr txBox="1"/>
          <p:nvPr/>
        </p:nvSpPr>
        <p:spPr>
          <a:xfrm>
            <a:off x="5432228" y="1278776"/>
            <a:ext cx="4579202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400">
                <a:latin typeface="Calibri"/>
                <a:cs typeface="Arial"/>
              </a:rPr>
              <a:t>Need for new diagnostic </a:t>
            </a:r>
            <a:r>
              <a:rPr lang="fr-FR" sz="2400" err="1">
                <a:latin typeface="Calibri"/>
                <a:cs typeface="Arial"/>
              </a:rPr>
              <a:t>tools</a:t>
            </a:r>
            <a:r>
              <a:rPr lang="fr-FR" sz="2400">
                <a:latin typeface="Calibri"/>
                <a:cs typeface="Arial"/>
              </a:rPr>
              <a:t> :</a:t>
            </a:r>
          </a:p>
          <a:p>
            <a:pPr marL="342900" indent="-342900">
              <a:buFontTx/>
              <a:buChar char="-"/>
            </a:pPr>
            <a:r>
              <a:rPr lang="fr-FR" err="1">
                <a:latin typeface="Calibri"/>
                <a:cs typeface="Arial"/>
              </a:rPr>
              <a:t>Better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understanding</a:t>
            </a:r>
            <a:r>
              <a:rPr lang="fr-FR">
                <a:latin typeface="Calibri"/>
                <a:cs typeface="Arial"/>
              </a:rPr>
              <a:t> of the </a:t>
            </a:r>
            <a:r>
              <a:rPr lang="fr-FR" err="1">
                <a:latin typeface="Calibri"/>
                <a:cs typeface="Arial"/>
              </a:rPr>
              <a:t>disease</a:t>
            </a:r>
            <a:endParaRPr lang="fr-FR">
              <a:latin typeface="Calibri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fr-FR" err="1">
                <a:latin typeface="Calibri"/>
                <a:cs typeface="Arial"/>
              </a:rPr>
              <a:t>Better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detection</a:t>
            </a:r>
            <a:r>
              <a:rPr lang="fr-FR">
                <a:latin typeface="Calibri"/>
                <a:cs typeface="Arial"/>
              </a:rPr>
              <a:t> (</a:t>
            </a:r>
            <a:r>
              <a:rPr lang="fr-FR" err="1">
                <a:latin typeface="Calibri"/>
                <a:cs typeface="Arial"/>
              </a:rPr>
              <a:t>prediction</a:t>
            </a:r>
            <a:r>
              <a:rPr lang="fr-FR">
                <a:latin typeface="Calibri"/>
                <a:cs typeface="Arial"/>
              </a:rPr>
              <a:t>) of the </a:t>
            </a:r>
            <a:r>
              <a:rPr lang="fr-FR" err="1">
                <a:latin typeface="Calibri"/>
                <a:cs typeface="Arial"/>
              </a:rPr>
              <a:t>disease</a:t>
            </a:r>
            <a:endParaRPr lang="fr-FR">
              <a:latin typeface="Calibri"/>
              <a:cs typeface="Arial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E3A2F85-F145-45CD-ADA6-DDE710CD0C5A}"/>
              </a:ext>
            </a:extLst>
          </p:cNvPr>
          <p:cNvCxnSpPr/>
          <p:nvPr/>
        </p:nvCxnSpPr>
        <p:spPr>
          <a:xfrm flipV="1">
            <a:off x="3506771" y="1725106"/>
            <a:ext cx="1630837" cy="556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735EABC-18DE-43DB-97E6-F566B85637E1}"/>
              </a:ext>
            </a:extLst>
          </p:cNvPr>
          <p:cNvCxnSpPr>
            <a:cxnSpLocks/>
          </p:cNvCxnSpPr>
          <p:nvPr/>
        </p:nvCxnSpPr>
        <p:spPr>
          <a:xfrm flipH="1">
            <a:off x="5052769" y="2394408"/>
            <a:ext cx="1197202" cy="754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F12D396-0733-412B-B3D2-216FBC378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448" y="3251635"/>
            <a:ext cx="2519524" cy="2486517"/>
          </a:xfrm>
          <a:prstGeom prst="rect">
            <a:avLst/>
          </a:prstGeom>
        </p:spPr>
      </p:pic>
      <p:pic>
        <p:nvPicPr>
          <p:cNvPr id="14" name="Image 13" descr="Une image contenant personne, intérieur, jeu&#10;&#10;Description générée automatiquement">
            <a:extLst>
              <a:ext uri="{FF2B5EF4-FFF2-40B4-BE49-F238E27FC236}">
                <a16:creationId xmlns:a16="http://schemas.microsoft.com/office/drawing/2014/main" id="{25A9B2FA-D13C-4EB5-A9D8-C2C92F4C8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348" y="3317257"/>
            <a:ext cx="3358804" cy="244451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E44385D-5EDB-4731-B36B-B4D7DEC090D1}"/>
              </a:ext>
            </a:extLst>
          </p:cNvPr>
          <p:cNvSpPr txBox="1"/>
          <p:nvPr/>
        </p:nvSpPr>
        <p:spPr>
          <a:xfrm>
            <a:off x="3932197" y="5893161"/>
            <a:ext cx="18151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Calibri"/>
                <a:cs typeface="Arial"/>
              </a:rPr>
              <a:t>X-ray </a:t>
            </a:r>
            <a:r>
              <a:rPr lang="fr-FR" err="1">
                <a:latin typeface="Calibri"/>
                <a:cs typeface="Arial"/>
              </a:rPr>
              <a:t>coronary</a:t>
            </a:r>
            <a:r>
              <a:rPr lang="fr-FR">
                <a:latin typeface="Calibri"/>
                <a:cs typeface="Arial"/>
              </a:rPr>
              <a:t> </a:t>
            </a:r>
            <a:r>
              <a:rPr lang="fr-FR" err="1">
                <a:latin typeface="Calibri"/>
                <a:cs typeface="Arial"/>
              </a:rPr>
              <a:t>angiogram</a:t>
            </a:r>
            <a:endParaRPr lang="fr-FR">
              <a:latin typeface="Calibri"/>
              <a:cs typeface="Arial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96FF4BD-80DF-4C57-96E2-99AA5EBFAAC2}"/>
              </a:ext>
            </a:extLst>
          </p:cNvPr>
          <p:cNvSpPr txBox="1"/>
          <p:nvPr/>
        </p:nvSpPr>
        <p:spPr>
          <a:xfrm>
            <a:off x="9006345" y="6006603"/>
            <a:ext cx="155167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err="1">
                <a:latin typeface="Calibri"/>
                <a:cs typeface="Arial"/>
              </a:rPr>
              <a:t>Funduscopy</a:t>
            </a:r>
            <a:endParaRPr lang="fr-FR">
              <a:latin typeface="Calibri"/>
              <a:cs typeface="Arial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38E69B6-A5C2-467B-82A7-32C1388E2F92}"/>
              </a:ext>
            </a:extLst>
          </p:cNvPr>
          <p:cNvCxnSpPr>
            <a:cxnSpLocks/>
          </p:cNvCxnSpPr>
          <p:nvPr/>
        </p:nvCxnSpPr>
        <p:spPr>
          <a:xfrm>
            <a:off x="8682087" y="2403835"/>
            <a:ext cx="952107" cy="801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EE04037-C923-F641-3391-B4EF26AB6AF9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DE472-EA6F-B9C2-9BF6-E90C0CDA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0" y="-259895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latin typeface="Calibri"/>
                <a:cs typeface="Calibri Light"/>
              </a:rPr>
              <a:t>Manhattan plot</a:t>
            </a:r>
            <a:endParaRPr lang="en-US" sz="3200" kern="1200">
              <a:latin typeface="Calibri"/>
              <a:cs typeface="Calibri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F5D997DA-47D8-9A85-614C-EE799566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065" y="1863801"/>
            <a:ext cx="7309869" cy="4440746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8574943-4C0D-CA54-8E0C-40078186EA7B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29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411E3-07FA-EBE1-2524-65E1702B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3" y="-259895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latin typeface="Calibri"/>
                <a:cs typeface="Calibri Light"/>
              </a:rPr>
              <a:t>QQ plot</a:t>
            </a:r>
            <a:endParaRPr lang="en-US" sz="3200" kern="1200">
              <a:latin typeface="Calibri"/>
              <a:cs typeface="Calibri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8B35478-41DC-ACC7-5959-954FAB5E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17" y="1863801"/>
            <a:ext cx="6779764" cy="4440746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3DE6E2E-4F93-CB0B-A7CB-37C3C6A45C77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01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73430-6ED2-2A5E-7EAD-372E17D5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-256198"/>
            <a:ext cx="10515600" cy="1325563"/>
          </a:xfrm>
        </p:spPr>
        <p:txBody>
          <a:bodyPr/>
          <a:lstStyle/>
          <a:p>
            <a:r>
              <a:rPr lang="fr-FR" sz="3200" err="1">
                <a:latin typeface="Calibri"/>
                <a:cs typeface="Calibri Light"/>
              </a:rPr>
              <a:t>What</a:t>
            </a:r>
            <a:r>
              <a:rPr lang="fr-FR" sz="3200">
                <a:latin typeface="Calibri"/>
                <a:cs typeface="Calibri Light"/>
              </a:rPr>
              <a:t> </a:t>
            </a:r>
            <a:r>
              <a:rPr lang="fr-FR" sz="3200" err="1">
                <a:latin typeface="Calibri"/>
                <a:cs typeface="Calibri Light"/>
              </a:rPr>
              <a:t>did</a:t>
            </a:r>
            <a:r>
              <a:rPr lang="fr-FR" sz="3200">
                <a:latin typeface="Calibri"/>
                <a:cs typeface="Calibri Light"/>
              </a:rPr>
              <a:t> </a:t>
            </a:r>
            <a:r>
              <a:rPr lang="fr-FR" sz="3200" err="1">
                <a:latin typeface="Calibri"/>
                <a:cs typeface="Calibri Light"/>
              </a:rPr>
              <a:t>we</a:t>
            </a:r>
            <a:r>
              <a:rPr lang="fr-FR" sz="3200">
                <a:latin typeface="Calibri"/>
                <a:cs typeface="Calibri Light"/>
              </a:rPr>
              <a:t> do and </a:t>
            </a:r>
            <a:r>
              <a:rPr lang="fr-FR" sz="3200" err="1">
                <a:latin typeface="Calibri"/>
                <a:cs typeface="Calibri Light"/>
              </a:rPr>
              <a:t>why</a:t>
            </a:r>
            <a:r>
              <a:rPr lang="fr-FR" sz="3200">
                <a:latin typeface="Calibri"/>
                <a:cs typeface="Calibri Light"/>
              </a:rPr>
              <a:t>?</a:t>
            </a:r>
            <a:endParaRPr lang="fr-FR" sz="3200">
              <a:latin typeface="Calibri"/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226556-DF67-3F2E-297F-BFA037F90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fr-FR" b="1" err="1">
                <a:cs typeface="Calibri"/>
              </a:rPr>
              <a:t>Why</a:t>
            </a:r>
            <a:r>
              <a:rPr lang="fr-FR" b="1">
                <a:cs typeface="Calibri"/>
              </a:rPr>
              <a:t> </a:t>
            </a:r>
            <a:r>
              <a:rPr lang="fr-FR">
                <a:cs typeface="Calibri"/>
              </a:rPr>
              <a:t>:</a:t>
            </a:r>
            <a:endParaRPr lang="fr-FR"/>
          </a:p>
          <a:p>
            <a:pPr marL="0" indent="0">
              <a:buNone/>
            </a:pPr>
            <a:r>
              <a:rPr lang="fr-FR" err="1">
                <a:ea typeface="+mn-lt"/>
                <a:cs typeface="+mn-lt"/>
              </a:rPr>
              <a:t>What</a:t>
            </a:r>
            <a:r>
              <a:rPr lang="fr-FR">
                <a:ea typeface="+mn-lt"/>
                <a:cs typeface="+mn-lt"/>
              </a:rPr>
              <a:t> </a:t>
            </a:r>
            <a:r>
              <a:rPr lang="fr-FR" err="1">
                <a:ea typeface="+mn-lt"/>
                <a:cs typeface="+mn-lt"/>
              </a:rPr>
              <a:t>genes</a:t>
            </a:r>
            <a:r>
              <a:rPr lang="fr-FR">
                <a:ea typeface="+mn-lt"/>
                <a:cs typeface="+mn-lt"/>
              </a:rPr>
              <a:t> </a:t>
            </a:r>
            <a:r>
              <a:rPr lang="fr-FR" err="1">
                <a:ea typeface="+mn-lt"/>
                <a:cs typeface="+mn-lt"/>
              </a:rPr>
              <a:t>could</a:t>
            </a:r>
            <a:r>
              <a:rPr lang="fr-FR">
                <a:ea typeface="+mn-lt"/>
                <a:cs typeface="+mn-lt"/>
              </a:rPr>
              <a:t> cause an </a:t>
            </a:r>
            <a:r>
              <a:rPr lang="fr-FR" err="1">
                <a:ea typeface="+mn-lt"/>
                <a:cs typeface="+mn-lt"/>
              </a:rPr>
              <a:t>asymmetry</a:t>
            </a:r>
            <a:r>
              <a:rPr lang="fr-FR">
                <a:ea typeface="+mn-lt"/>
                <a:cs typeface="+mn-lt"/>
              </a:rPr>
              <a:t> in certain traits of the </a:t>
            </a:r>
            <a:r>
              <a:rPr lang="fr-FR" err="1">
                <a:ea typeface="+mn-lt"/>
                <a:cs typeface="+mn-lt"/>
              </a:rPr>
              <a:t>eyes</a:t>
            </a:r>
            <a:r>
              <a:rPr lang="fr-FR">
                <a:ea typeface="+mn-lt"/>
                <a:cs typeface="+mn-lt"/>
              </a:rPr>
              <a:t>?</a:t>
            </a:r>
          </a:p>
          <a:p>
            <a:endParaRPr lang="fr-FR">
              <a:cs typeface="Calibri"/>
            </a:endParaRPr>
          </a:p>
          <a:p>
            <a:pPr marL="0" indent="0">
              <a:buNone/>
            </a:pPr>
            <a:r>
              <a:rPr lang="fr-FR" b="1" err="1">
                <a:cs typeface="Calibri"/>
              </a:rPr>
              <a:t>What</a:t>
            </a:r>
            <a:r>
              <a:rPr lang="fr-FR" b="1">
                <a:cs typeface="Calibri"/>
              </a:rPr>
              <a:t> </a:t>
            </a:r>
            <a:r>
              <a:rPr lang="fr-FR">
                <a:cs typeface="Calibri"/>
              </a:rPr>
              <a:t>: </a:t>
            </a:r>
          </a:p>
          <a:p>
            <a:pPr marL="0" indent="0">
              <a:buNone/>
            </a:pPr>
            <a:r>
              <a:rPr lang="fr-FR">
                <a:cs typeface="Calibri"/>
              </a:rPr>
              <a:t>Data set: </a:t>
            </a:r>
            <a:r>
              <a:rPr lang="fr-FR" err="1">
                <a:cs typeface="Calibri"/>
              </a:rPr>
              <a:t>measurements</a:t>
            </a:r>
            <a:r>
              <a:rPr lang="fr-FR">
                <a:cs typeface="Calibri"/>
              </a:rPr>
              <a:t> for multiple traits for </a:t>
            </a:r>
            <a:r>
              <a:rPr lang="fr-FR" err="1">
                <a:cs typeface="Calibri"/>
              </a:rPr>
              <a:t>each</a:t>
            </a:r>
            <a:r>
              <a:rPr lang="fr-FR">
                <a:cs typeface="Calibri"/>
              </a:rPr>
              <a:t> </a:t>
            </a:r>
            <a:r>
              <a:rPr lang="fr-FR" err="1">
                <a:cs typeface="Calibri"/>
              </a:rPr>
              <a:t>subject</a:t>
            </a:r>
            <a:r>
              <a:rPr lang="fr-FR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fr-FR">
                <a:cs typeface="Calibri"/>
              </a:rPr>
              <a:t>Ex: </a:t>
            </a:r>
            <a:r>
              <a:rPr lang="fr-FR" err="1">
                <a:cs typeface="Calibri"/>
              </a:rPr>
              <a:t>diameter</a:t>
            </a:r>
            <a:r>
              <a:rPr lang="fr-FR">
                <a:cs typeface="Calibri"/>
              </a:rPr>
              <a:t> of </a:t>
            </a:r>
            <a:r>
              <a:rPr lang="fr-FR" err="1">
                <a:cs typeface="Calibri"/>
              </a:rPr>
              <a:t>vein</a:t>
            </a:r>
            <a:r>
              <a:rPr lang="fr-FR">
                <a:cs typeface="Calibri"/>
              </a:rPr>
              <a:t> or </a:t>
            </a:r>
            <a:r>
              <a:rPr lang="fr-FR" err="1">
                <a:cs typeface="Calibri"/>
              </a:rPr>
              <a:t>artery</a:t>
            </a:r>
            <a:r>
              <a:rPr lang="fr-FR">
                <a:cs typeface="Calibri"/>
              </a:rPr>
              <a:t>, </a:t>
            </a:r>
            <a:r>
              <a:rPr lang="fr-FR" err="1">
                <a:cs typeface="Calibri"/>
              </a:rPr>
              <a:t>tortuosity</a:t>
            </a:r>
            <a:r>
              <a:rPr lang="fr-FR">
                <a:cs typeface="Calibri"/>
              </a:rPr>
              <a:t> of </a:t>
            </a:r>
            <a:r>
              <a:rPr lang="fr-FR" err="1">
                <a:cs typeface="Calibri"/>
              </a:rPr>
              <a:t>vein</a:t>
            </a:r>
            <a:r>
              <a:rPr lang="fr-FR">
                <a:cs typeface="Calibri"/>
              </a:rPr>
              <a:t> or </a:t>
            </a:r>
            <a:r>
              <a:rPr lang="fr-FR" err="1">
                <a:cs typeface="Calibri"/>
              </a:rPr>
              <a:t>artery</a:t>
            </a:r>
            <a:r>
              <a:rPr lang="fr-FR">
                <a:cs typeface="Calibri"/>
              </a:rPr>
              <a:t>, fractal </a:t>
            </a:r>
            <a:r>
              <a:rPr lang="fr-FR" err="1">
                <a:cs typeface="Calibri"/>
              </a:rPr>
              <a:t>density</a:t>
            </a:r>
            <a:r>
              <a:rPr lang="fr-FR">
                <a:cs typeface="Calibri"/>
              </a:rPr>
              <a:t>, etc...</a:t>
            </a:r>
            <a:endParaRPr lang="fr-FR"/>
          </a:p>
          <a:p>
            <a:pPr marL="0" indent="0">
              <a:buNone/>
            </a:pPr>
            <a:endParaRPr lang="fr-FR">
              <a:cs typeface="Calibri"/>
            </a:endParaRPr>
          </a:p>
          <a:p>
            <a:pPr marL="0" indent="0">
              <a:buNone/>
            </a:pPr>
            <a:r>
              <a:rPr lang="fr-FR" err="1">
                <a:cs typeface="Calibri"/>
              </a:rPr>
              <a:t>We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looked</a:t>
            </a:r>
            <a:r>
              <a:rPr lang="fr-FR">
                <a:cs typeface="Calibri"/>
              </a:rPr>
              <a:t> at the distribution of </a:t>
            </a:r>
            <a:r>
              <a:rPr lang="fr-FR" err="1">
                <a:cs typeface="Calibri"/>
              </a:rPr>
              <a:t>those</a:t>
            </a:r>
            <a:r>
              <a:rPr lang="fr-FR">
                <a:cs typeface="Calibri"/>
              </a:rPr>
              <a:t> traits for </a:t>
            </a:r>
            <a:r>
              <a:rPr lang="fr-FR" err="1">
                <a:cs typeface="Calibri"/>
              </a:rPr>
              <a:t>each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individual</a:t>
            </a:r>
            <a:r>
              <a:rPr lang="fr-FR">
                <a:cs typeface="Calibri"/>
              </a:rPr>
              <a:t> in </a:t>
            </a:r>
            <a:r>
              <a:rPr lang="fr-FR" err="1">
                <a:cs typeface="Calibri"/>
              </a:rPr>
              <a:t>each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eye</a:t>
            </a:r>
            <a:r>
              <a:rPr lang="fr-FR">
                <a:cs typeface="Calibri"/>
              </a:rPr>
              <a:t>. </a:t>
            </a:r>
          </a:p>
          <a:p>
            <a:pPr marL="0" indent="0">
              <a:buNone/>
            </a:pPr>
            <a:endParaRPr lang="fr-FR">
              <a:cs typeface="Calibri"/>
            </a:endParaRPr>
          </a:p>
          <a:p>
            <a:pPr marL="0" indent="0">
              <a:buNone/>
            </a:pPr>
            <a:r>
              <a:rPr lang="fr-FR">
                <a:cs typeface="Calibri"/>
              </a:rPr>
              <a:t>For </a:t>
            </a:r>
            <a:r>
              <a:rPr lang="fr-FR" err="1">
                <a:cs typeface="Calibri"/>
              </a:rPr>
              <a:t>some</a:t>
            </a:r>
            <a:r>
              <a:rPr lang="fr-FR">
                <a:cs typeface="Calibri"/>
              </a:rPr>
              <a:t> traits, </a:t>
            </a:r>
            <a:r>
              <a:rPr lang="fr-FR" err="1">
                <a:cs typeface="Calibri"/>
              </a:rPr>
              <a:t>we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observed</a:t>
            </a:r>
            <a:r>
              <a:rPr lang="fr-FR">
                <a:cs typeface="Calibri"/>
              </a:rPr>
              <a:t> a </a:t>
            </a:r>
            <a:r>
              <a:rPr lang="fr-FR" err="1">
                <a:cs typeface="Calibri"/>
              </a:rPr>
              <a:t>significant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difference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between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left</a:t>
            </a:r>
            <a:r>
              <a:rPr lang="fr-FR">
                <a:cs typeface="Calibri"/>
              </a:rPr>
              <a:t> and right </a:t>
            </a:r>
            <a:r>
              <a:rPr lang="fr-FR" err="1">
                <a:cs typeface="Calibri"/>
              </a:rPr>
              <a:t>eye</a:t>
            </a:r>
            <a:r>
              <a:rPr lang="fr-FR">
                <a:cs typeface="Calibri"/>
              </a:rPr>
              <a:t> in </a:t>
            </a:r>
            <a:r>
              <a:rPr lang="fr-FR" err="1">
                <a:cs typeface="Calibri"/>
              </a:rPr>
              <a:t>most</a:t>
            </a:r>
            <a:r>
              <a:rPr lang="fr-FR">
                <a:cs typeface="Calibri"/>
              </a:rPr>
              <a:t> people: </a:t>
            </a:r>
            <a:r>
              <a:rPr lang="fr-FR" err="1">
                <a:cs typeface="Calibri"/>
              </a:rPr>
              <a:t>Tortuosity</a:t>
            </a:r>
            <a:r>
              <a:rPr lang="fr-FR">
                <a:cs typeface="Calibri"/>
              </a:rPr>
              <a:t> and Fractal Density</a:t>
            </a:r>
          </a:p>
          <a:p>
            <a:pPr marL="0" indent="0">
              <a:buNone/>
            </a:pPr>
            <a:r>
              <a:rPr lang="fr-FR" err="1">
                <a:cs typeface="Calibri"/>
              </a:rPr>
              <a:t>We</a:t>
            </a:r>
            <a:r>
              <a:rPr lang="fr-FR">
                <a:cs typeface="Calibri"/>
              </a:rPr>
              <a:t> </a:t>
            </a:r>
            <a:r>
              <a:rPr lang="fr-FR" err="1">
                <a:cs typeface="Calibri"/>
              </a:rPr>
              <a:t>quantified</a:t>
            </a:r>
            <a:r>
              <a:rPr lang="fr-FR">
                <a:cs typeface="Calibri"/>
              </a:rPr>
              <a:t> the </a:t>
            </a:r>
            <a:r>
              <a:rPr lang="fr-FR" err="1">
                <a:cs typeface="Calibri"/>
              </a:rPr>
              <a:t>difference</a:t>
            </a:r>
            <a:r>
              <a:rPr lang="fr-FR">
                <a:cs typeface="Calibri"/>
              </a:rPr>
              <a:t> : Delta. This Delta </a:t>
            </a:r>
            <a:r>
              <a:rPr lang="fr-FR" err="1">
                <a:cs typeface="Calibri"/>
              </a:rPr>
              <a:t>is</a:t>
            </a:r>
            <a:r>
              <a:rPr lang="fr-FR">
                <a:cs typeface="Calibri"/>
              </a:rPr>
              <a:t> the </a:t>
            </a:r>
            <a:r>
              <a:rPr lang="fr-FR" err="1">
                <a:cs typeface="Calibri"/>
              </a:rPr>
              <a:t>phenotype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we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used</a:t>
            </a:r>
            <a:r>
              <a:rPr lang="fr-FR">
                <a:cs typeface="Calibri"/>
              </a:rPr>
              <a:t> for the GWAS</a:t>
            </a:r>
          </a:p>
          <a:p>
            <a:pPr marL="0" indent="0">
              <a:buNone/>
            </a:pPr>
            <a:endParaRPr lang="fr-FR">
              <a:ea typeface="+mn-lt"/>
              <a:cs typeface="+mn-lt"/>
            </a:endParaRPr>
          </a:p>
          <a:p>
            <a:pPr marL="0" indent="0">
              <a:buNone/>
            </a:pPr>
            <a:endParaRPr lang="fr-FR">
              <a:cs typeface="Calibri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EE39EF5-AB88-ECAC-AE89-0A09EEDB0E0E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00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B494A-FAEF-56AA-F712-1951BDE3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-291367"/>
            <a:ext cx="10515600" cy="1325563"/>
          </a:xfrm>
        </p:spPr>
        <p:txBody>
          <a:bodyPr/>
          <a:lstStyle/>
          <a:p>
            <a:r>
              <a:rPr lang="fr-FR" sz="3200">
                <a:latin typeface="Calibri"/>
                <a:cs typeface="Calibri Light"/>
              </a:rPr>
              <a:t>Fractal </a:t>
            </a:r>
            <a:r>
              <a:rPr lang="fr-FR" sz="3200" err="1">
                <a:latin typeface="Calibri"/>
                <a:cs typeface="Calibri Light"/>
              </a:rPr>
              <a:t>density</a:t>
            </a:r>
            <a:r>
              <a:rPr lang="fr-FR" sz="3200">
                <a:latin typeface="Calibri"/>
                <a:cs typeface="Calibri Light"/>
              </a:rPr>
              <a:t> (FD)</a:t>
            </a:r>
            <a:endParaRPr lang="fr-FR" sz="3200">
              <a:latin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C0538F-4021-6111-96A7-D92363A2E387}"/>
              </a:ext>
            </a:extLst>
          </p:cNvPr>
          <p:cNvSpPr txBox="1"/>
          <p:nvPr/>
        </p:nvSpPr>
        <p:spPr>
          <a:xfrm>
            <a:off x="550985" y="25204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193BA6-AB13-D887-4781-2579DAA3339A}"/>
              </a:ext>
            </a:extLst>
          </p:cNvPr>
          <p:cNvSpPr txBox="1"/>
          <p:nvPr/>
        </p:nvSpPr>
        <p:spPr>
          <a:xfrm>
            <a:off x="3085367" y="1913060"/>
            <a:ext cx="26142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/>
              <a:t>Higher</a:t>
            </a:r>
            <a:r>
              <a:rPr lang="fr-FR"/>
              <a:t> fractal </a:t>
            </a:r>
            <a:r>
              <a:rPr lang="fr-FR" err="1"/>
              <a:t>density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35F8930-F025-4251-715B-39A6B6C69B7F}"/>
              </a:ext>
            </a:extLst>
          </p:cNvPr>
          <p:cNvSpPr txBox="1"/>
          <p:nvPr/>
        </p:nvSpPr>
        <p:spPr>
          <a:xfrm>
            <a:off x="6698273" y="1915258"/>
            <a:ext cx="23915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/>
              <a:t>Lower</a:t>
            </a:r>
            <a:r>
              <a:rPr lang="fr-FR"/>
              <a:t> fractal </a:t>
            </a:r>
            <a:r>
              <a:rPr lang="fr-FR" err="1"/>
              <a:t>density</a:t>
            </a:r>
          </a:p>
        </p:txBody>
      </p:sp>
      <p:pic>
        <p:nvPicPr>
          <p:cNvPr id="3" name="Image 7">
            <a:extLst>
              <a:ext uri="{FF2B5EF4-FFF2-40B4-BE49-F238E27FC236}">
                <a16:creationId xmlns:a16="http://schemas.microsoft.com/office/drawing/2014/main" id="{303D2F90-DDA9-B06D-F1E5-FFE3162E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2" y="2479608"/>
            <a:ext cx="6846276" cy="341106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DF1D48B-9FE3-F863-4554-6FA7B0E0C458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6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B56F7-8059-9FC4-7E20-77C6A7CD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2" y="-259895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latin typeface="Calibri"/>
                <a:cs typeface="Calibri Light"/>
              </a:rPr>
              <a:t>Tortuosity (tau)</a:t>
            </a:r>
            <a:endParaRPr lang="fr-FR" sz="3200">
              <a:latin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501B7F-7092-E62E-76FB-82177CC74CDA}"/>
              </a:ext>
            </a:extLst>
          </p:cNvPr>
          <p:cNvSpPr txBox="1"/>
          <p:nvPr/>
        </p:nvSpPr>
        <p:spPr>
          <a:xfrm>
            <a:off x="3282463" y="1934307"/>
            <a:ext cx="19460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/>
              <a:t>Lower</a:t>
            </a:r>
            <a:r>
              <a:rPr lang="fr-FR"/>
              <a:t> </a:t>
            </a:r>
            <a:r>
              <a:rPr lang="fr-FR" err="1"/>
              <a:t>tortuosity</a:t>
            </a:r>
            <a:endParaRPr lang="fr-FR" err="1">
              <a:cs typeface="Calibri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15FC530-7AAE-22FF-2F87-B63F0E60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77" y="2475817"/>
            <a:ext cx="7033844" cy="35241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A37D40B-AB33-5A18-DE4B-7844E37CA7C6}"/>
              </a:ext>
            </a:extLst>
          </p:cNvPr>
          <p:cNvSpPr txBox="1"/>
          <p:nvPr/>
        </p:nvSpPr>
        <p:spPr>
          <a:xfrm>
            <a:off x="6940062" y="1934308"/>
            <a:ext cx="19460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/>
              <a:t>Higher</a:t>
            </a:r>
            <a:r>
              <a:rPr lang="fr-FR"/>
              <a:t> </a:t>
            </a:r>
            <a:r>
              <a:rPr lang="fr-FR" err="1"/>
              <a:t>tortuosity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B531CF-9CDE-E56B-8038-80C8C4531889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08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296A5325-09CC-0B3C-F2ED-F4CA9FD9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92" y="-661926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latin typeface="Calibri"/>
                <a:cs typeface="Calibri Light"/>
              </a:rPr>
              <a:t>GWAS 1: Fractal Density arteries</a:t>
            </a:r>
            <a:endParaRPr lang="fr-FR" sz="3200">
              <a:latin typeface="Calibri"/>
              <a:cs typeface="Calibri Light" panose="020F0302020204030204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C398294-3E0F-40FE-4972-FAD891F0B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453" t="-301" r="7736" b="602"/>
          <a:stretch/>
        </p:blipFill>
        <p:spPr>
          <a:xfrm>
            <a:off x="-680490" y="2410448"/>
            <a:ext cx="6518015" cy="3878526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F0D8A57B-0015-8B8A-F1D0-9E730D960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65" r="2825" b="602"/>
          <a:stretch/>
        </p:blipFill>
        <p:spPr>
          <a:xfrm>
            <a:off x="5990642" y="2410448"/>
            <a:ext cx="6083745" cy="386680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93D6521-EDCB-EDC1-9B65-F0E9928E285E}"/>
              </a:ext>
            </a:extLst>
          </p:cNvPr>
          <p:cNvSpPr txBox="1"/>
          <p:nvPr/>
        </p:nvSpPr>
        <p:spPr>
          <a:xfrm>
            <a:off x="4623759" y="18920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N = 37'731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FE4AFF0-3FE1-8478-9E05-E09B804CF082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81DA26-CFD6-E789-8882-985B300BB43E}"/>
              </a:ext>
            </a:extLst>
          </p:cNvPr>
          <p:cNvSpPr txBox="1"/>
          <p:nvPr/>
        </p:nvSpPr>
        <p:spPr>
          <a:xfrm>
            <a:off x="251407" y="-661926"/>
            <a:ext cx="10178934" cy="13287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latin typeface="Calibri"/>
                <a:ea typeface="+mj-ea"/>
                <a:cs typeface="Calibri"/>
              </a:rPr>
              <a:t>GWAS 1: Tortuosity</a:t>
            </a:r>
            <a:endParaRPr lang="fr-FR" sz="3200">
              <a:latin typeface="Calibri"/>
              <a:ea typeface="+mj-ea"/>
              <a:cs typeface="Calibri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C5A1C81A-17EA-1EDB-0F5C-03B51184D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53" r="3396" b="301"/>
          <a:stretch/>
        </p:blipFill>
        <p:spPr>
          <a:xfrm>
            <a:off x="-551" y="2410448"/>
            <a:ext cx="6165690" cy="3878523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5FFBD81B-7012-9D7B-3A96-04E2CCF48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53" t="82" r="2825" b="602"/>
          <a:stretch/>
        </p:blipFill>
        <p:spPr>
          <a:xfrm>
            <a:off x="6096150" y="2425349"/>
            <a:ext cx="6095465" cy="38636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B80BD07-0E95-72E2-B145-1B83DF6C35D1}"/>
              </a:ext>
            </a:extLst>
          </p:cNvPr>
          <p:cNvSpPr txBox="1"/>
          <p:nvPr/>
        </p:nvSpPr>
        <p:spPr>
          <a:xfrm>
            <a:off x="4724400" y="20502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ea typeface="+mn-lt"/>
                <a:cs typeface="+mn-lt"/>
              </a:rPr>
              <a:t>N = 37'731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E3035D8-2957-2AB9-24AE-9FB87AD0F508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278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541628-DB0D-A940-2401-822FD46EE88B}"/>
              </a:ext>
            </a:extLst>
          </p:cNvPr>
          <p:cNvSpPr txBox="1"/>
          <p:nvPr/>
        </p:nvSpPr>
        <p:spPr>
          <a:xfrm>
            <a:off x="145899" y="-661926"/>
            <a:ext cx="10178934" cy="13287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latin typeface="Calibri"/>
                <a:ea typeface="+mj-ea"/>
                <a:cs typeface="Calibri"/>
              </a:rPr>
              <a:t>GWAS 2: Fractal Density arteries</a:t>
            </a:r>
            <a:endParaRPr lang="fr-FR" sz="3200">
              <a:latin typeface="Calibri"/>
              <a:ea typeface="+mj-ea"/>
              <a:cs typeface="Calibri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DD40488-E0BD-8920-C7FB-E9E6C5D4D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" r="3816" b="311"/>
          <a:stretch/>
        </p:blipFill>
        <p:spPr>
          <a:xfrm>
            <a:off x="46742" y="2422171"/>
            <a:ext cx="5792982" cy="3761299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05A5162C-1F21-A045-E942-3FCB0019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65" r="1695" b="301"/>
          <a:stretch/>
        </p:blipFill>
        <p:spPr>
          <a:xfrm>
            <a:off x="5920304" y="2363556"/>
            <a:ext cx="6154074" cy="38785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08474D6-E96F-122C-3AE0-D266ABF6843A}"/>
              </a:ext>
            </a:extLst>
          </p:cNvPr>
          <p:cNvSpPr txBox="1"/>
          <p:nvPr/>
        </p:nvSpPr>
        <p:spPr>
          <a:xfrm>
            <a:off x="4622860" y="20493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N = 48'340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5CE4752-3190-2CF5-5226-49D33729A64D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178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9F25B5-7A9F-CEB3-AC5F-48D11C73402C}"/>
              </a:ext>
            </a:extLst>
          </p:cNvPr>
          <p:cNvSpPr txBox="1"/>
          <p:nvPr/>
        </p:nvSpPr>
        <p:spPr>
          <a:xfrm>
            <a:off x="227961" y="-603311"/>
            <a:ext cx="10178934" cy="13287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latin typeface="Calibri"/>
                <a:ea typeface="+mj-ea"/>
                <a:cs typeface="Calibri"/>
              </a:rPr>
              <a:t>GWAS 2: Fractal Density</a:t>
            </a:r>
            <a:endParaRPr lang="fr-FR" sz="3200">
              <a:latin typeface="Calibri"/>
              <a:ea typeface="+mj-ea"/>
              <a:cs typeface="Calibri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F7F7E6F-0FB8-1F6C-E759-C6D12610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53" r="2830" b="301"/>
          <a:stretch/>
        </p:blipFill>
        <p:spPr>
          <a:xfrm>
            <a:off x="-552" y="2410448"/>
            <a:ext cx="6200926" cy="3878523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7A866203-D9AF-1A7C-E90C-6ABC5F49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53" r="2448" b="602"/>
          <a:stretch/>
        </p:blipFill>
        <p:spPr>
          <a:xfrm>
            <a:off x="6096149" y="2410448"/>
            <a:ext cx="6118906" cy="38668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74714A-2A93-52F1-9406-811895AA6541}"/>
              </a:ext>
            </a:extLst>
          </p:cNvPr>
          <p:cNvSpPr txBox="1"/>
          <p:nvPr/>
        </p:nvSpPr>
        <p:spPr>
          <a:xfrm>
            <a:off x="4723501" y="20493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N = 48'266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ED9D1CCB-4251-B930-3F97-311C91046C4D}"/>
                  </a:ext>
                </a:extLst>
              </p14:cNvPr>
              <p14:cNvContentPartPr/>
              <p14:nvPr/>
            </p14:nvContentPartPr>
            <p14:xfrm>
              <a:off x="6084276" y="3223845"/>
              <a:ext cx="9525" cy="9525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ED9D1CCB-4251-B930-3F97-311C91046C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8026" y="2747595"/>
                <a:ext cx="952500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Ellipse 13">
            <a:extLst>
              <a:ext uri="{FF2B5EF4-FFF2-40B4-BE49-F238E27FC236}">
                <a16:creationId xmlns:a16="http://schemas.microsoft.com/office/drawing/2014/main" id="{3D3F54CB-DBF9-3D5C-3A51-AAEE06D7E1B1}"/>
              </a:ext>
            </a:extLst>
          </p:cNvPr>
          <p:cNvSpPr/>
          <p:nvPr/>
        </p:nvSpPr>
        <p:spPr>
          <a:xfrm>
            <a:off x="11068782" y="2903658"/>
            <a:ext cx="492371" cy="4806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95286F4-B184-44DB-81D2-AE171007143C}"/>
              </a:ext>
            </a:extLst>
          </p:cNvPr>
          <p:cNvSpPr/>
          <p:nvPr/>
        </p:nvSpPr>
        <p:spPr>
          <a:xfrm>
            <a:off x="625719" y="2776904"/>
            <a:ext cx="445477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3C8BBCE-6CC6-A54D-289A-77DEE07B5634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36AEE-73F5-4601-E282-18C75EC1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2" y="-244475"/>
            <a:ext cx="10515600" cy="1325563"/>
          </a:xfrm>
        </p:spPr>
        <p:txBody>
          <a:bodyPr/>
          <a:lstStyle/>
          <a:p>
            <a:r>
              <a:rPr lang="fr-FR" sz="3200" err="1">
                <a:latin typeface="Calibri"/>
                <a:cs typeface="Calibri Light"/>
              </a:rPr>
              <a:t>What</a:t>
            </a:r>
            <a:r>
              <a:rPr lang="fr-FR" sz="3200">
                <a:latin typeface="Calibri"/>
                <a:cs typeface="Calibri Light"/>
              </a:rPr>
              <a:t> </a:t>
            </a:r>
            <a:r>
              <a:rPr lang="fr-FR" sz="3200" err="1">
                <a:latin typeface="Calibri"/>
                <a:cs typeface="Calibri Light"/>
              </a:rPr>
              <a:t>next</a:t>
            </a:r>
            <a:r>
              <a:rPr lang="fr-FR" sz="3200">
                <a:latin typeface="Calibri"/>
                <a:cs typeface="Calibri Light"/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2CC4B-9A6E-B993-78C5-FA1F812C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2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err="1">
                <a:cs typeface="Calibri"/>
              </a:rPr>
              <a:t>Assuming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our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results</a:t>
            </a:r>
            <a:r>
              <a:rPr lang="fr-FR">
                <a:cs typeface="Calibri"/>
              </a:rPr>
              <a:t> are more </a:t>
            </a:r>
            <a:r>
              <a:rPr lang="fr-FR" err="1">
                <a:cs typeface="Calibri"/>
              </a:rPr>
              <a:t>significant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than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they</a:t>
            </a:r>
            <a:r>
              <a:rPr lang="fr-FR">
                <a:cs typeface="Calibri"/>
              </a:rPr>
              <a:t> are..</a:t>
            </a:r>
          </a:p>
          <a:p>
            <a:r>
              <a:rPr lang="fr-FR" err="1">
                <a:cs typeface="Calibri"/>
              </a:rPr>
              <a:t>Each</a:t>
            </a:r>
            <a:r>
              <a:rPr lang="fr-FR">
                <a:cs typeface="Calibri"/>
              </a:rPr>
              <a:t> SNP has a "</a:t>
            </a:r>
            <a:r>
              <a:rPr lang="fr-FR" err="1">
                <a:cs typeface="Calibri"/>
              </a:rPr>
              <a:t>Rsid</a:t>
            </a:r>
            <a:r>
              <a:rPr lang="fr-FR">
                <a:cs typeface="Calibri"/>
              </a:rPr>
              <a:t>" (Reference SNP cluster ID)</a:t>
            </a:r>
          </a:p>
          <a:p>
            <a:r>
              <a:rPr lang="fr-FR">
                <a:cs typeface="Calibri"/>
              </a:rPr>
              <a:t>Identification of </a:t>
            </a:r>
            <a:r>
              <a:rPr lang="fr-FR" err="1">
                <a:cs typeface="Calibri"/>
              </a:rPr>
              <a:t>gene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around</a:t>
            </a:r>
            <a:r>
              <a:rPr lang="fr-FR">
                <a:cs typeface="Calibri"/>
              </a:rPr>
              <a:t> a </a:t>
            </a:r>
            <a:r>
              <a:rPr lang="fr-FR" err="1">
                <a:cs typeface="Calibri"/>
              </a:rPr>
              <a:t>particular</a:t>
            </a:r>
            <a:r>
              <a:rPr lang="fr-FR">
                <a:cs typeface="Calibri"/>
              </a:rPr>
              <a:t> SNP</a:t>
            </a:r>
          </a:p>
          <a:p>
            <a:r>
              <a:rPr lang="fr-FR">
                <a:cs typeface="Calibri"/>
              </a:rPr>
              <a:t>Insights on </a:t>
            </a:r>
            <a:r>
              <a:rPr lang="fr-FR" err="1">
                <a:cs typeface="Calibri"/>
              </a:rPr>
              <a:t>biological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mechanism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behind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phenotype</a:t>
            </a:r>
            <a:r>
              <a:rPr lang="fr-FR">
                <a:cs typeface="Calibri"/>
              </a:rPr>
              <a:t>!</a:t>
            </a: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E170C-B226-979A-9A74-E80E9BFB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09" y="3547232"/>
            <a:ext cx="7104184" cy="303427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67EC5FA-0631-052A-BADA-00061A13A13D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97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3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3F4B7A-4D7F-4946-9CDC-4F8A1C67E986}"/>
              </a:ext>
            </a:extLst>
          </p:cNvPr>
          <p:cNvSpPr txBox="1"/>
          <p:nvPr/>
        </p:nvSpPr>
        <p:spPr>
          <a:xfrm>
            <a:off x="97537" y="134553"/>
            <a:ext cx="590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cs typeface="Arial" panose="020B0604020202020204" pitchFamily="34" charset="0"/>
              </a:rPr>
              <a:t>UK </a:t>
            </a:r>
            <a:r>
              <a:rPr lang="fr-FR" sz="3200" err="1">
                <a:cs typeface="Arial" panose="020B0604020202020204" pitchFamily="34" charset="0"/>
              </a:rPr>
              <a:t>biobank</a:t>
            </a:r>
            <a:r>
              <a:rPr lang="fr-FR" sz="3200">
                <a:cs typeface="Arial" panose="020B0604020202020204" pitchFamily="34" charset="0"/>
              </a:rPr>
              <a:t> </a:t>
            </a:r>
            <a:r>
              <a:rPr lang="fr-FR" sz="3200" err="1">
                <a:cs typeface="Arial" panose="020B0604020202020204" pitchFamily="34" charset="0"/>
              </a:rPr>
              <a:t>retina</a:t>
            </a:r>
            <a:r>
              <a:rPr lang="fr-FR" sz="3200">
                <a:cs typeface="Arial" panose="020B0604020202020204" pitchFamily="34" charset="0"/>
              </a:rPr>
              <a:t> images</a:t>
            </a:r>
          </a:p>
        </p:txBody>
      </p:sp>
      <p:pic>
        <p:nvPicPr>
          <p:cNvPr id="7" name="Image 6" descr="Une image contenant personne, intérieur, jeu&#10;&#10;Description générée automatiquement">
            <a:extLst>
              <a:ext uri="{FF2B5EF4-FFF2-40B4-BE49-F238E27FC236}">
                <a16:creationId xmlns:a16="http://schemas.microsoft.com/office/drawing/2014/main" id="{4F265F0C-FD54-4045-B548-159D5CD1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21" y="1229327"/>
            <a:ext cx="3517822" cy="2560249"/>
          </a:xfrm>
          <a:prstGeom prst="rect">
            <a:avLst/>
          </a:prstGeom>
        </p:spPr>
      </p:pic>
      <p:pic>
        <p:nvPicPr>
          <p:cNvPr id="5" name="Image 4" descr="Une image contenant orange, ballon, aéronef&#10;&#10;Description générée automatiquement">
            <a:extLst>
              <a:ext uri="{FF2B5EF4-FFF2-40B4-BE49-F238E27FC236}">
                <a16:creationId xmlns:a16="http://schemas.microsoft.com/office/drawing/2014/main" id="{0603C3C4-9A7D-414A-AC2D-1BF77D49D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51" y="1439944"/>
            <a:ext cx="2818616" cy="2113963"/>
          </a:xfrm>
          <a:prstGeom prst="rect">
            <a:avLst/>
          </a:prstGeom>
        </p:spPr>
      </p:pic>
      <p:pic>
        <p:nvPicPr>
          <p:cNvPr id="13" name="Image 12" descr="Une image contenant orange&#10;&#10;Description générée automatiquement">
            <a:extLst>
              <a:ext uri="{FF2B5EF4-FFF2-40B4-BE49-F238E27FC236}">
                <a16:creationId xmlns:a16="http://schemas.microsoft.com/office/drawing/2014/main" id="{8DF99DC7-A141-4DAC-9EE0-EA4386A01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447012"/>
            <a:ext cx="2809190" cy="21068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72A418-EFCF-4464-8F50-3CCF9C5DB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23" y="4799073"/>
            <a:ext cx="3980507" cy="1045973"/>
          </a:xfrm>
          <a:prstGeom prst="rect">
            <a:avLst/>
          </a:prstGeom>
        </p:spPr>
      </p:pic>
      <p:pic>
        <p:nvPicPr>
          <p:cNvPr id="16" name="Image 15" descr="Une image contenant invertébré, orange, lumière&#10;&#10;Description générée automatiquement">
            <a:extLst>
              <a:ext uri="{FF2B5EF4-FFF2-40B4-BE49-F238E27FC236}">
                <a16:creationId xmlns:a16="http://schemas.microsoft.com/office/drawing/2014/main" id="{2728B2B5-E6A8-418B-89D4-CFEFF5950A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75" y="4527222"/>
            <a:ext cx="2837469" cy="2128102"/>
          </a:xfrm>
          <a:prstGeom prst="rect">
            <a:avLst/>
          </a:prstGeom>
        </p:spPr>
      </p:pic>
      <p:pic>
        <p:nvPicPr>
          <p:cNvPr id="18" name="Image 17" descr="Une image contenant lumière, sombre&#10;&#10;Description générée automatiquement">
            <a:extLst>
              <a:ext uri="{FF2B5EF4-FFF2-40B4-BE49-F238E27FC236}">
                <a16:creationId xmlns:a16="http://schemas.microsoft.com/office/drawing/2014/main" id="{565D1D76-6DAC-4476-B853-2E4C9AD6DD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61" y="4523040"/>
            <a:ext cx="2828826" cy="212162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05D1FB6-69F5-470B-A917-08E99ECDC07D}"/>
              </a:ext>
            </a:extLst>
          </p:cNvPr>
          <p:cNvSpPr txBox="1"/>
          <p:nvPr/>
        </p:nvSpPr>
        <p:spPr>
          <a:xfrm>
            <a:off x="6457361" y="810705"/>
            <a:ext cx="443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err="1"/>
              <a:t>Left</a:t>
            </a:r>
            <a:r>
              <a:rPr lang="fr-CH" b="1"/>
              <a:t> and right </a:t>
            </a:r>
            <a:r>
              <a:rPr lang="fr-CH" b="1" err="1"/>
              <a:t>eyes</a:t>
            </a:r>
            <a:r>
              <a:rPr lang="fr-CH" b="1"/>
              <a:t> </a:t>
            </a:r>
            <a:r>
              <a:rPr lang="fr-CH"/>
              <a:t>of the </a:t>
            </a:r>
            <a:r>
              <a:rPr lang="fr-CH" err="1"/>
              <a:t>same</a:t>
            </a:r>
            <a:r>
              <a:rPr lang="fr-CH"/>
              <a:t> participant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2C2FF3E-2FD5-46D0-8150-21E9C345FE6D}"/>
              </a:ext>
            </a:extLst>
          </p:cNvPr>
          <p:cNvSpPr txBox="1"/>
          <p:nvPr/>
        </p:nvSpPr>
        <p:spPr>
          <a:xfrm>
            <a:off x="6119566" y="3932548"/>
            <a:ext cx="513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err="1"/>
              <a:t>Left</a:t>
            </a:r>
            <a:r>
              <a:rPr lang="fr-CH"/>
              <a:t> </a:t>
            </a:r>
            <a:r>
              <a:rPr lang="fr-CH" err="1"/>
              <a:t>eye</a:t>
            </a:r>
            <a:r>
              <a:rPr lang="fr-CH"/>
              <a:t> of a participant and </a:t>
            </a:r>
            <a:r>
              <a:rPr lang="fr-CH" err="1"/>
              <a:t>its</a:t>
            </a:r>
            <a:r>
              <a:rPr lang="fr-CH"/>
              <a:t> </a:t>
            </a:r>
            <a:r>
              <a:rPr lang="fr-CH" b="1" err="1"/>
              <a:t>technical</a:t>
            </a:r>
            <a:r>
              <a:rPr lang="fr-CH" b="1"/>
              <a:t> </a:t>
            </a:r>
            <a:r>
              <a:rPr lang="fr-CH" b="1" err="1"/>
              <a:t>replica</a:t>
            </a:r>
            <a:endParaRPr lang="fr-CH" b="1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ECFCC44-9A85-1125-3CD8-D212FBB636B5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0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A4F3B5-117B-B442-B6A9-9B01B8A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EEA7-07BD-F446-BD10-EEC1933F0F3F}" type="slidenum">
              <a:rPr lang="fr-FR" smtClean="0"/>
              <a:t>30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9040FAC-4C99-8F42-96E0-0DC61A6D419A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16780A-B0AA-CF42-8757-6CC514E1640E}"/>
              </a:ext>
            </a:extLst>
          </p:cNvPr>
          <p:cNvSpPr txBox="1"/>
          <p:nvPr/>
        </p:nvSpPr>
        <p:spPr>
          <a:xfrm>
            <a:off x="146304" y="134553"/>
            <a:ext cx="2012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err="1"/>
              <a:t>References</a:t>
            </a:r>
            <a:endParaRPr lang="fr-FR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ED919-B212-49BF-72A1-09E3F0401D64}"/>
              </a:ext>
            </a:extLst>
          </p:cNvPr>
          <p:cNvSpPr txBox="1"/>
          <p:nvPr/>
        </p:nvSpPr>
        <p:spPr>
          <a:xfrm>
            <a:off x="358140" y="1059180"/>
            <a:ext cx="10995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>
                <a:solidFill>
                  <a:srgbClr val="255696"/>
                </a:solidFill>
                <a:latin typeface="LMSans10-Regular"/>
              </a:rPr>
              <a:t>[1] Mohammad </a:t>
            </a:r>
            <a:r>
              <a:rPr lang="en-US" sz="1800" b="0" i="0" u="none" strike="noStrike" baseline="0" err="1">
                <a:solidFill>
                  <a:srgbClr val="255696"/>
                </a:solidFill>
                <a:latin typeface="LMSans10-Regular"/>
              </a:rPr>
              <a:t>Farukh</a:t>
            </a:r>
            <a:r>
              <a:rPr lang="en-US" sz="1800" b="0" i="0" u="none" strike="noStrike" baseline="0">
                <a:solidFill>
                  <a:srgbClr val="255696"/>
                </a:solidFill>
                <a:latin typeface="LMSans10-Regular"/>
              </a:rPr>
              <a:t> Hashmi, </a:t>
            </a:r>
            <a:r>
              <a:rPr lang="en-US" sz="1800" b="0" i="0" u="none" strike="noStrike" baseline="0" err="1">
                <a:solidFill>
                  <a:srgbClr val="255696"/>
                </a:solidFill>
                <a:latin typeface="LMSans10-Regular"/>
              </a:rPr>
              <a:t>Satyarth</a:t>
            </a:r>
            <a:r>
              <a:rPr lang="en-US" sz="1800" b="0" i="0" u="none" strike="noStrike" baseline="0">
                <a:solidFill>
                  <a:srgbClr val="255696"/>
                </a:solidFill>
                <a:latin typeface="LMSans10-Regular"/>
              </a:rPr>
              <a:t> </a:t>
            </a:r>
            <a:r>
              <a:rPr lang="en-US" sz="1800" b="0" i="0" u="none" strike="noStrike" baseline="0" err="1">
                <a:solidFill>
                  <a:srgbClr val="255696"/>
                </a:solidFill>
                <a:latin typeface="LMSans10-Regular"/>
              </a:rPr>
              <a:t>Katiyar</a:t>
            </a:r>
            <a:r>
              <a:rPr lang="en-US" sz="1800" b="0" i="0" u="none" strike="noStrike" baseline="0">
                <a:solidFill>
                  <a:srgbClr val="255696"/>
                </a:solidFill>
                <a:latin typeface="LMSans10-Regular"/>
              </a:rPr>
              <a:t>, </a:t>
            </a:r>
            <a:r>
              <a:rPr lang="en-US" sz="1800" b="0" i="0" u="none" strike="noStrike" baseline="0" err="1">
                <a:solidFill>
                  <a:srgbClr val="255696"/>
                </a:solidFill>
                <a:latin typeface="LMSans10-Regular"/>
              </a:rPr>
              <a:t>Avinash</a:t>
            </a:r>
            <a:r>
              <a:rPr lang="en-US" sz="1800" b="0" i="0" u="none" strike="noStrike" baseline="0">
                <a:solidFill>
                  <a:srgbClr val="255696"/>
                </a:solidFill>
                <a:latin typeface="LMSans10-Regular"/>
              </a:rPr>
              <a:t> G.</a:t>
            </a:r>
          </a:p>
          <a:p>
            <a:pPr algn="l"/>
            <a:r>
              <a:rPr lang="en-US" sz="1800" b="0" i="0" u="none" strike="noStrike" baseline="0" err="1">
                <a:solidFill>
                  <a:srgbClr val="255696"/>
                </a:solidFill>
                <a:latin typeface="LMSans10-Regular"/>
              </a:rPr>
              <a:t>Keskar</a:t>
            </a:r>
            <a:r>
              <a:rPr lang="en-US" sz="1800" b="0" i="0" u="none" strike="noStrike" baseline="0">
                <a:solidFill>
                  <a:srgbClr val="255696"/>
                </a:solidFill>
                <a:latin typeface="LMSans10-Regular"/>
              </a:rPr>
              <a:t>, Neeraj Dhanraj </a:t>
            </a:r>
            <a:r>
              <a:rPr lang="en-US" sz="1800" b="0" i="0" u="none" strike="noStrike" baseline="0" err="1">
                <a:solidFill>
                  <a:srgbClr val="255696"/>
                </a:solidFill>
                <a:latin typeface="LMSans10-Regular"/>
              </a:rPr>
              <a:t>Bokde</a:t>
            </a:r>
            <a:r>
              <a:rPr lang="en-US" sz="1800" b="0" i="0" u="none" strike="noStrike" baseline="0">
                <a:solidFill>
                  <a:srgbClr val="255696"/>
                </a:solidFill>
                <a:latin typeface="LMSans10-Regular"/>
              </a:rPr>
              <a:t>, and </a:t>
            </a:r>
            <a:r>
              <a:rPr lang="en-US" sz="1800" b="0" i="0" u="none" strike="noStrike" baseline="0" err="1">
                <a:solidFill>
                  <a:srgbClr val="255696"/>
                </a:solidFill>
                <a:latin typeface="LMSans10-Regular"/>
              </a:rPr>
              <a:t>Zong</a:t>
            </a:r>
            <a:r>
              <a:rPr lang="en-US" sz="1800" b="0" i="0" u="none" strike="noStrike" baseline="0">
                <a:solidFill>
                  <a:srgbClr val="255696"/>
                </a:solidFill>
                <a:latin typeface="LMSans10-Regular"/>
              </a:rPr>
              <a:t> Woo </a:t>
            </a:r>
            <a:r>
              <a:rPr lang="en-US" sz="1800" b="0" i="0" u="none" strike="noStrike" baseline="0" err="1">
                <a:solidFill>
                  <a:srgbClr val="255696"/>
                </a:solidFill>
                <a:latin typeface="LMSans10-Regular"/>
              </a:rPr>
              <a:t>Geem</a:t>
            </a:r>
            <a:r>
              <a:rPr lang="en-US" sz="1800" b="0" i="0" u="none" strike="noStrike" baseline="0">
                <a:solidFill>
                  <a:srgbClr val="255696"/>
                </a:solidFill>
                <a:latin typeface="LMSans10-Regular"/>
              </a:rPr>
              <a:t>.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LMSans10-Regular"/>
              </a:rPr>
              <a:t>Efficient pneumonia detection in chest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LMSans10-Regular"/>
              </a:rPr>
              <a:t>xray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LMSans10-Regular"/>
              </a:rPr>
              <a:t> images using deep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LMSans10-Regular"/>
              </a:rPr>
              <a:t>transfer learning.</a:t>
            </a:r>
          </a:p>
          <a:p>
            <a:pPr algn="l"/>
            <a:r>
              <a:rPr lang="en-US" sz="1800" b="0" i="1" u="none" strike="noStrike" baseline="0">
                <a:solidFill>
                  <a:srgbClr val="7292BB"/>
                </a:solidFill>
                <a:latin typeface="LMSans10-Oblique"/>
              </a:rPr>
              <a:t>Diagnostics</a:t>
            </a:r>
            <a:r>
              <a:rPr lang="en-US" sz="1800" b="0" i="0" u="none" strike="noStrike" baseline="0">
                <a:solidFill>
                  <a:srgbClr val="7292BB"/>
                </a:solidFill>
                <a:latin typeface="LMSans10-Regular"/>
              </a:rPr>
              <a:t>, 10(6):1–23, 2020.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2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5" descr="Une image contenant ballon, orange, aéronef, lampe&#10;&#10;Description générée automatiquement">
            <a:extLst>
              <a:ext uri="{FF2B5EF4-FFF2-40B4-BE49-F238E27FC236}">
                <a16:creationId xmlns:a16="http://schemas.microsoft.com/office/drawing/2014/main" id="{25CA0ADE-0763-9BAC-93EE-7F15047EB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598" b="2129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9B6BA-66AF-648A-4AAD-92FC6EE63F8A}"/>
              </a:ext>
            </a:extLst>
          </p:cNvPr>
          <p:cNvSpPr txBox="1"/>
          <p:nvPr/>
        </p:nvSpPr>
        <p:spPr>
          <a:xfrm>
            <a:off x="1524000" y="1978147"/>
            <a:ext cx="9144000" cy="29005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Thank you for your attention!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4609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B448F2-8D70-473D-9D9D-C84E8CF8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110" y="2633182"/>
            <a:ext cx="5277680" cy="20048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1F5703A-68FF-4427-9320-B403D749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86" y="1387041"/>
            <a:ext cx="4405873" cy="4100648"/>
          </a:xfrm>
          <a:prstGeom prst="rect">
            <a:avLst/>
          </a:prstGeom>
        </p:spPr>
      </p:pic>
      <p:sp>
        <p:nvSpPr>
          <p:cNvPr id="8" name="Signe Plus 7">
            <a:extLst>
              <a:ext uri="{FF2B5EF4-FFF2-40B4-BE49-F238E27FC236}">
                <a16:creationId xmlns:a16="http://schemas.microsoft.com/office/drawing/2014/main" id="{97CA6648-0C37-4DAA-88D7-79371C86F8EA}"/>
              </a:ext>
            </a:extLst>
          </p:cNvPr>
          <p:cNvSpPr/>
          <p:nvPr/>
        </p:nvSpPr>
        <p:spPr>
          <a:xfrm>
            <a:off x="5135300" y="2828040"/>
            <a:ext cx="1378621" cy="136698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E809C3-BA51-41C4-BB33-109B5087BA4E}"/>
              </a:ext>
            </a:extLst>
          </p:cNvPr>
          <p:cNvSpPr/>
          <p:nvPr/>
        </p:nvSpPr>
        <p:spPr>
          <a:xfrm>
            <a:off x="6693031" y="2771481"/>
            <a:ext cx="1319753" cy="160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E0773F-4154-478F-BFD4-FB8EEDE627E2}"/>
              </a:ext>
            </a:extLst>
          </p:cNvPr>
          <p:cNvSpPr/>
          <p:nvPr/>
        </p:nvSpPr>
        <p:spPr>
          <a:xfrm>
            <a:off x="6694602" y="2933308"/>
            <a:ext cx="1319753" cy="160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80185F7-25E4-4349-AFD3-32D81BB7D010}"/>
              </a:ext>
            </a:extLst>
          </p:cNvPr>
          <p:cNvCxnSpPr>
            <a:endCxn id="9" idx="1"/>
          </p:cNvCxnSpPr>
          <p:nvPr/>
        </p:nvCxnSpPr>
        <p:spPr>
          <a:xfrm>
            <a:off x="1885361" y="2516957"/>
            <a:ext cx="4807670" cy="3346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5B4B334-4144-4702-B999-AB1D777AE36B}"/>
              </a:ext>
            </a:extLst>
          </p:cNvPr>
          <p:cNvCxnSpPr>
            <a:cxnSpLocks/>
          </p:cNvCxnSpPr>
          <p:nvPr/>
        </p:nvCxnSpPr>
        <p:spPr>
          <a:xfrm>
            <a:off x="4006392" y="2809188"/>
            <a:ext cx="2678783" cy="185394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2948B1D5-39F6-4EEE-ABBC-19227A3E49B8}"/>
              </a:ext>
            </a:extLst>
          </p:cNvPr>
          <p:cNvSpPr txBox="1"/>
          <p:nvPr/>
        </p:nvSpPr>
        <p:spPr>
          <a:xfrm>
            <a:off x="97536" y="134553"/>
            <a:ext cx="907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/>
              <a:t>The images </a:t>
            </a:r>
            <a:r>
              <a:rPr lang="fr-CH" sz="3200" b="1"/>
              <a:t>and data</a:t>
            </a:r>
            <a:r>
              <a:rPr lang="fr-CH" sz="3200"/>
              <a:t> </a:t>
            </a:r>
            <a:r>
              <a:rPr lang="fr-CH" sz="3200" err="1"/>
              <a:t>we</a:t>
            </a:r>
            <a:r>
              <a:rPr lang="fr-CH" sz="3200"/>
              <a:t> </a:t>
            </a:r>
            <a:r>
              <a:rPr lang="fr-CH" sz="3200" err="1"/>
              <a:t>worked</a:t>
            </a:r>
            <a:r>
              <a:rPr lang="fr-CH" sz="3200"/>
              <a:t> </a:t>
            </a:r>
            <a:r>
              <a:rPr lang="fr-CH" sz="3200" err="1"/>
              <a:t>with</a:t>
            </a:r>
            <a:endParaRPr lang="fr-CH" sz="320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A3D603C-DD38-A504-8556-FA8D0955BBEE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A8B982-532D-4C16-B807-6049D062859E}"/>
              </a:ext>
            </a:extLst>
          </p:cNvPr>
          <p:cNvSpPr txBox="1"/>
          <p:nvPr/>
        </p:nvSpPr>
        <p:spPr>
          <a:xfrm>
            <a:off x="480766" y="1018097"/>
            <a:ext cx="531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1) </a:t>
            </a:r>
            <a:r>
              <a:rPr lang="fr-CH" err="1"/>
              <a:t>Looking</a:t>
            </a:r>
            <a:r>
              <a:rPr lang="fr-CH"/>
              <a:t> at the </a:t>
            </a:r>
            <a:r>
              <a:rPr lang="fr-CH" err="1"/>
              <a:t>biological</a:t>
            </a:r>
            <a:r>
              <a:rPr lang="fr-CH"/>
              <a:t> relevance of </a:t>
            </a:r>
            <a:r>
              <a:rPr lang="fr-CH" err="1"/>
              <a:t>some</a:t>
            </a:r>
            <a:r>
              <a:rPr lang="fr-CH"/>
              <a:t> variables of the </a:t>
            </a:r>
            <a:r>
              <a:rPr lang="fr-CH" i="1" err="1"/>
              <a:t>transformed</a:t>
            </a:r>
            <a:r>
              <a:rPr lang="fr-CH"/>
              <a:t> </a:t>
            </a:r>
            <a:r>
              <a:rPr lang="fr-CH" err="1"/>
              <a:t>dataset</a:t>
            </a:r>
            <a:r>
              <a:rPr lang="fr-CH"/>
              <a:t> by </a:t>
            </a:r>
            <a:r>
              <a:rPr lang="fr-CH" err="1"/>
              <a:t>doing</a:t>
            </a:r>
            <a:r>
              <a:rPr lang="fr-CH"/>
              <a:t> a </a:t>
            </a:r>
            <a:r>
              <a:rPr lang="fr-CH" b="1"/>
              <a:t>GWAS</a:t>
            </a:r>
            <a:r>
              <a:rPr lang="fr-CH"/>
              <a:t>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B1F8CCB-D0F9-42FC-8552-BB9BA85C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3" y="1951348"/>
            <a:ext cx="4064326" cy="18099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7187D1-7D32-4810-8B68-8C0515689D1E}"/>
              </a:ext>
            </a:extLst>
          </p:cNvPr>
          <p:cNvSpPr/>
          <p:nvPr/>
        </p:nvSpPr>
        <p:spPr>
          <a:xfrm>
            <a:off x="3714160" y="1960775"/>
            <a:ext cx="603316" cy="1593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397472C-2E5F-4FBF-AB12-16C5A5DF8599}"/>
              </a:ext>
            </a:extLst>
          </p:cNvPr>
          <p:cNvCxnSpPr>
            <a:cxnSpLocks/>
          </p:cNvCxnSpPr>
          <p:nvPr/>
        </p:nvCxnSpPr>
        <p:spPr>
          <a:xfrm flipH="1">
            <a:off x="2931737" y="3676454"/>
            <a:ext cx="1112362" cy="876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999712D-03F1-4D6C-9676-76874F6D4C53}"/>
              </a:ext>
            </a:extLst>
          </p:cNvPr>
          <p:cNvSpPr txBox="1"/>
          <p:nvPr/>
        </p:nvSpPr>
        <p:spPr>
          <a:xfrm>
            <a:off x="3704734" y="4053526"/>
            <a:ext cx="98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GWAS</a:t>
            </a:r>
          </a:p>
        </p:txBody>
      </p:sp>
      <p:pic>
        <p:nvPicPr>
          <p:cNvPr id="20" name="Image 4">
            <a:extLst>
              <a:ext uri="{FF2B5EF4-FFF2-40B4-BE49-F238E27FC236}">
                <a16:creationId xmlns:a16="http://schemas.microsoft.com/office/drawing/2014/main" id="{578E96E9-B725-49A0-AA96-FAB93A1C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167" y="4675695"/>
            <a:ext cx="2432509" cy="1530843"/>
          </a:xfrm>
          <a:prstGeom prst="rect">
            <a:avLst/>
          </a:prstGeom>
        </p:spPr>
      </p:pic>
      <p:pic>
        <p:nvPicPr>
          <p:cNvPr id="21" name="Image 5">
            <a:extLst>
              <a:ext uri="{FF2B5EF4-FFF2-40B4-BE49-F238E27FC236}">
                <a16:creationId xmlns:a16="http://schemas.microsoft.com/office/drawing/2014/main" id="{E7A4CEAA-4D37-43A4-99B8-F16F9F457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66" y="4675696"/>
            <a:ext cx="2361774" cy="148141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E329617-F043-4BD4-A434-97646849DC59}"/>
              </a:ext>
            </a:extLst>
          </p:cNvPr>
          <p:cNvSpPr txBox="1"/>
          <p:nvPr/>
        </p:nvSpPr>
        <p:spPr>
          <a:xfrm>
            <a:off x="97537" y="134553"/>
            <a:ext cx="806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/>
              <a:t>The </a:t>
            </a:r>
            <a:r>
              <a:rPr lang="fr-CH" sz="3200" err="1"/>
              <a:t>project</a:t>
            </a:r>
            <a:r>
              <a:rPr lang="fr-CH" sz="3200"/>
              <a:t> </a:t>
            </a:r>
            <a:r>
              <a:rPr lang="fr-CH" sz="3200" err="1"/>
              <a:t>makes</a:t>
            </a:r>
            <a:r>
              <a:rPr lang="fr-CH" sz="3200"/>
              <a:t> </a:t>
            </a:r>
            <a:r>
              <a:rPr lang="fr-CH" sz="3200" err="1"/>
              <a:t>two</a:t>
            </a:r>
            <a:r>
              <a:rPr lang="fr-CH" sz="3200"/>
              <a:t> </a:t>
            </a:r>
            <a:r>
              <a:rPr lang="fr-CH" sz="3200" b="1" err="1"/>
              <a:t>different</a:t>
            </a:r>
            <a:r>
              <a:rPr lang="fr-CH" sz="3200"/>
              <a:t> analyses: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7E60E2C-94F8-4A3D-B220-4A9F7B1C53D4}"/>
              </a:ext>
            </a:extLst>
          </p:cNvPr>
          <p:cNvSpPr txBox="1"/>
          <p:nvPr/>
        </p:nvSpPr>
        <p:spPr>
          <a:xfrm>
            <a:off x="6374090" y="934826"/>
            <a:ext cx="5316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2) </a:t>
            </a:r>
            <a:r>
              <a:rPr lang="fr-CH" err="1"/>
              <a:t>Using</a:t>
            </a:r>
            <a:r>
              <a:rPr lang="fr-CH"/>
              <a:t> the </a:t>
            </a:r>
            <a:r>
              <a:rPr lang="fr-CH" i="1" err="1"/>
              <a:t>transformed</a:t>
            </a:r>
            <a:r>
              <a:rPr lang="fr-CH"/>
              <a:t> </a:t>
            </a:r>
            <a:r>
              <a:rPr lang="fr-CH" err="1"/>
              <a:t>dataset</a:t>
            </a:r>
            <a:r>
              <a:rPr lang="fr-CH"/>
              <a:t> as a </a:t>
            </a:r>
            <a:r>
              <a:rPr lang="fr-CH" err="1"/>
              <a:t>way</a:t>
            </a:r>
            <a:r>
              <a:rPr lang="fr-CH"/>
              <a:t> to select the best images for a </a:t>
            </a:r>
            <a:r>
              <a:rPr lang="fr-CH" b="1" err="1"/>
              <a:t>supervised</a:t>
            </a:r>
            <a:r>
              <a:rPr lang="fr-CH" b="1"/>
              <a:t> </a:t>
            </a:r>
            <a:r>
              <a:rPr lang="fr-CH" b="1" err="1"/>
              <a:t>learning</a:t>
            </a:r>
            <a:r>
              <a:rPr lang="fr-CH" b="1"/>
              <a:t> </a:t>
            </a:r>
            <a:r>
              <a:rPr lang="fr-CH"/>
              <a:t>classification</a:t>
            </a:r>
            <a:r>
              <a:rPr lang="fr-CH" b="1"/>
              <a:t> </a:t>
            </a:r>
            <a:r>
              <a:rPr lang="fr-CH" err="1"/>
              <a:t>whose</a:t>
            </a:r>
            <a:r>
              <a:rPr lang="fr-CH"/>
              <a:t> </a:t>
            </a:r>
            <a:r>
              <a:rPr lang="fr-CH" err="1"/>
              <a:t>task</a:t>
            </a:r>
            <a:r>
              <a:rPr lang="fr-CH"/>
              <a:t> </a:t>
            </a:r>
            <a:r>
              <a:rPr lang="fr-CH" err="1"/>
              <a:t>is</a:t>
            </a:r>
            <a:r>
              <a:rPr lang="fr-CH"/>
              <a:t> to </a:t>
            </a:r>
            <a:r>
              <a:rPr lang="fr-CH" b="1" err="1"/>
              <a:t>predict</a:t>
            </a:r>
            <a:r>
              <a:rPr lang="fr-CH" b="1"/>
              <a:t> hypertension </a:t>
            </a:r>
            <a:r>
              <a:rPr lang="fr-CH"/>
              <a:t>:</a:t>
            </a:r>
            <a:endParaRPr lang="fr-CH" b="1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2070C1F-7DA5-4805-9F7C-D6AB42D43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97" y="3965952"/>
            <a:ext cx="3726733" cy="10804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EE89B3E-ADDD-4C37-82B9-A258FF54A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384" y="1924638"/>
            <a:ext cx="4064326" cy="18099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2971B50-6A3E-4743-9131-54F89F123D44}"/>
              </a:ext>
            </a:extLst>
          </p:cNvPr>
          <p:cNvSpPr/>
          <p:nvPr/>
        </p:nvSpPr>
        <p:spPr>
          <a:xfrm>
            <a:off x="6776170" y="2061694"/>
            <a:ext cx="375501" cy="130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5CA632-4AFF-4950-9CC2-6E97A005F6A8}"/>
              </a:ext>
            </a:extLst>
          </p:cNvPr>
          <p:cNvSpPr/>
          <p:nvPr/>
        </p:nvSpPr>
        <p:spPr>
          <a:xfrm>
            <a:off x="6777741" y="2451570"/>
            <a:ext cx="375501" cy="130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7EF7A6-E349-4DA6-94EA-E107318C3542}"/>
              </a:ext>
            </a:extLst>
          </p:cNvPr>
          <p:cNvSpPr/>
          <p:nvPr/>
        </p:nvSpPr>
        <p:spPr>
          <a:xfrm>
            <a:off x="6773158" y="2947680"/>
            <a:ext cx="375501" cy="130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0E0122-8847-4D4C-94C4-41699EBCAB11}"/>
              </a:ext>
            </a:extLst>
          </p:cNvPr>
          <p:cNvSpPr/>
          <p:nvPr/>
        </p:nvSpPr>
        <p:spPr>
          <a:xfrm>
            <a:off x="6772922" y="3079419"/>
            <a:ext cx="375501" cy="130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86F43A3-3600-455C-8FF3-5C64240D2902}"/>
              </a:ext>
            </a:extLst>
          </p:cNvPr>
          <p:cNvSpPr txBox="1"/>
          <p:nvPr/>
        </p:nvSpPr>
        <p:spPr>
          <a:xfrm>
            <a:off x="10887959" y="4176075"/>
            <a:ext cx="12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err="1"/>
              <a:t>DenseNet</a:t>
            </a:r>
            <a:endParaRPr lang="fr-CH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00ABA31-C185-4108-9B76-86368DE97A9D}"/>
              </a:ext>
            </a:extLst>
          </p:cNvPr>
          <p:cNvCxnSpPr>
            <a:cxnSpLocks/>
          </p:cNvCxnSpPr>
          <p:nvPr/>
        </p:nvCxnSpPr>
        <p:spPr>
          <a:xfrm flipH="1">
            <a:off x="8766929" y="3761294"/>
            <a:ext cx="1" cy="254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759F937-C889-4D37-83EA-F189EEC8CF82}"/>
              </a:ext>
            </a:extLst>
          </p:cNvPr>
          <p:cNvCxnSpPr>
            <a:cxnSpLocks/>
          </p:cNvCxnSpPr>
          <p:nvPr/>
        </p:nvCxnSpPr>
        <p:spPr>
          <a:xfrm flipH="1">
            <a:off x="8777928" y="4875230"/>
            <a:ext cx="1" cy="262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5E4120D6-95D9-45BB-91F5-74D7F964F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192" y="5071621"/>
            <a:ext cx="2092750" cy="156956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FF6F63E-3DBB-43F3-A2F8-FC883711E1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5028" y="5093362"/>
            <a:ext cx="1988346" cy="1491259"/>
          </a:xfrm>
          <a:prstGeom prst="rect">
            <a:avLst/>
          </a:prstGeom>
        </p:spPr>
      </p:pic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BF72955-A242-4939-BC17-C05ED6A1F0DF}"/>
              </a:ext>
            </a:extLst>
          </p:cNvPr>
          <p:cNvCxnSpPr>
            <a:cxnSpLocks/>
          </p:cNvCxnSpPr>
          <p:nvPr/>
        </p:nvCxnSpPr>
        <p:spPr>
          <a:xfrm>
            <a:off x="10334923" y="5216166"/>
            <a:ext cx="5718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30E4AFCD-9176-42AC-957D-E5FCF3D372F5}"/>
              </a:ext>
            </a:extLst>
          </p:cNvPr>
          <p:cNvSpPr/>
          <p:nvPr/>
        </p:nvSpPr>
        <p:spPr>
          <a:xfrm>
            <a:off x="9728462" y="5165889"/>
            <a:ext cx="509047" cy="94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7BB7045-8948-4913-8C82-6617D95A36E4}"/>
              </a:ext>
            </a:extLst>
          </p:cNvPr>
          <p:cNvSpPr txBox="1"/>
          <p:nvPr/>
        </p:nvSpPr>
        <p:spPr>
          <a:xfrm>
            <a:off x="10906813" y="5147035"/>
            <a:ext cx="1206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err="1"/>
              <a:t>Accuracy</a:t>
            </a:r>
            <a:r>
              <a:rPr lang="fr-CH" b="1"/>
              <a:t> </a:t>
            </a:r>
            <a:r>
              <a:rPr lang="fr-CH"/>
              <a:t>of the</a:t>
            </a:r>
            <a:r>
              <a:rPr lang="fr-CH" b="1"/>
              <a:t> </a:t>
            </a:r>
            <a:r>
              <a:rPr lang="fr-CH" err="1"/>
              <a:t>prediction</a:t>
            </a:r>
            <a:r>
              <a:rPr lang="fr-CH"/>
              <a:t> of hyper-tension !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60B361C-6675-466D-ABA9-3E65779B232F}"/>
              </a:ext>
            </a:extLst>
          </p:cNvPr>
          <p:cNvSpPr/>
          <p:nvPr/>
        </p:nvSpPr>
        <p:spPr>
          <a:xfrm>
            <a:off x="1140643" y="1357461"/>
            <a:ext cx="1225485" cy="2639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808216-5A29-4A97-8506-F9D2BB37B7F7}"/>
              </a:ext>
            </a:extLst>
          </p:cNvPr>
          <p:cNvSpPr/>
          <p:nvPr/>
        </p:nvSpPr>
        <p:spPr>
          <a:xfrm>
            <a:off x="7590148" y="1000813"/>
            <a:ext cx="1233341" cy="2623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6" name="Image 55" descr="Une image contenant orange&#10;&#10;Description générée automatiquement">
            <a:extLst>
              <a:ext uri="{FF2B5EF4-FFF2-40B4-BE49-F238E27FC236}">
                <a16:creationId xmlns:a16="http://schemas.microsoft.com/office/drawing/2014/main" id="{AA2872D3-41F0-40EE-AEDC-6828CC05B2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52" y="1993770"/>
            <a:ext cx="333080" cy="249810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798BC48C-2649-498A-AC84-BB7567142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2095" y="1995341"/>
            <a:ext cx="333080" cy="249810"/>
          </a:xfrm>
          <a:prstGeom prst="rect">
            <a:avLst/>
          </a:prstGeom>
        </p:spPr>
      </p:pic>
      <p:pic>
        <p:nvPicPr>
          <p:cNvPr id="59" name="Image 58" descr="Une image contenant orange&#10;&#10;Description générée automatiquement">
            <a:extLst>
              <a:ext uri="{FF2B5EF4-FFF2-40B4-BE49-F238E27FC236}">
                <a16:creationId xmlns:a16="http://schemas.microsoft.com/office/drawing/2014/main" id="{C05EA920-3C05-4251-8DBD-387E40211D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96" y="2381840"/>
            <a:ext cx="333080" cy="24981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16FBF74E-D02D-46DE-AC3C-A10BAC6D72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4239" y="2383411"/>
            <a:ext cx="333080" cy="249810"/>
          </a:xfrm>
          <a:prstGeom prst="rect">
            <a:avLst/>
          </a:prstGeom>
        </p:spPr>
      </p:pic>
      <p:pic>
        <p:nvPicPr>
          <p:cNvPr id="61" name="Image 60" descr="Une image contenant orange&#10;&#10;Description générée automatiquement">
            <a:extLst>
              <a:ext uri="{FF2B5EF4-FFF2-40B4-BE49-F238E27FC236}">
                <a16:creationId xmlns:a16="http://schemas.microsoft.com/office/drawing/2014/main" id="{4EC78E5C-CEBE-490F-9829-ECB037B327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95" y="2864179"/>
            <a:ext cx="333080" cy="249810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3238BBD4-CD9C-4914-9DD1-37F1FE97B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238" y="2865750"/>
            <a:ext cx="333080" cy="249810"/>
          </a:xfrm>
          <a:prstGeom prst="rect">
            <a:avLst/>
          </a:prstGeom>
        </p:spPr>
      </p:pic>
      <p:pic>
        <p:nvPicPr>
          <p:cNvPr id="63" name="Image 62" descr="Une image contenant orange&#10;&#10;Description générée automatiquement">
            <a:extLst>
              <a:ext uri="{FF2B5EF4-FFF2-40B4-BE49-F238E27FC236}">
                <a16:creationId xmlns:a16="http://schemas.microsoft.com/office/drawing/2014/main" id="{15F72C5A-4BD9-4E88-8B87-E0310B212D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92" y="3033232"/>
            <a:ext cx="333080" cy="24981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90ACAA28-FB2C-4532-9784-2C60E4E2B3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269" y="3033729"/>
            <a:ext cx="333080" cy="24981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CEC5A9D-16C0-445D-BBCD-D43E61FF5D56}"/>
              </a:ext>
            </a:extLst>
          </p:cNvPr>
          <p:cNvSpPr/>
          <p:nvPr/>
        </p:nvSpPr>
        <p:spPr>
          <a:xfrm>
            <a:off x="5938887" y="1960775"/>
            <a:ext cx="782424" cy="1376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07F55B5F-5B01-44CF-AC83-B347E30F5151}"/>
              </a:ext>
            </a:extLst>
          </p:cNvPr>
          <p:cNvCxnSpPr/>
          <p:nvPr/>
        </p:nvCxnSpPr>
        <p:spPr>
          <a:xfrm>
            <a:off x="6589336" y="3365369"/>
            <a:ext cx="716437" cy="11123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AEE489D-62FA-8FCB-460E-4332F0C2A0F0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7" grpId="0"/>
      <p:bldP spid="28" grpId="0"/>
      <p:bldP spid="31" grpId="0" animBg="1"/>
      <p:bldP spid="32" grpId="0" animBg="1"/>
      <p:bldP spid="33" grpId="0" animBg="1"/>
      <p:bldP spid="34" grpId="0" animBg="1"/>
      <p:bldP spid="35" grpId="0"/>
      <p:bldP spid="52" grpId="0" animBg="1"/>
      <p:bldP spid="53" grpId="0"/>
      <p:bldP spid="54" grpId="0" animBg="1"/>
      <p:bldP spid="55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9C75946-E8F0-4C89-AF99-AF80F352B85E}"/>
              </a:ext>
            </a:extLst>
          </p:cNvPr>
          <p:cNvCxnSpPr>
            <a:cxnSpLocks/>
          </p:cNvCxnSpPr>
          <p:nvPr/>
        </p:nvCxnSpPr>
        <p:spPr>
          <a:xfrm>
            <a:off x="3226984" y="2323624"/>
            <a:ext cx="0" cy="1709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10B872F9-4E16-4FAF-93A1-20F453B51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5280" y="4108369"/>
            <a:ext cx="3159759" cy="12035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FD0697-AA16-4BC2-B2D6-7315F8822997}"/>
              </a:ext>
            </a:extLst>
          </p:cNvPr>
          <p:cNvSpPr txBox="1"/>
          <p:nvPr/>
        </p:nvSpPr>
        <p:spPr>
          <a:xfrm>
            <a:off x="262693" y="2385608"/>
            <a:ext cx="2724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err="1"/>
              <a:t>Cleaning</a:t>
            </a:r>
            <a:r>
              <a:rPr lang="fr-CH"/>
              <a:t> : </a:t>
            </a:r>
            <a:r>
              <a:rPr lang="fr-CH" err="1"/>
              <a:t>Removing</a:t>
            </a:r>
            <a:r>
              <a:rPr lang="fr-CH"/>
              <a:t> non relevant variables, </a:t>
            </a:r>
            <a:r>
              <a:rPr lang="fr-CH" err="1"/>
              <a:t>keeping</a:t>
            </a:r>
            <a:r>
              <a:rPr lang="fr-CH"/>
              <a:t> </a:t>
            </a:r>
            <a:r>
              <a:rPr lang="fr-CH" err="1"/>
              <a:t>only</a:t>
            </a:r>
            <a:r>
              <a:rPr lang="fr-CH"/>
              <a:t> </a:t>
            </a:r>
            <a:r>
              <a:rPr lang="fr-CH" err="1"/>
              <a:t>individuals</a:t>
            </a:r>
            <a:r>
              <a:rPr lang="fr-CH"/>
              <a:t> </a:t>
            </a:r>
            <a:r>
              <a:rPr lang="fr-CH" err="1"/>
              <a:t>with</a:t>
            </a:r>
            <a:r>
              <a:rPr lang="fr-CH"/>
              <a:t> </a:t>
            </a:r>
            <a:r>
              <a:rPr lang="fr-CH" err="1"/>
              <a:t>both</a:t>
            </a:r>
            <a:r>
              <a:rPr lang="fr-CH"/>
              <a:t> </a:t>
            </a:r>
            <a:r>
              <a:rPr lang="fr-CH" err="1"/>
              <a:t>left</a:t>
            </a:r>
            <a:r>
              <a:rPr lang="fr-CH"/>
              <a:t> and right </a:t>
            </a:r>
            <a:r>
              <a:rPr lang="fr-CH" err="1"/>
              <a:t>eyes</a:t>
            </a:r>
            <a:r>
              <a:rPr lang="fr-CH"/>
              <a:t>/</a:t>
            </a:r>
            <a:r>
              <a:rPr lang="fr-CH" err="1"/>
              <a:t>isolating</a:t>
            </a:r>
            <a:r>
              <a:rPr lang="fr-CH"/>
              <a:t> </a:t>
            </a:r>
            <a:r>
              <a:rPr lang="fr-CH" err="1"/>
              <a:t>technical</a:t>
            </a:r>
            <a:r>
              <a:rPr lang="fr-CH"/>
              <a:t> </a:t>
            </a:r>
            <a:r>
              <a:rPr lang="fr-CH" err="1"/>
              <a:t>replica</a:t>
            </a:r>
            <a:endParaRPr lang="fr-CH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640F6B-1BB8-49BD-AFC7-F2B7060D56B1}"/>
              </a:ext>
            </a:extLst>
          </p:cNvPr>
          <p:cNvSpPr txBox="1"/>
          <p:nvPr/>
        </p:nvSpPr>
        <p:spPr>
          <a:xfrm>
            <a:off x="97536" y="134553"/>
            <a:ext cx="907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err="1"/>
              <a:t>Transforming</a:t>
            </a:r>
            <a:r>
              <a:rPr lang="fr-CH" sz="3200"/>
              <a:t> the </a:t>
            </a:r>
            <a:r>
              <a:rPr lang="fr-CH" sz="3200" err="1"/>
              <a:t>dataset</a:t>
            </a:r>
            <a:r>
              <a:rPr lang="fr-CH" sz="3200"/>
              <a:t> and </a:t>
            </a:r>
            <a:r>
              <a:rPr lang="fr-CH" sz="3200" err="1"/>
              <a:t>mathematical</a:t>
            </a:r>
            <a:r>
              <a:rPr lang="fr-CH" sz="3200"/>
              <a:t> </a:t>
            </a:r>
            <a:r>
              <a:rPr lang="fr-CH" sz="3200" err="1"/>
              <a:t>rationale</a:t>
            </a:r>
            <a:endParaRPr lang="fr-CH" sz="320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1E80C22-9995-4D50-A3DF-58914D15F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4137676"/>
            <a:ext cx="3227135" cy="119632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60EDB73-97FE-47BE-9F03-F4B047283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77" y="5417611"/>
            <a:ext cx="3235643" cy="121178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7E88D40-16E4-4542-80AA-BB1206D93B71}"/>
              </a:ext>
            </a:extLst>
          </p:cNvPr>
          <p:cNvSpPr txBox="1"/>
          <p:nvPr/>
        </p:nvSpPr>
        <p:spPr>
          <a:xfrm>
            <a:off x="3586480" y="5537200"/>
            <a:ext cx="184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Pairs of originals (0) and </a:t>
            </a:r>
            <a:r>
              <a:rPr lang="fr-CH" err="1"/>
              <a:t>their</a:t>
            </a:r>
            <a:r>
              <a:rPr lang="fr-CH"/>
              <a:t> </a:t>
            </a:r>
            <a:r>
              <a:rPr lang="fr-CH" err="1"/>
              <a:t>replica</a:t>
            </a:r>
            <a:r>
              <a:rPr lang="fr-CH"/>
              <a:t> (1)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5C77CA7-23EB-4F32-AA36-5E28D34344A7}"/>
              </a:ext>
            </a:extLst>
          </p:cNvPr>
          <p:cNvSpPr txBox="1"/>
          <p:nvPr/>
        </p:nvSpPr>
        <p:spPr>
          <a:xfrm>
            <a:off x="3596640" y="428752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Pairs of </a:t>
            </a:r>
            <a:r>
              <a:rPr lang="fr-CH" err="1"/>
              <a:t>left</a:t>
            </a:r>
            <a:r>
              <a:rPr lang="fr-CH"/>
              <a:t> (L) and right (R) </a:t>
            </a:r>
            <a:r>
              <a:rPr lang="fr-CH" err="1"/>
              <a:t>eyes</a:t>
            </a:r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C980F1D5-3379-4CE1-AD49-9FA3B83D12CD}"/>
                  </a:ext>
                </a:extLst>
              </p:cNvPr>
              <p:cNvSpPr txBox="1"/>
              <p:nvPr/>
            </p:nvSpPr>
            <p:spPr>
              <a:xfrm>
                <a:off x="5559100" y="4657297"/>
                <a:ext cx="1389697" cy="63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C980F1D5-3379-4CE1-AD49-9FA3B83D1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00" y="4657297"/>
                <a:ext cx="1389697" cy="632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 27">
            <a:extLst>
              <a:ext uri="{FF2B5EF4-FFF2-40B4-BE49-F238E27FC236}">
                <a16:creationId xmlns:a16="http://schemas.microsoft.com/office/drawing/2014/main" id="{7D441A80-457C-4B07-BC9D-5C506554E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178" y="947436"/>
            <a:ext cx="3149146" cy="119632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509A972-88CD-4F62-892F-1C112D8A8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5280" y="5500776"/>
            <a:ext cx="3159760" cy="1194664"/>
          </a:xfrm>
          <a:prstGeom prst="rect">
            <a:avLst/>
          </a:prstGeom>
        </p:spPr>
      </p:pic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0F754E0-591A-43A4-A186-2A961C7C47C4}"/>
              </a:ext>
            </a:extLst>
          </p:cNvPr>
          <p:cNvCxnSpPr>
            <a:cxnSpLocks/>
          </p:cNvCxnSpPr>
          <p:nvPr/>
        </p:nvCxnSpPr>
        <p:spPr>
          <a:xfrm>
            <a:off x="4974504" y="5402104"/>
            <a:ext cx="25642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12F9696-A65A-4DF8-9E34-B529812E6734}"/>
                  </a:ext>
                </a:extLst>
              </p:cNvPr>
              <p:cNvSpPr txBox="1"/>
              <p:nvPr/>
            </p:nvSpPr>
            <p:spPr>
              <a:xfrm>
                <a:off x="5559100" y="5510737"/>
                <a:ext cx="1389697" cy="63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12F9696-A65A-4DF8-9E34-B529812E6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00" y="5510737"/>
                <a:ext cx="1389697" cy="6324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5E46625-66D1-45E4-91AD-2E91E15D62FD}"/>
              </a:ext>
            </a:extLst>
          </p:cNvPr>
          <p:cNvCxnSpPr>
            <a:cxnSpLocks/>
          </p:cNvCxnSpPr>
          <p:nvPr/>
        </p:nvCxnSpPr>
        <p:spPr>
          <a:xfrm flipH="1" flipV="1">
            <a:off x="7416800" y="3474720"/>
            <a:ext cx="1103544" cy="474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F68D900B-69C4-4CB8-822C-D4B4450C3103}"/>
              </a:ext>
            </a:extLst>
          </p:cNvPr>
          <p:cNvSpPr txBox="1"/>
          <p:nvPr/>
        </p:nvSpPr>
        <p:spPr>
          <a:xfrm>
            <a:off x="7762240" y="3312160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T-test, </a:t>
            </a:r>
            <a:r>
              <a:rPr lang="fr-CH" err="1"/>
              <a:t>Cohen’s</a:t>
            </a:r>
            <a:r>
              <a:rPr lang="fr-CH"/>
              <a:t> D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714EC306-87C6-46A3-AB70-96340E2192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0287" y="763197"/>
            <a:ext cx="2474913" cy="370402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618FE68-5A47-4DFB-8101-4832788FE50B}"/>
              </a:ext>
            </a:extLst>
          </p:cNvPr>
          <p:cNvSpPr/>
          <p:nvPr/>
        </p:nvSpPr>
        <p:spPr>
          <a:xfrm>
            <a:off x="6649720" y="1224280"/>
            <a:ext cx="660400" cy="111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8A27527C-BB17-4236-A741-E67D3AE73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1667" y="2028292"/>
            <a:ext cx="3149601" cy="1203519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BB6C0F88-EB05-4B8B-BFDD-A12E8FBA7654}"/>
              </a:ext>
            </a:extLst>
          </p:cNvPr>
          <p:cNvSpPr txBox="1"/>
          <p:nvPr/>
        </p:nvSpPr>
        <p:spPr>
          <a:xfrm>
            <a:off x="7472680" y="89916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Removal of </a:t>
            </a:r>
            <a:r>
              <a:rPr lang="fr-CH" err="1"/>
              <a:t>significant</a:t>
            </a:r>
            <a:r>
              <a:rPr lang="fr-CH"/>
              <a:t> variables </a:t>
            </a:r>
            <a:r>
              <a:rPr lang="fr-CH" err="1"/>
              <a:t>after</a:t>
            </a:r>
            <a:r>
              <a:rPr lang="fr-CH"/>
              <a:t> </a:t>
            </a:r>
            <a:r>
              <a:rPr lang="fr-CH" err="1"/>
              <a:t>Bonferroni</a:t>
            </a:r>
            <a:r>
              <a:rPr lang="fr-CH"/>
              <a:t> correction for 32 tests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DB12C881-5C9A-4E80-94CE-0A4CEFB14629}"/>
              </a:ext>
            </a:extLst>
          </p:cNvPr>
          <p:cNvCxnSpPr>
            <a:cxnSpLocks/>
          </p:cNvCxnSpPr>
          <p:nvPr/>
        </p:nvCxnSpPr>
        <p:spPr>
          <a:xfrm>
            <a:off x="7467600" y="1696720"/>
            <a:ext cx="1082511" cy="556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3D70A04-5FD2-4A5F-8760-022A5FBB8E79}"/>
              </a:ext>
            </a:extLst>
          </p:cNvPr>
          <p:cNvSpPr/>
          <p:nvPr/>
        </p:nvSpPr>
        <p:spPr>
          <a:xfrm>
            <a:off x="6639560" y="2001520"/>
            <a:ext cx="660400" cy="111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DF4ED6-E584-4A8E-A213-46A2C70428D4}"/>
              </a:ext>
            </a:extLst>
          </p:cNvPr>
          <p:cNvSpPr/>
          <p:nvPr/>
        </p:nvSpPr>
        <p:spPr>
          <a:xfrm>
            <a:off x="8681668" y="3137083"/>
            <a:ext cx="1137920" cy="10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D9F8F7-1BDF-42B9-9933-F5A41E409821}"/>
              </a:ext>
            </a:extLst>
          </p:cNvPr>
          <p:cNvSpPr/>
          <p:nvPr/>
        </p:nvSpPr>
        <p:spPr>
          <a:xfrm>
            <a:off x="6634480" y="2219960"/>
            <a:ext cx="660400" cy="111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87A065-D906-490C-9F4F-F992CA550C7F}"/>
              </a:ext>
            </a:extLst>
          </p:cNvPr>
          <p:cNvSpPr/>
          <p:nvPr/>
        </p:nvSpPr>
        <p:spPr>
          <a:xfrm>
            <a:off x="6639560" y="3114040"/>
            <a:ext cx="660400" cy="111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44D38B6-364F-4CD7-AC61-2DF5A89E878E}"/>
              </a:ext>
            </a:extLst>
          </p:cNvPr>
          <p:cNvSpPr/>
          <p:nvPr/>
        </p:nvSpPr>
        <p:spPr>
          <a:xfrm>
            <a:off x="6639560" y="3225800"/>
            <a:ext cx="660400" cy="111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91430BB-F029-4090-B517-34BE480FE869}"/>
              </a:ext>
            </a:extLst>
          </p:cNvPr>
          <p:cNvCxnSpPr>
            <a:cxnSpLocks/>
          </p:cNvCxnSpPr>
          <p:nvPr/>
        </p:nvCxnSpPr>
        <p:spPr>
          <a:xfrm>
            <a:off x="4861560" y="1280160"/>
            <a:ext cx="452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A9FFB7C5-05F7-4993-B5E6-1C8DD496165E}"/>
              </a:ext>
            </a:extLst>
          </p:cNvPr>
          <p:cNvCxnSpPr>
            <a:cxnSpLocks/>
          </p:cNvCxnSpPr>
          <p:nvPr/>
        </p:nvCxnSpPr>
        <p:spPr>
          <a:xfrm>
            <a:off x="4856480" y="2057400"/>
            <a:ext cx="111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91ACE1C-D5C7-49BA-81F4-C2A4990A784B}"/>
              </a:ext>
            </a:extLst>
          </p:cNvPr>
          <p:cNvCxnSpPr>
            <a:cxnSpLocks/>
          </p:cNvCxnSpPr>
          <p:nvPr/>
        </p:nvCxnSpPr>
        <p:spPr>
          <a:xfrm>
            <a:off x="4866640" y="2280920"/>
            <a:ext cx="599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1640CAC5-5869-4030-8E80-2FFAF123F357}"/>
              </a:ext>
            </a:extLst>
          </p:cNvPr>
          <p:cNvCxnSpPr>
            <a:cxnSpLocks/>
          </p:cNvCxnSpPr>
          <p:nvPr/>
        </p:nvCxnSpPr>
        <p:spPr>
          <a:xfrm>
            <a:off x="4866640" y="3169920"/>
            <a:ext cx="370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9730C527-FF0B-41D3-AF87-85E544FF069F}"/>
              </a:ext>
            </a:extLst>
          </p:cNvPr>
          <p:cNvCxnSpPr>
            <a:cxnSpLocks/>
          </p:cNvCxnSpPr>
          <p:nvPr/>
        </p:nvCxnSpPr>
        <p:spPr>
          <a:xfrm>
            <a:off x="4871720" y="3286760"/>
            <a:ext cx="4876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D92AD3A6-1B02-4870-8564-56291527DDBB}"/>
              </a:ext>
            </a:extLst>
          </p:cNvPr>
          <p:cNvSpPr txBox="1"/>
          <p:nvPr/>
        </p:nvSpPr>
        <p:spPr>
          <a:xfrm>
            <a:off x="9115719" y="1602557"/>
            <a:ext cx="215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err="1"/>
              <a:t>Transformed</a:t>
            </a:r>
            <a:r>
              <a:rPr lang="fr-CH" b="1"/>
              <a:t> </a:t>
            </a:r>
            <a:r>
              <a:rPr lang="fr-CH" b="1" err="1"/>
              <a:t>dataset</a:t>
            </a:r>
            <a:endParaRPr lang="fr-CH" b="1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9D4AC10-CFD4-C3F6-F61C-4ADE1A89D98D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7" grpId="0"/>
      <p:bldP spid="33" grpId="0"/>
      <p:bldP spid="36" grpId="0"/>
      <p:bldP spid="40" grpId="0" animBg="1"/>
      <p:bldP spid="42" grpId="0"/>
      <p:bldP spid="47" grpId="0" animBg="1"/>
      <p:bldP spid="48" grpId="0" animBg="1"/>
      <p:bldP spid="49" grpId="0" animBg="1"/>
      <p:bldP spid="50" grpId="0" animBg="1"/>
      <p:bldP spid="51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4D86564-475A-45C5-BC4B-23A3CDD76F9F}"/>
              </a:ext>
            </a:extLst>
          </p:cNvPr>
          <p:cNvSpPr txBox="1"/>
          <p:nvPr/>
        </p:nvSpPr>
        <p:spPr>
          <a:xfrm>
            <a:off x="97536" y="134553"/>
            <a:ext cx="11454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err="1"/>
              <a:t>Why</a:t>
            </a:r>
            <a:r>
              <a:rPr lang="fr-CH" sz="3200"/>
              <a:t> </a:t>
            </a:r>
            <a:r>
              <a:rPr lang="fr-CH" sz="3200" err="1"/>
              <a:t>making</a:t>
            </a:r>
            <a:r>
              <a:rPr lang="fr-CH" sz="3200"/>
              <a:t> a T-test </a:t>
            </a:r>
            <a:r>
              <a:rPr lang="fr-CH" sz="3200" err="1"/>
              <a:t>between</a:t>
            </a:r>
            <a:r>
              <a:rPr lang="fr-CH" sz="3200"/>
              <a:t> </a:t>
            </a:r>
            <a:r>
              <a:rPr lang="fr-CH" sz="3200" err="1"/>
              <a:t>left</a:t>
            </a:r>
            <a:r>
              <a:rPr lang="fr-CH" sz="3200"/>
              <a:t>-right and original-</a:t>
            </a:r>
            <a:r>
              <a:rPr lang="fr-CH" sz="3200" err="1"/>
              <a:t>replica</a:t>
            </a:r>
            <a:r>
              <a:rPr lang="fr-CH" sz="3200"/>
              <a:t> data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F966B2-94D9-4330-B403-57D33551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21468" y="2681190"/>
            <a:ext cx="2438506" cy="158527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DFB6C0C-5CF9-4E3B-BC66-97A290F00D78}"/>
              </a:ext>
            </a:extLst>
          </p:cNvPr>
          <p:cNvSpPr txBox="1"/>
          <p:nvPr/>
        </p:nvSpPr>
        <p:spPr>
          <a:xfrm>
            <a:off x="2319308" y="2051587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A </a:t>
            </a:r>
            <a:r>
              <a:rPr lang="fr-CH" err="1"/>
              <a:t>given</a:t>
            </a:r>
            <a:r>
              <a:rPr lang="fr-CH"/>
              <a:t> variable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806A7E-DB44-4C6B-8E1D-2518A1F6A826}"/>
              </a:ext>
            </a:extLst>
          </p:cNvPr>
          <p:cNvSpPr txBox="1"/>
          <p:nvPr/>
        </p:nvSpPr>
        <p:spPr>
          <a:xfrm>
            <a:off x="2359948" y="43579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err="1"/>
              <a:t>Same</a:t>
            </a:r>
            <a:r>
              <a:rPr lang="fr-CH"/>
              <a:t> variable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8F80C4-A635-4D00-998F-9717E4744106}"/>
              </a:ext>
            </a:extLst>
          </p:cNvPr>
          <p:cNvSpPr txBox="1"/>
          <p:nvPr/>
        </p:nvSpPr>
        <p:spPr>
          <a:xfrm>
            <a:off x="155542" y="2949333"/>
            <a:ext cx="169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err="1"/>
              <a:t>Left</a:t>
            </a:r>
            <a:r>
              <a:rPr lang="fr-CH"/>
              <a:t>-right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A5CBA39-DB9C-4251-9977-8C631A620CA2}"/>
              </a:ext>
            </a:extLst>
          </p:cNvPr>
          <p:cNvSpPr txBox="1"/>
          <p:nvPr/>
        </p:nvSpPr>
        <p:spPr>
          <a:xfrm>
            <a:off x="0" y="5242665"/>
            <a:ext cx="200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Original-</a:t>
            </a:r>
            <a:r>
              <a:rPr lang="fr-CH" err="1"/>
              <a:t>replica</a:t>
            </a:r>
            <a:r>
              <a:rPr lang="fr-CH"/>
              <a:t> :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52FD54A-F244-4F43-891C-012457454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488" y="2001774"/>
            <a:ext cx="4405873" cy="410064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19BFF40-5D79-4EE1-B297-21209C23E120}"/>
              </a:ext>
            </a:extLst>
          </p:cNvPr>
          <p:cNvSpPr txBox="1"/>
          <p:nvPr/>
        </p:nvSpPr>
        <p:spPr>
          <a:xfrm>
            <a:off x="477520" y="8636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For the classification model and to </a:t>
            </a:r>
            <a:r>
              <a:rPr lang="fr-CH" err="1"/>
              <a:t>predict</a:t>
            </a:r>
            <a:r>
              <a:rPr lang="fr-CH"/>
              <a:t> hypertension, </a:t>
            </a:r>
            <a:r>
              <a:rPr lang="fr-CH" err="1"/>
              <a:t>it</a:t>
            </a:r>
            <a:r>
              <a:rPr lang="fr-CH"/>
              <a:t> </a:t>
            </a:r>
            <a:r>
              <a:rPr lang="fr-CH" err="1"/>
              <a:t>is</a:t>
            </a:r>
            <a:r>
              <a:rPr lang="fr-CH"/>
              <a:t> </a:t>
            </a:r>
            <a:r>
              <a:rPr lang="fr-CH" err="1"/>
              <a:t>better</a:t>
            </a:r>
            <a:r>
              <a:rPr lang="fr-CH"/>
              <a:t> for input images of </a:t>
            </a:r>
            <a:r>
              <a:rPr lang="fr-CH" err="1"/>
              <a:t>left</a:t>
            </a:r>
            <a:r>
              <a:rPr lang="fr-CH"/>
              <a:t> and right </a:t>
            </a:r>
            <a:r>
              <a:rPr lang="fr-CH" err="1"/>
              <a:t>eyes</a:t>
            </a:r>
            <a:r>
              <a:rPr lang="fr-CH"/>
              <a:t> to </a:t>
            </a:r>
            <a:r>
              <a:rPr lang="fr-CH" b="1"/>
              <a:t>not</a:t>
            </a:r>
            <a:r>
              <a:rPr lang="fr-CH"/>
              <a:t> have </a:t>
            </a:r>
            <a:r>
              <a:rPr lang="fr-CH" err="1"/>
              <a:t>striking</a:t>
            </a:r>
            <a:r>
              <a:rPr lang="fr-CH"/>
              <a:t> (</a:t>
            </a:r>
            <a:r>
              <a:rPr lang="fr-CH" err="1"/>
              <a:t>biological</a:t>
            </a:r>
            <a:r>
              <a:rPr lang="fr-CH"/>
              <a:t>) </a:t>
            </a:r>
            <a:r>
              <a:rPr lang="fr-CH" err="1"/>
              <a:t>difference</a:t>
            </a:r>
            <a:r>
              <a:rPr lang="fr-CH"/>
              <a:t> </a:t>
            </a:r>
            <a:r>
              <a:rPr lang="fr-CH" err="1"/>
              <a:t>between</a:t>
            </a:r>
            <a:r>
              <a:rPr lang="fr-CH"/>
              <a:t> </a:t>
            </a:r>
            <a:r>
              <a:rPr lang="fr-CH" err="1"/>
              <a:t>them</a:t>
            </a:r>
            <a:r>
              <a:rPr lang="fr-CH"/>
              <a:t>, </a:t>
            </a:r>
            <a:r>
              <a:rPr lang="fr-CH" err="1"/>
              <a:t>otherwise</a:t>
            </a:r>
            <a:r>
              <a:rPr lang="fr-CH"/>
              <a:t> the machine </a:t>
            </a:r>
            <a:r>
              <a:rPr lang="fr-CH" err="1"/>
              <a:t>could</a:t>
            </a:r>
            <a:r>
              <a:rPr lang="fr-CH"/>
              <a:t> lose in </a:t>
            </a:r>
            <a:r>
              <a:rPr lang="fr-CH" err="1"/>
              <a:t>accuracy</a:t>
            </a:r>
            <a:r>
              <a:rPr lang="fr-CH"/>
              <a:t> by </a:t>
            </a:r>
            <a:r>
              <a:rPr lang="fr-CH" err="1"/>
              <a:t>accounting</a:t>
            </a:r>
            <a:r>
              <a:rPr lang="fr-CH"/>
              <a:t> for </a:t>
            </a:r>
            <a:r>
              <a:rPr lang="fr-CH" err="1"/>
              <a:t>these</a:t>
            </a:r>
            <a:r>
              <a:rPr lang="fr-CH"/>
              <a:t> </a:t>
            </a:r>
            <a:r>
              <a:rPr lang="fr-CH" err="1"/>
              <a:t>supplementary</a:t>
            </a:r>
            <a:r>
              <a:rPr lang="fr-CH"/>
              <a:t> data, </a:t>
            </a:r>
            <a:r>
              <a:rPr lang="fr-CH" err="1"/>
              <a:t>instead</a:t>
            </a:r>
            <a:r>
              <a:rPr lang="fr-CH"/>
              <a:t> of </a:t>
            </a:r>
            <a:r>
              <a:rPr lang="fr-CH" err="1"/>
              <a:t>focusing</a:t>
            </a:r>
            <a:r>
              <a:rPr lang="fr-CH"/>
              <a:t> on the </a:t>
            </a:r>
            <a:r>
              <a:rPr lang="fr-CH" err="1"/>
              <a:t>overall</a:t>
            </a:r>
            <a:r>
              <a:rPr lang="fr-CH"/>
              <a:t> structure of the images </a:t>
            </a:r>
            <a:r>
              <a:rPr lang="fr-CH" err="1"/>
              <a:t>it</a:t>
            </a:r>
            <a:r>
              <a:rPr lang="fr-CH"/>
              <a:t> analyses.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AC01188-AB05-4ABA-9BA6-CA6E4983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57" y="2457987"/>
            <a:ext cx="2316238" cy="192436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141B087-3D01-49D2-9979-E1BB75456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377" y="4733827"/>
            <a:ext cx="2316238" cy="192436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A2CA9CA-0D9F-490B-A96B-87BC95F08D3D}"/>
              </a:ext>
            </a:extLst>
          </p:cNvPr>
          <p:cNvSpPr txBox="1"/>
          <p:nvPr/>
        </p:nvSpPr>
        <p:spPr>
          <a:xfrm>
            <a:off x="2085628" y="2762787"/>
            <a:ext cx="49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err="1">
                <a:solidFill>
                  <a:srgbClr val="FF0000"/>
                </a:solidFill>
              </a:rPr>
              <a:t>left</a:t>
            </a:r>
            <a:endParaRPr lang="fr-CH">
              <a:solidFill>
                <a:srgbClr val="FF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7C9ED72-27D4-42BA-95D8-84B08BD4FBD8}"/>
              </a:ext>
            </a:extLst>
          </p:cNvPr>
          <p:cNvSpPr txBox="1"/>
          <p:nvPr/>
        </p:nvSpPr>
        <p:spPr>
          <a:xfrm>
            <a:off x="1760508" y="5211347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DB73B1C-9065-4BBF-9001-94D218D2DD67}"/>
              </a:ext>
            </a:extLst>
          </p:cNvPr>
          <p:cNvSpPr txBox="1"/>
          <p:nvPr/>
        </p:nvSpPr>
        <p:spPr>
          <a:xfrm>
            <a:off x="3650268" y="2793267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>
                <a:solidFill>
                  <a:schemeClr val="accent1"/>
                </a:solidFill>
              </a:rPr>
              <a:t>right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EF3D170-2E67-4DD5-A868-12F3EE076BFC}"/>
              </a:ext>
            </a:extLst>
          </p:cNvPr>
          <p:cNvSpPr txBox="1"/>
          <p:nvPr/>
        </p:nvSpPr>
        <p:spPr>
          <a:xfrm>
            <a:off x="3551705" y="5231667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err="1">
                <a:solidFill>
                  <a:schemeClr val="accent1"/>
                </a:solidFill>
              </a:rPr>
              <a:t>replica</a:t>
            </a:r>
            <a:endParaRPr lang="fr-CH">
              <a:solidFill>
                <a:schemeClr val="accent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D36C76B-2DB3-49B2-98B9-A5251981DC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0536" y="2661885"/>
            <a:ext cx="2329258" cy="88719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39070ED-69FA-4BC8-AE5F-7FB0EBFBF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682" y="4975792"/>
            <a:ext cx="2329259" cy="8806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D1F7E-602E-4135-B131-EB8528DE2B08}"/>
              </a:ext>
            </a:extLst>
          </p:cNvPr>
          <p:cNvSpPr/>
          <p:nvPr/>
        </p:nvSpPr>
        <p:spPr>
          <a:xfrm>
            <a:off x="6297105" y="2658358"/>
            <a:ext cx="358219" cy="838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44F938-1B75-4036-9BAF-A2BBFD64290C}"/>
              </a:ext>
            </a:extLst>
          </p:cNvPr>
          <p:cNvSpPr/>
          <p:nvPr/>
        </p:nvSpPr>
        <p:spPr>
          <a:xfrm>
            <a:off x="6270396" y="4969496"/>
            <a:ext cx="358219" cy="838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890CF59-79CB-42F1-AF08-541109F7F36D}"/>
              </a:ext>
            </a:extLst>
          </p:cNvPr>
          <p:cNvCxnSpPr/>
          <p:nvPr/>
        </p:nvCxnSpPr>
        <p:spPr>
          <a:xfrm flipH="1" flipV="1">
            <a:off x="3930977" y="2328421"/>
            <a:ext cx="2318994" cy="565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1E01555-4303-42F7-AACA-A9964214E4BD}"/>
              </a:ext>
            </a:extLst>
          </p:cNvPr>
          <p:cNvCxnSpPr/>
          <p:nvPr/>
        </p:nvCxnSpPr>
        <p:spPr>
          <a:xfrm flipH="1" flipV="1">
            <a:off x="3904268" y="4545291"/>
            <a:ext cx="2318994" cy="565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D9EAF0F-D604-419D-B5DF-BDB546BED8D6}"/>
              </a:ext>
            </a:extLst>
          </p:cNvPr>
          <p:cNvCxnSpPr>
            <a:cxnSpLocks/>
          </p:cNvCxnSpPr>
          <p:nvPr/>
        </p:nvCxnSpPr>
        <p:spPr>
          <a:xfrm>
            <a:off x="6476214" y="3591612"/>
            <a:ext cx="0" cy="1263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3A0D325A-6D3B-4AFD-888A-8C8A1E7398F0}"/>
              </a:ext>
            </a:extLst>
          </p:cNvPr>
          <p:cNvSpPr txBox="1"/>
          <p:nvPr/>
        </p:nvSpPr>
        <p:spPr>
          <a:xfrm>
            <a:off x="4647413" y="3789574"/>
            <a:ext cx="1762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Non-</a:t>
            </a:r>
            <a:r>
              <a:rPr lang="fr-CH" err="1"/>
              <a:t>significant</a:t>
            </a:r>
            <a:r>
              <a:rPr lang="fr-CH"/>
              <a:t> p-values and </a:t>
            </a:r>
            <a:r>
              <a:rPr lang="fr-CH" err="1"/>
              <a:t>low</a:t>
            </a:r>
            <a:r>
              <a:rPr lang="fr-CH"/>
              <a:t> </a:t>
            </a:r>
            <a:r>
              <a:rPr lang="fr-CH" err="1"/>
              <a:t>effect</a:t>
            </a:r>
            <a:r>
              <a:rPr lang="fr-CH"/>
              <a:t> size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D42C0E0-7E94-11BB-816B-2063C6FA0362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3" grpId="0"/>
      <p:bldP spid="24" grpId="0"/>
      <p:bldP spid="25" grpId="0"/>
      <p:bldP spid="26" grpId="0"/>
      <p:bldP spid="2" grpId="0" animBg="1"/>
      <p:bldP spid="19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A8B982-532D-4C16-B807-6049D062859E}"/>
              </a:ext>
            </a:extLst>
          </p:cNvPr>
          <p:cNvSpPr txBox="1"/>
          <p:nvPr/>
        </p:nvSpPr>
        <p:spPr>
          <a:xfrm>
            <a:off x="480766" y="1018097"/>
            <a:ext cx="531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1) </a:t>
            </a:r>
            <a:r>
              <a:rPr lang="fr-CH" err="1"/>
              <a:t>Looking</a:t>
            </a:r>
            <a:r>
              <a:rPr lang="fr-CH"/>
              <a:t> at the </a:t>
            </a:r>
            <a:r>
              <a:rPr lang="fr-CH" err="1"/>
              <a:t>biological</a:t>
            </a:r>
            <a:r>
              <a:rPr lang="fr-CH"/>
              <a:t> relevance of </a:t>
            </a:r>
            <a:r>
              <a:rPr lang="fr-CH" err="1"/>
              <a:t>some</a:t>
            </a:r>
            <a:r>
              <a:rPr lang="fr-CH"/>
              <a:t> variables of the </a:t>
            </a:r>
            <a:r>
              <a:rPr lang="fr-CH" i="1" err="1"/>
              <a:t>transformed</a:t>
            </a:r>
            <a:r>
              <a:rPr lang="fr-CH"/>
              <a:t> </a:t>
            </a:r>
            <a:r>
              <a:rPr lang="fr-CH" err="1"/>
              <a:t>dataset</a:t>
            </a:r>
            <a:r>
              <a:rPr lang="fr-CH"/>
              <a:t> by </a:t>
            </a:r>
            <a:r>
              <a:rPr lang="fr-CH" err="1"/>
              <a:t>doing</a:t>
            </a:r>
            <a:r>
              <a:rPr lang="fr-CH"/>
              <a:t> a </a:t>
            </a:r>
            <a:r>
              <a:rPr lang="fr-CH" b="1"/>
              <a:t>GWAS</a:t>
            </a:r>
            <a:r>
              <a:rPr lang="fr-CH"/>
              <a:t>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B1F8CCB-D0F9-42FC-8552-BB9BA85C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3" y="1951348"/>
            <a:ext cx="4064326" cy="18099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7187D1-7D32-4810-8B68-8C0515689D1E}"/>
              </a:ext>
            </a:extLst>
          </p:cNvPr>
          <p:cNvSpPr/>
          <p:nvPr/>
        </p:nvSpPr>
        <p:spPr>
          <a:xfrm>
            <a:off x="3714160" y="1960775"/>
            <a:ext cx="603316" cy="1593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397472C-2E5F-4FBF-AB12-16C5A5DF8599}"/>
              </a:ext>
            </a:extLst>
          </p:cNvPr>
          <p:cNvCxnSpPr>
            <a:cxnSpLocks/>
          </p:cNvCxnSpPr>
          <p:nvPr/>
        </p:nvCxnSpPr>
        <p:spPr>
          <a:xfrm flipH="1">
            <a:off x="2931737" y="3676454"/>
            <a:ext cx="1112362" cy="876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999712D-03F1-4D6C-9676-76874F6D4C53}"/>
              </a:ext>
            </a:extLst>
          </p:cNvPr>
          <p:cNvSpPr txBox="1"/>
          <p:nvPr/>
        </p:nvSpPr>
        <p:spPr>
          <a:xfrm>
            <a:off x="3704734" y="4053526"/>
            <a:ext cx="98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GWAS</a:t>
            </a:r>
          </a:p>
        </p:txBody>
      </p:sp>
      <p:pic>
        <p:nvPicPr>
          <p:cNvPr id="20" name="Image 4">
            <a:extLst>
              <a:ext uri="{FF2B5EF4-FFF2-40B4-BE49-F238E27FC236}">
                <a16:creationId xmlns:a16="http://schemas.microsoft.com/office/drawing/2014/main" id="{578E96E9-B725-49A0-AA96-FAB93A1C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167" y="4675695"/>
            <a:ext cx="2432509" cy="1530843"/>
          </a:xfrm>
          <a:prstGeom prst="rect">
            <a:avLst/>
          </a:prstGeom>
        </p:spPr>
      </p:pic>
      <p:pic>
        <p:nvPicPr>
          <p:cNvPr id="21" name="Image 5">
            <a:extLst>
              <a:ext uri="{FF2B5EF4-FFF2-40B4-BE49-F238E27FC236}">
                <a16:creationId xmlns:a16="http://schemas.microsoft.com/office/drawing/2014/main" id="{E7A4CEAA-4D37-43A4-99B8-F16F9F457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66" y="4675696"/>
            <a:ext cx="2361774" cy="148141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E329617-F043-4BD4-A434-97646849DC59}"/>
              </a:ext>
            </a:extLst>
          </p:cNvPr>
          <p:cNvSpPr txBox="1"/>
          <p:nvPr/>
        </p:nvSpPr>
        <p:spPr>
          <a:xfrm>
            <a:off x="97537" y="134553"/>
            <a:ext cx="806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/>
              <a:t>The </a:t>
            </a:r>
            <a:r>
              <a:rPr lang="fr-CH" sz="3200" err="1"/>
              <a:t>project</a:t>
            </a:r>
            <a:r>
              <a:rPr lang="fr-CH" sz="3200"/>
              <a:t> </a:t>
            </a:r>
            <a:r>
              <a:rPr lang="fr-CH" sz="3200" err="1"/>
              <a:t>makes</a:t>
            </a:r>
            <a:r>
              <a:rPr lang="fr-CH" sz="3200"/>
              <a:t> </a:t>
            </a:r>
            <a:r>
              <a:rPr lang="fr-CH" sz="3200" err="1"/>
              <a:t>two</a:t>
            </a:r>
            <a:r>
              <a:rPr lang="fr-CH" sz="3200"/>
              <a:t> </a:t>
            </a:r>
            <a:r>
              <a:rPr lang="fr-CH" sz="3200" b="1" err="1"/>
              <a:t>different</a:t>
            </a:r>
            <a:r>
              <a:rPr lang="fr-CH" sz="3200"/>
              <a:t> analyses: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7E60E2C-94F8-4A3D-B220-4A9F7B1C53D4}"/>
              </a:ext>
            </a:extLst>
          </p:cNvPr>
          <p:cNvSpPr txBox="1"/>
          <p:nvPr/>
        </p:nvSpPr>
        <p:spPr>
          <a:xfrm>
            <a:off x="6374090" y="934826"/>
            <a:ext cx="5316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2) </a:t>
            </a:r>
            <a:r>
              <a:rPr lang="fr-CH" err="1"/>
              <a:t>Using</a:t>
            </a:r>
            <a:r>
              <a:rPr lang="fr-CH"/>
              <a:t> the </a:t>
            </a:r>
            <a:r>
              <a:rPr lang="fr-CH" i="1" err="1"/>
              <a:t>transformed</a:t>
            </a:r>
            <a:r>
              <a:rPr lang="fr-CH"/>
              <a:t> </a:t>
            </a:r>
            <a:r>
              <a:rPr lang="fr-CH" err="1"/>
              <a:t>dataset</a:t>
            </a:r>
            <a:r>
              <a:rPr lang="fr-CH"/>
              <a:t> as a </a:t>
            </a:r>
            <a:r>
              <a:rPr lang="fr-CH" err="1"/>
              <a:t>way</a:t>
            </a:r>
            <a:r>
              <a:rPr lang="fr-CH"/>
              <a:t> to select the best images for a </a:t>
            </a:r>
            <a:r>
              <a:rPr lang="fr-CH" b="1" err="1"/>
              <a:t>supervised</a:t>
            </a:r>
            <a:r>
              <a:rPr lang="fr-CH" b="1"/>
              <a:t> </a:t>
            </a:r>
            <a:r>
              <a:rPr lang="fr-CH" b="1" err="1"/>
              <a:t>learning</a:t>
            </a:r>
            <a:r>
              <a:rPr lang="fr-CH" b="1"/>
              <a:t> </a:t>
            </a:r>
            <a:r>
              <a:rPr lang="fr-CH"/>
              <a:t>classification</a:t>
            </a:r>
            <a:r>
              <a:rPr lang="fr-CH" b="1"/>
              <a:t> </a:t>
            </a:r>
            <a:r>
              <a:rPr lang="fr-CH" err="1"/>
              <a:t>whose</a:t>
            </a:r>
            <a:r>
              <a:rPr lang="fr-CH"/>
              <a:t> </a:t>
            </a:r>
            <a:r>
              <a:rPr lang="fr-CH" err="1"/>
              <a:t>task</a:t>
            </a:r>
            <a:r>
              <a:rPr lang="fr-CH"/>
              <a:t> </a:t>
            </a:r>
            <a:r>
              <a:rPr lang="fr-CH" err="1"/>
              <a:t>is</a:t>
            </a:r>
            <a:r>
              <a:rPr lang="fr-CH"/>
              <a:t> to </a:t>
            </a:r>
            <a:r>
              <a:rPr lang="fr-CH" b="1" err="1"/>
              <a:t>predict</a:t>
            </a:r>
            <a:r>
              <a:rPr lang="fr-CH" b="1"/>
              <a:t> hypertension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2070C1F-7DA5-4805-9F7C-D6AB42D43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97" y="3965952"/>
            <a:ext cx="3726733" cy="10804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EE89B3E-ADDD-4C37-82B9-A258FF54A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384" y="1924638"/>
            <a:ext cx="4064326" cy="18099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2971B50-6A3E-4743-9131-54F89F123D44}"/>
              </a:ext>
            </a:extLst>
          </p:cNvPr>
          <p:cNvSpPr/>
          <p:nvPr/>
        </p:nvSpPr>
        <p:spPr>
          <a:xfrm>
            <a:off x="6776170" y="2061694"/>
            <a:ext cx="375501" cy="130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5CA632-4AFF-4950-9CC2-6E97A005F6A8}"/>
              </a:ext>
            </a:extLst>
          </p:cNvPr>
          <p:cNvSpPr/>
          <p:nvPr/>
        </p:nvSpPr>
        <p:spPr>
          <a:xfrm>
            <a:off x="6777741" y="2451570"/>
            <a:ext cx="375501" cy="130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7EF7A6-E349-4DA6-94EA-E107318C3542}"/>
              </a:ext>
            </a:extLst>
          </p:cNvPr>
          <p:cNvSpPr/>
          <p:nvPr/>
        </p:nvSpPr>
        <p:spPr>
          <a:xfrm>
            <a:off x="6773158" y="2947680"/>
            <a:ext cx="375501" cy="130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0E0122-8847-4D4C-94C4-41699EBCAB11}"/>
              </a:ext>
            </a:extLst>
          </p:cNvPr>
          <p:cNvSpPr/>
          <p:nvPr/>
        </p:nvSpPr>
        <p:spPr>
          <a:xfrm>
            <a:off x="6772922" y="3079419"/>
            <a:ext cx="375501" cy="130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86F43A3-3600-455C-8FF3-5C64240D2902}"/>
              </a:ext>
            </a:extLst>
          </p:cNvPr>
          <p:cNvSpPr txBox="1"/>
          <p:nvPr/>
        </p:nvSpPr>
        <p:spPr>
          <a:xfrm>
            <a:off x="11029361" y="4289196"/>
            <a:ext cx="86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Dense Net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00ABA31-C185-4108-9B76-86368DE97A9D}"/>
              </a:ext>
            </a:extLst>
          </p:cNvPr>
          <p:cNvCxnSpPr>
            <a:cxnSpLocks/>
          </p:cNvCxnSpPr>
          <p:nvPr/>
        </p:nvCxnSpPr>
        <p:spPr>
          <a:xfrm flipH="1">
            <a:off x="8766929" y="3761294"/>
            <a:ext cx="1" cy="254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759F937-C889-4D37-83EA-F189EEC8CF82}"/>
              </a:ext>
            </a:extLst>
          </p:cNvPr>
          <p:cNvCxnSpPr>
            <a:cxnSpLocks/>
          </p:cNvCxnSpPr>
          <p:nvPr/>
        </p:nvCxnSpPr>
        <p:spPr>
          <a:xfrm flipH="1">
            <a:off x="8777928" y="4875230"/>
            <a:ext cx="1" cy="262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5E4120D6-95D9-45BB-91F5-74D7F964F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192" y="5071621"/>
            <a:ext cx="2092750" cy="156956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FF6F63E-3DBB-43F3-A2F8-FC883711E1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5028" y="5093362"/>
            <a:ext cx="1988346" cy="1491259"/>
          </a:xfrm>
          <a:prstGeom prst="rect">
            <a:avLst/>
          </a:prstGeom>
        </p:spPr>
      </p:pic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BF72955-A242-4939-BC17-C05ED6A1F0DF}"/>
              </a:ext>
            </a:extLst>
          </p:cNvPr>
          <p:cNvCxnSpPr>
            <a:cxnSpLocks/>
          </p:cNvCxnSpPr>
          <p:nvPr/>
        </p:nvCxnSpPr>
        <p:spPr>
          <a:xfrm>
            <a:off x="10334923" y="5216166"/>
            <a:ext cx="5718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30E4AFCD-9176-42AC-957D-E5FCF3D372F5}"/>
              </a:ext>
            </a:extLst>
          </p:cNvPr>
          <p:cNvSpPr/>
          <p:nvPr/>
        </p:nvSpPr>
        <p:spPr>
          <a:xfrm>
            <a:off x="9728462" y="5165889"/>
            <a:ext cx="509047" cy="94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7BB7045-8948-4913-8C82-6617D95A36E4}"/>
              </a:ext>
            </a:extLst>
          </p:cNvPr>
          <p:cNvSpPr txBox="1"/>
          <p:nvPr/>
        </p:nvSpPr>
        <p:spPr>
          <a:xfrm>
            <a:off x="10906813" y="5147035"/>
            <a:ext cx="120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err="1"/>
              <a:t>Prediction</a:t>
            </a:r>
            <a:r>
              <a:rPr lang="fr-CH"/>
              <a:t> of hyper-tension </a:t>
            </a:r>
            <a:r>
              <a:rPr lang="fr-CH" b="1" err="1"/>
              <a:t>accuracy</a:t>
            </a:r>
            <a:r>
              <a:rPr lang="fr-CH"/>
              <a:t> !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60B361C-6675-466D-ABA9-3E65779B232F}"/>
              </a:ext>
            </a:extLst>
          </p:cNvPr>
          <p:cNvSpPr/>
          <p:nvPr/>
        </p:nvSpPr>
        <p:spPr>
          <a:xfrm>
            <a:off x="1140643" y="1357461"/>
            <a:ext cx="1225485" cy="2639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808216-5A29-4A97-8506-F9D2BB37B7F7}"/>
              </a:ext>
            </a:extLst>
          </p:cNvPr>
          <p:cNvSpPr/>
          <p:nvPr/>
        </p:nvSpPr>
        <p:spPr>
          <a:xfrm>
            <a:off x="7590148" y="1000813"/>
            <a:ext cx="1233341" cy="2623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6" name="Image 55" descr="Une image contenant orange&#10;&#10;Description générée automatiquement">
            <a:extLst>
              <a:ext uri="{FF2B5EF4-FFF2-40B4-BE49-F238E27FC236}">
                <a16:creationId xmlns:a16="http://schemas.microsoft.com/office/drawing/2014/main" id="{AA2872D3-41F0-40EE-AEDC-6828CC05B2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52" y="1993770"/>
            <a:ext cx="333080" cy="249810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798BC48C-2649-498A-AC84-BB7567142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2095" y="1995341"/>
            <a:ext cx="333080" cy="249810"/>
          </a:xfrm>
          <a:prstGeom prst="rect">
            <a:avLst/>
          </a:prstGeom>
        </p:spPr>
      </p:pic>
      <p:pic>
        <p:nvPicPr>
          <p:cNvPr id="59" name="Image 58" descr="Une image contenant orange&#10;&#10;Description générée automatiquement">
            <a:extLst>
              <a:ext uri="{FF2B5EF4-FFF2-40B4-BE49-F238E27FC236}">
                <a16:creationId xmlns:a16="http://schemas.microsoft.com/office/drawing/2014/main" id="{C05EA920-3C05-4251-8DBD-387E40211D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96" y="2381840"/>
            <a:ext cx="333080" cy="24981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16FBF74E-D02D-46DE-AC3C-A10BAC6D72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4239" y="2383411"/>
            <a:ext cx="333080" cy="249810"/>
          </a:xfrm>
          <a:prstGeom prst="rect">
            <a:avLst/>
          </a:prstGeom>
        </p:spPr>
      </p:pic>
      <p:pic>
        <p:nvPicPr>
          <p:cNvPr id="61" name="Image 60" descr="Une image contenant orange&#10;&#10;Description générée automatiquement">
            <a:extLst>
              <a:ext uri="{FF2B5EF4-FFF2-40B4-BE49-F238E27FC236}">
                <a16:creationId xmlns:a16="http://schemas.microsoft.com/office/drawing/2014/main" id="{4EC78E5C-CEBE-490F-9829-ECB037B327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95" y="2864179"/>
            <a:ext cx="333080" cy="249810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3238BBD4-CD9C-4914-9DD1-37F1FE97B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238" y="2865750"/>
            <a:ext cx="333080" cy="249810"/>
          </a:xfrm>
          <a:prstGeom prst="rect">
            <a:avLst/>
          </a:prstGeom>
        </p:spPr>
      </p:pic>
      <p:pic>
        <p:nvPicPr>
          <p:cNvPr id="63" name="Image 62" descr="Une image contenant orange&#10;&#10;Description générée automatiquement">
            <a:extLst>
              <a:ext uri="{FF2B5EF4-FFF2-40B4-BE49-F238E27FC236}">
                <a16:creationId xmlns:a16="http://schemas.microsoft.com/office/drawing/2014/main" id="{15F72C5A-4BD9-4E88-8B87-E0310B212D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92" y="3033232"/>
            <a:ext cx="333080" cy="24981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90ACAA28-FB2C-4532-9784-2C60E4E2B3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269" y="3033729"/>
            <a:ext cx="333080" cy="24981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CEC5A9D-16C0-445D-BBCD-D43E61FF5D56}"/>
              </a:ext>
            </a:extLst>
          </p:cNvPr>
          <p:cNvSpPr/>
          <p:nvPr/>
        </p:nvSpPr>
        <p:spPr>
          <a:xfrm>
            <a:off x="5938887" y="1960775"/>
            <a:ext cx="782424" cy="1376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07F55B5F-5B01-44CF-AC83-B347E30F5151}"/>
              </a:ext>
            </a:extLst>
          </p:cNvPr>
          <p:cNvCxnSpPr/>
          <p:nvPr/>
        </p:nvCxnSpPr>
        <p:spPr>
          <a:xfrm>
            <a:off x="6589336" y="3365369"/>
            <a:ext cx="716437" cy="11123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59035F4-4C32-85C8-57E3-DEB2A4DB2623}"/>
              </a:ext>
            </a:extLst>
          </p:cNvPr>
          <p:cNvCxnSpPr>
            <a:cxnSpLocks/>
          </p:cNvCxnSpPr>
          <p:nvPr/>
        </p:nvCxnSpPr>
        <p:spPr>
          <a:xfrm>
            <a:off x="0" y="719328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65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8CA7E-8956-D8EF-ECA2-DA8CC32A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6" y="2733187"/>
            <a:ext cx="114065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err="1">
                <a:latin typeface="Calibri"/>
                <a:cs typeface="Calibri Light"/>
              </a:rPr>
              <a:t>Supervised</a:t>
            </a:r>
            <a:r>
              <a:rPr lang="fr-FR" sz="4800" b="1">
                <a:latin typeface="Calibri"/>
                <a:cs typeface="Calibri Light"/>
              </a:rPr>
              <a:t> Learning : </a:t>
            </a:r>
            <a:r>
              <a:rPr lang="fr-FR" sz="4800" b="1" err="1">
                <a:latin typeface="Calibri"/>
                <a:cs typeface="Calibri Light"/>
              </a:rPr>
              <a:t>Predicting</a:t>
            </a:r>
            <a:r>
              <a:rPr lang="fr-FR" sz="4800" b="1">
                <a:latin typeface="Calibri"/>
                <a:cs typeface="Calibri Light"/>
              </a:rPr>
              <a:t> Hypertension</a:t>
            </a:r>
          </a:p>
        </p:txBody>
      </p:sp>
    </p:spTree>
    <p:extLst>
      <p:ext uri="{BB962C8B-B14F-4D97-AF65-F5344CB8AC3E}">
        <p14:creationId xmlns:p14="http://schemas.microsoft.com/office/powerpoint/2010/main" val="4140517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Grand écran</PresentationFormat>
  <Paragraphs>181</Paragraphs>
  <Slides>31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LMSans10-Oblique</vt:lpstr>
      <vt:lpstr>LMSans10-Regular</vt:lpstr>
      <vt:lpstr>Times New Roman</vt:lpstr>
      <vt:lpstr>Thème Office</vt:lpstr>
      <vt:lpstr>Solving Biological Problems that Require Maths  Retina Project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Supervised Learning : Predicting Hypertension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GWAS</vt:lpstr>
      <vt:lpstr>What is a GWAS?</vt:lpstr>
      <vt:lpstr>Regression analyses</vt:lpstr>
      <vt:lpstr>Manhattan plot</vt:lpstr>
      <vt:lpstr>QQ plot</vt:lpstr>
      <vt:lpstr>What did we do and why?</vt:lpstr>
      <vt:lpstr>Fractal density (FD)</vt:lpstr>
      <vt:lpstr>Tortuosity (tau)</vt:lpstr>
      <vt:lpstr>GWAS 1: Fractal Density arteries</vt:lpstr>
      <vt:lpstr>Présentation PowerPoint</vt:lpstr>
      <vt:lpstr>Présentation PowerPoint</vt:lpstr>
      <vt:lpstr>Présentation PowerPoint</vt:lpstr>
      <vt:lpstr>What next?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</dc:title>
  <dc:creator/>
  <cp:lastModifiedBy>Loïc Perlstain</cp:lastModifiedBy>
  <cp:revision>2</cp:revision>
  <dcterms:created xsi:type="dcterms:W3CDTF">2022-05-26T14:08:27Z</dcterms:created>
  <dcterms:modified xsi:type="dcterms:W3CDTF">2022-06-05T09:35:55Z</dcterms:modified>
</cp:coreProperties>
</file>