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310" r:id="rId2"/>
    <p:sldId id="313" r:id="rId3"/>
    <p:sldId id="311" r:id="rId4"/>
    <p:sldId id="312" r:id="rId5"/>
    <p:sldId id="314" r:id="rId6"/>
    <p:sldId id="315" r:id="rId7"/>
    <p:sldId id="316" r:id="rId8"/>
    <p:sldId id="317" r:id="rId9"/>
    <p:sldId id="318" r:id="rId10"/>
    <p:sldId id="319" r:id="rId11"/>
    <p:sldId id="324" r:id="rId12"/>
    <p:sldId id="320" r:id="rId13"/>
    <p:sldId id="321" r:id="rId14"/>
    <p:sldId id="323" r:id="rId15"/>
    <p:sldId id="322" r:id="rId16"/>
    <p:sldId id="325" r:id="rId17"/>
    <p:sldId id="328" r:id="rId18"/>
    <p:sldId id="326" r:id="rId19"/>
    <p:sldId id="327" r:id="rId20"/>
    <p:sldId id="329" r:id="rId21"/>
    <p:sldId id="330" r:id="rId22"/>
    <p:sldId id="331" r:id="rId23"/>
    <p:sldId id="332" r:id="rId24"/>
    <p:sldId id="333" r:id="rId25"/>
    <p:sldId id="334" r:id="rId26"/>
    <p:sldId id="335" r:id="rId27"/>
    <p:sldId id="336" r:id="rId28"/>
    <p:sldId id="337" r:id="rId2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0" d="100"/>
          <a:sy n="120" d="100"/>
        </p:scale>
        <p:origin x="-13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36F48F7-ABBB-E94F-BB49-72994CC677B7}" type="datetimeFigureOut">
              <a:rPr lang="en-US"/>
              <a:pPr>
                <a:defRPr/>
              </a:pPr>
              <a:t>30/03/20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249ED68-C86A-C74A-B55A-1E4120878A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1240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3822FE-55B8-254C-BBF9-5CF75F142E51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3822FE-55B8-254C-BBF9-5CF75F142E51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3822FE-55B8-254C-BBF9-5CF75F142E51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730EEA-1B83-47E8-8426-B0B0A78171B0}" type="slidenum">
              <a:rPr lang="x-none"/>
              <a:pPr/>
              <a:t>25</a:t>
            </a:fld>
            <a:endParaRPr lang="en-US"/>
          </a:p>
        </p:txBody>
      </p:sp>
      <p:sp>
        <p:nvSpPr>
          <p:cNvPr id="78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78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BFAF69-61CC-4F87-AAA4-DFD74B6E9D32}" type="slidenum">
              <a:rPr lang="x-none"/>
              <a:pPr/>
              <a:t>26</a:t>
            </a:fld>
            <a:endParaRPr lang="en-US"/>
          </a:p>
        </p:txBody>
      </p:sp>
      <p:sp>
        <p:nvSpPr>
          <p:cNvPr id="74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34C00B-ABCA-4E12-9577-34F18B3E8C9E}" type="slidenum">
              <a:rPr lang="x-none"/>
              <a:pPr/>
              <a:t>27</a:t>
            </a:fld>
            <a:endParaRPr lang="en-US"/>
          </a:p>
        </p:txBody>
      </p:sp>
      <p:sp>
        <p:nvSpPr>
          <p:cNvPr id="74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6C4AD0-A4C9-4286-9FC0-498B9A6BA214}" type="slidenum">
              <a:rPr lang="x-none"/>
              <a:pPr/>
              <a:t>28</a:t>
            </a:fld>
            <a:endParaRPr lang="en-US"/>
          </a:p>
        </p:txBody>
      </p:sp>
      <p:sp>
        <p:nvSpPr>
          <p:cNvPr id="74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B71C9-E6A5-694C-ACFE-659205EA3DDD}" type="datetimeFigureOut">
              <a:rPr lang="en-US"/>
              <a:pPr>
                <a:defRPr/>
              </a:pPr>
              <a:t>30/03/20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8790A-6955-CC4E-B76E-C920B1279A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712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81EA2-82F2-0345-A6D8-BFE643A7F10F}" type="datetimeFigureOut">
              <a:rPr lang="en-US"/>
              <a:pPr>
                <a:defRPr/>
              </a:pPr>
              <a:t>30/03/20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1D18B-E068-CD48-8956-682F16E1C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37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582E2-5A97-CD46-8CC6-ABE45049EDBA}" type="datetimeFigureOut">
              <a:rPr lang="en-US"/>
              <a:pPr>
                <a:defRPr/>
              </a:pPr>
              <a:t>30/03/20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F667B-E2D1-0948-9E7C-4B864CBB84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18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62A5E-929C-FB40-B617-1BF1AD756772}" type="datetimeFigureOut">
              <a:rPr lang="en-US"/>
              <a:pPr>
                <a:defRPr/>
              </a:pPr>
              <a:t>30/03/20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6266D-A483-3E4A-A86E-0E197CAA69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CE1D3-F670-894F-8C1B-7ABF2ED19F96}" type="datetimeFigureOut">
              <a:rPr lang="en-US"/>
              <a:pPr>
                <a:defRPr/>
              </a:pPr>
              <a:t>30/03/20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3C154-7013-484C-9A67-19DDD3837C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039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D494A-540B-2941-BE56-097C9187AB26}" type="datetimeFigureOut">
              <a:rPr lang="en-US"/>
              <a:pPr>
                <a:defRPr/>
              </a:pPr>
              <a:t>30/03/20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82DA9-20FB-D445-AA14-61F758CCC2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78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67136-D537-6143-83D8-7329B8829AC5}" type="datetimeFigureOut">
              <a:rPr lang="en-US"/>
              <a:pPr>
                <a:defRPr/>
              </a:pPr>
              <a:t>30/03/20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796A5-4230-E345-8447-3DBB1BACBC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3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7FEA7-35DF-3547-9002-A0EC84E70B49}" type="datetimeFigureOut">
              <a:rPr lang="en-US"/>
              <a:pPr>
                <a:defRPr/>
              </a:pPr>
              <a:t>30/03/20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75598-E1E8-8042-9CD6-F13D98BE1C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54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61F19-AD30-3B46-A8DC-86C136FB54BF}" type="datetimeFigureOut">
              <a:rPr lang="en-US"/>
              <a:pPr>
                <a:defRPr/>
              </a:pPr>
              <a:t>30/03/20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3490E-4532-3A42-8CCA-0635C204B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64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4513C-ADF6-6C40-A0C2-157D7F4EDA41}" type="datetimeFigureOut">
              <a:rPr lang="en-US"/>
              <a:pPr>
                <a:defRPr/>
              </a:pPr>
              <a:t>30/03/20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448EC-1B14-484F-B27C-529D04DC27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83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A4E925-0B7F-BC41-BCE3-B755DEA43765}" type="datetimeFigureOut">
              <a:rPr lang="en-US"/>
              <a:pPr>
                <a:defRPr/>
              </a:pPr>
              <a:t>30/03/20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99DB9C-1FF7-2B4F-BFD1-70DE5383CF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94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C81CF6D-DA1E-CB4D-8D92-112CD22977F2}" type="datetimeFigureOut">
              <a:rPr lang="en-US"/>
              <a:pPr>
                <a:defRPr/>
              </a:pPr>
              <a:t>30/03/20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ECF9BC4-5A3B-4646-AAAB-04B87BF47E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6" Type="http://schemas.openxmlformats.org/officeDocument/2006/relationships/image" Target="../media/image27.png"/><Relationship Id="rId7" Type="http://schemas.openxmlformats.org/officeDocument/2006/relationships/image" Target="../media/image28.jpe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jpeg"/><Relationship Id="rId11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686800" cy="4495800"/>
          </a:xfrm>
        </p:spPr>
        <p:txBody>
          <a:bodyPr/>
          <a:lstStyle/>
          <a:p>
            <a:r>
              <a:rPr lang="en-US" sz="3600" b="1" dirty="0">
                <a:latin typeface="Calibri" charset="0"/>
              </a:rPr>
              <a:t>Genetics and Genome Evolution (GGE)</a:t>
            </a:r>
            <a:br>
              <a:rPr lang="en-US" sz="3600" b="1" dirty="0">
                <a:latin typeface="Calibri" charset="0"/>
              </a:rPr>
            </a:br>
            <a:r>
              <a:rPr lang="en-US" sz="4000" dirty="0">
                <a:latin typeface="Calibri" charset="0"/>
              </a:rPr>
              <a:t/>
            </a:r>
            <a:br>
              <a:rPr lang="en-US" sz="4000" dirty="0">
                <a:latin typeface="Calibri" charset="0"/>
              </a:rPr>
            </a:br>
            <a:r>
              <a:rPr lang="en-US" sz="4000" i="1" dirty="0">
                <a:latin typeface="Calibri" charset="0"/>
              </a:rPr>
              <a:t>Bioinformatics for Genomics</a:t>
            </a:r>
            <a:r>
              <a:rPr lang="en-US" i="1" dirty="0">
                <a:latin typeface="Calibri" charset="0"/>
              </a:rPr>
              <a:t/>
            </a:r>
            <a:br>
              <a:rPr lang="en-US" i="1" dirty="0">
                <a:latin typeface="Calibri" charset="0"/>
              </a:rPr>
            </a:br>
            <a:r>
              <a:rPr lang="en-US" i="1" dirty="0">
                <a:latin typeface="Calibri" charset="0"/>
              </a:rPr>
              <a:t/>
            </a:r>
            <a:br>
              <a:rPr lang="en-US" i="1" dirty="0">
                <a:latin typeface="Calibri" charset="0"/>
              </a:rPr>
            </a:br>
            <a:r>
              <a:rPr lang="en-US" sz="3600" dirty="0">
                <a:latin typeface="Calibri" charset="0"/>
              </a:rPr>
              <a:t>Lecture series 2020</a:t>
            </a:r>
            <a:endParaRPr lang="en-US" dirty="0">
              <a:latin typeface="Calibri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29200"/>
            <a:ext cx="6400800" cy="16764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i="1" dirty="0" smtClean="0">
                <a:solidFill>
                  <a:schemeClr val="bg1">
                    <a:lumMod val="75000"/>
                  </a:schemeClr>
                </a:solidFill>
                <a:ea typeface="+mn-ea"/>
                <a:cs typeface="+mn-cs"/>
              </a:rPr>
              <a:t>Sven Bergmann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ea typeface="+mn-ea"/>
                <a:cs typeface="+mn-cs"/>
              </a:rPr>
              <a:t>Department of Computational Biology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ea typeface="+mn-ea"/>
                <a:cs typeface="+mn-cs"/>
              </a:rPr>
              <a:t>(</a:t>
            </a: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  <a:ea typeface="+mn-ea"/>
                <a:cs typeface="+mn-cs"/>
              </a:rPr>
              <a:t>Sven.Bergmann@unil.ch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  <a:ea typeface="+mn-ea"/>
                <a:cs typeface="+mn-cs"/>
              </a:rPr>
              <a:t>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576"/>
            <a:ext cx="8229600" cy="715962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 err="1" smtClean="0">
                <a:solidFill>
                  <a:schemeClr val="tx2"/>
                </a:solidFill>
                <a:latin typeface="Comic Sans MS" charset="0"/>
              </a:rPr>
              <a:t>ChIP</a:t>
            </a:r>
            <a:r>
              <a:rPr lang="en-US" sz="3600" dirty="0" err="1">
                <a:solidFill>
                  <a:schemeClr val="tx2"/>
                </a:solidFill>
                <a:latin typeface="Comic Sans MS" charset="0"/>
              </a:rPr>
              <a:t>-seq</a:t>
            </a:r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 </a:t>
            </a: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for binding motif prediction</a:t>
            </a:r>
            <a:endParaRPr lang="en-US" sz="3600" dirty="0">
              <a:solidFill>
                <a:schemeClr val="tx2"/>
              </a:solidFill>
              <a:latin typeface="Comic Sans M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2346" b="2483"/>
          <a:stretch/>
        </p:blipFill>
        <p:spPr>
          <a:xfrm>
            <a:off x="0" y="997931"/>
            <a:ext cx="9144000" cy="56020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6515100"/>
            <a:ext cx="45466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14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576"/>
            <a:ext cx="8229600" cy="715962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Chromatin structure methods</a:t>
            </a:r>
            <a:endParaRPr lang="en-US" sz="3600" dirty="0">
              <a:solidFill>
                <a:schemeClr val="tx2"/>
              </a:solidFill>
              <a:latin typeface="Comic Sans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6017"/>
            <a:ext cx="9144000" cy="53726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496" y="6488668"/>
            <a:ext cx="52302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DOI </a:t>
            </a:r>
            <a:r>
              <a:rPr lang="mr-IN" dirty="0" smtClean="0"/>
              <a:t>/</a:t>
            </a:r>
            <a:r>
              <a:rPr lang="mr-IN" dirty="0"/>
              <a:t>/dx.doi.org/10.13070/mm.en.9.2797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115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09028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 err="1" smtClean="0">
                <a:solidFill>
                  <a:schemeClr val="tx2"/>
                </a:solidFill>
                <a:latin typeface="Comic Sans MS" charset="0"/>
              </a:rPr>
              <a:t>MNAse-seq</a:t>
            </a: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 reveals DNA on nucleosomes</a:t>
            </a:r>
            <a:br>
              <a:rPr lang="en-US" sz="3600" dirty="0" smtClean="0">
                <a:solidFill>
                  <a:schemeClr val="tx2"/>
                </a:solidFill>
                <a:latin typeface="Comic Sans MS" charset="0"/>
              </a:rPr>
            </a:b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(</a:t>
            </a:r>
            <a:r>
              <a:rPr lang="en-US" sz="3600" b="1" u="sng" dirty="0" err="1" smtClean="0">
                <a:solidFill>
                  <a:schemeClr val="tx2"/>
                </a:solidFill>
                <a:latin typeface="Comic Sans MS" charset="0"/>
              </a:rPr>
              <a:t>M</a:t>
            </a:r>
            <a:r>
              <a:rPr lang="en-US" sz="3600" dirty="0" err="1" smtClean="0">
                <a:solidFill>
                  <a:schemeClr val="tx2"/>
                </a:solidFill>
                <a:latin typeface="Comic Sans MS" charset="0"/>
              </a:rPr>
              <a:t>icrococcal</a:t>
            </a: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 </a:t>
            </a:r>
            <a:r>
              <a:rPr lang="en-US" sz="3600" b="1" u="sng" dirty="0" smtClean="0">
                <a:solidFill>
                  <a:schemeClr val="tx2"/>
                </a:solidFill>
                <a:latin typeface="Comic Sans MS" charset="0"/>
              </a:rPr>
              <a:t>N</a:t>
            </a: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ucle</a:t>
            </a:r>
            <a:r>
              <a:rPr lang="en-US" sz="3600" b="1" u="sng" dirty="0" smtClean="0">
                <a:solidFill>
                  <a:schemeClr val="tx2"/>
                </a:solidFill>
                <a:latin typeface="Comic Sans MS" charset="0"/>
              </a:rPr>
              <a:t>ase</a:t>
            </a: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 digestion)</a:t>
            </a:r>
            <a:endParaRPr lang="en-US" sz="3600" dirty="0">
              <a:solidFill>
                <a:schemeClr val="tx2"/>
              </a:solidFill>
              <a:latin typeface="Comic Sans MS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2346"/>
          <a:stretch/>
        </p:blipFill>
        <p:spPr>
          <a:xfrm>
            <a:off x="0" y="1209028"/>
            <a:ext cx="9144000" cy="56489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058063" y="6523719"/>
            <a:ext cx="408593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err="1" smtClean="0"/>
              <a:t>MNase-seq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03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6695" y="47836"/>
            <a:ext cx="9268736" cy="715962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 err="1" smtClean="0">
                <a:solidFill>
                  <a:schemeClr val="tx2"/>
                </a:solidFill>
                <a:latin typeface="Comic Sans MS" charset="0"/>
              </a:rPr>
              <a:t>DNAse-seq</a:t>
            </a: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 reveals open, unoccupied DNA</a:t>
            </a:r>
            <a:endParaRPr lang="en-US" sz="3600" dirty="0">
              <a:solidFill>
                <a:schemeClr val="tx2"/>
              </a:solidFill>
              <a:latin typeface="Comic Sans MS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464" y="971244"/>
            <a:ext cx="7391772" cy="583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79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308" y="1100002"/>
            <a:ext cx="5441637" cy="5757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794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FAIRE-</a:t>
            </a:r>
            <a:r>
              <a:rPr lang="en-US" sz="3600" dirty="0" err="1" smtClean="0">
                <a:solidFill>
                  <a:schemeClr val="tx2"/>
                </a:solidFill>
                <a:latin typeface="Comic Sans MS" charset="0"/>
              </a:rPr>
              <a:t>seq</a:t>
            </a: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 reveals open chromatin</a:t>
            </a:r>
            <a:br>
              <a:rPr lang="en-US" sz="3600" dirty="0" smtClean="0">
                <a:solidFill>
                  <a:schemeClr val="tx2"/>
                </a:solidFill>
                <a:latin typeface="Comic Sans MS" charset="0"/>
              </a:rPr>
            </a:br>
            <a:r>
              <a:rPr lang="en-US" sz="2000" dirty="0">
                <a:solidFill>
                  <a:schemeClr val="tx2"/>
                </a:solidFill>
                <a:latin typeface="Comic Sans MS" charset="0"/>
              </a:rPr>
              <a:t>(</a:t>
            </a:r>
            <a:r>
              <a:rPr lang="en-US" sz="2000" b="1" u="sng" dirty="0" smtClean="0">
                <a:solidFill>
                  <a:schemeClr val="tx2"/>
                </a:solidFill>
                <a:latin typeface="Comic Sans MS" charset="0"/>
              </a:rPr>
              <a:t>F</a:t>
            </a:r>
            <a:r>
              <a:rPr lang="en-US" sz="2000" dirty="0" smtClean="0">
                <a:solidFill>
                  <a:schemeClr val="tx2"/>
                </a:solidFill>
                <a:latin typeface="Comic Sans MS" charset="0"/>
              </a:rPr>
              <a:t>ormaldehyde-</a:t>
            </a:r>
            <a:r>
              <a:rPr lang="en-US" sz="2000" b="1" u="sng" dirty="0" smtClean="0">
                <a:solidFill>
                  <a:schemeClr val="tx2"/>
                </a:solidFill>
                <a:latin typeface="Comic Sans MS" charset="0"/>
              </a:rPr>
              <a:t>A</a:t>
            </a:r>
            <a:r>
              <a:rPr lang="en-US" sz="2000" dirty="0" smtClean="0">
                <a:solidFill>
                  <a:schemeClr val="tx2"/>
                </a:solidFill>
                <a:latin typeface="Comic Sans MS" charset="0"/>
              </a:rPr>
              <a:t>ssisted </a:t>
            </a:r>
            <a:r>
              <a:rPr lang="en-US" sz="2000" b="1" u="sng" dirty="0" smtClean="0">
                <a:solidFill>
                  <a:schemeClr val="tx2"/>
                </a:solidFill>
                <a:latin typeface="Comic Sans MS" charset="0"/>
              </a:rPr>
              <a:t>I</a:t>
            </a:r>
            <a:r>
              <a:rPr lang="en-US" sz="2000" dirty="0" smtClean="0">
                <a:solidFill>
                  <a:schemeClr val="tx2"/>
                </a:solidFill>
                <a:latin typeface="Comic Sans MS" charset="0"/>
              </a:rPr>
              <a:t>solation of </a:t>
            </a:r>
            <a:r>
              <a:rPr lang="en-US" sz="2000" b="1" u="sng" dirty="0" smtClean="0">
                <a:solidFill>
                  <a:schemeClr val="tx2"/>
                </a:solidFill>
                <a:latin typeface="Comic Sans MS" charset="0"/>
              </a:rPr>
              <a:t>R</a:t>
            </a:r>
            <a:r>
              <a:rPr lang="en-US" sz="2000" dirty="0" smtClean="0">
                <a:solidFill>
                  <a:schemeClr val="tx2"/>
                </a:solidFill>
                <a:latin typeface="Comic Sans MS" charset="0"/>
              </a:rPr>
              <a:t>egulatory </a:t>
            </a:r>
            <a:r>
              <a:rPr lang="en-US" sz="2000" b="1" u="sng" dirty="0" smtClean="0">
                <a:solidFill>
                  <a:schemeClr val="tx2"/>
                </a:solidFill>
                <a:latin typeface="Comic Sans MS" charset="0"/>
              </a:rPr>
              <a:t>E</a:t>
            </a:r>
            <a:r>
              <a:rPr lang="en-US" sz="2000" dirty="0" smtClean="0">
                <a:solidFill>
                  <a:schemeClr val="tx2"/>
                </a:solidFill>
                <a:latin typeface="Comic Sans MS" charset="0"/>
              </a:rPr>
              <a:t>lements)</a:t>
            </a:r>
            <a:endParaRPr lang="en-US" sz="2000" dirty="0">
              <a:solidFill>
                <a:schemeClr val="tx2"/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406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576"/>
            <a:ext cx="8229600" cy="715962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ATAC-</a:t>
            </a:r>
            <a:r>
              <a:rPr lang="en-US" sz="3600" dirty="0" err="1" smtClean="0">
                <a:solidFill>
                  <a:schemeClr val="tx2"/>
                </a:solidFill>
                <a:latin typeface="Comic Sans MS" charset="0"/>
              </a:rPr>
              <a:t>seq</a:t>
            </a: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 reveals accessible DNA (including between nucleosomes)</a:t>
            </a:r>
            <a:endParaRPr lang="en-US" sz="3600" dirty="0">
              <a:solidFill>
                <a:schemeClr val="tx2"/>
              </a:solidFill>
              <a:latin typeface="Comic Sans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3495"/>
            <a:ext cx="9144000" cy="57345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97831" y="1123495"/>
            <a:ext cx="4337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Assay for </a:t>
            </a:r>
            <a:r>
              <a:rPr lang="en-US" dirty="0" err="1"/>
              <a:t>Transposase</a:t>
            </a:r>
            <a:r>
              <a:rPr lang="en-US" dirty="0"/>
              <a:t>-Accessible Chromatin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749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576"/>
            <a:ext cx="8229600" cy="715962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Chromatin structure methods</a:t>
            </a:r>
            <a:endParaRPr lang="en-US" sz="3600" dirty="0">
              <a:solidFill>
                <a:schemeClr val="tx2"/>
              </a:solidFill>
              <a:latin typeface="Comic Sans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6017"/>
            <a:ext cx="9144000" cy="53726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496" y="6488668"/>
            <a:ext cx="52302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DOI </a:t>
            </a:r>
            <a:r>
              <a:rPr lang="mr-IN" dirty="0" smtClean="0"/>
              <a:t>/</a:t>
            </a:r>
            <a:r>
              <a:rPr lang="mr-IN" dirty="0"/>
              <a:t>/dx.doi.org/10.13070/mm.en.9.2797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936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576"/>
            <a:ext cx="8229600" cy="715962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 err="1" smtClean="0">
                <a:solidFill>
                  <a:schemeClr val="tx2"/>
                </a:solidFill>
                <a:latin typeface="Comic Sans MS" charset="0"/>
              </a:rPr>
              <a:t>Ribo-seq</a:t>
            </a: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 reveals which RNA is bound to ribosomes (i.e. being translated)</a:t>
            </a:r>
            <a:endParaRPr lang="en-US" sz="3600" dirty="0">
              <a:solidFill>
                <a:schemeClr val="tx2"/>
              </a:solidFill>
              <a:latin typeface="Comic Sans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6084"/>
            <a:ext cx="9144000" cy="543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949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576"/>
            <a:ext cx="8229600" cy="715962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 err="1" smtClean="0">
                <a:solidFill>
                  <a:schemeClr val="tx2"/>
                </a:solidFill>
                <a:latin typeface="Comic Sans MS" charset="0"/>
              </a:rPr>
              <a:t>HiC</a:t>
            </a: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: genome-wide chromatin contacts </a:t>
            </a:r>
            <a:endParaRPr lang="en-US" sz="3600" dirty="0">
              <a:solidFill>
                <a:schemeClr val="tx2"/>
              </a:solidFill>
              <a:latin typeface="Comic Sans M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748" y="899878"/>
            <a:ext cx="7460312" cy="33741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0" y="4262691"/>
            <a:ext cx="7450142" cy="21324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620" y="6502400"/>
            <a:ext cx="77851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2576"/>
            <a:ext cx="8229600" cy="715962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 err="1" smtClean="0">
                <a:solidFill>
                  <a:schemeClr val="tx2"/>
                </a:solidFill>
                <a:latin typeface="Comic Sans MS" charset="0"/>
              </a:rPr>
              <a:t>HiC</a:t>
            </a: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: output </a:t>
            </a:r>
            <a:r>
              <a:rPr lang="en-US" sz="3600" dirty="0" err="1" smtClean="0">
                <a:solidFill>
                  <a:schemeClr val="tx2"/>
                </a:solidFill>
                <a:latin typeface="Comic Sans MS" charset="0"/>
              </a:rPr>
              <a:t>visualisation</a:t>
            </a:r>
            <a:endParaRPr lang="en-US" sz="3600" dirty="0">
              <a:solidFill>
                <a:schemeClr val="tx2"/>
              </a:solidFill>
              <a:latin typeface="Comic Sans M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3883" b="2047"/>
          <a:stretch/>
        </p:blipFill>
        <p:spPr>
          <a:xfrm>
            <a:off x="0" y="805149"/>
            <a:ext cx="9144000" cy="606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30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686800" cy="4495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b="1" dirty="0" smtClean="0"/>
              <a:t>Genetics and Genome Evolution (GGE)</a:t>
            </a:r>
            <a:br>
              <a:rPr lang="en-US" sz="3600" b="1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i="1" dirty="0" smtClean="0"/>
              <a:t>Bioinformatics for Genomics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sz="3600" dirty="0"/>
              <a:t>Lecture </a:t>
            </a:r>
            <a:r>
              <a:rPr lang="en-US" sz="3600" dirty="0" smtClean="0"/>
              <a:t>series 2020</a:t>
            </a:r>
            <a:endParaRPr lang="en-US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029200"/>
            <a:ext cx="6400800" cy="1676400"/>
          </a:xfrm>
        </p:spPr>
        <p:txBody>
          <a:bodyPr/>
          <a:lstStyle/>
          <a:p>
            <a:pPr eaLnBrk="1" hangingPunct="1">
              <a:defRPr/>
            </a:pP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Sven Bergmann</a:t>
            </a:r>
          </a:p>
          <a:p>
            <a:pPr eaLnBrk="1" hangingPunct="1">
              <a:defRPr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Department of Computational Biology</a:t>
            </a:r>
          </a:p>
          <a:p>
            <a:pPr eaLnBrk="1" hangingPunct="1">
              <a:defRPr/>
            </a:pP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(</a:t>
            </a: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</a:rPr>
              <a:t>Sven.Bergmann@unil.ch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26563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2576"/>
            <a:ext cx="9144000" cy="715962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 err="1" smtClean="0">
                <a:solidFill>
                  <a:schemeClr val="tx2"/>
                </a:solidFill>
                <a:latin typeface="Comic Sans MS" charset="0"/>
              </a:rPr>
              <a:t>HiC</a:t>
            </a: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 data allow for </a:t>
            </a:r>
            <a:r>
              <a:rPr lang="en-US" sz="3600" dirty="0" err="1" smtClean="0">
                <a:solidFill>
                  <a:schemeClr val="tx2"/>
                </a:solidFill>
                <a:latin typeface="Comic Sans MS" charset="0"/>
              </a:rPr>
              <a:t>modelling</a:t>
            </a: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 </a:t>
            </a:r>
            <a:br>
              <a:rPr lang="en-US" sz="3600" dirty="0" smtClean="0">
                <a:solidFill>
                  <a:schemeClr val="tx2"/>
                </a:solidFill>
                <a:latin typeface="Comic Sans MS" charset="0"/>
              </a:rPr>
            </a:b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DNA structure</a:t>
            </a:r>
            <a:endParaRPr lang="en-US" sz="3600" dirty="0">
              <a:solidFill>
                <a:schemeClr val="tx2"/>
              </a:solidFill>
              <a:latin typeface="Comic Sans M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8580"/>
            <a:ext cx="9144000" cy="5601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28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2576"/>
            <a:ext cx="9144000" cy="715962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More data -&gt; “multi-</a:t>
            </a:r>
            <a:r>
              <a:rPr lang="en-US" sz="3600" dirty="0" err="1" smtClean="0">
                <a:solidFill>
                  <a:schemeClr val="tx2"/>
                </a:solidFill>
                <a:latin typeface="Comic Sans MS" charset="0"/>
              </a:rPr>
              <a:t>omics</a:t>
            </a: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” analyses</a:t>
            </a:r>
            <a:endParaRPr lang="en-US" sz="3600" dirty="0">
              <a:solidFill>
                <a:schemeClr val="tx2"/>
              </a:solidFill>
              <a:latin typeface="Comic Sans M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32908" y="1882477"/>
            <a:ext cx="6270819" cy="3319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4400" dirty="0" smtClean="0"/>
              <a:t>Cross-correlations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4400" dirty="0" smtClean="0"/>
              <a:t>Multivariate regression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4400" dirty="0" smtClean="0"/>
              <a:t>Partial Least squares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</a:pPr>
            <a:r>
              <a:rPr lang="en-US" sz="4400" dirty="0" err="1" smtClean="0"/>
              <a:t>Ping-pong</a:t>
            </a:r>
            <a:r>
              <a:rPr lang="en-US" sz="4400" dirty="0" smtClean="0"/>
              <a:t> algorithm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378663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4267200" y="1075905"/>
            <a:ext cx="4572000" cy="2133600"/>
          </a:xfrm>
          <a:prstGeom prst="rect">
            <a:avLst/>
          </a:prstGeom>
          <a:solidFill>
            <a:srgbClr val="808080">
              <a:alpha val="32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4056" name="Text Box 24"/>
          <p:cNvSpPr txBox="1">
            <a:spLocks noChangeArrowheads="1"/>
          </p:cNvSpPr>
          <p:nvPr/>
        </p:nvSpPr>
        <p:spPr bwMode="auto">
          <a:xfrm>
            <a:off x="381000" y="1675980"/>
            <a:ext cx="3505200" cy="77152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tx2"/>
                </a:solidFill>
                <a:cs typeface="Arial" charset="0"/>
              </a:rPr>
              <a:t>C</a:t>
            </a:r>
            <a:r>
              <a:rPr lang="en-US" sz="4400" dirty="0">
                <a:solidFill>
                  <a:schemeClr val="tx2"/>
                </a:solidFill>
                <a:cs typeface="Arial" charset="0"/>
              </a:rPr>
              <a:t> = </a:t>
            </a:r>
            <a:r>
              <a:rPr lang="en-US" sz="4400" b="1" dirty="0">
                <a:solidFill>
                  <a:schemeClr val="tx2"/>
                </a:solidFill>
                <a:cs typeface="Arial" charset="0"/>
              </a:rPr>
              <a:t>E</a:t>
            </a:r>
            <a:r>
              <a:rPr lang="en-US" sz="4400" baseline="30000" dirty="0">
                <a:solidFill>
                  <a:schemeClr val="tx2"/>
                </a:solidFill>
                <a:cs typeface="Arial" charset="0"/>
              </a:rPr>
              <a:t>T</a:t>
            </a:r>
            <a:r>
              <a:rPr lang="en-US" sz="4400" dirty="0">
                <a:solidFill>
                  <a:schemeClr val="tx2"/>
                </a:solidFill>
                <a:cs typeface="Arial" charset="0"/>
              </a:rPr>
              <a:t>·</a:t>
            </a:r>
            <a:r>
              <a:rPr lang="en-US" sz="4400" b="1" dirty="0">
                <a:solidFill>
                  <a:schemeClr val="tx2"/>
                </a:solidFill>
                <a:cs typeface="Arial" charset="0"/>
              </a:rPr>
              <a:t>E </a:t>
            </a:r>
            <a:r>
              <a:rPr lang="en-US" sz="3600" dirty="0">
                <a:solidFill>
                  <a:schemeClr val="tx2"/>
                </a:solidFill>
                <a:cs typeface="Arial" charset="0"/>
              </a:rPr>
              <a:t>/</a:t>
            </a:r>
            <a:r>
              <a:rPr lang="en-US" sz="3200" dirty="0">
                <a:solidFill>
                  <a:schemeClr val="tx2"/>
                </a:solidFill>
                <a:cs typeface="Arial" charset="0"/>
              </a:rPr>
              <a:t>(n-1)</a:t>
            </a:r>
          </a:p>
        </p:txBody>
      </p:sp>
      <p:sp>
        <p:nvSpPr>
          <p:cNvPr id="44057" name="Rectangle 25"/>
          <p:cNvSpPr>
            <a:spLocks noChangeArrowheads="1"/>
          </p:cNvSpPr>
          <p:nvPr/>
        </p:nvSpPr>
        <p:spPr bwMode="auto">
          <a:xfrm>
            <a:off x="6172200" y="1533105"/>
            <a:ext cx="1219200" cy="6858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400" b="1">
                <a:solidFill>
                  <a:schemeClr val="tx2"/>
                </a:solidFill>
                <a:cs typeface="Arial" charset="0"/>
              </a:rPr>
              <a:t>E</a:t>
            </a:r>
            <a:r>
              <a:rPr lang="en-US" sz="4400" baseline="30000">
                <a:solidFill>
                  <a:schemeClr val="tx2"/>
                </a:solidFill>
                <a:cs typeface="Arial" charset="0"/>
              </a:rPr>
              <a:t>T</a:t>
            </a:r>
          </a:p>
        </p:txBody>
      </p:sp>
      <p:sp>
        <p:nvSpPr>
          <p:cNvPr id="44058" name="Rectangle 26"/>
          <p:cNvSpPr>
            <a:spLocks noChangeArrowheads="1"/>
          </p:cNvSpPr>
          <p:nvPr/>
        </p:nvSpPr>
        <p:spPr bwMode="auto">
          <a:xfrm>
            <a:off x="7696200" y="1533105"/>
            <a:ext cx="762000" cy="13716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400" b="1">
                <a:solidFill>
                  <a:schemeClr val="tx2"/>
                </a:solidFill>
                <a:cs typeface="Arial" charset="0"/>
              </a:rPr>
              <a:t>E</a:t>
            </a:r>
            <a:endParaRPr lang="en-US" sz="4400" baseline="3000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44059" name="Text Box 27"/>
          <p:cNvSpPr txBox="1">
            <a:spLocks noChangeArrowheads="1"/>
          </p:cNvSpPr>
          <p:nvPr/>
        </p:nvSpPr>
        <p:spPr bwMode="auto">
          <a:xfrm>
            <a:off x="5534025" y="1514055"/>
            <a:ext cx="5111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>
                <a:solidFill>
                  <a:schemeClr val="tx2"/>
                </a:solidFill>
                <a:cs typeface="Arial" charset="0"/>
              </a:rPr>
              <a:t>=</a:t>
            </a:r>
          </a:p>
        </p:txBody>
      </p:sp>
      <p:sp>
        <p:nvSpPr>
          <p:cNvPr id="44060" name="Rectangle 28"/>
          <p:cNvSpPr>
            <a:spLocks noChangeArrowheads="1"/>
          </p:cNvSpPr>
          <p:nvPr/>
        </p:nvSpPr>
        <p:spPr bwMode="auto">
          <a:xfrm>
            <a:off x="4724400" y="1533105"/>
            <a:ext cx="685800" cy="685800"/>
          </a:xfrm>
          <a:prstGeom prst="rect">
            <a:avLst/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400" b="1">
                <a:solidFill>
                  <a:schemeClr val="tx2"/>
                </a:solidFill>
                <a:cs typeface="Arial" charset="0"/>
              </a:rPr>
              <a:t>C</a:t>
            </a:r>
          </a:p>
        </p:txBody>
      </p:sp>
      <p:sp>
        <p:nvSpPr>
          <p:cNvPr id="44061" name="Text Box 29"/>
          <p:cNvSpPr txBox="1">
            <a:spLocks noChangeArrowheads="1"/>
          </p:cNvSpPr>
          <p:nvPr/>
        </p:nvSpPr>
        <p:spPr bwMode="auto">
          <a:xfrm>
            <a:off x="4398963" y="1212430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chemeClr val="tx2"/>
                </a:solidFill>
                <a:cs typeface="Arial" charset="0"/>
              </a:rPr>
              <a:t>1</a:t>
            </a:r>
          </a:p>
        </p:txBody>
      </p:sp>
      <p:sp>
        <p:nvSpPr>
          <p:cNvPr id="44062" name="Text Box 30"/>
          <p:cNvSpPr txBox="1">
            <a:spLocks noChangeArrowheads="1"/>
          </p:cNvSpPr>
          <p:nvPr/>
        </p:nvSpPr>
        <p:spPr bwMode="auto">
          <a:xfrm>
            <a:off x="5181600" y="1198143"/>
            <a:ext cx="608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chemeClr val="tx2"/>
                </a:solidFill>
                <a:cs typeface="Arial" charset="0"/>
              </a:rPr>
              <a:t>300</a:t>
            </a:r>
          </a:p>
        </p:txBody>
      </p:sp>
      <p:sp>
        <p:nvSpPr>
          <p:cNvPr id="44063" name="Text Box 31"/>
          <p:cNvSpPr txBox="1">
            <a:spLocks noChangeArrowheads="1"/>
          </p:cNvSpPr>
          <p:nvPr/>
        </p:nvSpPr>
        <p:spPr bwMode="auto">
          <a:xfrm>
            <a:off x="4344988" y="2126830"/>
            <a:ext cx="608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chemeClr val="tx2"/>
                </a:solidFill>
                <a:cs typeface="Arial" charset="0"/>
              </a:rPr>
              <a:t>300</a:t>
            </a:r>
          </a:p>
        </p:txBody>
      </p:sp>
      <p:sp>
        <p:nvSpPr>
          <p:cNvPr id="44064" name="Rectangle 32"/>
          <p:cNvSpPr>
            <a:spLocks noChangeArrowheads="1"/>
          </p:cNvSpPr>
          <p:nvPr/>
        </p:nvSpPr>
        <p:spPr bwMode="auto">
          <a:xfrm>
            <a:off x="7377113" y="1514055"/>
            <a:ext cx="3397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>
                <a:solidFill>
                  <a:schemeClr val="tx2"/>
                </a:solidFill>
                <a:cs typeface="Arial" charset="0"/>
              </a:rPr>
              <a:t>·</a:t>
            </a:r>
          </a:p>
        </p:txBody>
      </p:sp>
      <p:sp>
        <p:nvSpPr>
          <p:cNvPr id="44065" name="Text Box 33"/>
          <p:cNvSpPr txBox="1">
            <a:spLocks noChangeArrowheads="1"/>
          </p:cNvSpPr>
          <p:nvPr/>
        </p:nvSpPr>
        <p:spPr bwMode="auto">
          <a:xfrm>
            <a:off x="5922963" y="1212430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chemeClr val="tx2"/>
                </a:solidFill>
                <a:cs typeface="Arial" charset="0"/>
              </a:rPr>
              <a:t>1</a:t>
            </a:r>
          </a:p>
        </p:txBody>
      </p:sp>
      <p:sp>
        <p:nvSpPr>
          <p:cNvPr id="44066" name="Text Box 34"/>
          <p:cNvSpPr txBox="1">
            <a:spLocks noChangeArrowheads="1"/>
          </p:cNvSpPr>
          <p:nvPr/>
        </p:nvSpPr>
        <p:spPr bwMode="auto">
          <a:xfrm>
            <a:off x="5792788" y="2142705"/>
            <a:ext cx="608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chemeClr val="tx2"/>
                </a:solidFill>
                <a:cs typeface="Arial" charset="0"/>
              </a:rPr>
              <a:t>300</a:t>
            </a:r>
          </a:p>
        </p:txBody>
      </p:sp>
      <p:sp>
        <p:nvSpPr>
          <p:cNvPr id="44067" name="Text Box 35"/>
          <p:cNvSpPr txBox="1">
            <a:spLocks noChangeArrowheads="1"/>
          </p:cNvSpPr>
          <p:nvPr/>
        </p:nvSpPr>
        <p:spPr bwMode="auto">
          <a:xfrm>
            <a:off x="8231188" y="1212430"/>
            <a:ext cx="608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chemeClr val="tx2"/>
                </a:solidFill>
                <a:cs typeface="Arial" charset="0"/>
              </a:rPr>
              <a:t>300</a:t>
            </a:r>
          </a:p>
        </p:txBody>
      </p:sp>
      <p:sp>
        <p:nvSpPr>
          <p:cNvPr id="44068" name="Text Box 36"/>
          <p:cNvSpPr txBox="1">
            <a:spLocks noChangeArrowheads="1"/>
          </p:cNvSpPr>
          <p:nvPr/>
        </p:nvSpPr>
        <p:spPr bwMode="auto">
          <a:xfrm>
            <a:off x="7453313" y="1214018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chemeClr val="tx2"/>
                </a:solidFill>
                <a:cs typeface="Arial" charset="0"/>
              </a:rPr>
              <a:t>1</a:t>
            </a:r>
          </a:p>
        </p:txBody>
      </p:sp>
      <p:sp>
        <p:nvSpPr>
          <p:cNvPr id="44069" name="Text Box 37"/>
          <p:cNvSpPr txBox="1">
            <a:spLocks noChangeArrowheads="1"/>
          </p:cNvSpPr>
          <p:nvPr/>
        </p:nvSpPr>
        <p:spPr bwMode="auto">
          <a:xfrm>
            <a:off x="6990351" y="1212430"/>
            <a:ext cx="56124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 smtClean="0">
                <a:solidFill>
                  <a:schemeClr val="tx2"/>
                </a:solidFill>
                <a:cs typeface="Arial" charset="0"/>
              </a:rPr>
              <a:t>30k</a:t>
            </a:r>
            <a:endParaRPr lang="en-US" sz="2000" dirty="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44070" name="Text Box 38"/>
          <p:cNvSpPr txBox="1">
            <a:spLocks noChangeArrowheads="1"/>
          </p:cNvSpPr>
          <p:nvPr/>
        </p:nvSpPr>
        <p:spPr bwMode="auto">
          <a:xfrm>
            <a:off x="7341759" y="2828505"/>
            <a:ext cx="56124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 smtClean="0">
                <a:solidFill>
                  <a:schemeClr val="tx2"/>
                </a:solidFill>
                <a:cs typeface="Arial" charset="0"/>
              </a:rPr>
              <a:t>30k</a:t>
            </a:r>
            <a:endParaRPr lang="en-US" sz="2000" dirty="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44071" name="Rectangle 39"/>
          <p:cNvSpPr>
            <a:spLocks noChangeArrowheads="1"/>
          </p:cNvSpPr>
          <p:nvPr/>
        </p:nvSpPr>
        <p:spPr bwMode="auto">
          <a:xfrm>
            <a:off x="6621463" y="2437980"/>
            <a:ext cx="912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>
                <a:solidFill>
                  <a:schemeClr val="tx2"/>
                </a:solidFill>
                <a:cs typeface="Arial" charset="0"/>
              </a:rPr>
              <a:t>/(n-1)</a:t>
            </a:r>
          </a:p>
        </p:txBody>
      </p:sp>
      <p:sp>
        <p:nvSpPr>
          <p:cNvPr id="44072" name="Rectangle 40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Cross-correlations</a:t>
            </a:r>
            <a:endParaRPr lang="en-US" sz="3600" dirty="0">
              <a:solidFill>
                <a:schemeClr val="tx2"/>
              </a:solidFill>
              <a:latin typeface="Comic Sans MS" charset="0"/>
            </a:endParaRPr>
          </a:p>
        </p:txBody>
      </p:sp>
      <p:sp>
        <p:nvSpPr>
          <p:cNvPr id="41" name="Rectangle 2"/>
          <p:cNvSpPr>
            <a:spLocks noChangeArrowheads="1"/>
          </p:cNvSpPr>
          <p:nvPr/>
        </p:nvSpPr>
        <p:spPr bwMode="auto">
          <a:xfrm>
            <a:off x="4267200" y="4071120"/>
            <a:ext cx="4572000" cy="2133600"/>
          </a:xfrm>
          <a:prstGeom prst="rect">
            <a:avLst/>
          </a:prstGeom>
          <a:solidFill>
            <a:srgbClr val="808080">
              <a:alpha val="32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2" name="Text Box 24"/>
          <p:cNvSpPr txBox="1">
            <a:spLocks noChangeArrowheads="1"/>
          </p:cNvSpPr>
          <p:nvPr/>
        </p:nvSpPr>
        <p:spPr bwMode="auto">
          <a:xfrm>
            <a:off x="381000" y="4671195"/>
            <a:ext cx="3505200" cy="771525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dirty="0">
                <a:solidFill>
                  <a:schemeClr val="tx2"/>
                </a:solidFill>
                <a:cs typeface="Arial" charset="0"/>
              </a:rPr>
              <a:t>C</a:t>
            </a:r>
            <a:r>
              <a:rPr lang="en-US" sz="4400" dirty="0">
                <a:solidFill>
                  <a:schemeClr val="tx2"/>
                </a:solidFill>
                <a:cs typeface="Arial" charset="0"/>
              </a:rPr>
              <a:t> = </a:t>
            </a:r>
            <a:r>
              <a:rPr lang="en-US" sz="4400" b="1" dirty="0" smtClean="0">
                <a:solidFill>
                  <a:schemeClr val="tx2"/>
                </a:solidFill>
                <a:cs typeface="Arial" charset="0"/>
              </a:rPr>
              <a:t>E</a:t>
            </a:r>
            <a:r>
              <a:rPr lang="en-US" sz="4400" baseline="30000" dirty="0" smtClean="0">
                <a:solidFill>
                  <a:schemeClr val="tx2"/>
                </a:solidFill>
                <a:cs typeface="Arial" charset="0"/>
              </a:rPr>
              <a:t>T</a:t>
            </a:r>
            <a:r>
              <a:rPr lang="en-US" sz="4400" dirty="0" smtClean="0">
                <a:solidFill>
                  <a:schemeClr val="tx2"/>
                </a:solidFill>
                <a:cs typeface="Arial" charset="0"/>
              </a:rPr>
              <a:t>·</a:t>
            </a:r>
            <a:r>
              <a:rPr lang="en-US" sz="4400" b="1" dirty="0" smtClean="0">
                <a:solidFill>
                  <a:schemeClr val="tx2"/>
                </a:solidFill>
                <a:cs typeface="Arial" charset="0"/>
              </a:rPr>
              <a:t>X </a:t>
            </a:r>
            <a:r>
              <a:rPr lang="en-US" sz="3600" dirty="0">
                <a:solidFill>
                  <a:schemeClr val="tx2"/>
                </a:solidFill>
                <a:cs typeface="Arial" charset="0"/>
              </a:rPr>
              <a:t>/</a:t>
            </a:r>
            <a:r>
              <a:rPr lang="en-US" sz="3200" dirty="0">
                <a:solidFill>
                  <a:schemeClr val="tx2"/>
                </a:solidFill>
                <a:cs typeface="Arial" charset="0"/>
              </a:rPr>
              <a:t>(n-1)</a:t>
            </a:r>
          </a:p>
        </p:txBody>
      </p:sp>
      <p:sp>
        <p:nvSpPr>
          <p:cNvPr id="43" name="Rectangle 25"/>
          <p:cNvSpPr>
            <a:spLocks noChangeArrowheads="1"/>
          </p:cNvSpPr>
          <p:nvPr/>
        </p:nvSpPr>
        <p:spPr bwMode="auto">
          <a:xfrm>
            <a:off x="6172200" y="4528320"/>
            <a:ext cx="1219200" cy="6858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4400" b="1">
                <a:solidFill>
                  <a:schemeClr val="tx2"/>
                </a:solidFill>
                <a:cs typeface="Arial" charset="0"/>
              </a:rPr>
              <a:t>E</a:t>
            </a:r>
            <a:r>
              <a:rPr lang="en-US" sz="4400" baseline="30000">
                <a:solidFill>
                  <a:schemeClr val="tx2"/>
                </a:solidFill>
                <a:cs typeface="Arial" charset="0"/>
              </a:rPr>
              <a:t>T</a:t>
            </a:r>
          </a:p>
        </p:txBody>
      </p:sp>
      <p:sp>
        <p:nvSpPr>
          <p:cNvPr id="44" name="Rectangle 26"/>
          <p:cNvSpPr>
            <a:spLocks noChangeArrowheads="1"/>
          </p:cNvSpPr>
          <p:nvPr/>
        </p:nvSpPr>
        <p:spPr bwMode="auto">
          <a:xfrm>
            <a:off x="7696200" y="4528320"/>
            <a:ext cx="534988" cy="13716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US" sz="4400" b="1" dirty="0" smtClean="0">
                <a:solidFill>
                  <a:schemeClr val="tx2"/>
                </a:solidFill>
                <a:cs typeface="Arial" charset="0"/>
              </a:rPr>
              <a:t>X</a:t>
            </a:r>
            <a:endParaRPr lang="en-US" sz="4400" baseline="30000" dirty="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45" name="Text Box 27"/>
          <p:cNvSpPr txBox="1">
            <a:spLocks noChangeArrowheads="1"/>
          </p:cNvSpPr>
          <p:nvPr/>
        </p:nvSpPr>
        <p:spPr bwMode="auto">
          <a:xfrm>
            <a:off x="5452461" y="4497619"/>
            <a:ext cx="5111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chemeClr val="tx2"/>
                </a:solidFill>
                <a:cs typeface="Arial" charset="0"/>
              </a:rPr>
              <a:t>=</a:t>
            </a:r>
          </a:p>
        </p:txBody>
      </p:sp>
      <p:sp>
        <p:nvSpPr>
          <p:cNvPr id="46" name="Rectangle 28"/>
          <p:cNvSpPr>
            <a:spLocks noChangeArrowheads="1"/>
          </p:cNvSpPr>
          <p:nvPr/>
        </p:nvSpPr>
        <p:spPr bwMode="auto">
          <a:xfrm>
            <a:off x="4724400" y="4528320"/>
            <a:ext cx="473883" cy="685800"/>
          </a:xfrm>
          <a:prstGeom prst="rect">
            <a:avLst/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US" sz="4400" b="1">
                <a:solidFill>
                  <a:schemeClr val="tx2"/>
                </a:solidFill>
                <a:cs typeface="Arial" charset="0"/>
              </a:rPr>
              <a:t>C</a:t>
            </a:r>
          </a:p>
        </p:txBody>
      </p:sp>
      <p:sp>
        <p:nvSpPr>
          <p:cNvPr id="47" name="Text Box 29"/>
          <p:cNvSpPr txBox="1">
            <a:spLocks noChangeArrowheads="1"/>
          </p:cNvSpPr>
          <p:nvPr/>
        </p:nvSpPr>
        <p:spPr bwMode="auto">
          <a:xfrm>
            <a:off x="4398963" y="4207645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chemeClr val="tx2"/>
                </a:solidFill>
                <a:cs typeface="Arial" charset="0"/>
              </a:rPr>
              <a:t>1</a:t>
            </a:r>
          </a:p>
        </p:txBody>
      </p:sp>
      <p:sp>
        <p:nvSpPr>
          <p:cNvPr id="48" name="Text Box 30"/>
          <p:cNvSpPr txBox="1">
            <a:spLocks noChangeArrowheads="1"/>
          </p:cNvSpPr>
          <p:nvPr/>
        </p:nvSpPr>
        <p:spPr bwMode="auto">
          <a:xfrm>
            <a:off x="5151675" y="4193358"/>
            <a:ext cx="5746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 smtClean="0">
                <a:solidFill>
                  <a:schemeClr val="tx2"/>
                </a:solidFill>
                <a:cs typeface="Arial" charset="0"/>
              </a:rPr>
              <a:t>200</a:t>
            </a:r>
            <a:endParaRPr lang="en-US" sz="2000" dirty="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49" name="Text Box 31"/>
          <p:cNvSpPr txBox="1">
            <a:spLocks noChangeArrowheads="1"/>
          </p:cNvSpPr>
          <p:nvPr/>
        </p:nvSpPr>
        <p:spPr bwMode="auto">
          <a:xfrm>
            <a:off x="4344988" y="5122045"/>
            <a:ext cx="608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chemeClr val="tx2"/>
                </a:solidFill>
                <a:cs typeface="Arial" charset="0"/>
              </a:rPr>
              <a:t>300</a:t>
            </a:r>
          </a:p>
        </p:txBody>
      </p:sp>
      <p:sp>
        <p:nvSpPr>
          <p:cNvPr id="50" name="Rectangle 32"/>
          <p:cNvSpPr>
            <a:spLocks noChangeArrowheads="1"/>
          </p:cNvSpPr>
          <p:nvPr/>
        </p:nvSpPr>
        <p:spPr bwMode="auto">
          <a:xfrm>
            <a:off x="7377113" y="4509270"/>
            <a:ext cx="3397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>
                <a:solidFill>
                  <a:schemeClr val="tx2"/>
                </a:solidFill>
                <a:cs typeface="Arial" charset="0"/>
              </a:rPr>
              <a:t>·</a:t>
            </a:r>
          </a:p>
        </p:txBody>
      </p:sp>
      <p:sp>
        <p:nvSpPr>
          <p:cNvPr id="51" name="Text Box 33"/>
          <p:cNvSpPr txBox="1">
            <a:spLocks noChangeArrowheads="1"/>
          </p:cNvSpPr>
          <p:nvPr/>
        </p:nvSpPr>
        <p:spPr bwMode="auto">
          <a:xfrm>
            <a:off x="5922963" y="4207645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chemeClr val="tx2"/>
                </a:solidFill>
                <a:cs typeface="Arial" charset="0"/>
              </a:rPr>
              <a:t>1</a:t>
            </a:r>
          </a:p>
        </p:txBody>
      </p:sp>
      <p:sp>
        <p:nvSpPr>
          <p:cNvPr id="52" name="Text Box 34"/>
          <p:cNvSpPr txBox="1">
            <a:spLocks noChangeArrowheads="1"/>
          </p:cNvSpPr>
          <p:nvPr/>
        </p:nvSpPr>
        <p:spPr bwMode="auto">
          <a:xfrm>
            <a:off x="5792788" y="5137920"/>
            <a:ext cx="608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chemeClr val="tx2"/>
                </a:solidFill>
                <a:cs typeface="Arial" charset="0"/>
              </a:rPr>
              <a:t>300</a:t>
            </a:r>
          </a:p>
        </p:txBody>
      </p:sp>
      <p:sp>
        <p:nvSpPr>
          <p:cNvPr id="53" name="Text Box 35"/>
          <p:cNvSpPr txBox="1">
            <a:spLocks noChangeArrowheads="1"/>
          </p:cNvSpPr>
          <p:nvPr/>
        </p:nvSpPr>
        <p:spPr bwMode="auto">
          <a:xfrm>
            <a:off x="8247870" y="4207645"/>
            <a:ext cx="5746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tx2"/>
                </a:solidFill>
                <a:cs typeface="Arial" charset="0"/>
              </a:rPr>
              <a:t>2</a:t>
            </a:r>
            <a:r>
              <a:rPr lang="en-US" sz="2000" dirty="0" smtClean="0">
                <a:solidFill>
                  <a:schemeClr val="tx2"/>
                </a:solidFill>
                <a:cs typeface="Arial" charset="0"/>
              </a:rPr>
              <a:t>00</a:t>
            </a:r>
            <a:endParaRPr lang="en-US" sz="2000" dirty="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54" name="Text Box 36"/>
          <p:cNvSpPr txBox="1">
            <a:spLocks noChangeArrowheads="1"/>
          </p:cNvSpPr>
          <p:nvPr/>
        </p:nvSpPr>
        <p:spPr bwMode="auto">
          <a:xfrm>
            <a:off x="7453313" y="4209233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>
                <a:solidFill>
                  <a:schemeClr val="tx2"/>
                </a:solidFill>
                <a:cs typeface="Arial" charset="0"/>
              </a:rPr>
              <a:t>1</a:t>
            </a:r>
          </a:p>
        </p:txBody>
      </p:sp>
      <p:sp>
        <p:nvSpPr>
          <p:cNvPr id="55" name="Text Box 37"/>
          <p:cNvSpPr txBox="1">
            <a:spLocks noChangeArrowheads="1"/>
          </p:cNvSpPr>
          <p:nvPr/>
        </p:nvSpPr>
        <p:spPr bwMode="auto">
          <a:xfrm>
            <a:off x="6978699" y="4207645"/>
            <a:ext cx="56124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 smtClean="0">
                <a:solidFill>
                  <a:schemeClr val="tx2"/>
                </a:solidFill>
                <a:cs typeface="Arial" charset="0"/>
              </a:rPr>
              <a:t>30k</a:t>
            </a:r>
            <a:endParaRPr lang="en-US" sz="2000" dirty="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56" name="Text Box 38"/>
          <p:cNvSpPr txBox="1">
            <a:spLocks noChangeArrowheads="1"/>
          </p:cNvSpPr>
          <p:nvPr/>
        </p:nvSpPr>
        <p:spPr bwMode="auto">
          <a:xfrm>
            <a:off x="7341759" y="5823720"/>
            <a:ext cx="56124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 smtClean="0">
                <a:solidFill>
                  <a:schemeClr val="tx2"/>
                </a:solidFill>
                <a:cs typeface="Arial" charset="0"/>
              </a:rPr>
              <a:t>30k</a:t>
            </a:r>
            <a:endParaRPr lang="en-US" sz="2000" dirty="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57" name="Rectangle 39"/>
          <p:cNvSpPr>
            <a:spLocks noChangeArrowheads="1"/>
          </p:cNvSpPr>
          <p:nvPr/>
        </p:nvSpPr>
        <p:spPr bwMode="auto">
          <a:xfrm>
            <a:off x="6621463" y="5433195"/>
            <a:ext cx="912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>
                <a:solidFill>
                  <a:schemeClr val="tx2"/>
                </a:solidFill>
                <a:cs typeface="Arial" charset="0"/>
              </a:rPr>
              <a:t>/(n-1)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0" y="1144501"/>
            <a:ext cx="1893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Auto-correlations: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381000" y="4301863"/>
            <a:ext cx="1919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cross-correlations: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398082"/>
            <a:ext cx="6836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Which samples from </a:t>
            </a:r>
            <a:r>
              <a:rPr lang="en-US" b="1" dirty="0" smtClean="0"/>
              <a:t>different</a:t>
            </a:r>
            <a:r>
              <a:rPr lang="en-US" dirty="0" smtClean="0"/>
              <a:t> assays are most similar across all genes?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908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72" name="Rectangle 40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3200" dirty="0" smtClean="0">
                <a:solidFill>
                  <a:schemeClr val="tx2"/>
                </a:solidFill>
                <a:latin typeface="Comic Sans MS" charset="0"/>
              </a:rPr>
              <a:t>Multiple and Multivariate linear regression</a:t>
            </a:r>
            <a:endParaRPr lang="en-US" sz="3200" dirty="0">
              <a:solidFill>
                <a:schemeClr val="tx2"/>
              </a:solidFill>
              <a:latin typeface="Comic Sans MS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" y="1534416"/>
            <a:ext cx="8813800" cy="1701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1562" y="6264862"/>
            <a:ext cx="85660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err="1" smtClean="0"/>
              <a:t>General_linear_model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80" y="3632266"/>
            <a:ext cx="8978900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287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86416"/>
            <a:ext cx="8890000" cy="1765300"/>
          </a:xfrm>
          <a:prstGeom prst="rect">
            <a:avLst/>
          </a:prstGeom>
        </p:spPr>
      </p:pic>
      <p:sp>
        <p:nvSpPr>
          <p:cNvPr id="44072" name="Rectangle 40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Partial Least Squares regression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2970633" y="6505064"/>
            <a:ext cx="61733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err="1" smtClean="0"/>
              <a:t>Partial_least_squares_regression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72000"/>
            <a:ext cx="8448030" cy="408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71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5410" name="Group 2"/>
          <p:cNvGrpSpPr>
            <a:grpSpLocks/>
          </p:cNvGrpSpPr>
          <p:nvPr/>
        </p:nvGrpSpPr>
        <p:grpSpPr bwMode="auto">
          <a:xfrm>
            <a:off x="5432425" y="1609725"/>
            <a:ext cx="3603625" cy="3860800"/>
            <a:chOff x="3422" y="1273"/>
            <a:chExt cx="2270" cy="2432"/>
          </a:xfrm>
        </p:grpSpPr>
        <p:pic>
          <p:nvPicPr>
            <p:cNvPr id="785411" name="Picture 3" descr="Crow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473" b="48827"/>
            <a:stretch>
              <a:fillRect/>
            </a:stretch>
          </p:blipFill>
          <p:spPr bwMode="auto">
            <a:xfrm>
              <a:off x="3677" y="1273"/>
              <a:ext cx="1160" cy="2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541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15" t="4955" r="7143" b="7936"/>
            <a:stretch>
              <a:fillRect/>
            </a:stretch>
          </p:blipFill>
          <p:spPr bwMode="auto">
            <a:xfrm>
              <a:off x="3649" y="1511"/>
              <a:ext cx="1216" cy="1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541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15" t="5952" r="7143" b="10715"/>
            <a:stretch>
              <a:fillRect/>
            </a:stretch>
          </p:blipFill>
          <p:spPr bwMode="auto">
            <a:xfrm>
              <a:off x="3649" y="2805"/>
              <a:ext cx="1216" cy="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5414" name="Picture 6" descr="microarra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7" y="1842"/>
              <a:ext cx="635" cy="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5415" name="Text Box 7"/>
            <p:cNvSpPr txBox="1">
              <a:spLocks noChangeArrowheads="1"/>
            </p:cNvSpPr>
            <p:nvPr/>
          </p:nvSpPr>
          <p:spPr bwMode="auto">
            <a:xfrm>
              <a:off x="5284" y="1979"/>
              <a:ext cx="227" cy="220"/>
            </a:xfrm>
            <a:prstGeom prst="rect">
              <a:avLst/>
            </a:prstGeom>
            <a:solidFill>
              <a:schemeClr val="accent1">
                <a:alpha val="49001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59042" tIns="29521" rIns="59042" bIns="29521">
              <a:spAutoFit/>
            </a:bodyPr>
            <a:lstStyle>
              <a:lvl1pPr algn="r" defTabSz="588963" rtl="1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96863" algn="r" defTabSz="588963" rtl="1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88963" algn="r" defTabSz="588963" rtl="1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87413" algn="r" defTabSz="588963" rtl="1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179513" algn="r" defTabSz="588963" rtl="1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636713" algn="r" defTabSz="588963" rtl="1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093913" algn="r" defTabSz="588963" rtl="1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551113" algn="r" defTabSz="588963" rtl="1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008313" algn="r" defTabSz="588963" rtl="1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rtl="0">
                <a:lnSpc>
                  <a:spcPct val="100000"/>
                </a:lnSpc>
                <a:buFontTx/>
                <a:buNone/>
              </a:pPr>
              <a:r>
                <a:rPr lang="en-US" sz="1900" b="1">
                  <a:solidFill>
                    <a:schemeClr val="bg1"/>
                  </a:solidFill>
                  <a:latin typeface="Arial" pitchFamily="34" charset="0"/>
                </a:rPr>
                <a:t>E</a:t>
              </a:r>
            </a:p>
          </p:txBody>
        </p:sp>
        <p:grpSp>
          <p:nvGrpSpPr>
            <p:cNvPr id="785416" name="Group 8"/>
            <p:cNvGrpSpPr>
              <a:grpSpLocks/>
            </p:cNvGrpSpPr>
            <p:nvPr/>
          </p:nvGrpSpPr>
          <p:grpSpPr bwMode="auto">
            <a:xfrm>
              <a:off x="5057" y="3022"/>
              <a:ext cx="635" cy="421"/>
              <a:chOff x="11147" y="9589"/>
              <a:chExt cx="748" cy="512"/>
            </a:xfrm>
          </p:grpSpPr>
          <p:pic>
            <p:nvPicPr>
              <p:cNvPr id="785417" name="Picture 9" descr="96_well_microtest_plate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47" y="9589"/>
                <a:ext cx="748" cy="5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85418" name="Text Box 10"/>
              <p:cNvSpPr txBox="1">
                <a:spLocks noChangeArrowheads="1"/>
              </p:cNvSpPr>
              <p:nvPr/>
            </p:nvSpPr>
            <p:spPr bwMode="auto">
              <a:xfrm>
                <a:off x="11363" y="9718"/>
                <a:ext cx="276" cy="267"/>
              </a:xfrm>
              <a:prstGeom prst="rect">
                <a:avLst/>
              </a:prstGeom>
              <a:solidFill>
                <a:schemeClr val="accent1">
                  <a:alpha val="49001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9042" tIns="29521" rIns="59042" bIns="29521">
                <a:spAutoFit/>
              </a:bodyPr>
              <a:lstStyle>
                <a:lvl1pPr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9686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8896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8741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17951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6367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0939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5511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0083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rtl="0">
                  <a:lnSpc>
                    <a:spcPct val="100000"/>
                  </a:lnSpc>
                  <a:buFontTx/>
                  <a:buNone/>
                </a:pPr>
                <a:r>
                  <a:rPr lang="en-US" sz="1900" b="1">
                    <a:solidFill>
                      <a:schemeClr val="bg1"/>
                    </a:solidFill>
                    <a:latin typeface="Arial" pitchFamily="34" charset="0"/>
                  </a:rPr>
                  <a:t>R</a:t>
                </a:r>
              </a:p>
            </p:txBody>
          </p:sp>
        </p:grpSp>
        <p:pic>
          <p:nvPicPr>
            <p:cNvPr id="785419" name="Picture 11" descr="circle_map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49" t="22224" r="5476" b="22112"/>
            <a:stretch>
              <a:fillRect/>
            </a:stretch>
          </p:blipFill>
          <p:spPr bwMode="auto">
            <a:xfrm>
              <a:off x="3422" y="1542"/>
              <a:ext cx="246" cy="1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5420" name="Oval 12"/>
            <p:cNvSpPr>
              <a:spLocks noChangeArrowheads="1"/>
            </p:cNvSpPr>
            <p:nvPr/>
          </p:nvSpPr>
          <p:spPr bwMode="auto">
            <a:xfrm>
              <a:off x="3422" y="1992"/>
              <a:ext cx="199" cy="212"/>
            </a:xfrm>
            <a:prstGeom prst="ellipse">
              <a:avLst/>
            </a:prstGeom>
            <a:solidFill>
              <a:srgbClr val="00CC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9042" tIns="29521" rIns="59042" bIns="29521" anchor="ctr"/>
            <a:lstStyle/>
            <a:p>
              <a:pPr algn="ctr" defTabSz="588963">
                <a:lnSpc>
                  <a:spcPct val="100000"/>
                </a:lnSpc>
                <a:buFontTx/>
                <a:buNone/>
              </a:pPr>
              <a:r>
                <a:rPr lang="en-US" sz="1900" b="1"/>
                <a:t>G</a:t>
              </a:r>
            </a:p>
          </p:txBody>
        </p:sp>
        <p:pic>
          <p:nvPicPr>
            <p:cNvPr id="785421" name="Picture 13" descr="drugs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012"/>
            <a:stretch>
              <a:fillRect/>
            </a:stretch>
          </p:blipFill>
          <p:spPr bwMode="auto">
            <a:xfrm>
              <a:off x="3422" y="2840"/>
              <a:ext cx="232" cy="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5422" name="Oval 14"/>
            <p:cNvSpPr>
              <a:spLocks noChangeArrowheads="1"/>
            </p:cNvSpPr>
            <p:nvPr/>
          </p:nvSpPr>
          <p:spPr bwMode="auto">
            <a:xfrm>
              <a:off x="3450" y="3136"/>
              <a:ext cx="199" cy="208"/>
            </a:xfrm>
            <a:prstGeom prst="ellipse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9042" tIns="29521" rIns="59042" bIns="29521" anchor="ctr"/>
            <a:lstStyle/>
            <a:p>
              <a:pPr algn="ctr" defTabSz="588963">
                <a:lnSpc>
                  <a:spcPct val="100000"/>
                </a:lnSpc>
                <a:buFontTx/>
                <a:buNone/>
              </a:pPr>
              <a:r>
                <a:rPr lang="en-US" sz="1900" b="1"/>
                <a:t>D</a:t>
              </a:r>
            </a:p>
          </p:txBody>
        </p:sp>
        <p:sp>
          <p:nvSpPr>
            <p:cNvPr id="785423" name="Oval 15"/>
            <p:cNvSpPr>
              <a:spLocks noChangeArrowheads="1"/>
            </p:cNvSpPr>
            <p:nvPr/>
          </p:nvSpPr>
          <p:spPr bwMode="auto">
            <a:xfrm>
              <a:off x="4159" y="1273"/>
              <a:ext cx="196" cy="207"/>
            </a:xfrm>
            <a:prstGeom prst="ellipse">
              <a:avLst/>
            </a:prstGeom>
            <a:solidFill>
              <a:srgbClr val="FF66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9042" tIns="29521" rIns="59042" bIns="29521" anchor="ctr"/>
            <a:lstStyle/>
            <a:p>
              <a:pPr algn="ctr" defTabSz="588963">
                <a:lnSpc>
                  <a:spcPct val="100000"/>
                </a:lnSpc>
                <a:buFontTx/>
                <a:buNone/>
              </a:pPr>
              <a:r>
                <a:rPr lang="en-US" sz="1900" b="1"/>
                <a:t>C</a:t>
              </a:r>
            </a:p>
          </p:txBody>
        </p:sp>
        <p:sp>
          <p:nvSpPr>
            <p:cNvPr id="785424" name="Text Box 16"/>
            <p:cNvSpPr txBox="1">
              <a:spLocks noChangeArrowheads="1"/>
            </p:cNvSpPr>
            <p:nvPr/>
          </p:nvSpPr>
          <p:spPr bwMode="auto">
            <a:xfrm>
              <a:off x="4875" y="3158"/>
              <a:ext cx="163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9042" tIns="29521" rIns="59042" bIns="29521">
              <a:spAutoFit/>
            </a:bodyPr>
            <a:lstStyle>
              <a:lvl1pPr algn="r" defTabSz="588963" rtl="1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96863" algn="r" defTabSz="588963" rtl="1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88963" algn="r" defTabSz="588963" rtl="1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87413" algn="r" defTabSz="588963" rtl="1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179513" algn="r" defTabSz="588963" rtl="1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636713" algn="r" defTabSz="588963" rtl="1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093913" algn="r" defTabSz="588963" rtl="1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551113" algn="r" defTabSz="588963" rtl="1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008313" algn="r" defTabSz="588963" rtl="1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rtl="0">
                <a:lnSpc>
                  <a:spcPct val="100000"/>
                </a:lnSpc>
                <a:buFontTx/>
                <a:buNone/>
              </a:pPr>
              <a:r>
                <a:rPr lang="en-US" sz="1900" b="1">
                  <a:latin typeface="Arial" pitchFamily="34" charset="0"/>
                </a:rPr>
                <a:t>=</a:t>
              </a:r>
            </a:p>
          </p:txBody>
        </p:sp>
        <p:sp>
          <p:nvSpPr>
            <p:cNvPr id="785425" name="Text Box 17"/>
            <p:cNvSpPr txBox="1">
              <a:spLocks noChangeArrowheads="1"/>
            </p:cNvSpPr>
            <p:nvPr/>
          </p:nvSpPr>
          <p:spPr bwMode="auto">
            <a:xfrm>
              <a:off x="4875" y="1978"/>
              <a:ext cx="163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59042" tIns="29521" rIns="59042" bIns="29521">
              <a:spAutoFit/>
            </a:bodyPr>
            <a:lstStyle>
              <a:lvl1pPr algn="r" defTabSz="588963" rtl="1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296863" algn="r" defTabSz="588963" rtl="1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588963" algn="r" defTabSz="588963" rtl="1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887413" algn="r" defTabSz="588963" rtl="1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179513" algn="r" defTabSz="588963" rtl="1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1636713" algn="r" defTabSz="588963" rtl="1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093913" algn="r" defTabSz="588963" rtl="1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2551113" algn="r" defTabSz="588963" rtl="1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008313" algn="r" defTabSz="588963" rtl="1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rtl="0">
                <a:lnSpc>
                  <a:spcPct val="100000"/>
                </a:lnSpc>
                <a:buFontTx/>
                <a:buNone/>
              </a:pPr>
              <a:r>
                <a:rPr lang="en-US" sz="1900" b="1">
                  <a:latin typeface="Arial" pitchFamily="34" charset="0"/>
                </a:rPr>
                <a:t>=</a:t>
              </a:r>
            </a:p>
          </p:txBody>
        </p:sp>
      </p:grpSp>
      <p:grpSp>
        <p:nvGrpSpPr>
          <p:cNvPr id="785427" name="Group 19"/>
          <p:cNvGrpSpPr>
            <a:grpSpLocks/>
          </p:cNvGrpSpPr>
          <p:nvPr/>
        </p:nvGrpSpPr>
        <p:grpSpPr bwMode="auto">
          <a:xfrm>
            <a:off x="3059113" y="1649413"/>
            <a:ext cx="3073400" cy="3575050"/>
            <a:chOff x="1927" y="1298"/>
            <a:chExt cx="1936" cy="2252"/>
          </a:xfrm>
        </p:grpSpPr>
        <p:sp>
          <p:nvSpPr>
            <p:cNvPr id="785428" name="Line 20"/>
            <p:cNvSpPr>
              <a:spLocks noChangeShapeType="1"/>
            </p:cNvSpPr>
            <p:nvPr/>
          </p:nvSpPr>
          <p:spPr bwMode="auto">
            <a:xfrm flipH="1">
              <a:off x="3768" y="2765"/>
              <a:ext cx="1" cy="5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sp>
          <p:nvSpPr>
            <p:cNvPr id="785429" name="Line 21"/>
            <p:cNvSpPr>
              <a:spLocks noChangeShapeType="1"/>
            </p:cNvSpPr>
            <p:nvPr/>
          </p:nvSpPr>
          <p:spPr bwMode="auto">
            <a:xfrm flipH="1" flipV="1">
              <a:off x="3768" y="1505"/>
              <a:ext cx="1" cy="2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CH"/>
            </a:p>
          </p:txBody>
        </p:sp>
        <p:grpSp>
          <p:nvGrpSpPr>
            <p:cNvPr id="785430" name="Group 22"/>
            <p:cNvGrpSpPr>
              <a:grpSpLocks/>
            </p:cNvGrpSpPr>
            <p:nvPr/>
          </p:nvGrpSpPr>
          <p:grpSpPr bwMode="auto">
            <a:xfrm>
              <a:off x="1927" y="1298"/>
              <a:ext cx="1936" cy="2252"/>
              <a:chOff x="1919" y="1304"/>
              <a:chExt cx="1936" cy="2252"/>
            </a:xfrm>
          </p:grpSpPr>
          <p:pic>
            <p:nvPicPr>
              <p:cNvPr id="785431" name="Picture 23" descr="Crowd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473" r="82500" b="46054"/>
              <a:stretch>
                <a:fillRect/>
              </a:stretch>
            </p:blipFill>
            <p:spPr bwMode="auto">
              <a:xfrm>
                <a:off x="2438" y="1616"/>
                <a:ext cx="681" cy="2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85432" name="Group 24"/>
              <p:cNvGrpSpPr>
                <a:grpSpLocks/>
              </p:cNvGrpSpPr>
              <p:nvPr/>
            </p:nvGrpSpPr>
            <p:grpSpPr bwMode="auto">
              <a:xfrm rot="-2850916">
                <a:off x="1895" y="1328"/>
                <a:ext cx="388" cy="339"/>
                <a:chOff x="14021" y="15307"/>
                <a:chExt cx="590" cy="545"/>
              </a:xfrm>
            </p:grpSpPr>
            <p:sp>
              <p:nvSpPr>
                <p:cNvPr id="785433" name="Oval 25"/>
                <p:cNvSpPr>
                  <a:spLocks noChangeArrowheads="1"/>
                </p:cNvSpPr>
                <p:nvPr/>
              </p:nvSpPr>
              <p:spPr bwMode="auto">
                <a:xfrm rot="5400000">
                  <a:off x="14225" y="15466"/>
                  <a:ext cx="182" cy="59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FF00">
                        <a:gamma/>
                        <a:shade val="46275"/>
                        <a:invGamma/>
                      </a:srgbClr>
                    </a:gs>
                    <a:gs pos="100000">
                      <a:srgbClr val="00FF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785434" name="Oval 26"/>
                <p:cNvSpPr>
                  <a:spLocks noChangeArrowheads="1"/>
                </p:cNvSpPr>
                <p:nvPr/>
              </p:nvSpPr>
              <p:spPr bwMode="auto">
                <a:xfrm rot="5400000">
                  <a:off x="14225" y="15103"/>
                  <a:ext cx="181" cy="59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CCFF">
                        <a:gamma/>
                        <a:shade val="46275"/>
                        <a:invGamma/>
                      </a:srgbClr>
                    </a:gs>
                    <a:gs pos="100000">
                      <a:srgbClr val="00CCF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785435" name="Oval 27"/>
                <p:cNvSpPr>
                  <a:spLocks noChangeArrowheads="1"/>
                </p:cNvSpPr>
                <p:nvPr/>
              </p:nvSpPr>
              <p:spPr bwMode="auto">
                <a:xfrm rot="5400000">
                  <a:off x="14225" y="15285"/>
                  <a:ext cx="182" cy="59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6600">
                        <a:gamma/>
                        <a:shade val="46275"/>
                        <a:invGamma/>
                      </a:srgbClr>
                    </a:gs>
                    <a:gs pos="100000">
                      <a:srgbClr val="FF66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785436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14159" y="15468"/>
                  <a:ext cx="409" cy="262"/>
                </a:xfrm>
                <a:prstGeom prst="rect">
                  <a:avLst/>
                </a:prstGeom>
                <a:solidFill>
                  <a:schemeClr val="accent1">
                    <a:alpha val="53999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59042" tIns="29521" rIns="59042" bIns="29521">
                  <a:spAutoFit/>
                </a:bodyPr>
                <a:lstStyle>
                  <a:lvl1pPr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29686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58896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88741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117951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16367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0939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25511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0083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l" rtl="0">
                    <a:lnSpc>
                      <a:spcPct val="100000"/>
                    </a:lnSpc>
                    <a:buFontTx/>
                    <a:buNone/>
                  </a:pPr>
                  <a:r>
                    <a:rPr lang="en-US" sz="1300" b="1">
                      <a:latin typeface="Arial" pitchFamily="34" charset="0"/>
                    </a:rPr>
                    <a:t>M</a:t>
                  </a:r>
                  <a:r>
                    <a:rPr lang="en-US" sz="1000" b="1" baseline="-25000">
                      <a:latin typeface="Arial" pitchFamily="34" charset="0"/>
                    </a:rPr>
                    <a:t>ED</a:t>
                  </a:r>
                </a:p>
              </p:txBody>
            </p:sp>
          </p:grpSp>
          <p:pic>
            <p:nvPicPr>
              <p:cNvPr id="785437" name="Picture 2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58" t="7649" r="75253" b="77930"/>
              <a:stretch>
                <a:fillRect/>
              </a:stretch>
            </p:blipFill>
            <p:spPr bwMode="auto">
              <a:xfrm>
                <a:off x="2426" y="1842"/>
                <a:ext cx="702" cy="6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85438" name="Line 30"/>
              <p:cNvSpPr>
                <a:spLocks noChangeShapeType="1"/>
              </p:cNvSpPr>
              <p:nvPr/>
            </p:nvSpPr>
            <p:spPr bwMode="auto">
              <a:xfrm flipH="1" flipV="1">
                <a:off x="2225" y="2226"/>
                <a:ext cx="905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pic>
            <p:nvPicPr>
              <p:cNvPr id="785439" name="Picture 3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026" t="8189" r="75456" b="76581"/>
              <a:stretch>
                <a:fillRect/>
              </a:stretch>
            </p:blipFill>
            <p:spPr bwMode="auto">
              <a:xfrm>
                <a:off x="2442" y="2893"/>
                <a:ext cx="681" cy="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85440" name="Line 32"/>
              <p:cNvSpPr>
                <a:spLocks noChangeShapeType="1"/>
              </p:cNvSpPr>
              <p:nvPr/>
            </p:nvSpPr>
            <p:spPr bwMode="auto">
              <a:xfrm flipH="1" flipV="1">
                <a:off x="2253" y="3255"/>
                <a:ext cx="849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lg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441" name="Oval 33"/>
              <p:cNvSpPr>
                <a:spLocks noChangeArrowheads="1"/>
              </p:cNvSpPr>
              <p:nvPr/>
            </p:nvSpPr>
            <p:spPr bwMode="auto">
              <a:xfrm>
                <a:off x="2537" y="1626"/>
                <a:ext cx="196" cy="207"/>
              </a:xfrm>
              <a:prstGeom prst="ellipse">
                <a:avLst/>
              </a:prstGeom>
              <a:solidFill>
                <a:srgbClr val="FF66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9042" tIns="29521" rIns="59042" bIns="29521" anchor="ctr"/>
              <a:lstStyle/>
              <a:p>
                <a:pPr algn="ctr" defTabSz="2952750">
                  <a:lnSpc>
                    <a:spcPct val="100000"/>
                  </a:lnSpc>
                  <a:buFontTx/>
                  <a:buNone/>
                </a:pPr>
                <a:r>
                  <a:rPr lang="en-US" sz="1300"/>
                  <a:t>C</a:t>
                </a:r>
                <a:r>
                  <a:rPr lang="en-US" sz="1300" baseline="-25000"/>
                  <a:t>1</a:t>
                </a:r>
              </a:p>
            </p:txBody>
          </p:sp>
          <p:sp>
            <p:nvSpPr>
              <p:cNvPr id="785442" name="Oval 34"/>
              <p:cNvSpPr>
                <a:spLocks noChangeArrowheads="1"/>
              </p:cNvSpPr>
              <p:nvPr/>
            </p:nvSpPr>
            <p:spPr bwMode="auto">
              <a:xfrm>
                <a:off x="2875" y="1626"/>
                <a:ext cx="199" cy="207"/>
              </a:xfrm>
              <a:prstGeom prst="ellipse">
                <a:avLst/>
              </a:prstGeom>
              <a:solidFill>
                <a:srgbClr val="FF66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9042" tIns="29521" rIns="59042" bIns="29521" anchor="ctr"/>
              <a:lstStyle/>
              <a:p>
                <a:pPr algn="ctr" defTabSz="2952750">
                  <a:lnSpc>
                    <a:spcPct val="100000"/>
                  </a:lnSpc>
                  <a:buFontTx/>
                  <a:buNone/>
                </a:pPr>
                <a:r>
                  <a:rPr lang="en-US" sz="1300"/>
                  <a:t>C</a:t>
                </a:r>
                <a:r>
                  <a:rPr lang="en-US" sz="1300" baseline="-25000"/>
                  <a:t>2</a:t>
                </a:r>
              </a:p>
            </p:txBody>
          </p:sp>
          <p:sp>
            <p:nvSpPr>
              <p:cNvPr id="785443" name="Oval 35"/>
              <p:cNvSpPr>
                <a:spLocks noChangeArrowheads="1"/>
              </p:cNvSpPr>
              <p:nvPr/>
            </p:nvSpPr>
            <p:spPr bwMode="auto">
              <a:xfrm>
                <a:off x="2197" y="1957"/>
                <a:ext cx="197" cy="208"/>
              </a:xfrm>
              <a:prstGeom prst="ellipse">
                <a:avLst/>
              </a:prstGeom>
              <a:solidFill>
                <a:srgbClr val="00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9042" tIns="29521" rIns="59042" bIns="29521" anchor="ctr"/>
              <a:lstStyle/>
              <a:p>
                <a:pPr algn="ctr" defTabSz="2952750">
                  <a:lnSpc>
                    <a:spcPct val="100000"/>
                  </a:lnSpc>
                  <a:buFontTx/>
                  <a:buNone/>
                </a:pPr>
                <a:r>
                  <a:rPr lang="en-US" sz="1300"/>
                  <a:t>G</a:t>
                </a:r>
                <a:r>
                  <a:rPr lang="en-US" sz="1300" baseline="-25000"/>
                  <a:t>1</a:t>
                </a:r>
              </a:p>
            </p:txBody>
          </p:sp>
          <p:sp>
            <p:nvSpPr>
              <p:cNvPr id="785444" name="Oval 36"/>
              <p:cNvSpPr>
                <a:spLocks noChangeArrowheads="1"/>
              </p:cNvSpPr>
              <p:nvPr/>
            </p:nvSpPr>
            <p:spPr bwMode="auto">
              <a:xfrm>
                <a:off x="2197" y="2284"/>
                <a:ext cx="197" cy="212"/>
              </a:xfrm>
              <a:prstGeom prst="ellipse">
                <a:avLst/>
              </a:prstGeom>
              <a:solidFill>
                <a:srgbClr val="00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9042" tIns="29521" rIns="59042" bIns="29521" anchor="ctr"/>
              <a:lstStyle/>
              <a:p>
                <a:pPr algn="ctr" defTabSz="2952750">
                  <a:lnSpc>
                    <a:spcPct val="100000"/>
                  </a:lnSpc>
                  <a:buFontTx/>
                  <a:buNone/>
                </a:pPr>
                <a:r>
                  <a:rPr lang="en-US" sz="1300"/>
                  <a:t>G</a:t>
                </a:r>
                <a:r>
                  <a:rPr lang="en-US" sz="1300" baseline="-25000"/>
                  <a:t>2</a:t>
                </a:r>
              </a:p>
            </p:txBody>
          </p:sp>
          <p:sp>
            <p:nvSpPr>
              <p:cNvPr id="785445" name="Oval 37"/>
              <p:cNvSpPr>
                <a:spLocks noChangeArrowheads="1"/>
              </p:cNvSpPr>
              <p:nvPr/>
            </p:nvSpPr>
            <p:spPr bwMode="auto">
              <a:xfrm>
                <a:off x="2197" y="2986"/>
                <a:ext cx="199" cy="207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9042" tIns="29521" rIns="59042" bIns="29521" anchor="ctr"/>
              <a:lstStyle/>
              <a:p>
                <a:pPr algn="ctr" defTabSz="2952750">
                  <a:lnSpc>
                    <a:spcPct val="100000"/>
                  </a:lnSpc>
                  <a:buFontTx/>
                  <a:buNone/>
                </a:pPr>
                <a:r>
                  <a:rPr lang="en-US" sz="1300"/>
                  <a:t>D</a:t>
                </a:r>
                <a:r>
                  <a:rPr lang="en-US" sz="1300" baseline="-25000"/>
                  <a:t>1</a:t>
                </a:r>
              </a:p>
            </p:txBody>
          </p:sp>
          <p:sp>
            <p:nvSpPr>
              <p:cNvPr id="785446" name="Oval 38"/>
              <p:cNvSpPr>
                <a:spLocks noChangeArrowheads="1"/>
              </p:cNvSpPr>
              <p:nvPr/>
            </p:nvSpPr>
            <p:spPr bwMode="auto">
              <a:xfrm>
                <a:off x="2197" y="3317"/>
                <a:ext cx="199" cy="207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9042" tIns="29521" rIns="59042" bIns="29521" anchor="ctr"/>
              <a:lstStyle/>
              <a:p>
                <a:pPr algn="ctr" defTabSz="2952750">
                  <a:lnSpc>
                    <a:spcPct val="100000"/>
                  </a:lnSpc>
                  <a:buFontTx/>
                  <a:buNone/>
                </a:pPr>
                <a:r>
                  <a:rPr lang="en-US" sz="1300"/>
                  <a:t>D</a:t>
                </a:r>
                <a:r>
                  <a:rPr lang="en-US" sz="1300" baseline="-25000"/>
                  <a:t>2</a:t>
                </a:r>
              </a:p>
            </p:txBody>
          </p:sp>
          <p:sp>
            <p:nvSpPr>
              <p:cNvPr id="785447" name="Line 39"/>
              <p:cNvSpPr>
                <a:spLocks noChangeShapeType="1"/>
              </p:cNvSpPr>
              <p:nvPr/>
            </p:nvSpPr>
            <p:spPr bwMode="auto">
              <a:xfrm flipH="1" flipV="1">
                <a:off x="2824" y="1661"/>
                <a:ext cx="1" cy="18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448" name="Text Box 40"/>
              <p:cNvSpPr txBox="1">
                <a:spLocks noChangeArrowheads="1"/>
              </p:cNvSpPr>
              <p:nvPr/>
            </p:nvSpPr>
            <p:spPr bwMode="auto">
              <a:xfrm>
                <a:off x="2454" y="1330"/>
                <a:ext cx="640" cy="1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9042" tIns="29521" rIns="59042" bIns="29521">
                <a:spAutoFit/>
              </a:bodyPr>
              <a:lstStyle>
                <a:lvl1pPr algn="r" defTabSz="2952750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96863" algn="r" defTabSz="2952750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88963" algn="r" defTabSz="2952750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87413" algn="r" defTabSz="2952750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179513" algn="r" defTabSz="2952750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636713" algn="r" defTabSz="2952750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093913" algn="r" defTabSz="2952750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551113" algn="r" defTabSz="2952750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008313" algn="r" defTabSz="2952750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 rtl="0">
                  <a:lnSpc>
                    <a:spcPct val="100000"/>
                  </a:lnSpc>
                  <a:buFontTx/>
                  <a:buNone/>
                </a:pPr>
                <a:r>
                  <a:rPr lang="en-US" sz="1300" b="1">
                    <a:latin typeface="Trebuchet MS" pitchFamily="34" charset="0"/>
                  </a:rPr>
                  <a:t>Co-modules</a:t>
                </a:r>
              </a:p>
            </p:txBody>
          </p:sp>
          <p:sp>
            <p:nvSpPr>
              <p:cNvPr id="785449" name="Line 41"/>
              <p:cNvSpPr>
                <a:spLocks noChangeShapeType="1"/>
              </p:cNvSpPr>
              <p:nvPr/>
            </p:nvSpPr>
            <p:spPr bwMode="auto">
              <a:xfrm flipV="1">
                <a:off x="2314" y="3193"/>
                <a:ext cx="1" cy="1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450" name="Line 42"/>
              <p:cNvSpPr>
                <a:spLocks noChangeShapeType="1"/>
              </p:cNvSpPr>
              <p:nvPr/>
            </p:nvSpPr>
            <p:spPr bwMode="auto">
              <a:xfrm flipV="1">
                <a:off x="2314" y="2504"/>
                <a:ext cx="1" cy="4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451" name="Line 43"/>
              <p:cNvSpPr>
                <a:spLocks noChangeShapeType="1"/>
              </p:cNvSpPr>
              <p:nvPr/>
            </p:nvSpPr>
            <p:spPr bwMode="auto">
              <a:xfrm flipV="1">
                <a:off x="2314" y="2173"/>
                <a:ext cx="1" cy="1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452" name="Line 44"/>
              <p:cNvSpPr>
                <a:spLocks noChangeShapeType="1"/>
              </p:cNvSpPr>
              <p:nvPr/>
            </p:nvSpPr>
            <p:spPr bwMode="auto">
              <a:xfrm flipV="1">
                <a:off x="2314" y="1723"/>
                <a:ext cx="1" cy="2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453" name="Line 45"/>
              <p:cNvSpPr>
                <a:spLocks noChangeShapeType="1"/>
              </p:cNvSpPr>
              <p:nvPr/>
            </p:nvSpPr>
            <p:spPr bwMode="auto">
              <a:xfrm flipH="1">
                <a:off x="2740" y="1723"/>
                <a:ext cx="140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454" name="Line 46"/>
              <p:cNvSpPr>
                <a:spLocks noChangeShapeType="1"/>
              </p:cNvSpPr>
              <p:nvPr/>
            </p:nvSpPr>
            <p:spPr bwMode="auto">
              <a:xfrm flipH="1">
                <a:off x="2314" y="1723"/>
                <a:ext cx="199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455" name="Line 47"/>
              <p:cNvSpPr>
                <a:spLocks noChangeShapeType="1"/>
              </p:cNvSpPr>
              <p:nvPr/>
            </p:nvSpPr>
            <p:spPr bwMode="auto">
              <a:xfrm flipH="1" flipV="1">
                <a:off x="2230" y="1630"/>
                <a:ext cx="84" cy="9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grpSp>
            <p:nvGrpSpPr>
              <p:cNvPr id="785456" name="Group 48"/>
              <p:cNvGrpSpPr>
                <a:grpSpLocks/>
              </p:cNvGrpSpPr>
              <p:nvPr/>
            </p:nvGrpSpPr>
            <p:grpSpPr bwMode="auto">
              <a:xfrm>
                <a:off x="3191" y="1511"/>
                <a:ext cx="664" cy="1475"/>
                <a:chOff x="3191" y="1511"/>
                <a:chExt cx="664" cy="1475"/>
              </a:xfrm>
            </p:grpSpPr>
            <p:sp>
              <p:nvSpPr>
                <p:cNvPr id="785457" name="Rectangle 49"/>
                <p:cNvSpPr>
                  <a:spLocks noChangeArrowheads="1"/>
                </p:cNvSpPr>
                <p:nvPr/>
              </p:nvSpPr>
              <p:spPr bwMode="auto">
                <a:xfrm>
                  <a:off x="3684" y="1547"/>
                  <a:ext cx="171" cy="194"/>
                </a:xfrm>
                <a:prstGeom prst="rect">
                  <a:avLst/>
                </a:prstGeom>
                <a:noFill/>
                <a:ln w="3175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785458" name="Rectangle 50"/>
                <p:cNvSpPr>
                  <a:spLocks noChangeArrowheads="1"/>
                </p:cNvSpPr>
                <p:nvPr/>
              </p:nvSpPr>
              <p:spPr bwMode="auto">
                <a:xfrm>
                  <a:off x="3684" y="2822"/>
                  <a:ext cx="171" cy="164"/>
                </a:xfrm>
                <a:prstGeom prst="rect">
                  <a:avLst/>
                </a:prstGeom>
                <a:noFill/>
                <a:ln w="31750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785459" name="Line 51"/>
                <p:cNvSpPr>
                  <a:spLocks noChangeShapeType="1"/>
                </p:cNvSpPr>
                <p:nvPr/>
              </p:nvSpPr>
              <p:spPr bwMode="auto">
                <a:xfrm flipH="1">
                  <a:off x="3332" y="1511"/>
                  <a:ext cx="435" cy="1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785460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3220" y="1511"/>
                  <a:ext cx="112" cy="150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785461" name="Line 53"/>
                <p:cNvSpPr>
                  <a:spLocks noChangeShapeType="1"/>
                </p:cNvSpPr>
                <p:nvPr/>
              </p:nvSpPr>
              <p:spPr bwMode="auto">
                <a:xfrm flipH="1" flipV="1">
                  <a:off x="3304" y="2774"/>
                  <a:ext cx="465" cy="1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785462" name="Line 54"/>
                <p:cNvSpPr>
                  <a:spLocks noChangeShapeType="1"/>
                </p:cNvSpPr>
                <p:nvPr/>
              </p:nvSpPr>
              <p:spPr bwMode="auto">
                <a:xfrm flipH="1">
                  <a:off x="3191" y="2774"/>
                  <a:ext cx="113" cy="150"/>
                </a:xfrm>
                <a:prstGeom prst="line">
                  <a:avLst/>
                </a:prstGeom>
                <a:noFill/>
                <a:ln w="3175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</p:grpSp>
        </p:grpSp>
      </p:grpSp>
      <p:grpSp>
        <p:nvGrpSpPr>
          <p:cNvPr id="785463" name="Group 55"/>
          <p:cNvGrpSpPr>
            <a:grpSpLocks/>
          </p:cNvGrpSpPr>
          <p:nvPr/>
        </p:nvGrpSpPr>
        <p:grpSpPr bwMode="auto">
          <a:xfrm>
            <a:off x="257175" y="1560513"/>
            <a:ext cx="7165975" cy="4149725"/>
            <a:chOff x="162" y="1242"/>
            <a:chExt cx="4514" cy="2614"/>
          </a:xfrm>
        </p:grpSpPr>
        <p:grpSp>
          <p:nvGrpSpPr>
            <p:cNvPr id="785464" name="Group 56"/>
            <p:cNvGrpSpPr>
              <a:grpSpLocks/>
            </p:cNvGrpSpPr>
            <p:nvPr/>
          </p:nvGrpSpPr>
          <p:grpSpPr bwMode="auto">
            <a:xfrm>
              <a:off x="162" y="1242"/>
              <a:ext cx="1650" cy="2614"/>
              <a:chOff x="162" y="1242"/>
              <a:chExt cx="1650" cy="2614"/>
            </a:xfrm>
          </p:grpSpPr>
          <p:pic>
            <p:nvPicPr>
              <p:cNvPr id="785465" name="Picture 57" descr="Crowd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137" t="22473" r="12415" b="52431"/>
              <a:stretch>
                <a:fillRect/>
              </a:stretch>
            </p:blipFill>
            <p:spPr bwMode="auto">
              <a:xfrm>
                <a:off x="650" y="2752"/>
                <a:ext cx="1152" cy="2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5466" name="Picture 58" descr="Crowd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137" t="22473" r="12415" b="52431"/>
              <a:stretch>
                <a:fillRect/>
              </a:stretch>
            </p:blipFill>
            <p:spPr bwMode="auto">
              <a:xfrm>
                <a:off x="633" y="1480"/>
                <a:ext cx="1152" cy="2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85467" name="Group 59"/>
              <p:cNvGrpSpPr>
                <a:grpSpLocks/>
              </p:cNvGrpSpPr>
              <p:nvPr/>
            </p:nvGrpSpPr>
            <p:grpSpPr bwMode="auto">
              <a:xfrm rot="-2713273">
                <a:off x="143" y="2601"/>
                <a:ext cx="393" cy="227"/>
                <a:chOff x="15291" y="15370"/>
                <a:chExt cx="590" cy="363"/>
              </a:xfrm>
            </p:grpSpPr>
            <p:sp>
              <p:nvSpPr>
                <p:cNvPr id="785468" name="Oval 60"/>
                <p:cNvSpPr>
                  <a:spLocks noChangeArrowheads="1"/>
                </p:cNvSpPr>
                <p:nvPr/>
              </p:nvSpPr>
              <p:spPr bwMode="auto">
                <a:xfrm rot="5400000">
                  <a:off x="15495" y="15166"/>
                  <a:ext cx="181" cy="59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6600"/>
                    </a:gs>
                    <a:gs pos="100000">
                      <a:srgbClr val="FF660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785469" name="Oval 61"/>
                <p:cNvSpPr>
                  <a:spLocks noChangeArrowheads="1"/>
                </p:cNvSpPr>
                <p:nvPr/>
              </p:nvSpPr>
              <p:spPr bwMode="auto">
                <a:xfrm rot="5400000">
                  <a:off x="15495" y="15347"/>
                  <a:ext cx="182" cy="59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FF00"/>
                    </a:gs>
                    <a:gs pos="100000">
                      <a:srgbClr val="00FF00">
                        <a:gamma/>
                        <a:shade val="46275"/>
                        <a:invGamma/>
                      </a:srgbClr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785470" name="Text Box 62"/>
                <p:cNvSpPr txBox="1">
                  <a:spLocks noChangeArrowheads="1"/>
                </p:cNvSpPr>
                <p:nvPr/>
              </p:nvSpPr>
              <p:spPr bwMode="auto">
                <a:xfrm>
                  <a:off x="15431" y="15412"/>
                  <a:ext cx="316" cy="260"/>
                </a:xfrm>
                <a:prstGeom prst="rect">
                  <a:avLst/>
                </a:prstGeom>
                <a:solidFill>
                  <a:schemeClr val="accent1">
                    <a:alpha val="53999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59042" tIns="29521" rIns="59042" bIns="29521">
                  <a:spAutoFit/>
                </a:bodyPr>
                <a:lstStyle>
                  <a:lvl1pPr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29686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58896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88741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117951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16367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0939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25511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0083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l" rtl="0">
                    <a:lnSpc>
                      <a:spcPct val="100000"/>
                    </a:lnSpc>
                    <a:buFontTx/>
                    <a:buNone/>
                  </a:pPr>
                  <a:r>
                    <a:rPr lang="en-US" sz="1300" b="1">
                      <a:latin typeface="Arial" pitchFamily="34" charset="0"/>
                    </a:rPr>
                    <a:t>M</a:t>
                  </a:r>
                  <a:r>
                    <a:rPr lang="en-US" sz="1000" b="1" baseline="-25000">
                      <a:latin typeface="Arial" pitchFamily="34" charset="0"/>
                    </a:rPr>
                    <a:t>D</a:t>
                  </a:r>
                </a:p>
              </p:txBody>
            </p:sp>
          </p:grpSp>
          <p:pic>
            <p:nvPicPr>
              <p:cNvPr id="785471" name="Picture 6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589" t="48505" r="19977" b="35815"/>
              <a:stretch>
                <a:fillRect/>
              </a:stretch>
            </p:blipFill>
            <p:spPr bwMode="auto">
              <a:xfrm>
                <a:off x="657" y="3022"/>
                <a:ext cx="1135" cy="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85472" name="Line 64"/>
              <p:cNvSpPr>
                <a:spLocks noChangeShapeType="1"/>
              </p:cNvSpPr>
              <p:nvPr/>
            </p:nvSpPr>
            <p:spPr bwMode="auto">
              <a:xfrm>
                <a:off x="509" y="3480"/>
                <a:ext cx="1303" cy="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473" name="Oval 65"/>
              <p:cNvSpPr>
                <a:spLocks noChangeArrowheads="1"/>
              </p:cNvSpPr>
              <p:nvPr/>
            </p:nvSpPr>
            <p:spPr bwMode="auto">
              <a:xfrm>
                <a:off x="425" y="3180"/>
                <a:ext cx="196" cy="207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9042" tIns="29521" rIns="59042" bIns="29521" anchor="ctr"/>
              <a:lstStyle/>
              <a:p>
                <a:pPr algn="ctr" defTabSz="2952750">
                  <a:lnSpc>
                    <a:spcPct val="100000"/>
                  </a:lnSpc>
                  <a:buFontTx/>
                  <a:buNone/>
                </a:pPr>
                <a:r>
                  <a:rPr lang="en-US" sz="1300"/>
                  <a:t>D</a:t>
                </a:r>
                <a:r>
                  <a:rPr lang="en-US" sz="1300" baseline="-25000"/>
                  <a:t>3</a:t>
                </a:r>
              </a:p>
            </p:txBody>
          </p:sp>
          <p:sp>
            <p:nvSpPr>
              <p:cNvPr id="785474" name="Oval 66"/>
              <p:cNvSpPr>
                <a:spLocks noChangeArrowheads="1"/>
              </p:cNvSpPr>
              <p:nvPr/>
            </p:nvSpPr>
            <p:spPr bwMode="auto">
              <a:xfrm>
                <a:off x="425" y="3568"/>
                <a:ext cx="196" cy="212"/>
              </a:xfrm>
              <a:prstGeom prst="ellipse">
                <a:avLst/>
              </a:prstGeom>
              <a:solidFill>
                <a:srgbClr val="00FF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9042" tIns="29521" rIns="59042" bIns="29521" anchor="ctr"/>
              <a:lstStyle/>
              <a:p>
                <a:pPr algn="ctr" defTabSz="2952750">
                  <a:lnSpc>
                    <a:spcPct val="100000"/>
                  </a:lnSpc>
                  <a:buFontTx/>
                  <a:buNone/>
                </a:pPr>
                <a:r>
                  <a:rPr lang="en-US" sz="1300"/>
                  <a:t>D</a:t>
                </a:r>
                <a:r>
                  <a:rPr lang="en-US" sz="1300" baseline="-25000"/>
                  <a:t>4</a:t>
                </a:r>
              </a:p>
            </p:txBody>
          </p:sp>
          <p:sp>
            <p:nvSpPr>
              <p:cNvPr id="785475" name="Oval 67"/>
              <p:cNvSpPr>
                <a:spLocks noChangeArrowheads="1"/>
              </p:cNvSpPr>
              <p:nvPr/>
            </p:nvSpPr>
            <p:spPr bwMode="auto">
              <a:xfrm>
                <a:off x="1187" y="2787"/>
                <a:ext cx="196" cy="212"/>
              </a:xfrm>
              <a:prstGeom prst="ellipse">
                <a:avLst/>
              </a:prstGeom>
              <a:solidFill>
                <a:srgbClr val="FF66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9042" tIns="29521" rIns="59042" bIns="29521" anchor="ctr"/>
              <a:lstStyle/>
              <a:p>
                <a:pPr algn="ctr" defTabSz="2952750">
                  <a:lnSpc>
                    <a:spcPct val="100000"/>
                  </a:lnSpc>
                  <a:buFontTx/>
                  <a:buNone/>
                </a:pPr>
                <a:r>
                  <a:rPr lang="en-US" sz="1300"/>
                  <a:t>C</a:t>
                </a:r>
                <a:r>
                  <a:rPr lang="en-US" sz="1300" baseline="-25000"/>
                  <a:t>5</a:t>
                </a:r>
              </a:p>
            </p:txBody>
          </p:sp>
          <p:sp>
            <p:nvSpPr>
              <p:cNvPr id="785476" name="Oval 68"/>
              <p:cNvSpPr>
                <a:spLocks noChangeArrowheads="1"/>
              </p:cNvSpPr>
              <p:nvPr/>
            </p:nvSpPr>
            <p:spPr bwMode="auto">
              <a:xfrm>
                <a:off x="1526" y="2787"/>
                <a:ext cx="199" cy="212"/>
              </a:xfrm>
              <a:prstGeom prst="ellipse">
                <a:avLst/>
              </a:prstGeom>
              <a:solidFill>
                <a:srgbClr val="FF66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9042" tIns="29521" rIns="59042" bIns="29521" anchor="ctr"/>
              <a:lstStyle/>
              <a:p>
                <a:pPr algn="ctr" defTabSz="2952750">
                  <a:lnSpc>
                    <a:spcPct val="100000"/>
                  </a:lnSpc>
                  <a:buFontTx/>
                  <a:buNone/>
                </a:pPr>
                <a:r>
                  <a:rPr lang="en-US" sz="1300"/>
                  <a:t>C</a:t>
                </a:r>
                <a:r>
                  <a:rPr lang="en-US" sz="1300" baseline="-25000"/>
                  <a:t>6</a:t>
                </a:r>
              </a:p>
            </p:txBody>
          </p:sp>
          <p:grpSp>
            <p:nvGrpSpPr>
              <p:cNvPr id="785477" name="Group 69"/>
              <p:cNvGrpSpPr>
                <a:grpSpLocks/>
              </p:cNvGrpSpPr>
              <p:nvPr/>
            </p:nvGrpSpPr>
            <p:grpSpPr bwMode="auto">
              <a:xfrm rot="-2506776">
                <a:off x="162" y="1299"/>
                <a:ext cx="370" cy="243"/>
                <a:chOff x="14692" y="15370"/>
                <a:chExt cx="589" cy="363"/>
              </a:xfrm>
            </p:grpSpPr>
            <p:sp>
              <p:nvSpPr>
                <p:cNvPr id="785478" name="Oval 70"/>
                <p:cNvSpPr>
                  <a:spLocks noChangeArrowheads="1"/>
                </p:cNvSpPr>
                <p:nvPr/>
              </p:nvSpPr>
              <p:spPr bwMode="auto">
                <a:xfrm rot="5400000">
                  <a:off x="14896" y="15347"/>
                  <a:ext cx="182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6600">
                        <a:gamma/>
                        <a:shade val="46275"/>
                        <a:invGamma/>
                      </a:srgbClr>
                    </a:gs>
                    <a:gs pos="100000">
                      <a:srgbClr val="FF6600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785479" name="Oval 71"/>
                <p:cNvSpPr>
                  <a:spLocks noChangeArrowheads="1"/>
                </p:cNvSpPr>
                <p:nvPr/>
              </p:nvSpPr>
              <p:spPr bwMode="auto">
                <a:xfrm rot="5400000">
                  <a:off x="14896" y="15166"/>
                  <a:ext cx="181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CCFF">
                        <a:gamma/>
                        <a:shade val="46275"/>
                        <a:invGamma/>
                      </a:srgbClr>
                    </a:gs>
                    <a:gs pos="100000">
                      <a:srgbClr val="00CCFF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785480" name="Text Box 72"/>
                <p:cNvSpPr txBox="1">
                  <a:spLocks noChangeArrowheads="1"/>
                </p:cNvSpPr>
                <p:nvPr/>
              </p:nvSpPr>
              <p:spPr bwMode="auto">
                <a:xfrm>
                  <a:off x="14827" y="15415"/>
                  <a:ext cx="319" cy="243"/>
                </a:xfrm>
                <a:prstGeom prst="rect">
                  <a:avLst/>
                </a:prstGeom>
                <a:solidFill>
                  <a:schemeClr val="accent1">
                    <a:alpha val="53999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lIns="59042" tIns="29521" rIns="59042" bIns="29521">
                  <a:spAutoFit/>
                </a:bodyPr>
                <a:lstStyle>
                  <a:lvl1pPr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29686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58896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88741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117951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16367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0939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25511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0083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l" rtl="0">
                    <a:lnSpc>
                      <a:spcPct val="100000"/>
                    </a:lnSpc>
                    <a:buFontTx/>
                    <a:buNone/>
                  </a:pPr>
                  <a:r>
                    <a:rPr lang="en-US" sz="1300" b="1">
                      <a:latin typeface="Arial" pitchFamily="34" charset="0"/>
                    </a:rPr>
                    <a:t>M</a:t>
                  </a:r>
                  <a:r>
                    <a:rPr lang="en-US" sz="1000" b="1" baseline="-25000">
                      <a:latin typeface="Arial" pitchFamily="34" charset="0"/>
                    </a:rPr>
                    <a:t>E</a:t>
                  </a:r>
                </a:p>
              </p:txBody>
            </p:sp>
          </p:grpSp>
          <p:pic>
            <p:nvPicPr>
              <p:cNvPr id="785481" name="Picture 7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589" t="74330" r="19977" b="14218"/>
              <a:stretch>
                <a:fillRect/>
              </a:stretch>
            </p:blipFill>
            <p:spPr bwMode="auto">
              <a:xfrm>
                <a:off x="644" y="1749"/>
                <a:ext cx="1135" cy="7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85482" name="Line 74"/>
              <p:cNvSpPr>
                <a:spLocks noChangeShapeType="1"/>
              </p:cNvSpPr>
              <p:nvPr/>
            </p:nvSpPr>
            <p:spPr bwMode="auto">
              <a:xfrm>
                <a:off x="448" y="2173"/>
                <a:ext cx="1326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483" name="Oval 75"/>
              <p:cNvSpPr>
                <a:spLocks noChangeArrowheads="1"/>
              </p:cNvSpPr>
              <p:nvPr/>
            </p:nvSpPr>
            <p:spPr bwMode="auto">
              <a:xfrm>
                <a:off x="422" y="1812"/>
                <a:ext cx="197" cy="212"/>
              </a:xfrm>
              <a:prstGeom prst="ellipse">
                <a:avLst/>
              </a:prstGeom>
              <a:solidFill>
                <a:srgbClr val="00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9042" tIns="29521" rIns="59042" bIns="29521" anchor="ctr"/>
              <a:lstStyle/>
              <a:p>
                <a:pPr algn="ctr" defTabSz="2952750">
                  <a:lnSpc>
                    <a:spcPct val="100000"/>
                  </a:lnSpc>
                  <a:buFontTx/>
                  <a:buNone/>
                </a:pPr>
                <a:r>
                  <a:rPr lang="en-US" sz="1300"/>
                  <a:t>G</a:t>
                </a:r>
                <a:r>
                  <a:rPr lang="en-US" sz="1300" baseline="-25000"/>
                  <a:t>3</a:t>
                </a:r>
              </a:p>
            </p:txBody>
          </p:sp>
          <p:sp>
            <p:nvSpPr>
              <p:cNvPr id="785484" name="Oval 76"/>
              <p:cNvSpPr>
                <a:spLocks noChangeArrowheads="1"/>
              </p:cNvSpPr>
              <p:nvPr/>
            </p:nvSpPr>
            <p:spPr bwMode="auto">
              <a:xfrm>
                <a:off x="420" y="2231"/>
                <a:ext cx="196" cy="212"/>
              </a:xfrm>
              <a:prstGeom prst="ellipse">
                <a:avLst/>
              </a:prstGeom>
              <a:solidFill>
                <a:srgbClr val="00CCFF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9042" tIns="29521" rIns="59042" bIns="29521" anchor="ctr"/>
              <a:lstStyle/>
              <a:p>
                <a:pPr algn="ctr" defTabSz="2952750">
                  <a:lnSpc>
                    <a:spcPct val="100000"/>
                  </a:lnSpc>
                  <a:buFontTx/>
                  <a:buNone/>
                </a:pPr>
                <a:r>
                  <a:rPr lang="en-US" sz="1300"/>
                  <a:t>G</a:t>
                </a:r>
                <a:r>
                  <a:rPr lang="en-US" sz="1300" baseline="-25000"/>
                  <a:t>4</a:t>
                </a:r>
              </a:p>
            </p:txBody>
          </p:sp>
          <p:sp>
            <p:nvSpPr>
              <p:cNvPr id="785485" name="Oval 77"/>
              <p:cNvSpPr>
                <a:spLocks noChangeArrowheads="1"/>
              </p:cNvSpPr>
              <p:nvPr/>
            </p:nvSpPr>
            <p:spPr bwMode="auto">
              <a:xfrm>
                <a:off x="675" y="1511"/>
                <a:ext cx="198" cy="212"/>
              </a:xfrm>
              <a:prstGeom prst="ellipse">
                <a:avLst/>
              </a:prstGeom>
              <a:solidFill>
                <a:srgbClr val="FF66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9042" tIns="29521" rIns="59042" bIns="29521" anchor="ctr"/>
              <a:lstStyle/>
              <a:p>
                <a:pPr algn="ctr" defTabSz="2952750">
                  <a:lnSpc>
                    <a:spcPct val="100000"/>
                  </a:lnSpc>
                  <a:buFontTx/>
                  <a:buNone/>
                </a:pPr>
                <a:r>
                  <a:rPr lang="en-US" sz="1300"/>
                  <a:t>C</a:t>
                </a:r>
                <a:r>
                  <a:rPr lang="en-US" sz="1300" baseline="-25000"/>
                  <a:t>3</a:t>
                </a:r>
              </a:p>
            </p:txBody>
          </p:sp>
          <p:sp>
            <p:nvSpPr>
              <p:cNvPr id="785486" name="Oval 78"/>
              <p:cNvSpPr>
                <a:spLocks noChangeArrowheads="1"/>
              </p:cNvSpPr>
              <p:nvPr/>
            </p:nvSpPr>
            <p:spPr bwMode="auto">
              <a:xfrm>
                <a:off x="929" y="1511"/>
                <a:ext cx="199" cy="212"/>
              </a:xfrm>
              <a:prstGeom prst="ellipse">
                <a:avLst/>
              </a:prstGeom>
              <a:solidFill>
                <a:srgbClr val="FF66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9042" tIns="29521" rIns="59042" bIns="29521" anchor="ctr"/>
              <a:lstStyle/>
              <a:p>
                <a:pPr algn="ctr" defTabSz="2952750">
                  <a:lnSpc>
                    <a:spcPct val="100000"/>
                  </a:lnSpc>
                  <a:buFontTx/>
                  <a:buNone/>
                </a:pPr>
                <a:r>
                  <a:rPr lang="en-US" sz="1300"/>
                  <a:t>C</a:t>
                </a:r>
                <a:r>
                  <a:rPr lang="en-US" sz="1300" baseline="-25000"/>
                  <a:t>4</a:t>
                </a:r>
              </a:p>
            </p:txBody>
          </p:sp>
          <p:sp>
            <p:nvSpPr>
              <p:cNvPr id="785487" name="Text Box 79"/>
              <p:cNvSpPr txBox="1">
                <a:spLocks noChangeArrowheads="1"/>
              </p:cNvSpPr>
              <p:nvPr/>
            </p:nvSpPr>
            <p:spPr bwMode="auto">
              <a:xfrm>
                <a:off x="815" y="1242"/>
                <a:ext cx="768" cy="1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CC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9042" tIns="29521" rIns="59042" bIns="29521">
                <a:spAutoFit/>
              </a:bodyPr>
              <a:lstStyle>
                <a:lvl1pPr algn="r" defTabSz="2952750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96863" algn="r" defTabSz="2952750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88963" algn="r" defTabSz="2952750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87413" algn="r" defTabSz="2952750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179513" algn="r" defTabSz="2952750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636713" algn="r" defTabSz="2952750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093913" algn="r" defTabSz="2952750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551113" algn="r" defTabSz="2952750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008313" algn="r" defTabSz="2952750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 rtl="0">
                  <a:lnSpc>
                    <a:spcPct val="100000"/>
                  </a:lnSpc>
                  <a:buFontTx/>
                  <a:buNone/>
                </a:pPr>
                <a:r>
                  <a:rPr lang="en-US" sz="1300" b="1">
                    <a:latin typeface="Trebuchet MS" pitchFamily="34" charset="0"/>
                  </a:rPr>
                  <a:t>Gene-modules</a:t>
                </a:r>
              </a:p>
            </p:txBody>
          </p:sp>
          <p:sp>
            <p:nvSpPr>
              <p:cNvPr id="785488" name="Line 80"/>
              <p:cNvSpPr>
                <a:spLocks noChangeShapeType="1"/>
              </p:cNvSpPr>
              <p:nvPr/>
            </p:nvSpPr>
            <p:spPr bwMode="auto">
              <a:xfrm flipV="1">
                <a:off x="532" y="1604"/>
                <a:ext cx="1" cy="20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489" name="Line 81"/>
              <p:cNvSpPr>
                <a:spLocks noChangeShapeType="1"/>
              </p:cNvSpPr>
              <p:nvPr/>
            </p:nvSpPr>
            <p:spPr bwMode="auto">
              <a:xfrm flipH="1">
                <a:off x="532" y="1604"/>
                <a:ext cx="140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490" name="Line 82"/>
              <p:cNvSpPr>
                <a:spLocks noChangeShapeType="1"/>
              </p:cNvSpPr>
              <p:nvPr/>
            </p:nvSpPr>
            <p:spPr bwMode="auto">
              <a:xfrm flipH="1" flipV="1">
                <a:off x="448" y="1511"/>
                <a:ext cx="84" cy="9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491" name="Line 83"/>
              <p:cNvSpPr>
                <a:spLocks noChangeShapeType="1"/>
              </p:cNvSpPr>
              <p:nvPr/>
            </p:nvSpPr>
            <p:spPr bwMode="auto">
              <a:xfrm>
                <a:off x="532" y="2024"/>
                <a:ext cx="1" cy="20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492" name="Line 84"/>
              <p:cNvSpPr>
                <a:spLocks noChangeShapeType="1"/>
              </p:cNvSpPr>
              <p:nvPr/>
            </p:nvSpPr>
            <p:spPr bwMode="auto">
              <a:xfrm flipH="1">
                <a:off x="871" y="1604"/>
                <a:ext cx="56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493" name="Line 85"/>
              <p:cNvSpPr>
                <a:spLocks noChangeShapeType="1"/>
              </p:cNvSpPr>
              <p:nvPr/>
            </p:nvSpPr>
            <p:spPr bwMode="auto">
              <a:xfrm flipV="1">
                <a:off x="535" y="3387"/>
                <a:ext cx="1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494" name="Line 86"/>
              <p:cNvSpPr>
                <a:spLocks noChangeShapeType="1"/>
              </p:cNvSpPr>
              <p:nvPr/>
            </p:nvSpPr>
            <p:spPr bwMode="auto">
              <a:xfrm flipH="1">
                <a:off x="1386" y="2911"/>
                <a:ext cx="140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495" name="Line 87"/>
              <p:cNvSpPr>
                <a:spLocks noChangeShapeType="1"/>
              </p:cNvSpPr>
              <p:nvPr/>
            </p:nvSpPr>
            <p:spPr bwMode="auto">
              <a:xfrm flipH="1">
                <a:off x="537" y="2911"/>
                <a:ext cx="650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496" name="Line 88"/>
              <p:cNvSpPr>
                <a:spLocks noChangeShapeType="1"/>
              </p:cNvSpPr>
              <p:nvPr/>
            </p:nvSpPr>
            <p:spPr bwMode="auto">
              <a:xfrm>
                <a:off x="537" y="2911"/>
                <a:ext cx="1" cy="2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497" name="Line 89"/>
              <p:cNvSpPr>
                <a:spLocks noChangeShapeType="1"/>
              </p:cNvSpPr>
              <p:nvPr/>
            </p:nvSpPr>
            <p:spPr bwMode="auto">
              <a:xfrm flipH="1" flipV="1">
                <a:off x="453" y="2818"/>
                <a:ext cx="84" cy="9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498" name="Line 90"/>
              <p:cNvSpPr>
                <a:spLocks noChangeShapeType="1"/>
              </p:cNvSpPr>
              <p:nvPr/>
            </p:nvSpPr>
            <p:spPr bwMode="auto">
              <a:xfrm flipH="1">
                <a:off x="927" y="1604"/>
                <a:ext cx="2" cy="21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499" name="Line 91"/>
              <p:cNvSpPr>
                <a:spLocks noChangeShapeType="1"/>
              </p:cNvSpPr>
              <p:nvPr/>
            </p:nvSpPr>
            <p:spPr bwMode="auto">
              <a:xfrm flipH="1">
                <a:off x="1126" y="1630"/>
                <a:ext cx="1" cy="21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500" name="Line 92"/>
              <p:cNvSpPr>
                <a:spLocks noChangeShapeType="1"/>
              </p:cNvSpPr>
              <p:nvPr/>
            </p:nvSpPr>
            <p:spPr bwMode="auto">
              <a:xfrm>
                <a:off x="1485" y="1666"/>
                <a:ext cx="26" cy="21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501" name="Text Box 93"/>
              <p:cNvSpPr txBox="1">
                <a:spLocks noChangeArrowheads="1"/>
              </p:cNvSpPr>
              <p:nvPr/>
            </p:nvSpPr>
            <p:spPr bwMode="auto">
              <a:xfrm>
                <a:off x="839" y="2568"/>
                <a:ext cx="741" cy="1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9042" tIns="29521" rIns="59042" bIns="29521">
                <a:spAutoFit/>
              </a:bodyPr>
              <a:lstStyle>
                <a:lvl1pPr algn="r" defTabSz="2952750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96863" algn="r" defTabSz="2952750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88963" algn="r" defTabSz="2952750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87413" algn="r" defTabSz="2952750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179513" algn="r" defTabSz="2952750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636713" algn="r" defTabSz="2952750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093913" algn="r" defTabSz="2952750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551113" algn="r" defTabSz="2952750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008313" algn="r" defTabSz="2952750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 rtl="0">
                  <a:lnSpc>
                    <a:spcPct val="100000"/>
                  </a:lnSpc>
                  <a:buFontTx/>
                  <a:buNone/>
                </a:pPr>
                <a:r>
                  <a:rPr lang="en-US" sz="1300" b="1">
                    <a:latin typeface="Trebuchet MS" pitchFamily="34" charset="0"/>
                  </a:rPr>
                  <a:t>Drug-modules</a:t>
                </a:r>
              </a:p>
            </p:txBody>
          </p:sp>
        </p:grpSp>
        <p:grpSp>
          <p:nvGrpSpPr>
            <p:cNvPr id="785502" name="Group 94"/>
            <p:cNvGrpSpPr>
              <a:grpSpLocks/>
            </p:cNvGrpSpPr>
            <p:nvPr/>
          </p:nvGrpSpPr>
          <p:grpSpPr bwMode="auto">
            <a:xfrm>
              <a:off x="1825" y="2412"/>
              <a:ext cx="2851" cy="1038"/>
              <a:chOff x="1825" y="2412"/>
              <a:chExt cx="2851" cy="1038"/>
            </a:xfrm>
          </p:grpSpPr>
          <p:sp>
            <p:nvSpPr>
              <p:cNvPr id="785503" name="Line 95"/>
              <p:cNvSpPr>
                <a:spLocks noChangeShapeType="1"/>
              </p:cNvSpPr>
              <p:nvPr/>
            </p:nvSpPr>
            <p:spPr bwMode="auto">
              <a:xfrm flipH="1" flipV="1">
                <a:off x="2016" y="2690"/>
                <a:ext cx="2540" cy="1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504" name="Line 96"/>
              <p:cNvSpPr>
                <a:spLocks noChangeShapeType="1"/>
              </p:cNvSpPr>
              <p:nvPr/>
            </p:nvSpPr>
            <p:spPr bwMode="auto">
              <a:xfrm flipH="1">
                <a:off x="1853" y="2690"/>
                <a:ext cx="171" cy="212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505" name="Line 97"/>
              <p:cNvSpPr>
                <a:spLocks noChangeShapeType="1"/>
              </p:cNvSpPr>
              <p:nvPr/>
            </p:nvSpPr>
            <p:spPr bwMode="auto">
              <a:xfrm flipH="1" flipV="1">
                <a:off x="1825" y="2540"/>
                <a:ext cx="199" cy="150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506" name="Rectangle 98"/>
              <p:cNvSpPr>
                <a:spLocks noChangeArrowheads="1"/>
              </p:cNvSpPr>
              <p:nvPr/>
            </p:nvSpPr>
            <p:spPr bwMode="auto">
              <a:xfrm>
                <a:off x="4444" y="2412"/>
                <a:ext cx="232" cy="159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785507" name="Rectangle 99"/>
              <p:cNvSpPr>
                <a:spLocks noChangeArrowheads="1"/>
              </p:cNvSpPr>
              <p:nvPr/>
            </p:nvSpPr>
            <p:spPr bwMode="auto">
              <a:xfrm>
                <a:off x="4440" y="3268"/>
                <a:ext cx="232" cy="182"/>
              </a:xfrm>
              <a:prstGeom prst="rect">
                <a:avLst/>
              </a:prstGeom>
              <a:noFill/>
              <a:ln w="317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785508" name="Line 100"/>
              <p:cNvSpPr>
                <a:spLocks noChangeShapeType="1"/>
              </p:cNvSpPr>
              <p:nvPr/>
            </p:nvSpPr>
            <p:spPr bwMode="auto">
              <a:xfrm flipH="1" flipV="1">
                <a:off x="4550" y="2575"/>
                <a:ext cx="4" cy="711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</p:grpSp>
      </p:grpSp>
      <p:grpSp>
        <p:nvGrpSpPr>
          <p:cNvPr id="785509" name="Group 101"/>
          <p:cNvGrpSpPr>
            <a:grpSpLocks/>
          </p:cNvGrpSpPr>
          <p:nvPr/>
        </p:nvGrpSpPr>
        <p:grpSpPr bwMode="auto">
          <a:xfrm>
            <a:off x="107950" y="2565400"/>
            <a:ext cx="3311525" cy="2592388"/>
            <a:chOff x="1973" y="3385"/>
            <a:chExt cx="2086" cy="1633"/>
          </a:xfrm>
        </p:grpSpPr>
        <p:sp>
          <p:nvSpPr>
            <p:cNvPr id="785510" name="Rectangle 102"/>
            <p:cNvSpPr>
              <a:spLocks noChangeArrowheads="1"/>
            </p:cNvSpPr>
            <p:nvPr/>
          </p:nvSpPr>
          <p:spPr bwMode="auto">
            <a:xfrm>
              <a:off x="1973" y="3385"/>
              <a:ext cx="2086" cy="16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CH"/>
            </a:p>
          </p:txBody>
        </p:sp>
        <p:grpSp>
          <p:nvGrpSpPr>
            <p:cNvPr id="785511" name="Group 103"/>
            <p:cNvGrpSpPr>
              <a:grpSpLocks/>
            </p:cNvGrpSpPr>
            <p:nvPr/>
          </p:nvGrpSpPr>
          <p:grpSpPr bwMode="auto">
            <a:xfrm>
              <a:off x="2064" y="3475"/>
              <a:ext cx="1898" cy="1465"/>
              <a:chOff x="4540" y="11270"/>
              <a:chExt cx="3040" cy="2206"/>
            </a:xfrm>
          </p:grpSpPr>
          <p:grpSp>
            <p:nvGrpSpPr>
              <p:cNvPr id="785512" name="Group 104"/>
              <p:cNvGrpSpPr>
                <a:grpSpLocks/>
              </p:cNvGrpSpPr>
              <p:nvPr/>
            </p:nvGrpSpPr>
            <p:grpSpPr bwMode="auto">
              <a:xfrm>
                <a:off x="5720" y="11769"/>
                <a:ext cx="680" cy="680"/>
                <a:chOff x="1338" y="754"/>
                <a:chExt cx="680" cy="680"/>
              </a:xfrm>
            </p:grpSpPr>
            <p:sp>
              <p:nvSpPr>
                <p:cNvPr id="785513" name="Oval 105"/>
                <p:cNvSpPr>
                  <a:spLocks noChangeArrowheads="1"/>
                </p:cNvSpPr>
                <p:nvPr/>
              </p:nvSpPr>
              <p:spPr bwMode="auto">
                <a:xfrm>
                  <a:off x="1338" y="754"/>
                  <a:ext cx="680" cy="680"/>
                </a:xfrm>
                <a:prstGeom prst="ellipse">
                  <a:avLst/>
                </a:prstGeom>
                <a:blipFill dpi="0" rotWithShape="1">
                  <a:blip r:embed="rId10"/>
                  <a:srcRect/>
                  <a:stretch>
                    <a:fillRect r="-67832"/>
                  </a:stretch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grpSp>
              <p:nvGrpSpPr>
                <p:cNvPr id="785514" name="Group 106"/>
                <p:cNvGrpSpPr>
                  <a:grpSpLocks/>
                </p:cNvGrpSpPr>
                <p:nvPr/>
              </p:nvGrpSpPr>
              <p:grpSpPr bwMode="auto">
                <a:xfrm>
                  <a:off x="1519" y="935"/>
                  <a:ext cx="336" cy="317"/>
                  <a:chOff x="1202" y="663"/>
                  <a:chExt cx="336" cy="317"/>
                </a:xfrm>
              </p:grpSpPr>
              <p:sp>
                <p:nvSpPr>
                  <p:cNvPr id="785515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1202" y="663"/>
                    <a:ext cx="318" cy="317"/>
                  </a:xfrm>
                  <a:prstGeom prst="ellipse">
                    <a:avLst/>
                  </a:prstGeom>
                  <a:solidFill>
                    <a:srgbClr val="FF6600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CH"/>
                  </a:p>
                </p:txBody>
              </p:sp>
              <p:sp>
                <p:nvSpPr>
                  <p:cNvPr id="785516" name="Text Box 10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249" y="708"/>
                    <a:ext cx="289" cy="24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9042" tIns="29521" rIns="59042" bIns="29521">
                    <a:spAutoFit/>
                  </a:bodyPr>
                  <a:lstStyle>
                    <a:lvl1pPr algn="r" defTabSz="588963" rtl="1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296863" algn="r" defTabSz="588963" rtl="1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588963" algn="r" defTabSz="588963" rtl="1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887413" algn="r" defTabSz="588963" rtl="1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1179513" algn="r" defTabSz="588963" rtl="1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1636713" algn="r" defTabSz="588963" rtl="1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093913" algn="r" defTabSz="588963" rtl="1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2551113" algn="r" defTabSz="588963" rtl="1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008313" algn="r" defTabSz="588963" rtl="1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algn="l" rtl="0">
                      <a:lnSpc>
                        <a:spcPct val="100000"/>
                      </a:lnSpc>
                      <a:buFontTx/>
                      <a:buNone/>
                    </a:pPr>
                    <a:r>
                      <a:rPr lang="en-US" sz="1300">
                        <a:latin typeface="Arial" pitchFamily="34" charset="0"/>
                      </a:rPr>
                      <a:t>C</a:t>
                    </a:r>
                    <a:r>
                      <a:rPr lang="en-US" sz="1000" baseline="-25000">
                        <a:latin typeface="Arial" pitchFamily="34" charset="0"/>
                      </a:rPr>
                      <a:t>1</a:t>
                    </a:r>
                  </a:p>
                </p:txBody>
              </p:sp>
            </p:grpSp>
          </p:grpSp>
          <p:sp>
            <p:nvSpPr>
              <p:cNvPr id="785517" name="Oval 109"/>
              <p:cNvSpPr>
                <a:spLocks noChangeArrowheads="1"/>
              </p:cNvSpPr>
              <p:nvPr/>
            </p:nvSpPr>
            <p:spPr bwMode="auto">
              <a:xfrm>
                <a:off x="6808" y="11769"/>
                <a:ext cx="680" cy="680"/>
              </a:xfrm>
              <a:prstGeom prst="ellipse">
                <a:avLst/>
              </a:prstGeom>
              <a:blipFill dpi="0" rotWithShape="1">
                <a:blip r:embed="rId9"/>
                <a:srcRect/>
                <a:stretch>
                  <a:fillRect r="-3550"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grpSp>
            <p:nvGrpSpPr>
              <p:cNvPr id="785518" name="Group 110"/>
              <p:cNvGrpSpPr>
                <a:grpSpLocks/>
              </p:cNvGrpSpPr>
              <p:nvPr/>
            </p:nvGrpSpPr>
            <p:grpSpPr bwMode="auto">
              <a:xfrm>
                <a:off x="6989" y="11951"/>
                <a:ext cx="332" cy="317"/>
                <a:chOff x="703" y="1706"/>
                <a:chExt cx="332" cy="317"/>
              </a:xfrm>
            </p:grpSpPr>
            <p:sp>
              <p:nvSpPr>
                <p:cNvPr id="785519" name="Oval 111"/>
                <p:cNvSpPr>
                  <a:spLocks noChangeArrowheads="1"/>
                </p:cNvSpPr>
                <p:nvPr/>
              </p:nvSpPr>
              <p:spPr bwMode="auto">
                <a:xfrm>
                  <a:off x="703" y="1706"/>
                  <a:ext cx="318" cy="317"/>
                </a:xfrm>
                <a:prstGeom prst="ellipse">
                  <a:avLst/>
                </a:prstGeom>
                <a:solidFill>
                  <a:srgbClr val="00FF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785520" name="Text Box 112"/>
                <p:cNvSpPr txBox="1">
                  <a:spLocks noChangeArrowheads="1"/>
                </p:cNvSpPr>
                <p:nvPr/>
              </p:nvSpPr>
              <p:spPr bwMode="auto">
                <a:xfrm>
                  <a:off x="748" y="1753"/>
                  <a:ext cx="287" cy="24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FF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9042" tIns="29521" rIns="59042" bIns="29521">
                  <a:spAutoFit/>
                </a:bodyPr>
                <a:lstStyle>
                  <a:lvl1pPr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29686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58896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88741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117951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16367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0939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25511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0083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l" rtl="0">
                    <a:lnSpc>
                      <a:spcPct val="100000"/>
                    </a:lnSpc>
                    <a:buFontTx/>
                    <a:buNone/>
                  </a:pPr>
                  <a:r>
                    <a:rPr lang="en-US" sz="1300">
                      <a:latin typeface="Arial" pitchFamily="34" charset="0"/>
                    </a:rPr>
                    <a:t>D</a:t>
                  </a:r>
                  <a:r>
                    <a:rPr lang="en-US" sz="1000" baseline="-25000">
                      <a:latin typeface="Arial" pitchFamily="34" charset="0"/>
                    </a:rPr>
                    <a:t>1</a:t>
                  </a:r>
                </a:p>
              </p:txBody>
            </p:sp>
          </p:grpSp>
          <p:sp>
            <p:nvSpPr>
              <p:cNvPr id="785521" name="Text Box 113"/>
              <p:cNvSpPr txBox="1">
                <a:spLocks noChangeArrowheads="1"/>
              </p:cNvSpPr>
              <p:nvPr/>
            </p:nvSpPr>
            <p:spPr bwMode="auto">
              <a:xfrm>
                <a:off x="5946" y="13222"/>
                <a:ext cx="317" cy="25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9042" tIns="29521" rIns="59042" bIns="29521">
                <a:spAutoFit/>
              </a:bodyPr>
              <a:lstStyle>
                <a:lvl1pPr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9686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8896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8741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17951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6367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0939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5511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0083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rtl="0">
                  <a:lnSpc>
                    <a:spcPct val="100000"/>
                  </a:lnSpc>
                  <a:buFontTx/>
                  <a:buNone/>
                </a:pPr>
                <a:r>
                  <a:rPr lang="en-US" sz="1300">
                    <a:latin typeface="Arial" pitchFamily="34" charset="0"/>
                  </a:rPr>
                  <a:t>F</a:t>
                </a:r>
                <a:r>
                  <a:rPr lang="en-US" sz="1300" baseline="-25000">
                    <a:latin typeface="Arial" pitchFamily="34" charset="0"/>
                  </a:rPr>
                  <a:t>2</a:t>
                </a:r>
              </a:p>
            </p:txBody>
          </p:sp>
          <p:grpSp>
            <p:nvGrpSpPr>
              <p:cNvPr id="785522" name="Group 114"/>
              <p:cNvGrpSpPr>
                <a:grpSpLocks/>
              </p:cNvGrpSpPr>
              <p:nvPr/>
            </p:nvGrpSpPr>
            <p:grpSpPr bwMode="auto">
              <a:xfrm>
                <a:off x="5720" y="12268"/>
                <a:ext cx="680" cy="680"/>
                <a:chOff x="1338" y="1570"/>
                <a:chExt cx="680" cy="680"/>
              </a:xfrm>
            </p:grpSpPr>
            <p:sp>
              <p:nvSpPr>
                <p:cNvPr id="785523" name="Oval 115"/>
                <p:cNvSpPr>
                  <a:spLocks noChangeArrowheads="1"/>
                </p:cNvSpPr>
                <p:nvPr/>
              </p:nvSpPr>
              <p:spPr bwMode="auto">
                <a:xfrm>
                  <a:off x="1338" y="1570"/>
                  <a:ext cx="680" cy="680"/>
                </a:xfrm>
                <a:prstGeom prst="ellipse">
                  <a:avLst/>
                </a:prstGeom>
                <a:blipFill dpi="0" rotWithShape="1">
                  <a:blip r:embed="rId10"/>
                  <a:srcRect/>
                  <a:stretch>
                    <a:fillRect r="-67832"/>
                  </a:stretch>
                </a:blip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grpSp>
              <p:nvGrpSpPr>
                <p:cNvPr id="785524" name="Group 116"/>
                <p:cNvGrpSpPr>
                  <a:grpSpLocks/>
                </p:cNvGrpSpPr>
                <p:nvPr/>
              </p:nvGrpSpPr>
              <p:grpSpPr bwMode="auto">
                <a:xfrm>
                  <a:off x="1519" y="1751"/>
                  <a:ext cx="336" cy="317"/>
                  <a:chOff x="1202" y="663"/>
                  <a:chExt cx="336" cy="317"/>
                </a:xfrm>
              </p:grpSpPr>
              <p:sp>
                <p:nvSpPr>
                  <p:cNvPr id="785525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1202" y="663"/>
                    <a:ext cx="318" cy="317"/>
                  </a:xfrm>
                  <a:prstGeom prst="ellipse">
                    <a:avLst/>
                  </a:prstGeom>
                  <a:solidFill>
                    <a:srgbClr val="FF6600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de-CH"/>
                  </a:p>
                </p:txBody>
              </p:sp>
              <p:sp>
                <p:nvSpPr>
                  <p:cNvPr id="785526" name="Text Box 11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249" y="708"/>
                    <a:ext cx="289" cy="24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660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59042" tIns="29521" rIns="59042" bIns="29521">
                    <a:spAutoFit/>
                  </a:bodyPr>
                  <a:lstStyle>
                    <a:lvl1pPr algn="r" defTabSz="588963" rtl="1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1pPr>
                    <a:lvl2pPr marL="296863" algn="r" defTabSz="588963" rtl="1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2pPr>
                    <a:lvl3pPr marL="588963" algn="r" defTabSz="588963" rtl="1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3pPr>
                    <a:lvl4pPr marL="887413" algn="r" defTabSz="588963" rtl="1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4pPr>
                    <a:lvl5pPr marL="1179513" algn="r" defTabSz="588963" rtl="1"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5pPr>
                    <a:lvl6pPr marL="1636713" algn="r" defTabSz="588963" rtl="1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6pPr>
                    <a:lvl7pPr marL="2093913" algn="r" defTabSz="588963" rtl="1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7pPr>
                    <a:lvl8pPr marL="2551113" algn="r" defTabSz="588963" rtl="1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8pPr>
                    <a:lvl9pPr marL="3008313" algn="r" defTabSz="588963" rtl="1" fontAlgn="base">
                      <a:spcBef>
                        <a:spcPct val="0"/>
                      </a:spcBef>
                      <a:spcAft>
                        <a:spcPct val="0"/>
                      </a:spcAft>
                      <a:defRPr sz="2400">
                        <a:solidFill>
                          <a:schemeClr val="tx1"/>
                        </a:solidFill>
                        <a:latin typeface="Times New Roman" pitchFamily="18" charset="0"/>
                      </a:defRPr>
                    </a:lvl9pPr>
                  </a:lstStyle>
                  <a:p>
                    <a:pPr algn="l" rtl="0">
                      <a:lnSpc>
                        <a:spcPct val="100000"/>
                      </a:lnSpc>
                      <a:buFontTx/>
                      <a:buNone/>
                    </a:pPr>
                    <a:r>
                      <a:rPr lang="en-US" sz="1300">
                        <a:latin typeface="Arial" pitchFamily="34" charset="0"/>
                      </a:rPr>
                      <a:t>C</a:t>
                    </a:r>
                    <a:r>
                      <a:rPr lang="en-US" sz="1000" baseline="-25000">
                        <a:latin typeface="Arial" pitchFamily="34" charset="0"/>
                      </a:rPr>
                      <a:t>2</a:t>
                    </a:r>
                  </a:p>
                </p:txBody>
              </p:sp>
            </p:grpSp>
          </p:grpSp>
          <p:sp>
            <p:nvSpPr>
              <p:cNvPr id="785527" name="Oval 119"/>
              <p:cNvSpPr>
                <a:spLocks noChangeArrowheads="1"/>
              </p:cNvSpPr>
              <p:nvPr/>
            </p:nvSpPr>
            <p:spPr bwMode="auto">
              <a:xfrm rot="5400000">
                <a:off x="6808" y="12268"/>
                <a:ext cx="680" cy="680"/>
              </a:xfrm>
              <a:prstGeom prst="ellipse">
                <a:avLst/>
              </a:prstGeom>
              <a:blipFill dpi="0" rotWithShape="1">
                <a:blip r:embed="rId9"/>
                <a:srcRect/>
                <a:stretch>
                  <a:fillRect r="-3550"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grpSp>
            <p:nvGrpSpPr>
              <p:cNvPr id="785528" name="Group 120"/>
              <p:cNvGrpSpPr>
                <a:grpSpLocks/>
              </p:cNvGrpSpPr>
              <p:nvPr/>
            </p:nvGrpSpPr>
            <p:grpSpPr bwMode="auto">
              <a:xfrm>
                <a:off x="6990" y="12450"/>
                <a:ext cx="334" cy="317"/>
                <a:chOff x="2608" y="1480"/>
                <a:chExt cx="334" cy="317"/>
              </a:xfrm>
            </p:grpSpPr>
            <p:sp>
              <p:nvSpPr>
                <p:cNvPr id="785529" name="Oval 121"/>
                <p:cNvSpPr>
                  <a:spLocks noChangeArrowheads="1"/>
                </p:cNvSpPr>
                <p:nvPr/>
              </p:nvSpPr>
              <p:spPr bwMode="auto">
                <a:xfrm>
                  <a:off x="2608" y="1480"/>
                  <a:ext cx="318" cy="317"/>
                </a:xfrm>
                <a:prstGeom prst="ellipse">
                  <a:avLst/>
                </a:prstGeom>
                <a:solidFill>
                  <a:srgbClr val="00FF00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785530" name="Text Box 122"/>
                <p:cNvSpPr txBox="1">
                  <a:spLocks noChangeArrowheads="1"/>
                </p:cNvSpPr>
                <p:nvPr/>
              </p:nvSpPr>
              <p:spPr bwMode="auto">
                <a:xfrm>
                  <a:off x="2653" y="1525"/>
                  <a:ext cx="289" cy="24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FF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9042" tIns="29521" rIns="59042" bIns="29521">
                  <a:spAutoFit/>
                </a:bodyPr>
                <a:lstStyle>
                  <a:lvl1pPr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29686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58896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88741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117951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16367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0939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25511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0083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l" rtl="0">
                    <a:lnSpc>
                      <a:spcPct val="100000"/>
                    </a:lnSpc>
                    <a:buFontTx/>
                    <a:buNone/>
                  </a:pPr>
                  <a:r>
                    <a:rPr lang="en-US" sz="1300">
                      <a:latin typeface="Arial" pitchFamily="34" charset="0"/>
                    </a:rPr>
                    <a:t>D</a:t>
                  </a:r>
                  <a:r>
                    <a:rPr lang="en-US" sz="1000" baseline="-25000">
                      <a:latin typeface="Arial" pitchFamily="34" charset="0"/>
                    </a:rPr>
                    <a:t>2</a:t>
                  </a:r>
                </a:p>
              </p:txBody>
            </p:sp>
          </p:grpSp>
          <p:grpSp>
            <p:nvGrpSpPr>
              <p:cNvPr id="785531" name="Group 123"/>
              <p:cNvGrpSpPr>
                <a:grpSpLocks/>
              </p:cNvGrpSpPr>
              <p:nvPr/>
            </p:nvGrpSpPr>
            <p:grpSpPr bwMode="auto">
              <a:xfrm>
                <a:off x="6083" y="12994"/>
                <a:ext cx="46" cy="181"/>
                <a:chOff x="1655" y="1979"/>
                <a:chExt cx="46" cy="227"/>
              </a:xfrm>
            </p:grpSpPr>
            <p:sp>
              <p:nvSpPr>
                <p:cNvPr id="785532" name="Line 124"/>
                <p:cNvSpPr>
                  <a:spLocks noChangeShapeType="1"/>
                </p:cNvSpPr>
                <p:nvPr/>
              </p:nvSpPr>
              <p:spPr bwMode="auto">
                <a:xfrm flipV="1">
                  <a:off x="1655" y="1979"/>
                  <a:ext cx="0" cy="2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785533" name="Line 125"/>
                <p:cNvSpPr>
                  <a:spLocks noChangeShapeType="1"/>
                </p:cNvSpPr>
                <p:nvPr/>
              </p:nvSpPr>
              <p:spPr bwMode="auto">
                <a:xfrm flipV="1">
                  <a:off x="1701" y="1979"/>
                  <a:ext cx="0" cy="2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</p:grpSp>
          <p:sp>
            <p:nvSpPr>
              <p:cNvPr id="785534" name="Text Box 126"/>
              <p:cNvSpPr txBox="1">
                <a:spLocks noChangeArrowheads="1"/>
              </p:cNvSpPr>
              <p:nvPr/>
            </p:nvSpPr>
            <p:spPr bwMode="auto">
              <a:xfrm>
                <a:off x="5946" y="11270"/>
                <a:ext cx="317" cy="25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59042" tIns="29521" rIns="59042" bIns="29521">
                <a:spAutoFit/>
              </a:bodyPr>
              <a:lstStyle>
                <a:lvl1pPr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9686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8896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8741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17951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6367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0939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5511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0083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 rtl="0">
                  <a:lnSpc>
                    <a:spcPct val="100000"/>
                  </a:lnSpc>
                  <a:buFontTx/>
                  <a:buNone/>
                </a:pPr>
                <a:r>
                  <a:rPr lang="en-US" sz="1300">
                    <a:latin typeface="Arial" pitchFamily="34" charset="0"/>
                  </a:rPr>
                  <a:t>F</a:t>
                </a:r>
                <a:r>
                  <a:rPr lang="en-US" sz="1300" baseline="-25000">
                    <a:latin typeface="Arial" pitchFamily="34" charset="0"/>
                  </a:rPr>
                  <a:t>1</a:t>
                </a:r>
              </a:p>
            </p:txBody>
          </p:sp>
          <p:sp>
            <p:nvSpPr>
              <p:cNvPr id="785535" name="Line 127"/>
              <p:cNvSpPr>
                <a:spLocks noChangeShapeType="1"/>
              </p:cNvSpPr>
              <p:nvPr/>
            </p:nvSpPr>
            <p:spPr bwMode="auto">
              <a:xfrm flipH="1" flipV="1">
                <a:off x="6355" y="11451"/>
                <a:ext cx="499" cy="31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536" name="Line 128"/>
              <p:cNvSpPr>
                <a:spLocks noChangeShapeType="1"/>
              </p:cNvSpPr>
              <p:nvPr/>
            </p:nvSpPr>
            <p:spPr bwMode="auto">
              <a:xfrm flipH="1">
                <a:off x="6355" y="12948"/>
                <a:ext cx="544" cy="31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537" name="Line 129"/>
              <p:cNvSpPr>
                <a:spLocks noChangeShapeType="1"/>
              </p:cNvSpPr>
              <p:nvPr/>
            </p:nvSpPr>
            <p:spPr bwMode="auto">
              <a:xfrm flipH="1">
                <a:off x="5085" y="11451"/>
                <a:ext cx="771" cy="31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538" name="Line 130"/>
              <p:cNvSpPr>
                <a:spLocks noChangeShapeType="1"/>
              </p:cNvSpPr>
              <p:nvPr/>
            </p:nvSpPr>
            <p:spPr bwMode="auto">
              <a:xfrm flipH="1" flipV="1">
                <a:off x="5221" y="12903"/>
                <a:ext cx="590" cy="31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pic>
            <p:nvPicPr>
              <p:cNvPr id="785539" name="Picture 131" descr="circle_map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46" t="41801" r="84732" b="50198"/>
              <a:stretch>
                <a:fillRect/>
              </a:stretch>
            </p:blipFill>
            <p:spPr bwMode="auto">
              <a:xfrm>
                <a:off x="4677" y="11814"/>
                <a:ext cx="408" cy="59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5540" name="Picture 132" descr="circle_map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46" t="46710" r="84712" b="44679"/>
              <a:stretch>
                <a:fillRect/>
              </a:stretch>
            </p:blipFill>
            <p:spPr bwMode="auto">
              <a:xfrm>
                <a:off x="4858" y="12177"/>
                <a:ext cx="409" cy="6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785541" name="Group 133"/>
              <p:cNvGrpSpPr>
                <a:grpSpLocks/>
              </p:cNvGrpSpPr>
              <p:nvPr/>
            </p:nvGrpSpPr>
            <p:grpSpPr bwMode="auto">
              <a:xfrm>
                <a:off x="4767" y="11769"/>
                <a:ext cx="323" cy="317"/>
                <a:chOff x="703" y="1706"/>
                <a:chExt cx="323" cy="317"/>
              </a:xfrm>
            </p:grpSpPr>
            <p:sp>
              <p:nvSpPr>
                <p:cNvPr id="785542" name="Oval 134"/>
                <p:cNvSpPr>
                  <a:spLocks noChangeArrowheads="1"/>
                </p:cNvSpPr>
                <p:nvPr/>
              </p:nvSpPr>
              <p:spPr bwMode="auto">
                <a:xfrm>
                  <a:off x="703" y="1706"/>
                  <a:ext cx="318" cy="317"/>
                </a:xfrm>
                <a:prstGeom prst="ellipse">
                  <a:avLst/>
                </a:prstGeom>
                <a:solidFill>
                  <a:srgbClr val="00CCFF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785543" name="Text Box 135"/>
                <p:cNvSpPr txBox="1">
                  <a:spLocks noChangeArrowheads="1"/>
                </p:cNvSpPr>
                <p:nvPr/>
              </p:nvSpPr>
              <p:spPr bwMode="auto">
                <a:xfrm>
                  <a:off x="748" y="1753"/>
                  <a:ext cx="278" cy="24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CC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9042" tIns="29521" rIns="59042" bIns="29521">
                  <a:spAutoFit/>
                </a:bodyPr>
                <a:lstStyle>
                  <a:lvl1pPr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29686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58896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88741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117951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16367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0939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25511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0083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l" rtl="0">
                    <a:lnSpc>
                      <a:spcPct val="100000"/>
                    </a:lnSpc>
                    <a:buFontTx/>
                    <a:buNone/>
                  </a:pPr>
                  <a:r>
                    <a:rPr lang="en-US" sz="1300">
                      <a:latin typeface="Arial" pitchFamily="34" charset="0"/>
                    </a:rPr>
                    <a:t>G</a:t>
                  </a:r>
                  <a:r>
                    <a:rPr lang="en-US" sz="600" baseline="-25000">
                      <a:latin typeface="Arial" pitchFamily="34" charset="0"/>
                    </a:rPr>
                    <a:t>1</a:t>
                  </a:r>
                </a:p>
              </p:txBody>
            </p:sp>
          </p:grpSp>
          <p:grpSp>
            <p:nvGrpSpPr>
              <p:cNvPr id="785544" name="Group 136"/>
              <p:cNvGrpSpPr>
                <a:grpSpLocks/>
              </p:cNvGrpSpPr>
              <p:nvPr/>
            </p:nvGrpSpPr>
            <p:grpSpPr bwMode="auto">
              <a:xfrm>
                <a:off x="4903" y="12540"/>
                <a:ext cx="323" cy="317"/>
                <a:chOff x="703" y="1706"/>
                <a:chExt cx="323" cy="317"/>
              </a:xfrm>
            </p:grpSpPr>
            <p:sp>
              <p:nvSpPr>
                <p:cNvPr id="785545" name="Oval 137"/>
                <p:cNvSpPr>
                  <a:spLocks noChangeArrowheads="1"/>
                </p:cNvSpPr>
                <p:nvPr/>
              </p:nvSpPr>
              <p:spPr bwMode="auto">
                <a:xfrm>
                  <a:off x="703" y="1706"/>
                  <a:ext cx="318" cy="317"/>
                </a:xfrm>
                <a:prstGeom prst="ellipse">
                  <a:avLst/>
                </a:prstGeom>
                <a:solidFill>
                  <a:srgbClr val="00CCFF"/>
                </a:soli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de-CH"/>
                </a:p>
              </p:txBody>
            </p:sp>
            <p:sp>
              <p:nvSpPr>
                <p:cNvPr id="785546" name="Text Box 138"/>
                <p:cNvSpPr txBox="1">
                  <a:spLocks noChangeArrowheads="1"/>
                </p:cNvSpPr>
                <p:nvPr/>
              </p:nvSpPr>
              <p:spPr bwMode="auto">
                <a:xfrm>
                  <a:off x="748" y="1753"/>
                  <a:ext cx="278" cy="24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CC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59042" tIns="29521" rIns="59042" bIns="29521">
                  <a:spAutoFit/>
                </a:bodyPr>
                <a:lstStyle>
                  <a:lvl1pPr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29686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58896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88741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1179513" algn="r" defTabSz="588963" rtl="1"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16367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0939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25511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008313" algn="r" defTabSz="588963" rtl="1"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l" rtl="0">
                    <a:lnSpc>
                      <a:spcPct val="100000"/>
                    </a:lnSpc>
                    <a:buFontTx/>
                    <a:buNone/>
                  </a:pPr>
                  <a:r>
                    <a:rPr lang="en-US" sz="1300">
                      <a:latin typeface="Arial" pitchFamily="34" charset="0"/>
                    </a:rPr>
                    <a:t>G</a:t>
                  </a:r>
                  <a:r>
                    <a:rPr lang="en-US" sz="600" baseline="-25000">
                      <a:latin typeface="Arial" pitchFamily="34" charset="0"/>
                    </a:rPr>
                    <a:t>2</a:t>
                  </a:r>
                </a:p>
              </p:txBody>
            </p:sp>
          </p:grpSp>
          <p:grpSp>
            <p:nvGrpSpPr>
              <p:cNvPr id="785547" name="Group 139"/>
              <p:cNvGrpSpPr>
                <a:grpSpLocks/>
              </p:cNvGrpSpPr>
              <p:nvPr/>
            </p:nvGrpSpPr>
            <p:grpSpPr bwMode="auto">
              <a:xfrm>
                <a:off x="6037" y="11542"/>
                <a:ext cx="46" cy="181"/>
                <a:chOff x="1655" y="1979"/>
                <a:chExt cx="46" cy="227"/>
              </a:xfrm>
            </p:grpSpPr>
            <p:sp>
              <p:nvSpPr>
                <p:cNvPr id="785548" name="Line 140"/>
                <p:cNvSpPr>
                  <a:spLocks noChangeShapeType="1"/>
                </p:cNvSpPr>
                <p:nvPr/>
              </p:nvSpPr>
              <p:spPr bwMode="auto">
                <a:xfrm flipV="1">
                  <a:off x="1655" y="1979"/>
                  <a:ext cx="0" cy="2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785549" name="Line 141"/>
                <p:cNvSpPr>
                  <a:spLocks noChangeShapeType="1"/>
                </p:cNvSpPr>
                <p:nvPr/>
              </p:nvSpPr>
              <p:spPr bwMode="auto">
                <a:xfrm flipV="1">
                  <a:off x="1701" y="1979"/>
                  <a:ext cx="0" cy="22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</p:grpSp>
          <p:sp>
            <p:nvSpPr>
              <p:cNvPr id="785550" name="Line 142"/>
              <p:cNvSpPr>
                <a:spLocks noChangeShapeType="1"/>
              </p:cNvSpPr>
              <p:nvPr/>
            </p:nvSpPr>
            <p:spPr bwMode="auto">
              <a:xfrm>
                <a:off x="6446" y="12132"/>
                <a:ext cx="317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551" name="Line 143"/>
              <p:cNvSpPr>
                <a:spLocks noChangeShapeType="1"/>
              </p:cNvSpPr>
              <p:nvPr/>
            </p:nvSpPr>
            <p:spPr bwMode="auto">
              <a:xfrm>
                <a:off x="6446" y="12631"/>
                <a:ext cx="317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552" name="Line 144"/>
              <p:cNvSpPr>
                <a:spLocks noChangeShapeType="1"/>
              </p:cNvSpPr>
              <p:nvPr/>
            </p:nvSpPr>
            <p:spPr bwMode="auto">
              <a:xfrm>
                <a:off x="5312" y="12132"/>
                <a:ext cx="317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553" name="Line 145"/>
              <p:cNvSpPr>
                <a:spLocks noChangeShapeType="1"/>
              </p:cNvSpPr>
              <p:nvPr/>
            </p:nvSpPr>
            <p:spPr bwMode="auto">
              <a:xfrm>
                <a:off x="5312" y="12631"/>
                <a:ext cx="317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785554" name="Rectangle 146"/>
              <p:cNvSpPr>
                <a:spLocks noChangeArrowheads="1"/>
              </p:cNvSpPr>
              <p:nvPr/>
            </p:nvSpPr>
            <p:spPr bwMode="auto">
              <a:xfrm>
                <a:off x="4540" y="11678"/>
                <a:ext cx="1906" cy="1361"/>
              </a:xfrm>
              <a:prstGeom prst="rect">
                <a:avLst/>
              </a:prstGeom>
              <a:solidFill>
                <a:srgbClr val="00CCFF">
                  <a:alpha val="1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785555" name="Rectangle 147"/>
              <p:cNvSpPr>
                <a:spLocks noChangeArrowheads="1"/>
              </p:cNvSpPr>
              <p:nvPr/>
            </p:nvSpPr>
            <p:spPr bwMode="auto">
              <a:xfrm>
                <a:off x="5674" y="11723"/>
                <a:ext cx="1906" cy="1361"/>
              </a:xfrm>
              <a:prstGeom prst="rect">
                <a:avLst/>
              </a:prstGeom>
              <a:solidFill>
                <a:srgbClr val="00FF00">
                  <a:alpha val="10001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CH"/>
              </a:p>
            </p:txBody>
          </p:sp>
          <p:sp>
            <p:nvSpPr>
              <p:cNvPr id="785556" name="Text Box 148"/>
              <p:cNvSpPr txBox="1">
                <a:spLocks noChangeArrowheads="1"/>
              </p:cNvSpPr>
              <p:nvPr/>
            </p:nvSpPr>
            <p:spPr bwMode="auto">
              <a:xfrm>
                <a:off x="5221" y="11360"/>
                <a:ext cx="447" cy="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9042" tIns="29521" rIns="59042" bIns="29521">
                <a:spAutoFit/>
              </a:bodyPr>
              <a:lstStyle>
                <a:lvl1pPr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9686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8896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8741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17951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6367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0939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5511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0083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 rtl="0">
                  <a:lnSpc>
                    <a:spcPct val="100000"/>
                  </a:lnSpc>
                  <a:buFontTx/>
                  <a:buNone/>
                </a:pPr>
                <a:r>
                  <a:rPr lang="en-US" sz="1300">
                    <a:solidFill>
                      <a:schemeClr val="bg1"/>
                    </a:solidFill>
                    <a:latin typeface="Arial" pitchFamily="34" charset="0"/>
                  </a:rPr>
                  <a:t>[</a:t>
                </a:r>
                <a:r>
                  <a:rPr lang="en-US" sz="1300">
                    <a:latin typeface="Arial" pitchFamily="34" charset="0"/>
                  </a:rPr>
                  <a:t>A</a:t>
                </a:r>
                <a:r>
                  <a:rPr lang="en-US" sz="1000" baseline="-25000">
                    <a:latin typeface="Arial" pitchFamily="34" charset="0"/>
                  </a:rPr>
                  <a:t>GF</a:t>
                </a:r>
                <a:r>
                  <a:rPr lang="en-US" sz="1300">
                    <a:solidFill>
                      <a:schemeClr val="bg1"/>
                    </a:solidFill>
                    <a:latin typeface="Arial" pitchFamily="34" charset="0"/>
                  </a:rPr>
                  <a:t>]</a:t>
                </a:r>
                <a:endParaRPr lang="en-US" sz="1300" baseline="-25000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  <p:sp>
            <p:nvSpPr>
              <p:cNvPr id="785557" name="Text Box 149"/>
              <p:cNvSpPr txBox="1">
                <a:spLocks noChangeArrowheads="1"/>
              </p:cNvSpPr>
              <p:nvPr/>
            </p:nvSpPr>
            <p:spPr bwMode="auto">
              <a:xfrm>
                <a:off x="6582" y="11407"/>
                <a:ext cx="450" cy="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9042" tIns="29521" rIns="59042" bIns="29521">
                <a:spAutoFit/>
              </a:bodyPr>
              <a:lstStyle>
                <a:lvl1pPr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9686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8896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8741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17951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6367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0939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5511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0083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 rtl="0">
                  <a:lnSpc>
                    <a:spcPct val="100000"/>
                  </a:lnSpc>
                  <a:buFontTx/>
                  <a:buNone/>
                </a:pPr>
                <a:r>
                  <a:rPr lang="en-US" sz="1300">
                    <a:latin typeface="Arial" pitchFamily="34" charset="0"/>
                  </a:rPr>
                  <a:t>[C</a:t>
                </a:r>
                <a:r>
                  <a:rPr lang="en-US" sz="1000" baseline="-25000">
                    <a:latin typeface="Arial" pitchFamily="34" charset="0"/>
                  </a:rPr>
                  <a:t>DF</a:t>
                </a:r>
                <a:r>
                  <a:rPr lang="en-US" sz="1300">
                    <a:latin typeface="Arial" pitchFamily="34" charset="0"/>
                  </a:rPr>
                  <a:t>]</a:t>
                </a:r>
                <a:endParaRPr lang="en-US" sz="1300" baseline="-25000">
                  <a:latin typeface="Arial" pitchFamily="34" charset="0"/>
                </a:endParaRPr>
              </a:p>
            </p:txBody>
          </p:sp>
          <p:sp>
            <p:nvSpPr>
              <p:cNvPr id="785558" name="Text Box 150"/>
              <p:cNvSpPr txBox="1">
                <a:spLocks noChangeArrowheads="1"/>
              </p:cNvSpPr>
              <p:nvPr/>
            </p:nvSpPr>
            <p:spPr bwMode="auto">
              <a:xfrm>
                <a:off x="5720" y="11497"/>
                <a:ext cx="441" cy="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9042" tIns="29521" rIns="59042" bIns="29521">
                <a:spAutoFit/>
              </a:bodyPr>
              <a:lstStyle>
                <a:lvl1pPr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9686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8896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8741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17951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6367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0939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5511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0083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 rtl="0">
                  <a:lnSpc>
                    <a:spcPct val="100000"/>
                  </a:lnSpc>
                  <a:buFontTx/>
                  <a:buNone/>
                </a:pPr>
                <a:r>
                  <a:rPr lang="en-US" sz="1300">
                    <a:latin typeface="Arial" pitchFamily="34" charset="0"/>
                  </a:rPr>
                  <a:t>[B</a:t>
                </a:r>
                <a:r>
                  <a:rPr lang="en-US" sz="1000" baseline="-25000">
                    <a:latin typeface="Arial" pitchFamily="34" charset="0"/>
                  </a:rPr>
                  <a:t>FC</a:t>
                </a:r>
                <a:r>
                  <a:rPr lang="en-US" sz="1300">
                    <a:latin typeface="Arial" pitchFamily="34" charset="0"/>
                  </a:rPr>
                  <a:t>]</a:t>
                </a:r>
                <a:endParaRPr lang="en-US" sz="1300" baseline="-25000">
                  <a:latin typeface="Arial" pitchFamily="34" charset="0"/>
                </a:endParaRPr>
              </a:p>
            </p:txBody>
          </p:sp>
          <p:sp>
            <p:nvSpPr>
              <p:cNvPr id="785559" name="Text Box 151"/>
              <p:cNvSpPr txBox="1">
                <a:spLocks noChangeArrowheads="1"/>
              </p:cNvSpPr>
              <p:nvPr/>
            </p:nvSpPr>
            <p:spPr bwMode="auto">
              <a:xfrm>
                <a:off x="5312" y="13084"/>
                <a:ext cx="447" cy="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9042" tIns="29521" rIns="59042" bIns="29521">
                <a:spAutoFit/>
              </a:bodyPr>
              <a:lstStyle>
                <a:lvl1pPr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9686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8896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8741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17951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6367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0939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5511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0083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 rtl="0">
                  <a:lnSpc>
                    <a:spcPct val="100000"/>
                  </a:lnSpc>
                  <a:buFontTx/>
                  <a:buNone/>
                </a:pPr>
                <a:r>
                  <a:rPr lang="en-US" sz="1300">
                    <a:solidFill>
                      <a:schemeClr val="bg1"/>
                    </a:solidFill>
                    <a:latin typeface="Arial" pitchFamily="34" charset="0"/>
                  </a:rPr>
                  <a:t>[</a:t>
                </a:r>
                <a:r>
                  <a:rPr lang="en-US" sz="1300">
                    <a:latin typeface="Arial" pitchFamily="34" charset="0"/>
                  </a:rPr>
                  <a:t>A</a:t>
                </a:r>
                <a:r>
                  <a:rPr lang="en-US" sz="1000" baseline="-25000">
                    <a:latin typeface="Arial" pitchFamily="34" charset="0"/>
                  </a:rPr>
                  <a:t>GF</a:t>
                </a:r>
                <a:r>
                  <a:rPr lang="en-US" sz="1300">
                    <a:solidFill>
                      <a:schemeClr val="bg1"/>
                    </a:solidFill>
                    <a:latin typeface="Arial" pitchFamily="34" charset="0"/>
                  </a:rPr>
                  <a:t>]</a:t>
                </a:r>
                <a:endParaRPr lang="en-US" sz="1300" baseline="-25000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  <p:sp>
            <p:nvSpPr>
              <p:cNvPr id="785560" name="Text Box 152"/>
              <p:cNvSpPr txBox="1">
                <a:spLocks noChangeArrowheads="1"/>
              </p:cNvSpPr>
              <p:nvPr/>
            </p:nvSpPr>
            <p:spPr bwMode="auto">
              <a:xfrm>
                <a:off x="6536" y="13084"/>
                <a:ext cx="450" cy="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9042" tIns="29521" rIns="59042" bIns="29521">
                <a:spAutoFit/>
              </a:bodyPr>
              <a:lstStyle>
                <a:lvl1pPr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9686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8896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8741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17951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6367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0939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5511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0083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 rtl="0">
                  <a:lnSpc>
                    <a:spcPct val="100000"/>
                  </a:lnSpc>
                  <a:buFontTx/>
                  <a:buNone/>
                </a:pPr>
                <a:r>
                  <a:rPr lang="en-US" sz="1300">
                    <a:latin typeface="Arial" pitchFamily="34" charset="0"/>
                  </a:rPr>
                  <a:t>[C</a:t>
                </a:r>
                <a:r>
                  <a:rPr lang="en-US" sz="1000" baseline="-25000">
                    <a:latin typeface="Arial" pitchFamily="34" charset="0"/>
                  </a:rPr>
                  <a:t>DF</a:t>
                </a:r>
                <a:r>
                  <a:rPr lang="en-US" sz="1300">
                    <a:latin typeface="Arial" pitchFamily="34" charset="0"/>
                  </a:rPr>
                  <a:t>]</a:t>
                </a:r>
                <a:endParaRPr lang="en-US" sz="1300" baseline="-25000">
                  <a:latin typeface="Arial" pitchFamily="34" charset="0"/>
                </a:endParaRPr>
              </a:p>
            </p:txBody>
          </p:sp>
          <p:sp>
            <p:nvSpPr>
              <p:cNvPr id="785561" name="Text Box 153"/>
              <p:cNvSpPr txBox="1">
                <a:spLocks noChangeArrowheads="1"/>
              </p:cNvSpPr>
              <p:nvPr/>
            </p:nvSpPr>
            <p:spPr bwMode="auto">
              <a:xfrm>
                <a:off x="5765" y="12994"/>
                <a:ext cx="441" cy="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59042" tIns="29521" rIns="59042" bIns="29521">
                <a:spAutoFit/>
              </a:bodyPr>
              <a:lstStyle>
                <a:lvl1pPr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29686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58896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88741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179513" algn="r" defTabSz="588963" rtl="1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16367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0939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25511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008313" algn="r" defTabSz="588963" rtl="1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l" rtl="0">
                  <a:lnSpc>
                    <a:spcPct val="100000"/>
                  </a:lnSpc>
                  <a:buFontTx/>
                  <a:buNone/>
                </a:pPr>
                <a:r>
                  <a:rPr lang="en-US" sz="1300">
                    <a:latin typeface="Arial" pitchFamily="34" charset="0"/>
                  </a:rPr>
                  <a:t>[B</a:t>
                </a:r>
                <a:r>
                  <a:rPr lang="en-US" sz="1000" baseline="-25000">
                    <a:latin typeface="Arial" pitchFamily="34" charset="0"/>
                  </a:rPr>
                  <a:t>FC</a:t>
                </a:r>
                <a:r>
                  <a:rPr lang="en-US" sz="1300">
                    <a:latin typeface="Arial" pitchFamily="34" charset="0"/>
                  </a:rPr>
                  <a:t>]</a:t>
                </a:r>
                <a:endParaRPr lang="en-US" sz="1300" baseline="-25000">
                  <a:latin typeface="Arial" pitchFamily="34" charset="0"/>
                </a:endParaRPr>
              </a:p>
            </p:txBody>
          </p:sp>
        </p:grpSp>
      </p:grpSp>
      <p:sp>
        <p:nvSpPr>
          <p:cNvPr id="785562" name="Rectangle 154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640763" cy="9366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Modules and Co-modules</a:t>
            </a:r>
          </a:p>
        </p:txBody>
      </p:sp>
      <p:sp>
        <p:nvSpPr>
          <p:cNvPr id="785563" name="Text Box 155"/>
          <p:cNvSpPr txBox="1">
            <a:spLocks noChangeArrowheads="1"/>
          </p:cNvSpPr>
          <p:nvPr/>
        </p:nvSpPr>
        <p:spPr bwMode="auto">
          <a:xfrm>
            <a:off x="1854200" y="6443663"/>
            <a:ext cx="56610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  <a:buFontTx/>
              <a:buNone/>
            </a:pPr>
            <a:r>
              <a:rPr lang="en-US" sz="1600">
                <a:solidFill>
                  <a:srgbClr val="000000"/>
                </a:solidFill>
              </a:rPr>
              <a:t>Z Kutalik, J Beckmann &amp; </a:t>
            </a:r>
            <a:r>
              <a:rPr lang="en-US" sz="1600" b="1">
                <a:solidFill>
                  <a:srgbClr val="000000"/>
                </a:solidFill>
              </a:rPr>
              <a:t>SB</a:t>
            </a:r>
            <a:r>
              <a:rPr lang="en-US" sz="1600">
                <a:solidFill>
                  <a:srgbClr val="000000"/>
                </a:solidFill>
              </a:rPr>
              <a:t>,</a:t>
            </a:r>
            <a:r>
              <a:rPr lang="en-US" sz="1600" b="1" i="1"/>
              <a:t> Nature Biotechnology</a:t>
            </a:r>
            <a:r>
              <a:rPr lang="en-US" sz="1600" i="1">
                <a:solidFill>
                  <a:srgbClr val="000000"/>
                </a:solidFill>
              </a:rPr>
              <a:t> </a:t>
            </a:r>
            <a:r>
              <a:rPr lang="en-US" sz="1600">
                <a:solidFill>
                  <a:srgbClr val="000000"/>
                </a:solidFill>
              </a:rPr>
              <a:t>(2008)</a:t>
            </a:r>
            <a:r>
              <a:rPr lang="en-US" sz="1600" i="1">
                <a:solidFill>
                  <a:srgbClr val="000000"/>
                </a:solidFill>
              </a:rPr>
              <a:t> 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862199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85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855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85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85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6" name="Text Box 4"/>
          <p:cNvSpPr txBox="1">
            <a:spLocks noChangeArrowheads="1"/>
          </p:cNvSpPr>
          <p:nvPr/>
        </p:nvSpPr>
        <p:spPr bwMode="auto">
          <a:xfrm>
            <a:off x="1188138" y="127455"/>
            <a:ext cx="63610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How to identify Co-modules?</a:t>
            </a:r>
          </a:p>
        </p:txBody>
      </p:sp>
      <p:pic>
        <p:nvPicPr>
          <p:cNvPr id="7454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82"/>
          <a:stretch>
            <a:fillRect/>
          </a:stretch>
        </p:blipFill>
        <p:spPr bwMode="auto">
          <a:xfrm>
            <a:off x="627063" y="1423988"/>
            <a:ext cx="7912100" cy="356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5478" name="Text Box 6"/>
          <p:cNvSpPr txBox="1">
            <a:spLocks noChangeArrowheads="1"/>
          </p:cNvSpPr>
          <p:nvPr/>
        </p:nvSpPr>
        <p:spPr bwMode="auto">
          <a:xfrm>
            <a:off x="1065213" y="5467350"/>
            <a:ext cx="68659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2800" dirty="0"/>
              <a:t>Search Modules in Gene-drug correlation!</a:t>
            </a:r>
          </a:p>
        </p:txBody>
      </p:sp>
    </p:spTree>
    <p:extLst>
      <p:ext uri="{BB962C8B-B14F-4D97-AF65-F5344CB8AC3E}">
        <p14:creationId xmlns:p14="http://schemas.microsoft.com/office/powerpoint/2010/main" val="1816312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4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18" b="25783"/>
          <a:stretch>
            <a:fillRect/>
          </a:stretch>
        </p:blipFill>
        <p:spPr bwMode="auto">
          <a:xfrm>
            <a:off x="1089025" y="1162050"/>
            <a:ext cx="6848475" cy="420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3429" name="Text Box 5"/>
          <p:cNvSpPr txBox="1">
            <a:spLocks noChangeArrowheads="1"/>
          </p:cNvSpPr>
          <p:nvPr/>
        </p:nvSpPr>
        <p:spPr bwMode="auto">
          <a:xfrm>
            <a:off x="1074738" y="104775"/>
            <a:ext cx="63610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How to identify Co-modules?</a:t>
            </a:r>
          </a:p>
        </p:txBody>
      </p:sp>
      <p:sp>
        <p:nvSpPr>
          <p:cNvPr id="743430" name="Text Box 6"/>
          <p:cNvSpPr txBox="1">
            <a:spLocks noChangeArrowheads="1"/>
          </p:cNvSpPr>
          <p:nvPr/>
        </p:nvSpPr>
        <p:spPr bwMode="auto">
          <a:xfrm>
            <a:off x="1090301" y="5438775"/>
            <a:ext cx="676178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en-US" sz="2800" dirty="0"/>
              <a:t>First identify Gene- and Drug-modules,</a:t>
            </a:r>
          </a:p>
          <a:p>
            <a:pPr algn="ctr">
              <a:buFontTx/>
              <a:buNone/>
            </a:pPr>
            <a:r>
              <a:rPr lang="en-US" sz="2800" dirty="0"/>
              <a:t>Then match those with similar conditions!</a:t>
            </a:r>
          </a:p>
        </p:txBody>
      </p:sp>
    </p:spTree>
    <p:extLst>
      <p:ext uri="{BB962C8B-B14F-4D97-AF65-F5344CB8AC3E}">
        <p14:creationId xmlns:p14="http://schemas.microsoft.com/office/powerpoint/2010/main" val="3335094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15" b="-4192"/>
          <a:stretch>
            <a:fillRect/>
          </a:stretch>
        </p:blipFill>
        <p:spPr bwMode="auto">
          <a:xfrm>
            <a:off x="657225" y="1398588"/>
            <a:ext cx="7908925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7525" name="Text Box 5"/>
          <p:cNvSpPr txBox="1">
            <a:spLocks noChangeArrowheads="1"/>
          </p:cNvSpPr>
          <p:nvPr/>
        </p:nvSpPr>
        <p:spPr bwMode="auto">
          <a:xfrm>
            <a:off x="1074738" y="104775"/>
            <a:ext cx="63610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How to identify Co-modules?</a:t>
            </a:r>
          </a:p>
        </p:txBody>
      </p:sp>
      <p:sp>
        <p:nvSpPr>
          <p:cNvPr id="747526" name="Text Box 6"/>
          <p:cNvSpPr txBox="1">
            <a:spLocks noChangeArrowheads="1"/>
          </p:cNvSpPr>
          <p:nvPr/>
        </p:nvSpPr>
        <p:spPr bwMode="auto">
          <a:xfrm>
            <a:off x="293688" y="5038725"/>
            <a:ext cx="578485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en-US" sz="2800" dirty="0"/>
              <a:t>Iteratively refine genes, cell-lines and drugs to get co-modules</a:t>
            </a:r>
          </a:p>
        </p:txBody>
      </p:sp>
      <p:pic>
        <p:nvPicPr>
          <p:cNvPr id="747527" name="Picture 7" descr="Ping%20Po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275" y="4946650"/>
            <a:ext cx="2879725" cy="191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314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686800" cy="189071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 i="1" dirty="0" smtClean="0">
                <a:ea typeface="+mj-ea"/>
                <a:cs typeface="+mj-cs"/>
              </a:rPr>
              <a:t>Bioinformatics for Genomics</a:t>
            </a:r>
            <a:r>
              <a:rPr lang="en-US" i="1" dirty="0" smtClean="0">
                <a:ea typeface="+mj-ea"/>
                <a:cs typeface="+mj-cs"/>
              </a:rPr>
              <a:t/>
            </a:r>
            <a:br>
              <a:rPr lang="en-US" i="1" dirty="0" smtClean="0">
                <a:ea typeface="+mj-ea"/>
                <a:cs typeface="+mj-cs"/>
              </a:rPr>
            </a:br>
            <a:r>
              <a:rPr lang="en-US" i="1" dirty="0" smtClean="0">
                <a:ea typeface="+mj-ea"/>
                <a:cs typeface="+mj-cs"/>
              </a:rPr>
              <a:t/>
            </a:r>
            <a:br>
              <a:rPr lang="en-US" i="1" dirty="0" smtClean="0">
                <a:ea typeface="+mj-ea"/>
                <a:cs typeface="+mj-cs"/>
              </a:rPr>
            </a:br>
            <a:r>
              <a:rPr lang="en-US" b="1" dirty="0" smtClean="0">
                <a:ea typeface="+mj-ea"/>
                <a:cs typeface="+mj-cs"/>
              </a:rPr>
              <a:t>Overview</a:t>
            </a:r>
            <a:endParaRPr lang="en-US" dirty="0" smtClean="0">
              <a:ea typeface="+mj-ea"/>
              <a:cs typeface="+mj-cs"/>
            </a:endParaRPr>
          </a:p>
        </p:txBody>
      </p:sp>
      <p:sp>
        <p:nvSpPr>
          <p:cNvPr id="2050" name="TextBox 4"/>
          <p:cNvSpPr txBox="1">
            <a:spLocks noChangeArrowheads="1"/>
          </p:cNvSpPr>
          <p:nvPr/>
        </p:nvSpPr>
        <p:spPr bwMode="auto">
          <a:xfrm>
            <a:off x="1233488" y="3121025"/>
            <a:ext cx="6973887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3200" dirty="0"/>
              <a:t>March 23	Lecture 1: 	RNA-</a:t>
            </a:r>
            <a:r>
              <a:rPr lang="en-US" sz="3200" dirty="0" err="1"/>
              <a:t>seq</a:t>
            </a:r>
            <a:r>
              <a:rPr lang="en-US" sz="3200" dirty="0"/>
              <a:t> &amp; DE</a:t>
            </a:r>
          </a:p>
          <a:p>
            <a:r>
              <a:rPr lang="en-US" sz="3200" dirty="0"/>
              <a:t>March 24	Lecture 2:  Clustering</a:t>
            </a:r>
            <a:br>
              <a:rPr lang="en-US" sz="3200" dirty="0"/>
            </a:br>
            <a:r>
              <a:rPr lang="en-US" sz="3200" dirty="0"/>
              <a:t>March 30	Lecture 3:	</a:t>
            </a:r>
            <a:r>
              <a:rPr lang="en-US" sz="3200" dirty="0" err="1"/>
              <a:t>Biclustering</a:t>
            </a:r>
            <a:endParaRPr lang="en-US" sz="3200" dirty="0"/>
          </a:p>
          <a:p>
            <a:r>
              <a:rPr lang="en-US" sz="3200" b="1" dirty="0"/>
              <a:t>March 31	Lecture 4:	</a:t>
            </a:r>
            <a:r>
              <a:rPr lang="en-US" sz="3200" b="1" dirty="0" smtClean="0"/>
              <a:t>More data</a:t>
            </a:r>
            <a:endParaRPr lang="en-US" sz="3200" b="1" dirty="0"/>
          </a:p>
          <a:p>
            <a:r>
              <a:rPr lang="en-US" sz="3200" dirty="0"/>
              <a:t>April 1		Lecture 5:	Networks</a:t>
            </a:r>
          </a:p>
        </p:txBody>
      </p:sp>
      <p:pic>
        <p:nvPicPr>
          <p:cNvPr id="205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738" y="0"/>
            <a:ext cx="1592262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DNA sequencing assays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095" y="1825776"/>
            <a:ext cx="8833577" cy="4173202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b="1" dirty="0" err="1" smtClean="0"/>
              <a:t>ChIP-seq</a:t>
            </a:r>
            <a:r>
              <a:rPr lang="en-US" dirty="0" smtClean="0"/>
              <a:t>: Which DNA segment bind to proteins?</a:t>
            </a:r>
          </a:p>
          <a:p>
            <a:pPr>
              <a:lnSpc>
                <a:spcPct val="120000"/>
              </a:lnSpc>
            </a:pPr>
            <a:r>
              <a:rPr lang="en-US" b="1" dirty="0" err="1" smtClean="0"/>
              <a:t>DNase-seq</a:t>
            </a:r>
            <a:r>
              <a:rPr lang="en-US" b="1" dirty="0" smtClean="0"/>
              <a:t>, </a:t>
            </a:r>
            <a:r>
              <a:rPr lang="en-US" b="1" dirty="0" err="1" smtClean="0"/>
              <a:t>Mnase-seq</a:t>
            </a:r>
            <a:r>
              <a:rPr lang="en-US" b="1" dirty="0" smtClean="0"/>
              <a:t>, FAIRE-</a:t>
            </a:r>
            <a:r>
              <a:rPr lang="en-US" b="1" dirty="0" err="1" smtClean="0"/>
              <a:t>seq</a:t>
            </a:r>
            <a:r>
              <a:rPr lang="en-US" b="1" dirty="0" smtClean="0"/>
              <a:t> &amp; ATAC-</a:t>
            </a:r>
            <a:r>
              <a:rPr lang="en-US" b="1" dirty="0" err="1" smtClean="0"/>
              <a:t>seq</a:t>
            </a:r>
            <a:r>
              <a:rPr lang="en-US" dirty="0" smtClean="0"/>
              <a:t>: Which chromatin regions are accessible?</a:t>
            </a:r>
          </a:p>
          <a:p>
            <a:pPr>
              <a:lnSpc>
                <a:spcPct val="120000"/>
              </a:lnSpc>
            </a:pPr>
            <a:r>
              <a:rPr lang="en-US" b="1" dirty="0" err="1" smtClean="0"/>
              <a:t>RiboProfiling</a:t>
            </a:r>
            <a:r>
              <a:rPr lang="en-US" dirty="0" smtClean="0"/>
              <a:t>: Which mRNAs bind to ribosomes?</a:t>
            </a:r>
          </a:p>
          <a:p>
            <a:pPr>
              <a:lnSpc>
                <a:spcPct val="120000"/>
              </a:lnSpc>
            </a:pPr>
            <a:r>
              <a:rPr lang="en-US" b="1" dirty="0" err="1" smtClean="0"/>
              <a:t>HiC</a:t>
            </a:r>
            <a:r>
              <a:rPr lang="en-US" dirty="0" smtClean="0"/>
              <a:t>: Which DNA segments make contacts?</a:t>
            </a:r>
          </a:p>
          <a:p>
            <a:pPr>
              <a:lnSpc>
                <a:spcPct val="120000"/>
              </a:lnSpc>
            </a:pPr>
            <a:r>
              <a:rPr lang="en-GB" dirty="0" smtClean="0"/>
              <a:t>and many more 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364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402"/>
            <a:ext cx="8229600" cy="1304236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600" b="1" dirty="0" err="1" smtClean="0">
                <a:solidFill>
                  <a:schemeClr val="tx2"/>
                </a:solidFill>
                <a:latin typeface="Comic Sans MS" charset="0"/>
              </a:rPr>
              <a:t>ChIP</a:t>
            </a:r>
            <a:r>
              <a:rPr lang="en-US" sz="3600" dirty="0" err="1">
                <a:solidFill>
                  <a:schemeClr val="tx2"/>
                </a:solidFill>
                <a:latin typeface="Comic Sans MS" charset="0"/>
              </a:rPr>
              <a:t>-seq</a:t>
            </a:r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 </a:t>
            </a: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overview</a:t>
            </a:r>
            <a:br>
              <a:rPr lang="en-US" sz="3600" dirty="0" smtClean="0">
                <a:solidFill>
                  <a:schemeClr val="tx2"/>
                </a:solidFill>
                <a:latin typeface="Comic Sans MS" charset="0"/>
              </a:rPr>
            </a:b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(</a:t>
            </a:r>
            <a:r>
              <a:rPr lang="en-US" sz="3600" b="1" u="sng" dirty="0" smtClean="0">
                <a:solidFill>
                  <a:schemeClr val="tx2"/>
                </a:solidFill>
                <a:latin typeface="Comic Sans MS" charset="0"/>
              </a:rPr>
              <a:t>C</a:t>
            </a:r>
            <a:r>
              <a:rPr lang="en-US" sz="3600" b="1" dirty="0" smtClean="0">
                <a:solidFill>
                  <a:schemeClr val="tx2"/>
                </a:solidFill>
                <a:latin typeface="Comic Sans MS" charset="0"/>
              </a:rPr>
              <a:t>h</a:t>
            </a: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romatin </a:t>
            </a:r>
            <a:r>
              <a:rPr lang="en-US" sz="3600" b="1" u="sng" dirty="0" err="1" smtClean="0">
                <a:solidFill>
                  <a:schemeClr val="tx2"/>
                </a:solidFill>
                <a:latin typeface="Comic Sans MS" charset="0"/>
              </a:rPr>
              <a:t>I</a:t>
            </a:r>
            <a:r>
              <a:rPr lang="en-US" sz="3600" dirty="0" err="1" smtClean="0">
                <a:solidFill>
                  <a:schemeClr val="tx2"/>
                </a:solidFill>
                <a:latin typeface="Comic Sans MS" charset="0"/>
              </a:rPr>
              <a:t>mmuno</a:t>
            </a: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-</a:t>
            </a:r>
            <a:r>
              <a:rPr lang="en-US" sz="3600" b="1" u="sng" dirty="0" smtClean="0">
                <a:solidFill>
                  <a:schemeClr val="tx2"/>
                </a:solidFill>
                <a:latin typeface="Comic Sans MS" charset="0"/>
              </a:rPr>
              <a:t>P</a:t>
            </a: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recipitation)</a:t>
            </a:r>
            <a:endParaRPr lang="en-US" sz="3600" dirty="0">
              <a:solidFill>
                <a:schemeClr val="tx2"/>
              </a:solidFill>
              <a:latin typeface="Comic Sans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33828"/>
            <a:ext cx="9144000" cy="472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16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 err="1" smtClean="0">
                <a:solidFill>
                  <a:schemeClr val="tx2"/>
                </a:solidFill>
                <a:latin typeface="Comic Sans MS" charset="0"/>
              </a:rPr>
              <a:t>ChIP</a:t>
            </a:r>
            <a:r>
              <a:rPr lang="en-US" sz="3600" dirty="0" err="1">
                <a:solidFill>
                  <a:schemeClr val="tx2"/>
                </a:solidFill>
                <a:latin typeface="Comic Sans MS" charset="0"/>
              </a:rPr>
              <a:t>-seq</a:t>
            </a:r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 </a:t>
            </a: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protocol</a:t>
            </a:r>
            <a:endParaRPr lang="en-US" sz="3600" dirty="0">
              <a:solidFill>
                <a:schemeClr val="tx2"/>
              </a:solidFill>
              <a:latin typeface="Comic Sans M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43613"/>
          <a:stretch/>
        </p:blipFill>
        <p:spPr>
          <a:xfrm>
            <a:off x="111029" y="1417638"/>
            <a:ext cx="4061952" cy="51706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55889"/>
          <a:stretch/>
        </p:blipFill>
        <p:spPr>
          <a:xfrm>
            <a:off x="4460241" y="1995989"/>
            <a:ext cx="4475395" cy="445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21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 err="1" smtClean="0">
                <a:solidFill>
                  <a:schemeClr val="tx2"/>
                </a:solidFill>
                <a:latin typeface="Comic Sans MS" charset="0"/>
              </a:rPr>
              <a:t>ChIP</a:t>
            </a:r>
            <a:r>
              <a:rPr lang="en-US" sz="3600" dirty="0" err="1">
                <a:solidFill>
                  <a:schemeClr val="tx2"/>
                </a:solidFill>
                <a:latin typeface="Comic Sans MS" charset="0"/>
              </a:rPr>
              <a:t>-seq</a:t>
            </a:r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 </a:t>
            </a: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analysis workflow</a:t>
            </a:r>
            <a:endParaRPr lang="en-US" sz="3600" dirty="0">
              <a:solidFill>
                <a:schemeClr val="tx2"/>
              </a:solidFill>
              <a:latin typeface="Comic Sans MS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0188"/>
            <a:ext cx="8128000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70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 err="1" smtClean="0">
                <a:solidFill>
                  <a:schemeClr val="tx2"/>
                </a:solidFill>
                <a:latin typeface="Comic Sans MS" charset="0"/>
              </a:rPr>
              <a:t>ChIP</a:t>
            </a:r>
            <a:r>
              <a:rPr lang="en-US" sz="3600" dirty="0" err="1">
                <a:solidFill>
                  <a:schemeClr val="tx2"/>
                </a:solidFill>
                <a:latin typeface="Comic Sans MS" charset="0"/>
              </a:rPr>
              <a:t>-seq</a:t>
            </a:r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 </a:t>
            </a: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binding predictions</a:t>
            </a:r>
            <a:endParaRPr lang="en-US" sz="3600" dirty="0">
              <a:solidFill>
                <a:schemeClr val="tx2"/>
              </a:solidFill>
              <a:latin typeface="Comic Sans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39092" b="59039"/>
          <a:stretch/>
        </p:blipFill>
        <p:spPr>
          <a:xfrm>
            <a:off x="1111286" y="1035960"/>
            <a:ext cx="5477043" cy="23887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39709" r="39092"/>
          <a:stretch/>
        </p:blipFill>
        <p:spPr>
          <a:xfrm>
            <a:off x="2318272" y="3277324"/>
            <a:ext cx="5477043" cy="351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84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3600" dirty="0" err="1" smtClean="0">
                <a:solidFill>
                  <a:schemeClr val="tx2"/>
                </a:solidFill>
                <a:latin typeface="Comic Sans MS" charset="0"/>
              </a:rPr>
              <a:t>ChIP</a:t>
            </a:r>
            <a:r>
              <a:rPr lang="en-US" sz="3600" dirty="0" err="1">
                <a:solidFill>
                  <a:schemeClr val="tx2"/>
                </a:solidFill>
                <a:latin typeface="Comic Sans MS" charset="0"/>
              </a:rPr>
              <a:t>-seq</a:t>
            </a:r>
            <a:r>
              <a:rPr lang="en-US" sz="3600" dirty="0">
                <a:solidFill>
                  <a:schemeClr val="tx2"/>
                </a:solidFill>
                <a:latin typeface="Comic Sans MS" charset="0"/>
              </a:rPr>
              <a:t> </a:t>
            </a:r>
            <a:r>
              <a:rPr lang="en-US" sz="3600" dirty="0" smtClean="0">
                <a:solidFill>
                  <a:schemeClr val="tx2"/>
                </a:solidFill>
                <a:latin typeface="Comic Sans MS" charset="0"/>
              </a:rPr>
              <a:t>output </a:t>
            </a:r>
            <a:r>
              <a:rPr lang="en-US" sz="3600" dirty="0" err="1" smtClean="0">
                <a:solidFill>
                  <a:schemeClr val="tx2"/>
                </a:solidFill>
                <a:latin typeface="Comic Sans MS" charset="0"/>
              </a:rPr>
              <a:t>visualisation</a:t>
            </a:r>
            <a:endParaRPr lang="en-US" sz="3600" dirty="0">
              <a:solidFill>
                <a:schemeClr val="tx2"/>
              </a:solidFill>
              <a:latin typeface="Comic Sans MS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1300"/>
            <a:ext cx="9144000" cy="458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02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5592</TotalTime>
  <Words>509</Words>
  <Application>Microsoft Macintosh PowerPoint</Application>
  <PresentationFormat>On-screen Show (4:3)</PresentationFormat>
  <Paragraphs>141</Paragraphs>
  <Slides>28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Genetics and Genome Evolution (GGE)  Bioinformatics for Genomics  Lecture series 2020</vt:lpstr>
      <vt:lpstr>Genetics and Genome Evolution (GGE)  Bioinformatics for Genomics  Lecture series 2020</vt:lpstr>
      <vt:lpstr>Bioinformatics for Genomics  Overview</vt:lpstr>
      <vt:lpstr>DNA sequencing assays</vt:lpstr>
      <vt:lpstr>ChIP-seq overview (Chromatin Immuno-Precipitation)</vt:lpstr>
      <vt:lpstr>ChIP-seq protocol</vt:lpstr>
      <vt:lpstr>ChIP-seq analysis workflow</vt:lpstr>
      <vt:lpstr>ChIP-seq binding predictions</vt:lpstr>
      <vt:lpstr>ChIP-seq output visualisation</vt:lpstr>
      <vt:lpstr>ChIP-seq for binding motif prediction</vt:lpstr>
      <vt:lpstr>Chromatin structure methods</vt:lpstr>
      <vt:lpstr>MNAse-seq reveals DNA on nucleosomes (Micrococcal Nuclease digestion)</vt:lpstr>
      <vt:lpstr>DNAse-seq reveals open, unoccupied DNA</vt:lpstr>
      <vt:lpstr>FAIRE-seq reveals open chromatin (Formaldehyde-Assisted Isolation of Regulatory Elements)</vt:lpstr>
      <vt:lpstr>ATAC-seq reveals accessible DNA (including between nucleosomes)</vt:lpstr>
      <vt:lpstr>Chromatin structure methods</vt:lpstr>
      <vt:lpstr>Ribo-seq reveals which RNA is bound to ribosomes (i.e. being translated)</vt:lpstr>
      <vt:lpstr>HiC: genome-wide chromatin contacts </vt:lpstr>
      <vt:lpstr>HiC: output visualisation</vt:lpstr>
      <vt:lpstr>HiC data allow for modelling  DNA structure</vt:lpstr>
      <vt:lpstr>More data -&gt; “multi-omics” analyses</vt:lpstr>
      <vt:lpstr>PowerPoint Presentation</vt:lpstr>
      <vt:lpstr>PowerPoint Presentation</vt:lpstr>
      <vt:lpstr>PowerPoint Presentation</vt:lpstr>
      <vt:lpstr>Modules and Co-modules</vt:lpstr>
      <vt:lpstr>PowerPoint Presentation</vt:lpstr>
      <vt:lpstr>PowerPoint Presentation</vt:lpstr>
      <vt:lpstr>PowerPoint Presentation</vt:lpstr>
    </vt:vector>
  </TitlesOfParts>
  <Company>University of Lausanne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Genetics and Genome Evolution (GGE)</dc:title>
  <dc:creator>Sven Bergmann</dc:creator>
  <cp:lastModifiedBy>Sven Bergmann</cp:lastModifiedBy>
  <cp:revision>68</cp:revision>
  <dcterms:created xsi:type="dcterms:W3CDTF">2020-03-11T08:10:08Z</dcterms:created>
  <dcterms:modified xsi:type="dcterms:W3CDTF">2020-03-31T16:34:10Z</dcterms:modified>
</cp:coreProperties>
</file>