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790" r:id="rId2"/>
    <p:sldId id="781" r:id="rId3"/>
    <p:sldId id="791" r:id="rId4"/>
    <p:sldId id="792" r:id="rId5"/>
    <p:sldId id="793" r:id="rId6"/>
    <p:sldId id="794" r:id="rId7"/>
    <p:sldId id="795" r:id="rId8"/>
    <p:sldId id="796" r:id="rId9"/>
    <p:sldId id="797" r:id="rId10"/>
    <p:sldId id="798" r:id="rId11"/>
    <p:sldId id="799" r:id="rId12"/>
    <p:sldId id="800" r:id="rId13"/>
    <p:sldId id="801" r:id="rId14"/>
    <p:sldId id="802" r:id="rId15"/>
    <p:sldId id="782" r:id="rId16"/>
    <p:sldId id="783" r:id="rId17"/>
    <p:sldId id="786" r:id="rId18"/>
    <p:sldId id="787" r:id="rId19"/>
    <p:sldId id="788" r:id="rId20"/>
    <p:sldId id="785" r:id="rId21"/>
    <p:sldId id="780" r:id="rId22"/>
    <p:sldId id="768" r:id="rId23"/>
    <p:sldId id="769" r:id="rId24"/>
    <p:sldId id="770" r:id="rId25"/>
    <p:sldId id="771" r:id="rId26"/>
    <p:sldId id="772" r:id="rId27"/>
    <p:sldId id="773" r:id="rId28"/>
    <p:sldId id="774" r:id="rId29"/>
    <p:sldId id="775" r:id="rId30"/>
    <p:sldId id="776" r:id="rId31"/>
    <p:sldId id="777" r:id="rId32"/>
    <p:sldId id="778" r:id="rId33"/>
    <p:sldId id="779" r:id="rId34"/>
    <p:sldId id="759" r:id="rId35"/>
    <p:sldId id="755" r:id="rId36"/>
    <p:sldId id="733" r:id="rId37"/>
    <p:sldId id="734" r:id="rId38"/>
    <p:sldId id="735" r:id="rId39"/>
    <p:sldId id="736" r:id="rId40"/>
    <p:sldId id="737" r:id="rId41"/>
    <p:sldId id="740" r:id="rId42"/>
    <p:sldId id="744" r:id="rId43"/>
    <p:sldId id="741" r:id="rId44"/>
    <p:sldId id="756" r:id="rId45"/>
    <p:sldId id="757" r:id="rId46"/>
    <p:sldId id="745" r:id="rId47"/>
    <p:sldId id="750" r:id="rId48"/>
    <p:sldId id="751" r:id="rId49"/>
    <p:sldId id="753" r:id="rId50"/>
    <p:sldId id="752" r:id="rId51"/>
    <p:sldId id="789" r:id="rId52"/>
    <p:sldId id="746" r:id="rId53"/>
    <p:sldId id="742" r:id="rId54"/>
    <p:sldId id="743" r:id="rId55"/>
    <p:sldId id="748" r:id="rId56"/>
    <p:sldId id="749" r:id="rId57"/>
  </p:sldIdLst>
  <p:sldSz cx="9144000" cy="6858000" type="screen4x3"/>
  <p:notesSz cx="7315200" cy="9601200"/>
  <p:custDataLst>
    <p:tags r:id="rId61"/>
  </p:custDataLst>
  <p:defaultTextStyle>
    <a:defPPr>
      <a:defRPr lang="fr-FR"/>
    </a:defPPr>
    <a:lvl1pPr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0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0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0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000" i="1"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99FF33"/>
    <a:srgbClr val="6699FF"/>
    <a:srgbClr val="3399FF"/>
    <a:srgbClr val="428515"/>
    <a:srgbClr val="003366"/>
    <a:srgbClr val="F8F8F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9" d="100"/>
          <a:sy n="99" d="100"/>
        </p:scale>
        <p:origin x="-1176"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tags" Target="tags/tag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09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charset="0"/>
                <a:ea typeface="+mn-ea"/>
                <a:cs typeface="Times New Roman" pitchFamily="18" charset="0"/>
              </a:defRPr>
            </a:lvl1pPr>
          </a:lstStyle>
          <a:p>
            <a:pPr>
              <a:defRPr/>
            </a:pPr>
            <a:endParaRPr lang="en-US"/>
          </a:p>
        </p:txBody>
      </p:sp>
      <p:sp>
        <p:nvSpPr>
          <p:cNvPr id="26010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10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charset="0"/>
                <a:ea typeface="+mn-ea"/>
                <a:cs typeface="Times New Roman" pitchFamily="18" charset="0"/>
              </a:defRPr>
            </a:lvl1pPr>
          </a:lstStyle>
          <a:p>
            <a:pPr>
              <a:defRPr/>
            </a:pPr>
            <a:fld id="{779032A4-379E-8C43-99B9-5530354410F2}" type="slidenum">
              <a:rPr lang="en-US"/>
              <a:pPr>
                <a:defRPr/>
              </a:pPr>
              <a:t>‹#›</a:t>
            </a:fld>
            <a:endParaRPr lang="en-US"/>
          </a:p>
        </p:txBody>
      </p:sp>
    </p:spTree>
    <p:extLst>
      <p:ext uri="{BB962C8B-B14F-4D97-AF65-F5344CB8AC3E}">
        <p14:creationId xmlns:p14="http://schemas.microsoft.com/office/powerpoint/2010/main" val="141798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09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endParaRPr lang="fr-FR"/>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fld id="{B984E683-E74A-2844-95AC-27248526D0E7}" type="slidenum">
              <a:rPr lang="fr-FR"/>
              <a:pPr>
                <a:defRPr/>
              </a:pPr>
              <a:t>‹#›</a:t>
            </a:fld>
            <a:endParaRPr lang="fr-FR"/>
          </a:p>
        </p:txBody>
      </p:sp>
    </p:spTree>
    <p:extLst>
      <p:ext uri="{BB962C8B-B14F-4D97-AF65-F5344CB8AC3E}">
        <p14:creationId xmlns:p14="http://schemas.microsoft.com/office/powerpoint/2010/main" val="1723690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D8751-CD07-5B48-B3DC-5A5EA721CA5A}" type="slidenum">
              <a:rPr lang="en-US"/>
              <a:pPr/>
              <a:t>3</a:t>
            </a:fld>
            <a:endParaRPr lang="en-US"/>
          </a:p>
        </p:txBody>
      </p:sp>
      <p:sp>
        <p:nvSpPr>
          <p:cNvPr id="614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xfrm>
            <a:off x="975360" y="4560570"/>
            <a:ext cx="5364480" cy="4320540"/>
          </a:xfrm>
        </p:spPr>
        <p:txBody>
          <a:bodyPr/>
          <a:lstStyle/>
          <a:p>
            <a:r>
              <a:rPr lang="en-US"/>
              <a:t>Let me show you how one can use expression data to construct an expression network.</a:t>
            </a:r>
          </a:p>
          <a:p>
            <a:r>
              <a:rPr lang="en-US"/>
              <a:t>Here each gene corresponds to a node in the network, represented by circle.</a:t>
            </a:r>
          </a:p>
          <a:p>
            <a:r>
              <a:rPr lang="en-US"/>
              <a:t>Nodes are connected by an edge if the respective genes are correlated according to the expression data.</a:t>
            </a:r>
          </a:p>
          <a:p>
            <a:r>
              <a:rPr lang="en-US"/>
              <a:t>For example, these two genes are connected indicating that they have similar expression profiles,</a:t>
            </a:r>
          </a:p>
          <a:p>
            <a:r>
              <a:rPr lang="en-US"/>
              <a:t>And these two genes are not connected indicating that they have distinct expression profiles.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5AE47-211E-FB4E-8610-C16FEDF4317A}" type="slidenum">
              <a:rPr lang="en-US"/>
              <a:pPr/>
              <a:t>12</a:t>
            </a:fld>
            <a:endParaRPr lang="en-US"/>
          </a:p>
        </p:txBody>
      </p:sp>
      <p:sp>
        <p:nvSpPr>
          <p:cNvPr id="2662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xfrm>
            <a:off x="975360" y="4560570"/>
            <a:ext cx="5364480" cy="4320540"/>
          </a:xfrm>
        </p:spPr>
        <p:txBody>
          <a:bodyPr/>
          <a:lstStyle/>
          <a:p>
            <a:r>
              <a:rPr lang="en-US"/>
              <a:t>We observed a similar relation for the fraction of yeast genes with a homologue in the higher eukaryotes, arabidopsis, C.elegans and fly.</a:t>
            </a:r>
          </a:p>
          <a:p>
            <a:r>
              <a:rPr lang="en-US"/>
              <a:t>Interestingly, this effect is not seen for the homologues in E.coli, and it is weak when considering the homologues within yeast itself.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DCF65-B357-6242-97EA-2780900E25D9}" type="slidenum">
              <a:rPr lang="en-US"/>
              <a:pPr/>
              <a:t>13</a:t>
            </a:fld>
            <a:endParaRPr lang="en-US"/>
          </a:p>
        </p:txBody>
      </p:sp>
      <p:sp>
        <p:nvSpPr>
          <p:cNvPr id="2867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xfrm>
            <a:off x="975360" y="4560570"/>
            <a:ext cx="5364480" cy="4320540"/>
          </a:xfrm>
        </p:spPr>
        <p:txBody>
          <a:bodyPr/>
          <a:lstStyle/>
          <a:p>
            <a:r>
              <a:rPr lang="en-US"/>
              <a:t>Another interesting observation for the three organisms for which we found information on gene lethality is that genes with large connectivity are more likely to be essential. </a:t>
            </a:r>
          </a:p>
          <a:p>
            <a:r>
              <a:rPr lang="en-US"/>
              <a:t>So it appears that the removal of genes that are linked to many other genes has a more dramatic effect on the transcription network.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D8184-8653-694C-B3EE-8F7B3DA13467}" type="slidenum">
              <a:rPr lang="en-US"/>
              <a:pPr/>
              <a:t>14</a:t>
            </a:fld>
            <a:endParaRPr lang="en-US"/>
          </a:p>
        </p:txBody>
      </p:sp>
      <p:sp>
        <p:nvSpPr>
          <p:cNvPr id="3072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xfrm>
            <a:off x="975360" y="4560570"/>
            <a:ext cx="5364480" cy="4320540"/>
          </a:xfrm>
        </p:spPr>
        <p:txBody>
          <a:bodyPr/>
          <a:lstStyle/>
          <a:p>
            <a:r>
              <a:rPr lang="en-US"/>
              <a:t>Finally, let me briefly mention a second quantity used to study global network properties.</a:t>
            </a:r>
          </a:p>
          <a:p>
            <a:r>
              <a:rPr lang="en-US"/>
              <a:t>This properties is best explained in a social network where nodes correspond to people and edges connect people that are friends. </a:t>
            </a:r>
          </a:p>
          <a:p>
            <a:r>
              <a:rPr lang="en-US"/>
              <a:t>In this network the </a:t>
            </a:r>
            <a:r>
              <a:rPr lang="ja-JP" altLang="en-US">
                <a:latin typeface="Arial"/>
              </a:rPr>
              <a:t>“</a:t>
            </a:r>
            <a:r>
              <a:rPr lang="en-US"/>
              <a:t>clustering-coefficient</a:t>
            </a:r>
            <a:r>
              <a:rPr lang="ja-JP" altLang="en-US">
                <a:latin typeface="Arial"/>
              </a:rPr>
              <a:t>”</a:t>
            </a:r>
            <a:r>
              <a:rPr lang="en-US"/>
              <a:t> of each node would be defined as the number of friendships between the friends of a given person.</a:t>
            </a:r>
          </a:p>
          <a:p>
            <a:r>
              <a:rPr lang="en-US"/>
              <a:t>For example in this toy network all the nodes except the central one are fully connected among each other such that their clustering coefficient is one. However not all the node the central node is connected to also also connected among each other. In fact only 6 of the 15 possible connections exist.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D45C0CE4-EFCB-B542-B04B-C1B77B06BB34}" type="slidenum">
              <a:rPr lang="fr-FR" sz="1300" i="0">
                <a:latin typeface="Arial" charset="0"/>
              </a:rPr>
              <a:pPr eaLnBrk="1" hangingPunct="1"/>
              <a:t>21</a:t>
            </a:fld>
            <a:endParaRPr lang="fr-FR" sz="1300" i="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4725" y="4560888"/>
            <a:ext cx="5365750" cy="4319587"/>
          </a:xfrm>
          <a:noFill/>
        </p:spPr>
        <p:txBody>
          <a:bodyPr/>
          <a:lstStyle/>
          <a:p>
            <a:r>
              <a:rPr lang="fr-FR"/>
              <a:t>Une fois ce catalogue génétique établi, nous trouvons des différences entre individus au niveau de l'ADN  comme indiqué par les lettres de couleurs différentes</a:t>
            </a:r>
          </a:p>
          <a:p>
            <a:r>
              <a:rPr lang="fr-FR"/>
              <a:t>En zoomant sur la séquence d’ADN, on peut voir des différences entre individus.</a:t>
            </a:r>
          </a:p>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defTabSz="965200" eaLnBrk="0" hangingPunct="0">
              <a:defRPr sz="2000" i="1">
                <a:solidFill>
                  <a:schemeClr val="tx1"/>
                </a:solidFill>
                <a:latin typeface="Verdana" charset="0"/>
                <a:ea typeface="ＭＳ Ｐゴシック" charset="0"/>
                <a:cs typeface="ＭＳ Ｐゴシック" charset="0"/>
              </a:defRPr>
            </a:lvl1pPr>
            <a:lvl2pPr marL="742950" indent="-285750" defTabSz="965200" eaLnBrk="0" hangingPunct="0">
              <a:defRPr sz="2000" i="1">
                <a:solidFill>
                  <a:schemeClr val="tx1"/>
                </a:solidFill>
                <a:latin typeface="Verdana" charset="0"/>
                <a:ea typeface="ＭＳ Ｐゴシック" charset="0"/>
              </a:defRPr>
            </a:lvl2pPr>
            <a:lvl3pPr marL="1143000" indent="-228600" defTabSz="965200" eaLnBrk="0" hangingPunct="0">
              <a:defRPr sz="2000" i="1">
                <a:solidFill>
                  <a:schemeClr val="tx1"/>
                </a:solidFill>
                <a:latin typeface="Verdana" charset="0"/>
                <a:ea typeface="ＭＳ Ｐゴシック" charset="0"/>
              </a:defRPr>
            </a:lvl3pPr>
            <a:lvl4pPr marL="1600200" indent="-228600" defTabSz="965200" eaLnBrk="0" hangingPunct="0">
              <a:defRPr sz="2000" i="1">
                <a:solidFill>
                  <a:schemeClr val="tx1"/>
                </a:solidFill>
                <a:latin typeface="Verdana" charset="0"/>
                <a:ea typeface="ＭＳ Ｐゴシック" charset="0"/>
              </a:defRPr>
            </a:lvl4pPr>
            <a:lvl5pPr marL="2057400" indent="-228600" defTabSz="965200" eaLnBrk="0" hangingPunct="0">
              <a:defRPr sz="2000" i="1">
                <a:solidFill>
                  <a:schemeClr val="tx1"/>
                </a:solidFill>
                <a:latin typeface="Verdana" charset="0"/>
                <a:ea typeface="ＭＳ Ｐゴシック" charset="0"/>
              </a:defRPr>
            </a:lvl5pPr>
            <a:lvl6pPr marL="2514600" indent="-228600" defTabSz="9652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52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52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52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7689F8A4-7B48-1247-BFAA-6367C5774F44}" type="slidenum">
              <a:rPr lang="fr-FR" sz="1300" i="0">
                <a:latin typeface="Arial" charset="0"/>
              </a:rPr>
              <a:pPr eaLnBrk="1" hangingPunct="1"/>
              <a:t>22</a:t>
            </a:fld>
            <a:endParaRPr lang="fr-FR" sz="1300" i="0">
              <a:latin typeface="Arial" charset="0"/>
            </a:endParaRPr>
          </a:p>
        </p:txBody>
      </p:sp>
      <p:sp>
        <p:nvSpPr>
          <p:cNvPr id="49154" name="Rectangle 2"/>
          <p:cNvSpPr>
            <a:spLocks noGrp="1" noRot="1" noChangeAspect="1" noChangeArrowheads="1" noTextEdit="1"/>
          </p:cNvSpPr>
          <p:nvPr>
            <p:ph type="sldImg"/>
          </p:nvPr>
        </p:nvSpPr>
        <p:spPr>
          <a:xfrm>
            <a:off x="1258888" y="720725"/>
            <a:ext cx="4800600" cy="3600450"/>
          </a:xfrm>
          <a:ln/>
        </p:spPr>
      </p:sp>
      <p:sp>
        <p:nvSpPr>
          <p:cNvPr id="49155"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D59EE1D2-AB87-8B44-8A7F-3746CF77C707}" type="slidenum">
              <a:rPr lang="fr-FR" sz="1300" i="0">
                <a:latin typeface="Arial" charset="0"/>
              </a:rPr>
              <a:pPr eaLnBrk="1" hangingPunct="1"/>
              <a:t>23</a:t>
            </a:fld>
            <a:endParaRPr lang="fr-FR" sz="1300" i="0">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
        <p:nvSpPr>
          <p:cNvPr id="51203" name="Slide Number Placeholder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7C0C3D32-45B9-924C-9869-1B7E17D910A2}" type="slidenum">
              <a:rPr lang="en-US" sz="1300" i="0">
                <a:latin typeface="Arial" charset="0"/>
              </a:rPr>
              <a:pPr eaLnBrk="1" hangingPunct="1"/>
              <a:t>24</a:t>
            </a:fld>
            <a:endParaRPr lang="en-US" sz="1300" i="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p:cNvSpPr>
            <a:spLocks noGrp="1" noRot="1" noChangeAspect="1"/>
          </p:cNvSpPr>
          <p:nvPr>
            <p:ph type="sldImg"/>
          </p:nvPr>
        </p:nvSpPr>
        <p:spPr>
          <a:ln/>
        </p:spPr>
      </p:sp>
      <p:sp>
        <p:nvSpPr>
          <p:cNvPr id="52226"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2227"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89D59FF2-952D-6C4E-B3E1-0796FB55D1A8}" type="slidenum">
              <a:rPr lang="en-US" sz="1300" i="0">
                <a:latin typeface="Arial" charset="0"/>
              </a:rPr>
              <a:pPr eaLnBrk="1" hangingPunct="1"/>
              <a:t>26</a:t>
            </a:fld>
            <a:endParaRPr lang="en-US" sz="1300" i="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ln/>
        </p:spPr>
      </p:sp>
      <p:sp>
        <p:nvSpPr>
          <p:cNvPr id="53250"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3251"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F83DF2E2-E821-744B-8899-B93C67737284}" type="slidenum">
              <a:rPr lang="en-US" sz="1300" i="0">
                <a:latin typeface="Arial" charset="0"/>
              </a:rPr>
              <a:pPr eaLnBrk="1" hangingPunct="1"/>
              <a:t>27</a:t>
            </a:fld>
            <a:endParaRPr lang="en-US" sz="1300" i="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p:cNvSpPr>
            <a:spLocks noGrp="1" noRot="1" noChangeAspect="1"/>
          </p:cNvSpPr>
          <p:nvPr>
            <p:ph type="sldImg"/>
          </p:nvPr>
        </p:nvSpPr>
        <p:spPr>
          <a:ln/>
        </p:spPr>
      </p:sp>
      <p:sp>
        <p:nvSpPr>
          <p:cNvPr id="54274"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4275"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3DCCFC45-C6B6-834E-8FC8-4257A31E8C4D}" type="slidenum">
              <a:rPr lang="en-US" sz="1300" i="0">
                <a:latin typeface="Arial" charset="0"/>
              </a:rPr>
              <a:pPr eaLnBrk="1" hangingPunct="1"/>
              <a:t>28</a:t>
            </a:fld>
            <a:endParaRPr lang="en-US" sz="1300" i="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0058C-29F1-6F44-AF7C-0AB5AE2BF62C}" type="slidenum">
              <a:rPr lang="en-US"/>
              <a:pPr/>
              <a:t>4</a:t>
            </a:fld>
            <a:endParaRPr lang="en-US"/>
          </a:p>
        </p:txBody>
      </p:sp>
      <p:sp>
        <p:nvSpPr>
          <p:cNvPr id="819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xfrm>
            <a:off x="975360" y="4560570"/>
            <a:ext cx="5364480" cy="4320540"/>
          </a:xfrm>
        </p:spPr>
        <p:txBody>
          <a:bodyPr/>
          <a:lstStyle/>
          <a:p>
            <a:r>
              <a:rPr lang="en-US"/>
              <a:t>This procedure allows us to map the expression matrix into a complex, undirected network </a:t>
            </a:r>
          </a:p>
          <a:p>
            <a:r>
              <a:rPr lang="en-US"/>
              <a:t>That reflects the underlying transcriptional network.</a:t>
            </a:r>
          </a:p>
          <a:p>
            <a:r>
              <a:rPr lang="en-US"/>
              <a:t>Such a network is illustrated here on the right.</a:t>
            </a:r>
          </a:p>
          <a:p>
            <a:r>
              <a:rPr lang="en-US"/>
              <a:t>So why should one do this?</a:t>
            </a:r>
          </a:p>
          <a:p>
            <a:r>
              <a:rPr lang="en-US"/>
              <a:t>The answer is that there exists a lot of network theory.</a:t>
            </a:r>
          </a:p>
          <a:p>
            <a:r>
              <a:rPr lang="en-US"/>
              <a:t>Therefore, we can adapt well established concepts to study our expression network.</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p:cNvSpPr>
          <p:nvPr>
            <p:ph type="sldImg"/>
          </p:nvPr>
        </p:nvSpPr>
        <p:spPr>
          <a:ln/>
        </p:spPr>
      </p:sp>
      <p:sp>
        <p:nvSpPr>
          <p:cNvPr id="55298"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5299"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6358AFAC-7D05-134D-BF2B-EC597ECE4EBB}" type="slidenum">
              <a:rPr lang="en-US" sz="1300" i="0">
                <a:latin typeface="Arial" charset="0"/>
              </a:rPr>
              <a:pPr eaLnBrk="1" hangingPunct="1"/>
              <a:t>29</a:t>
            </a:fld>
            <a:endParaRPr lang="en-US" sz="1300" i="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p:cNvSpPr>
          <p:nvPr>
            <p:ph type="sldImg"/>
          </p:nvPr>
        </p:nvSpPr>
        <p:spPr>
          <a:ln/>
        </p:spPr>
      </p:sp>
      <p:sp>
        <p:nvSpPr>
          <p:cNvPr id="56322"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6323"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55D7669E-258B-774F-982E-F5E991AEFBC5}" type="slidenum">
              <a:rPr lang="en-US" sz="1300" i="0">
                <a:latin typeface="Arial" charset="0"/>
              </a:rPr>
              <a:pPr eaLnBrk="1" hangingPunct="1"/>
              <a:t>31</a:t>
            </a:fld>
            <a:endParaRPr lang="en-US" sz="1300" i="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1DE1E4EE-DAE5-BA4F-833D-FEBE80C734C5}" type="slidenum">
              <a:rPr lang="fr-FR" sz="1300" i="0">
                <a:latin typeface="Arial" charset="0"/>
              </a:rPr>
              <a:pPr eaLnBrk="1" hangingPunct="1"/>
              <a:t>56</a:t>
            </a:fld>
            <a:endParaRPr lang="fr-FR" sz="1300" i="0">
              <a:latin typeface="Arial" charset="0"/>
            </a:endParaRPr>
          </a:p>
        </p:txBody>
      </p:sp>
      <p:sp>
        <p:nvSpPr>
          <p:cNvPr id="57346" name="Rectangle 2"/>
          <p:cNvSpPr>
            <a:spLocks noGrp="1" noRot="1" noChangeAspect="1" noChangeArrowheads="1" noTextEdit="1"/>
          </p:cNvSpPr>
          <p:nvPr>
            <p:ph type="sldImg"/>
          </p:nvPr>
        </p:nvSpPr>
        <p:spPr>
          <a:xfrm>
            <a:off x="1257300" y="719138"/>
            <a:ext cx="4802188" cy="3602037"/>
          </a:xfrm>
          <a:ln/>
        </p:spPr>
      </p:sp>
      <p:sp>
        <p:nvSpPr>
          <p:cNvPr id="57347" name="Rectangle 3"/>
          <p:cNvSpPr>
            <a:spLocks noGrp="1" noChangeArrowheads="1"/>
          </p:cNvSpPr>
          <p:nvPr>
            <p:ph type="body" idx="1"/>
          </p:nvPr>
        </p:nvSpPr>
        <p:spPr>
          <a:xfrm>
            <a:off x="976313" y="4560888"/>
            <a:ext cx="5362575" cy="4321175"/>
          </a:xfrm>
          <a:noFill/>
        </p:spPr>
        <p:txBody>
          <a:bodyPr/>
          <a:lstStyle/>
          <a:p>
            <a:pPr eaLnBrk="1" hangingPunct="1"/>
            <a:r>
              <a:rPr lang="en-US"/>
              <a:t>Let me conclude by pointing out again my take-home messages:</a:t>
            </a:r>
          </a:p>
          <a:p>
            <a:pPr eaLnBrk="1" hangingPunct="1"/>
            <a:endParaRPr lang="en-US"/>
          </a:p>
          <a:p>
            <a:pPr eaLnBrk="1" hangingPunct="1"/>
            <a:r>
              <a:rPr lang="en-US"/>
              <a:t>The accumulation of large scale expression data makes comparative analysis of transcriptomes at all possible.</a:t>
            </a:r>
            <a:br>
              <a:rPr lang="en-US"/>
            </a:br>
            <a:r>
              <a:rPr lang="en-US"/>
              <a:t>I have presented to you practical tools that allow for decomposing data into “transcription modules” in order to reduce the complexity of the expression data.</a:t>
            </a:r>
          </a:p>
          <a:p>
            <a:pPr eaLnBrk="1" hangingPunct="1"/>
            <a:r>
              <a:rPr lang="en-US"/>
              <a:t>I have shown you how that sequence information can be used for “gene-mapping” in order to provide functional hypotheses.</a:t>
            </a:r>
          </a:p>
          <a:p>
            <a:pPr eaLnBrk="1" hangingPunct="1">
              <a:lnSpc>
                <a:spcPct val="130000"/>
              </a:lnSpc>
              <a:spcBef>
                <a:spcPct val="50000"/>
              </a:spcBef>
            </a:pPr>
            <a:r>
              <a:rPr lang="en-US"/>
              <a:t>Finally, I defined expression networks for the six organisms and showed that they share certain  </a:t>
            </a:r>
            <a:r>
              <a:rPr lang="en-US" i="1"/>
              <a:t>global</a:t>
            </a:r>
            <a:r>
              <a:rPr lang="en-US"/>
              <a:t> properties,</a:t>
            </a:r>
          </a:p>
          <a:p>
            <a:pPr eaLnBrk="1" hangingPunct="1">
              <a:lnSpc>
                <a:spcPct val="130000"/>
              </a:lnSpc>
              <a:spcBef>
                <a:spcPct val="50000"/>
              </a:spcBef>
            </a:pPr>
            <a:r>
              <a:rPr lang="en-US"/>
              <a:t>Namely a power-law connectivity distribution and a high degree of clustering.</a:t>
            </a:r>
          </a:p>
          <a:p>
            <a:pPr eaLnBrk="1" hangingPunct="1">
              <a:lnSpc>
                <a:spcPct val="130000"/>
              </a:lnSpc>
              <a:spcBef>
                <a:spcPct val="50000"/>
              </a:spcBef>
            </a:pPr>
            <a:endParaRPr lang="en-US"/>
          </a:p>
          <a:p>
            <a:pPr eaLnBrk="1" hangingPunct="1">
              <a:lnSpc>
                <a:spcPct val="130000"/>
              </a:lnSpc>
              <a:spcBef>
                <a:spcPct val="50000"/>
              </a:spcBef>
            </a:pPr>
            <a:r>
              <a:rPr lang="en-US"/>
              <a:t>I would like to thank Naama for her excellent guidance and support and the whole group for the very nice working atmosphere.</a:t>
            </a:r>
          </a:p>
          <a:p>
            <a:pPr eaLnBrk="1" hangingPunct="1">
              <a:lnSpc>
                <a:spcPct val="130000"/>
              </a:lnSpc>
              <a:spcBef>
                <a:spcPct val="50000"/>
              </a:spcBef>
            </a:pPr>
            <a:r>
              <a:rPr lang="en-US"/>
              <a:t> </a:t>
            </a:r>
          </a:p>
          <a:p>
            <a:pPr eaLnBrk="1" hangingPunct="1">
              <a:lnSpc>
                <a:spcPct val="130000"/>
              </a:lnSpc>
              <a:spcBef>
                <a:spcPct val="5000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76B0-B4CB-C34A-AB3A-A3058198F31C}" type="slidenum">
              <a:rPr lang="en-US"/>
              <a:pPr/>
              <a:t>5</a:t>
            </a:fld>
            <a:endParaRPr lang="en-US"/>
          </a:p>
        </p:txBody>
      </p:sp>
      <p:sp>
        <p:nvSpPr>
          <p:cNvPr id="1024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75360" y="4560570"/>
            <a:ext cx="5364480" cy="4320540"/>
          </a:xfrm>
        </p:spPr>
        <p:txBody>
          <a:bodyPr/>
          <a:lstStyle/>
          <a:p>
            <a:r>
              <a:rPr lang="en-US"/>
              <a:t>I will try to illustrate this using </a:t>
            </a:r>
            <a:r>
              <a:rPr lang="ja-JP" altLang="en-US">
                <a:latin typeface="Arial"/>
              </a:rPr>
              <a:t>“</a:t>
            </a:r>
            <a:r>
              <a:rPr lang="en-US"/>
              <a:t>connectivity</a:t>
            </a:r>
            <a:r>
              <a:rPr lang="ja-JP" altLang="en-US">
                <a:latin typeface="Arial"/>
              </a:rPr>
              <a:t>”</a:t>
            </a:r>
            <a:r>
              <a:rPr lang="en-US"/>
              <a:t> as an example.</a:t>
            </a:r>
          </a:p>
          <a:p>
            <a:r>
              <a:rPr lang="en-US"/>
              <a:t>The connectivity k of a given node is nothing more than the number of edges it has.</a:t>
            </a:r>
          </a:p>
          <a:p>
            <a:r>
              <a:rPr lang="en-US"/>
              <a:t>For example, this node</a:t>
            </a:r>
            <a:r>
              <a:rPr lang="ja-JP" altLang="en-US">
                <a:latin typeface="Arial"/>
              </a:rPr>
              <a:t>’</a:t>
            </a:r>
            <a:r>
              <a:rPr lang="en-US"/>
              <a:t>s connectivity equals to five, and this node</a:t>
            </a:r>
            <a:r>
              <a:rPr lang="ja-JP" altLang="en-US">
                <a:latin typeface="Arial"/>
              </a:rPr>
              <a:t>’</a:t>
            </a:r>
            <a:r>
              <a:rPr lang="en-US"/>
              <a:t>s connectivity is zero.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F1EAC-49B2-7347-9B58-21E0E62919A3}" type="slidenum">
              <a:rPr lang="en-US"/>
              <a:pPr/>
              <a:t>6</a:t>
            </a:fld>
            <a:endParaRPr lang="en-US"/>
          </a:p>
        </p:txBody>
      </p:sp>
      <p:sp>
        <p:nvSpPr>
          <p:cNvPr id="1229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xfrm>
            <a:off x="975360" y="4560570"/>
            <a:ext cx="5364480" cy="4320540"/>
          </a:xfrm>
        </p:spPr>
        <p:txBody>
          <a:bodyPr/>
          <a:lstStyle/>
          <a:p>
            <a:r>
              <a:rPr lang="en-US"/>
              <a:t>The connectivity of all nodes defines the connectivity distribution.</a:t>
            </a:r>
          </a:p>
          <a:p>
            <a:r>
              <a:rPr lang="en-US"/>
              <a:t>That is you simply count, how many nodes have a particular number of edges.</a:t>
            </a:r>
          </a:p>
          <a:p>
            <a:r>
              <a:rPr lang="en-US"/>
              <a:t>The corresponding histogram indicates that one node has connectivity zero, two nodes have connectivity 1, and so 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2A1CF-6FA3-8243-93C3-CF632E8AD6FF}" type="slidenum">
              <a:rPr lang="en-US"/>
              <a:pPr/>
              <a:t>7</a:t>
            </a:fld>
            <a:endParaRPr lang="en-US"/>
          </a:p>
        </p:txBody>
      </p:sp>
      <p:sp>
        <p:nvSpPr>
          <p:cNvPr id="1433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975360" y="4560570"/>
            <a:ext cx="5364480" cy="4320540"/>
          </a:xfrm>
        </p:spPr>
        <p:txBody>
          <a:bodyPr/>
          <a:lstStyle/>
          <a:p>
            <a:r>
              <a:rPr lang="en-US"/>
              <a:t>The connectivity distribution for the yeast expression networks looks like this.</a:t>
            </a:r>
          </a:p>
          <a:p>
            <a:r>
              <a:rPr lang="en-US"/>
              <a:t>The number of edges per node is averaged here of seven bins, and the result is</a:t>
            </a:r>
          </a:p>
          <a:p>
            <a:r>
              <a:rPr lang="en-US"/>
              <a:t>Shown in a log-log plot. The fact that we observe a straight line indicates a power-law distribution.</a:t>
            </a:r>
          </a:p>
          <a:p>
            <a:endParaRPr lang="en-US"/>
          </a:p>
          <a:p>
            <a:r>
              <a:rPr lang="en-US"/>
              <a:t>Why is this interesting?</a:t>
            </a:r>
          </a:p>
          <a:p>
            <a:r>
              <a:rPr lang="en-US"/>
              <a:t>Well, first of all, a power law is not what you would expect from a random network.</a:t>
            </a:r>
          </a:p>
          <a:p>
            <a:r>
              <a:rPr lang="en-US"/>
              <a:t>The black line shows the connectivity distribution that one obtains for a network with the same number nodes and the same number of edges that are, however, assigned arbitrarily between those nodes. For this random network the connectivity distribution is centered around the mean connectivity and it decays exponentially for large k.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2276D-8E09-834A-B513-A2117E105252}" type="slidenum">
              <a:rPr lang="en-US"/>
              <a:pPr/>
              <a:t>8</a:t>
            </a:fld>
            <a:endParaRPr lang="en-US"/>
          </a:p>
        </p:txBody>
      </p:sp>
      <p:sp>
        <p:nvSpPr>
          <p:cNvPr id="1638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xfrm>
            <a:off x="975360" y="4560570"/>
            <a:ext cx="5364480" cy="4320540"/>
          </a:xfrm>
        </p:spPr>
        <p:txBody>
          <a:bodyPr/>
          <a:lstStyle/>
          <a:p>
            <a:r>
              <a:rPr lang="en-US"/>
              <a:t>Second, it turns out that the connectivity distributions corresponding to all six organisms behave like a power law.</a:t>
            </a:r>
          </a:p>
          <a:p>
            <a:r>
              <a:rPr lang="en-US"/>
              <a:t>And the exponent gamma is rather similar ranging between one and 1.5.</a:t>
            </a:r>
          </a:p>
          <a:p>
            <a:r>
              <a:rPr lang="en-US"/>
              <a:t>So all expression networks share this global property.</a:t>
            </a:r>
          </a:p>
          <a:p>
            <a:endParaRPr lang="en-US"/>
          </a:p>
          <a:p>
            <a:r>
              <a:rPr lang="en-US"/>
              <a:t>We checked what are the highly connected genes, and for yeast it turns out that most of them are related to protein synthesis and ribosomal RNA processing. However we could not find a similar relation for the other organisms.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3A6E5-3E6C-2547-BA60-77CD229DDB71}" type="slidenum">
              <a:rPr lang="en-US"/>
              <a:pPr/>
              <a:t>9</a:t>
            </a:fld>
            <a:endParaRPr lang="en-US"/>
          </a:p>
        </p:txBody>
      </p:sp>
      <p:sp>
        <p:nvSpPr>
          <p:cNvPr id="1843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75360" y="4560570"/>
            <a:ext cx="5364480" cy="4320540"/>
          </a:xfrm>
        </p:spPr>
        <p:txBody>
          <a:bodyPr/>
          <a:lstStyle/>
          <a:p>
            <a:r>
              <a:rPr lang="en-US"/>
              <a:t>Third, a power law is interesting because recently such distributions have also been observed for many other, apparently un-related network.</a:t>
            </a:r>
          </a:p>
          <a:p>
            <a:r>
              <a:rPr lang="en-US"/>
              <a:t>In the actor network each actor represents node, and edges are placed between nodes if the actors appeared in the same movie.</a:t>
            </a:r>
          </a:p>
          <a:p>
            <a:r>
              <a:rPr lang="en-US"/>
              <a:t>Similarly, the world-wide-web and the American power grid are networks with a power-law connectivity distribution.</a:t>
            </a:r>
          </a:p>
          <a:p>
            <a:r>
              <a:rPr lang="en-US"/>
              <a:t>So the question is why all these networks this common global property.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C70BD-D0A6-924C-BDBA-F5FD3A57DDA2}" type="slidenum">
              <a:rPr lang="en-US"/>
              <a:pPr/>
              <a:t>10</a:t>
            </a:fld>
            <a:endParaRPr lang="en-US"/>
          </a:p>
        </p:txBody>
      </p:sp>
      <p:sp>
        <p:nvSpPr>
          <p:cNvPr id="2253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xfrm>
            <a:off x="975360" y="4560570"/>
            <a:ext cx="5364480" cy="4320540"/>
          </a:xfrm>
        </p:spPr>
        <p:txBody>
          <a:bodyPr/>
          <a:lstStyle/>
          <a:p>
            <a:r>
              <a:rPr lang="en-US"/>
              <a:t>Two different theoretical approaches attempt to make such a connection.</a:t>
            </a:r>
          </a:p>
          <a:p>
            <a:endParaRPr lang="en-US"/>
          </a:p>
          <a:p>
            <a:r>
              <a:rPr lang="en-US"/>
              <a:t>Barabasi and Albert showed that models of dynamically evolving networks with preferential attachment exhibit power laws in the connectivity distribution. In these networks new nodes are added sequentially. Each new node is connected to some of the existing nodes, but with a higher probability to those nodes that have already many edges, resembling a </a:t>
            </a:r>
            <a:r>
              <a:rPr lang="ja-JP" altLang="en-US">
                <a:latin typeface="Arial"/>
              </a:rPr>
              <a:t>“</a:t>
            </a:r>
            <a:r>
              <a:rPr lang="en-US"/>
              <a:t>rich get richer</a:t>
            </a:r>
            <a:r>
              <a:rPr lang="ja-JP" altLang="en-US">
                <a:latin typeface="Arial"/>
              </a:rPr>
              <a:t>”</a:t>
            </a:r>
            <a:r>
              <a:rPr lang="en-US"/>
              <a:t> phenomena. </a:t>
            </a:r>
          </a:p>
          <a:p>
            <a:endParaRPr lang="en-US"/>
          </a:p>
          <a:p>
            <a:r>
              <a:rPr lang="en-US"/>
              <a:t>Work by Carlson and Doyle shows that also system which have been highly optimized to tolerate a spectrum of perturbations have power-law distributions.</a:t>
            </a:r>
          </a:p>
          <a:p>
            <a:endParaRPr lang="en-US"/>
          </a:p>
          <a:p>
            <a:r>
              <a:rPr lang="en-US"/>
              <a:t>Both approaches, one emphasizing evolution and the other optimization, appear to be also highly relevant to the expression networks.</a:t>
            </a:r>
          </a:p>
          <a:p>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13218-BF90-A647-BBD5-971AC4D7EAE8}" type="slidenum">
              <a:rPr lang="en-US"/>
              <a:pPr/>
              <a:t>11</a:t>
            </a:fld>
            <a:endParaRPr lang="en-US"/>
          </a:p>
        </p:txBody>
      </p:sp>
      <p:sp>
        <p:nvSpPr>
          <p:cNvPr id="2457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xfrm>
            <a:off x="975360" y="4560570"/>
            <a:ext cx="5364480" cy="4320540"/>
          </a:xfrm>
        </p:spPr>
        <p:txBody>
          <a:bodyPr/>
          <a:lstStyle/>
          <a:p>
            <a:r>
              <a:rPr lang="en-US"/>
              <a:t>The fact that we deal with expression networks has the advantage that we relate the connectivity to biological properties of the genes.</a:t>
            </a:r>
          </a:p>
          <a:p>
            <a:r>
              <a:rPr lang="en-US"/>
              <a:t>For example, in this graph I plotted the fraction of yeast genes that have human homologue as a function of the connectivity k.</a:t>
            </a:r>
          </a:p>
          <a:p>
            <a:r>
              <a:rPr lang="en-US"/>
              <a:t>One can see that genes with a low connectivity are less likely to have a human homologue than genes with many edges.</a:t>
            </a:r>
          </a:p>
          <a:p>
            <a:r>
              <a:rPr lang="en-US"/>
              <a:t>Only the blue line corresponding to the real data has a sharp increase for large k, while this is not seen for the random control shown in red.</a:t>
            </a:r>
          </a:p>
          <a:p>
            <a:r>
              <a:rPr lang="en-US"/>
              <a:t>This might indicate that evolutionary conserved genes play a more central role in the transcription network.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E32369F-2709-5947-8CED-06CA2D246049}" type="slidenum">
              <a:rPr lang="fr-FR"/>
              <a:pPr>
                <a:defRPr/>
              </a:pPr>
              <a:t>‹#›</a:t>
            </a:fld>
            <a:endParaRPr lang="fr-FR"/>
          </a:p>
        </p:txBody>
      </p:sp>
    </p:spTree>
    <p:extLst>
      <p:ext uri="{BB962C8B-B14F-4D97-AF65-F5344CB8AC3E}">
        <p14:creationId xmlns:p14="http://schemas.microsoft.com/office/powerpoint/2010/main" val="428728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0E9644E-FAF9-F745-BEB3-38B69A5565A1}" type="slidenum">
              <a:rPr lang="fr-FR"/>
              <a:pPr>
                <a:defRPr/>
              </a:pPr>
              <a:t>‹#›</a:t>
            </a:fld>
            <a:endParaRPr lang="fr-FR"/>
          </a:p>
        </p:txBody>
      </p:sp>
    </p:spTree>
    <p:extLst>
      <p:ext uri="{BB962C8B-B14F-4D97-AF65-F5344CB8AC3E}">
        <p14:creationId xmlns:p14="http://schemas.microsoft.com/office/powerpoint/2010/main" val="68299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EC6751-7ACA-BD45-A3CE-332549CEBD98}" type="slidenum">
              <a:rPr lang="fr-FR"/>
              <a:pPr>
                <a:defRPr/>
              </a:pPr>
              <a:t>‹#›</a:t>
            </a:fld>
            <a:endParaRPr lang="fr-FR"/>
          </a:p>
        </p:txBody>
      </p:sp>
    </p:spTree>
    <p:extLst>
      <p:ext uri="{BB962C8B-B14F-4D97-AF65-F5344CB8AC3E}">
        <p14:creationId xmlns:p14="http://schemas.microsoft.com/office/powerpoint/2010/main" val="395895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BAECDC6-FEF4-244A-B10C-876E3CC41984}" type="slidenum">
              <a:rPr lang="fr-FR"/>
              <a:pPr>
                <a:defRPr/>
              </a:pPr>
              <a:t>‹#›</a:t>
            </a:fld>
            <a:endParaRPr lang="fr-FR"/>
          </a:p>
        </p:txBody>
      </p:sp>
    </p:spTree>
    <p:extLst>
      <p:ext uri="{BB962C8B-B14F-4D97-AF65-F5344CB8AC3E}">
        <p14:creationId xmlns:p14="http://schemas.microsoft.com/office/powerpoint/2010/main" val="411361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984B3D6-1D4D-3843-84B3-A9F0AD0FBFB4}" type="slidenum">
              <a:rPr lang="fr-FR"/>
              <a:pPr>
                <a:defRPr/>
              </a:pPr>
              <a:t>‹#›</a:t>
            </a:fld>
            <a:endParaRPr lang="fr-FR"/>
          </a:p>
        </p:txBody>
      </p:sp>
    </p:spTree>
    <p:extLst>
      <p:ext uri="{BB962C8B-B14F-4D97-AF65-F5344CB8AC3E}">
        <p14:creationId xmlns:p14="http://schemas.microsoft.com/office/powerpoint/2010/main" val="339744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B3998FE-1580-0941-864F-84782423F4FA}" type="slidenum">
              <a:rPr lang="fr-FR"/>
              <a:pPr>
                <a:defRPr/>
              </a:pPr>
              <a:t>‹#›</a:t>
            </a:fld>
            <a:endParaRPr lang="fr-FR"/>
          </a:p>
        </p:txBody>
      </p:sp>
    </p:spTree>
    <p:extLst>
      <p:ext uri="{BB962C8B-B14F-4D97-AF65-F5344CB8AC3E}">
        <p14:creationId xmlns:p14="http://schemas.microsoft.com/office/powerpoint/2010/main" val="363838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E659A69A-A939-EA45-8C7A-261F351618D3}" type="slidenum">
              <a:rPr lang="fr-FR"/>
              <a:pPr>
                <a:defRPr/>
              </a:pPr>
              <a:t>‹#›</a:t>
            </a:fld>
            <a:endParaRPr lang="fr-FR"/>
          </a:p>
        </p:txBody>
      </p:sp>
    </p:spTree>
    <p:extLst>
      <p:ext uri="{BB962C8B-B14F-4D97-AF65-F5344CB8AC3E}">
        <p14:creationId xmlns:p14="http://schemas.microsoft.com/office/powerpoint/2010/main" val="55675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B6CCDBA-20A0-1640-8E96-6DDA5514ABF7}" type="slidenum">
              <a:rPr lang="fr-FR"/>
              <a:pPr>
                <a:defRPr/>
              </a:pPr>
              <a:t>‹#›</a:t>
            </a:fld>
            <a:endParaRPr lang="fr-FR"/>
          </a:p>
        </p:txBody>
      </p:sp>
    </p:spTree>
    <p:extLst>
      <p:ext uri="{BB962C8B-B14F-4D97-AF65-F5344CB8AC3E}">
        <p14:creationId xmlns:p14="http://schemas.microsoft.com/office/powerpoint/2010/main" val="149837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F7B0217-4CD3-6C4E-A06D-FE28CFD426EE}" type="slidenum">
              <a:rPr lang="fr-FR"/>
              <a:pPr>
                <a:defRPr/>
              </a:pPr>
              <a:t>‹#›</a:t>
            </a:fld>
            <a:endParaRPr lang="fr-FR"/>
          </a:p>
        </p:txBody>
      </p:sp>
    </p:spTree>
    <p:extLst>
      <p:ext uri="{BB962C8B-B14F-4D97-AF65-F5344CB8AC3E}">
        <p14:creationId xmlns:p14="http://schemas.microsoft.com/office/powerpoint/2010/main" val="370559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3B7C65E-2EE1-8B44-8B46-BFE5983CC2F4}" type="slidenum">
              <a:rPr lang="fr-FR"/>
              <a:pPr>
                <a:defRPr/>
              </a:pPr>
              <a:t>‹#›</a:t>
            </a:fld>
            <a:endParaRPr lang="fr-FR"/>
          </a:p>
        </p:txBody>
      </p:sp>
    </p:spTree>
    <p:extLst>
      <p:ext uri="{BB962C8B-B14F-4D97-AF65-F5344CB8AC3E}">
        <p14:creationId xmlns:p14="http://schemas.microsoft.com/office/powerpoint/2010/main" val="287172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404A0B9-0B9A-2448-9F01-92C14B7F5CDE}" type="slidenum">
              <a:rPr lang="fr-FR"/>
              <a:pPr>
                <a:defRPr/>
              </a:pPr>
              <a:t>‹#›</a:t>
            </a:fld>
            <a:endParaRPr lang="fr-FR"/>
          </a:p>
        </p:txBody>
      </p:sp>
    </p:spTree>
    <p:extLst>
      <p:ext uri="{BB962C8B-B14F-4D97-AF65-F5344CB8AC3E}">
        <p14:creationId xmlns:p14="http://schemas.microsoft.com/office/powerpoint/2010/main" val="1603260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atin typeface="+mn-lt"/>
                <a:ea typeface="+mn-ea"/>
                <a:cs typeface="Times New Roman" pitchFamily="18"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atin typeface="+mn-lt"/>
                <a:ea typeface="+mn-ea"/>
                <a:cs typeface="Times New Roman" pitchFamily="18"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atin typeface="+mn-lt"/>
                <a:ea typeface="+mn-ea"/>
                <a:cs typeface="Times New Roman" pitchFamily="18" charset="0"/>
              </a:defRPr>
            </a:lvl1pPr>
          </a:lstStyle>
          <a:p>
            <a:pPr>
              <a:defRPr/>
            </a:pPr>
            <a:fld id="{BA471F05-9280-B84C-BF09-B906E615CF06}"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ctrTitle"/>
          </p:nvPr>
        </p:nvSpPr>
        <p:spPr>
          <a:xfrm>
            <a:off x="228600" y="228600"/>
            <a:ext cx="8686800" cy="4495800"/>
          </a:xfrm>
        </p:spPr>
        <p:txBody>
          <a:bodyPr/>
          <a:lstStyle/>
          <a:p>
            <a:pPr eaLnBrk="1" hangingPunct="1"/>
            <a:r>
              <a:rPr lang="en-US" sz="3600" b="1">
                <a:latin typeface="Arial" charset="0"/>
              </a:rPr>
              <a:t>Genetics and Genome Evolution (GGE)</a:t>
            </a:r>
            <a:br>
              <a:rPr lang="en-US" sz="3600" b="1">
                <a:latin typeface="Arial" charset="0"/>
              </a:rPr>
            </a:br>
            <a:r>
              <a:rPr lang="en-US" sz="4000">
                <a:latin typeface="Arial" charset="0"/>
              </a:rPr>
              <a:t/>
            </a:r>
            <a:br>
              <a:rPr lang="en-US" sz="4000">
                <a:latin typeface="Arial" charset="0"/>
              </a:rPr>
            </a:br>
            <a:r>
              <a:rPr lang="en-US" sz="4000" i="1">
                <a:latin typeface="Arial" charset="0"/>
              </a:rPr>
              <a:t>Bioinformatics for Genomics</a:t>
            </a:r>
            <a:r>
              <a:rPr lang="en-US" i="1">
                <a:latin typeface="Arial" charset="0"/>
              </a:rPr>
              <a:t/>
            </a:r>
            <a:br>
              <a:rPr lang="en-US" i="1">
                <a:latin typeface="Arial" charset="0"/>
              </a:rPr>
            </a:br>
            <a:r>
              <a:rPr lang="en-US" i="1">
                <a:latin typeface="Arial" charset="0"/>
              </a:rPr>
              <a:t/>
            </a:r>
            <a:br>
              <a:rPr lang="en-US" i="1">
                <a:latin typeface="Arial" charset="0"/>
              </a:rPr>
            </a:br>
            <a:r>
              <a:rPr lang="en-US" sz="3600">
                <a:latin typeface="Arial" charset="0"/>
              </a:rPr>
              <a:t>Lecture 5: </a:t>
            </a:r>
            <a:br>
              <a:rPr lang="en-US" sz="3600">
                <a:latin typeface="Arial" charset="0"/>
              </a:rPr>
            </a:br>
            <a:r>
              <a:rPr lang="en-US">
                <a:latin typeface="Arial" charset="0"/>
              </a:rPr>
              <a:t>Networks</a:t>
            </a:r>
          </a:p>
        </p:txBody>
      </p:sp>
      <p:sp>
        <p:nvSpPr>
          <p:cNvPr id="3" name="Subtitle 2"/>
          <p:cNvSpPr>
            <a:spLocks noGrp="1"/>
          </p:cNvSpPr>
          <p:nvPr>
            <p:ph type="subTitle" idx="1"/>
          </p:nvPr>
        </p:nvSpPr>
        <p:spPr>
          <a:xfrm>
            <a:off x="1371600" y="5029200"/>
            <a:ext cx="6400800" cy="1676400"/>
          </a:xfrm>
        </p:spPr>
        <p:txBody>
          <a:bodyPr/>
          <a:lstStyle/>
          <a:p>
            <a:pPr eaLnBrk="1" hangingPunct="1">
              <a:defRPr/>
            </a:pPr>
            <a:r>
              <a:rPr lang="en-US" i="1" dirty="0" smtClean="0">
                <a:solidFill>
                  <a:schemeClr val="bg1">
                    <a:lumMod val="75000"/>
                  </a:schemeClr>
                </a:solidFill>
                <a:ea typeface="+mn-ea"/>
                <a:cs typeface="+mn-cs"/>
              </a:rPr>
              <a:t>Sven Bergmann</a:t>
            </a:r>
          </a:p>
          <a:p>
            <a:pPr eaLnBrk="1" hangingPunct="1">
              <a:defRPr/>
            </a:pPr>
            <a:r>
              <a:rPr lang="en-US" sz="2800" dirty="0" smtClean="0">
                <a:solidFill>
                  <a:schemeClr val="bg1">
                    <a:lumMod val="75000"/>
                  </a:schemeClr>
                </a:solidFill>
                <a:ea typeface="+mn-ea"/>
                <a:cs typeface="+mn-cs"/>
              </a:rPr>
              <a:t>Department of Computational Biology</a:t>
            </a:r>
          </a:p>
          <a:p>
            <a:pPr eaLnBrk="1" hangingPunct="1">
              <a:defRPr/>
            </a:pPr>
            <a:r>
              <a:rPr lang="en-US" sz="2800" dirty="0" smtClean="0">
                <a:solidFill>
                  <a:schemeClr val="bg1">
                    <a:lumMod val="75000"/>
                  </a:schemeClr>
                </a:solidFill>
                <a:ea typeface="+mn-ea"/>
                <a:cs typeface="+mn-cs"/>
              </a:rPr>
              <a:t>(</a:t>
            </a:r>
            <a:r>
              <a:rPr lang="en-US" sz="2800" dirty="0" err="1" smtClean="0">
                <a:solidFill>
                  <a:schemeClr val="bg1">
                    <a:lumMod val="75000"/>
                  </a:schemeClr>
                </a:solidFill>
                <a:ea typeface="+mn-ea"/>
                <a:cs typeface="+mn-cs"/>
              </a:rPr>
              <a:t>Sven.Bergmann@unil.ch</a:t>
            </a:r>
            <a:r>
              <a:rPr lang="en-US" sz="2800" dirty="0" smtClean="0">
                <a:solidFill>
                  <a:schemeClr val="bg1">
                    <a:lumMod val="75000"/>
                  </a:schemeClr>
                </a:solidFill>
                <a:ea typeface="+mn-ea"/>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1981200"/>
            <a:ext cx="8153400" cy="26543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a:solidFill>
                  <a:schemeClr val="tx1"/>
                </a:solidFill>
                <a:latin typeface="Arial" charset="0"/>
                <a:ea typeface="ＭＳ Ｐゴシック" charset="0"/>
                <a:cs typeface="Arial" charset="0"/>
              </a:defRPr>
            </a:lvl1pPr>
            <a:lvl2pPr marL="914400" indent="-457200">
              <a:defRPr>
                <a:solidFill>
                  <a:schemeClr val="tx1"/>
                </a:solidFill>
                <a:latin typeface="Arial" charset="0"/>
                <a:ea typeface="Arial" charset="0"/>
                <a:cs typeface="Arial" charset="0"/>
              </a:defRPr>
            </a:lvl2pPr>
            <a:lvl3pPr marL="1371600" indent="-457200">
              <a:defRPr>
                <a:solidFill>
                  <a:schemeClr val="tx1"/>
                </a:solidFill>
                <a:latin typeface="Arial" charset="0"/>
                <a:ea typeface="Arial" charset="0"/>
                <a:cs typeface="Arial" charset="0"/>
              </a:defRPr>
            </a:lvl3pPr>
            <a:lvl4pPr marL="1828800" indent="-457200">
              <a:defRPr>
                <a:solidFill>
                  <a:schemeClr val="tx1"/>
                </a:solidFill>
                <a:latin typeface="Arial" charset="0"/>
                <a:ea typeface="Arial" charset="0"/>
                <a:cs typeface="Arial" charset="0"/>
              </a:defRPr>
            </a:lvl4pPr>
            <a:lvl5pPr marL="2286000" indent="-457200">
              <a:defRPr>
                <a:solidFill>
                  <a:schemeClr val="tx1"/>
                </a:solidFill>
                <a:latin typeface="Arial" charset="0"/>
                <a:ea typeface="Arial" charset="0"/>
                <a:cs typeface="Arial" charset="0"/>
              </a:defRPr>
            </a:lvl5pPr>
            <a:lvl6pPr marL="2743200" indent="-457200" fontAlgn="base">
              <a:spcBef>
                <a:spcPct val="0"/>
              </a:spcBef>
              <a:spcAft>
                <a:spcPct val="0"/>
              </a:spcAft>
              <a:defRPr>
                <a:solidFill>
                  <a:schemeClr val="tx1"/>
                </a:solidFill>
                <a:latin typeface="Arial" charset="0"/>
                <a:ea typeface="Arial" charset="0"/>
                <a:cs typeface="Arial" charset="0"/>
              </a:defRPr>
            </a:lvl6pPr>
            <a:lvl7pPr marL="3200400" indent="-457200" fontAlgn="base">
              <a:spcBef>
                <a:spcPct val="0"/>
              </a:spcBef>
              <a:spcAft>
                <a:spcPct val="0"/>
              </a:spcAft>
              <a:defRPr>
                <a:solidFill>
                  <a:schemeClr val="tx1"/>
                </a:solidFill>
                <a:latin typeface="Arial" charset="0"/>
                <a:ea typeface="Arial" charset="0"/>
                <a:cs typeface="Arial" charset="0"/>
              </a:defRPr>
            </a:lvl7pPr>
            <a:lvl8pPr marL="3657600" indent="-457200" fontAlgn="base">
              <a:spcBef>
                <a:spcPct val="0"/>
              </a:spcBef>
              <a:spcAft>
                <a:spcPct val="0"/>
              </a:spcAft>
              <a:defRPr>
                <a:solidFill>
                  <a:schemeClr val="tx1"/>
                </a:solidFill>
                <a:latin typeface="Arial" charset="0"/>
                <a:ea typeface="Arial" charset="0"/>
                <a:cs typeface="Arial" charset="0"/>
              </a:defRPr>
            </a:lvl8pPr>
            <a:lvl9pPr marL="4114800" indent="-457200" fontAlgn="base">
              <a:spcBef>
                <a:spcPct val="0"/>
              </a:spcBef>
              <a:spcAft>
                <a:spcPct val="0"/>
              </a:spcAft>
              <a:defRPr>
                <a:solidFill>
                  <a:schemeClr val="tx1"/>
                </a:solidFill>
                <a:latin typeface="Arial" charset="0"/>
                <a:ea typeface="Arial" charset="0"/>
                <a:cs typeface="Arial" charset="0"/>
              </a:defRPr>
            </a:lvl9pPr>
          </a:lstStyle>
          <a:p>
            <a:pPr>
              <a:buFontTx/>
              <a:buChar char="•"/>
            </a:pPr>
            <a:r>
              <a:rPr lang="en-US" sz="2800">
                <a:latin typeface="Times New Roman" charset="0"/>
              </a:rPr>
              <a:t>Dynamically evolving networks with preferential attachment (</a:t>
            </a:r>
            <a:r>
              <a:rPr lang="ja-JP" altLang="en-US" sz="2800">
                <a:latin typeface="Times New Roman" charset="0"/>
              </a:rPr>
              <a:t>“</a:t>
            </a:r>
            <a:r>
              <a:rPr lang="en-US" sz="2800">
                <a:latin typeface="Times New Roman" charset="0"/>
              </a:rPr>
              <a:t>rich get richer</a:t>
            </a:r>
            <a:r>
              <a:rPr lang="ja-JP" altLang="en-US" sz="2800">
                <a:latin typeface="Times New Roman" charset="0"/>
              </a:rPr>
              <a:t>”</a:t>
            </a:r>
            <a:r>
              <a:rPr lang="en-US" sz="2800">
                <a:latin typeface="Times New Roman" charset="0"/>
              </a:rPr>
              <a:t>) </a:t>
            </a:r>
            <a:br>
              <a:rPr lang="en-US" sz="2800">
                <a:latin typeface="Times New Roman" charset="0"/>
              </a:rPr>
            </a:br>
            <a:r>
              <a:rPr lang="en-US" sz="2800">
                <a:latin typeface="Times New Roman" charset="0"/>
              </a:rPr>
              <a:t>[Barabasi &amp; Albert 1999]</a:t>
            </a:r>
            <a:br>
              <a:rPr lang="en-US" sz="2800">
                <a:latin typeface="Times New Roman" charset="0"/>
              </a:rPr>
            </a:br>
            <a:endParaRPr lang="en-US" sz="2800">
              <a:latin typeface="Times New Roman" charset="0"/>
            </a:endParaRPr>
          </a:p>
          <a:p>
            <a:pPr>
              <a:buFontTx/>
              <a:buChar char="•"/>
            </a:pPr>
            <a:r>
              <a:rPr lang="en-US" sz="2800">
                <a:latin typeface="Times New Roman" charset="0"/>
              </a:rPr>
              <a:t>Systems with </a:t>
            </a:r>
            <a:r>
              <a:rPr lang="ja-JP" altLang="en-US" sz="2800">
                <a:latin typeface="Times New Roman" charset="0"/>
              </a:rPr>
              <a:t>“</a:t>
            </a:r>
            <a:r>
              <a:rPr lang="en-US" sz="2800">
                <a:latin typeface="Times New Roman" charset="0"/>
              </a:rPr>
              <a:t>Highly Optimized Tolerance</a:t>
            </a:r>
            <a:r>
              <a:rPr lang="ja-JP" altLang="en-US" sz="2800">
                <a:latin typeface="Times New Roman" charset="0"/>
              </a:rPr>
              <a:t>”</a:t>
            </a:r>
            <a:r>
              <a:rPr lang="en-US" sz="2800">
                <a:latin typeface="Times New Roman" charset="0"/>
              </a:rPr>
              <a:t> (HOT)</a:t>
            </a:r>
            <a:br>
              <a:rPr lang="en-US" sz="2800">
                <a:latin typeface="Times New Roman" charset="0"/>
              </a:rPr>
            </a:br>
            <a:r>
              <a:rPr lang="en-US" sz="2800">
                <a:latin typeface="Times New Roman" charset="0"/>
              </a:rPr>
              <a:t>[Carlson &amp; Doyle 2000] </a:t>
            </a:r>
            <a:endParaRPr lang="en-US" sz="2800">
              <a:solidFill>
                <a:schemeClr val="tx2"/>
              </a:solidFill>
              <a:latin typeface="Times New Roman" charset="0"/>
            </a:endParaRPr>
          </a:p>
        </p:txBody>
      </p:sp>
      <p:sp>
        <p:nvSpPr>
          <p:cNvPr id="21507" name="Rectangle 3"/>
          <p:cNvSpPr>
            <a:spLocks noChangeArrowheads="1"/>
          </p:cNvSpPr>
          <p:nvPr/>
        </p:nvSpPr>
        <p:spPr bwMode="auto">
          <a:xfrm>
            <a:off x="533400" y="381000"/>
            <a:ext cx="81534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Theoretical Approaches</a:t>
            </a:r>
          </a:p>
        </p:txBody>
      </p:sp>
      <p:grpSp>
        <p:nvGrpSpPr>
          <p:cNvPr id="21508" name="Group 4"/>
          <p:cNvGrpSpPr>
            <a:grpSpLocks/>
          </p:cNvGrpSpPr>
          <p:nvPr/>
        </p:nvGrpSpPr>
        <p:grpSpPr bwMode="auto">
          <a:xfrm>
            <a:off x="2286000" y="5376863"/>
            <a:ext cx="4648200" cy="833437"/>
            <a:chOff x="1440" y="3387"/>
            <a:chExt cx="2928" cy="525"/>
          </a:xfrm>
        </p:grpSpPr>
        <p:sp>
          <p:nvSpPr>
            <p:cNvPr id="21509" name="AutoShape 5"/>
            <p:cNvSpPr>
              <a:spLocks noChangeArrowheads="1"/>
            </p:cNvSpPr>
            <p:nvPr/>
          </p:nvSpPr>
          <p:spPr bwMode="auto">
            <a:xfrm>
              <a:off x="1440" y="3456"/>
              <a:ext cx="960" cy="384"/>
            </a:xfrm>
            <a:prstGeom prst="rightArrow">
              <a:avLst>
                <a:gd name="adj1" fmla="val 50000"/>
                <a:gd name="adj2" fmla="val 62500"/>
              </a:avLst>
            </a:prstGeom>
            <a:solidFill>
              <a:srgbClr val="CCFFFF"/>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0" name="Text Box 6"/>
            <p:cNvSpPr txBox="1">
              <a:spLocks noChangeArrowheads="1"/>
            </p:cNvSpPr>
            <p:nvPr/>
          </p:nvSpPr>
          <p:spPr bwMode="auto">
            <a:xfrm>
              <a:off x="2688" y="3387"/>
              <a:ext cx="1680" cy="525"/>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grpSp>
    </p:spTree>
    <p:extLst>
      <p:ext uri="{BB962C8B-B14F-4D97-AF65-F5344CB8AC3E}">
        <p14:creationId xmlns:p14="http://schemas.microsoft.com/office/powerpoint/2010/main" val="2247158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dissolve">
                                      <p:cBhvr>
                                        <p:cTn id="15"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Centrality &amp; Homology</a:t>
            </a:r>
          </a:p>
        </p:txBody>
      </p:sp>
      <p:pic>
        <p:nvPicPr>
          <p:cNvPr id="23555"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l="64166" t="48782" r="5000"/>
          <a:stretch>
            <a:fillRect/>
          </a:stretch>
        </p:blipFill>
        <p:spPr bwMode="auto">
          <a:xfrm>
            <a:off x="2552700" y="2133600"/>
            <a:ext cx="3962400" cy="37052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omologue_all"/>
          <p:cNvPicPr>
            <a:picLocks noChangeAspect="1" noChangeArrowheads="1"/>
          </p:cNvPicPr>
          <p:nvPr/>
        </p:nvPicPr>
        <p:blipFill>
          <a:blip r:embed="rId3">
            <a:extLst>
              <a:ext uri="{28A0092B-C50C-407E-A947-70E740481C1C}">
                <a14:useLocalDpi xmlns:a14="http://schemas.microsoft.com/office/drawing/2010/main" val="0"/>
              </a:ext>
            </a:extLst>
          </a:blip>
          <a:srcRect l="3333" t="9714" r="90834" b="62164"/>
          <a:stretch>
            <a:fillRect/>
          </a:stretch>
        </p:blipFill>
        <p:spPr bwMode="auto">
          <a:xfrm>
            <a:off x="1866900" y="2362200"/>
            <a:ext cx="892175" cy="1981200"/>
          </a:xfrm>
          <a:prstGeom prst="rect">
            <a:avLst/>
          </a:prstGeom>
          <a:noFill/>
          <a:extLst>
            <a:ext uri="{909E8E84-426E-40dd-AFC4-6F175D3DCCD1}">
              <a14:hiddenFill xmlns:a14="http://schemas.microsoft.com/office/drawing/2010/main">
                <a:solidFill>
                  <a:srgbClr val="FFFFFF"/>
                </a:solidFill>
              </a14:hiddenFill>
            </a:ext>
          </a:extLst>
        </p:spPr>
      </p:pic>
      <p:sp>
        <p:nvSpPr>
          <p:cNvPr id="23557" name="AutoShape 5"/>
          <p:cNvSpPr>
            <a:spLocks noChangeArrowheads="1"/>
          </p:cNvSpPr>
          <p:nvPr/>
        </p:nvSpPr>
        <p:spPr bwMode="auto">
          <a:xfrm>
            <a:off x="114300" y="2133600"/>
            <a:ext cx="1905000" cy="1676400"/>
          </a:xfrm>
          <a:prstGeom prst="wedgeRectCallout">
            <a:avLst>
              <a:gd name="adj1" fmla="val 65667"/>
              <a:gd name="adj2" fmla="val 29639"/>
            </a:avLst>
          </a:prstGeom>
          <a:solidFill>
            <a:srgbClr val="FFFFCC"/>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a:r>
              <a:rPr lang="en-US" sz="2400">
                <a:solidFill>
                  <a:schemeClr val="tx2"/>
                </a:solidFill>
                <a:latin typeface="Times New Roman" charset="0"/>
              </a:rPr>
              <a:t>Fraction of yeast genes with human homologue</a:t>
            </a:r>
          </a:p>
        </p:txBody>
      </p:sp>
      <p:sp>
        <p:nvSpPr>
          <p:cNvPr id="23558" name="AutoShape 6"/>
          <p:cNvSpPr>
            <a:spLocks noChangeArrowheads="1"/>
          </p:cNvSpPr>
          <p:nvPr/>
        </p:nvSpPr>
        <p:spPr bwMode="auto">
          <a:xfrm>
            <a:off x="4610100" y="6019800"/>
            <a:ext cx="2209800" cy="609600"/>
          </a:xfrm>
          <a:prstGeom prst="wedgeRectCallout">
            <a:avLst>
              <a:gd name="adj1" fmla="val -43824"/>
              <a:gd name="adj2" fmla="val -108074"/>
            </a:avLst>
          </a:prstGeom>
          <a:solidFill>
            <a:srgbClr val="FFFFCC"/>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a:r>
              <a:rPr lang="en-US" sz="2800">
                <a:solidFill>
                  <a:schemeClr val="tx2"/>
                </a:solidFill>
                <a:latin typeface="Times New Roman" charset="0"/>
              </a:rPr>
              <a:t>connectivity</a:t>
            </a:r>
          </a:p>
        </p:txBody>
      </p:sp>
    </p:spTree>
    <p:extLst>
      <p:ext uri="{BB962C8B-B14F-4D97-AF65-F5344CB8AC3E}">
        <p14:creationId xmlns:p14="http://schemas.microsoft.com/office/powerpoint/2010/main" val="3885018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Homology</a:t>
            </a:r>
          </a:p>
        </p:txBody>
      </p:sp>
      <p:pic>
        <p:nvPicPr>
          <p:cNvPr id="25603"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3538"/>
            <a:ext cx="9144000" cy="514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445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Lethality</a:t>
            </a:r>
          </a:p>
        </p:txBody>
      </p:sp>
      <p:pic>
        <p:nvPicPr>
          <p:cNvPr id="27651" name="Picture 3" descr="lethal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8839200"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418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362200" y="1524000"/>
            <a:ext cx="44958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699" name="Rectangle 3"/>
          <p:cNvSpPr>
            <a:spLocks noChangeArrowheads="1"/>
          </p:cNvSpPr>
          <p:nvPr/>
        </p:nvSpPr>
        <p:spPr bwMode="auto">
          <a:xfrm>
            <a:off x="990600" y="304800"/>
            <a:ext cx="72644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Clustering-coefficient</a:t>
            </a:r>
          </a:p>
        </p:txBody>
      </p:sp>
      <p:sp>
        <p:nvSpPr>
          <p:cNvPr id="29700" name="Text Box 4"/>
          <p:cNvSpPr txBox="1">
            <a:spLocks noChangeArrowheads="1"/>
          </p:cNvSpPr>
          <p:nvPr/>
        </p:nvSpPr>
        <p:spPr bwMode="auto">
          <a:xfrm>
            <a:off x="2362200" y="1828800"/>
            <a:ext cx="71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i="1">
                <a:latin typeface="Times New Roman" charset="0"/>
              </a:rPr>
              <a:t>C</a:t>
            </a:r>
            <a:r>
              <a:rPr lang="en-US" sz="2400">
                <a:latin typeface="Times New Roman" charset="0"/>
              </a:rPr>
              <a:t> = </a:t>
            </a:r>
          </a:p>
        </p:txBody>
      </p:sp>
      <p:sp>
        <p:nvSpPr>
          <p:cNvPr id="29701" name="Text Box 5"/>
          <p:cNvSpPr txBox="1">
            <a:spLocks noChangeArrowheads="1"/>
          </p:cNvSpPr>
          <p:nvPr/>
        </p:nvSpPr>
        <p:spPr bwMode="auto">
          <a:xfrm>
            <a:off x="2971800" y="16002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spcBef>
                <a:spcPct val="50000"/>
              </a:spcBef>
            </a:pPr>
            <a:r>
              <a:rPr lang="en-US" sz="2400" i="1">
                <a:latin typeface="Times New Roman" charset="0"/>
              </a:rPr>
              <a:t>Friendships between friends</a:t>
            </a:r>
          </a:p>
        </p:txBody>
      </p:sp>
      <p:sp>
        <p:nvSpPr>
          <p:cNvPr id="29702" name="Line 6"/>
          <p:cNvSpPr>
            <a:spLocks noChangeShapeType="1"/>
          </p:cNvSpPr>
          <p:nvPr/>
        </p:nvSpPr>
        <p:spPr bwMode="auto">
          <a:xfrm>
            <a:off x="3048000" y="2057400"/>
            <a:ext cx="3581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3" name="Text Box 7"/>
          <p:cNvSpPr txBox="1">
            <a:spLocks noChangeArrowheads="1"/>
          </p:cNvSpPr>
          <p:nvPr/>
        </p:nvSpPr>
        <p:spPr bwMode="auto">
          <a:xfrm>
            <a:off x="2971800" y="20574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2400" i="1">
                <a:latin typeface="Times New Roman" charset="0"/>
              </a:rPr>
              <a:t>Possible friendships</a:t>
            </a:r>
          </a:p>
        </p:txBody>
      </p:sp>
      <p:sp>
        <p:nvSpPr>
          <p:cNvPr id="29704" name="Text Box 8"/>
          <p:cNvSpPr txBox="1">
            <a:spLocks noChangeArrowheads="1"/>
          </p:cNvSpPr>
          <p:nvPr/>
        </p:nvSpPr>
        <p:spPr bwMode="auto">
          <a:xfrm>
            <a:off x="152400" y="2895600"/>
            <a:ext cx="876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2400" i="1">
                <a:solidFill>
                  <a:schemeClr val="tx2"/>
                </a:solidFill>
                <a:latin typeface="Times New Roman" charset="0"/>
              </a:rPr>
              <a:t>How many of your friends are also friends amongst each other?</a:t>
            </a:r>
          </a:p>
        </p:txBody>
      </p:sp>
      <p:grpSp>
        <p:nvGrpSpPr>
          <p:cNvPr id="29705" name="Group 9"/>
          <p:cNvGrpSpPr>
            <a:grpSpLocks/>
          </p:cNvGrpSpPr>
          <p:nvPr/>
        </p:nvGrpSpPr>
        <p:grpSpPr bwMode="auto">
          <a:xfrm>
            <a:off x="1524000" y="3962400"/>
            <a:ext cx="5486400" cy="2170113"/>
            <a:chOff x="960" y="2496"/>
            <a:chExt cx="3456" cy="1367"/>
          </a:xfrm>
        </p:grpSpPr>
        <p:sp>
          <p:nvSpPr>
            <p:cNvPr id="29706" name="Line 10"/>
            <p:cNvSpPr>
              <a:spLocks noChangeShapeType="1"/>
            </p:cNvSpPr>
            <p:nvPr/>
          </p:nvSpPr>
          <p:spPr bwMode="auto">
            <a:xfrm>
              <a:off x="1081" y="3192"/>
              <a:ext cx="849" cy="3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07" name="Oval 11"/>
            <p:cNvSpPr>
              <a:spLocks noChangeArrowheads="1"/>
            </p:cNvSpPr>
            <p:nvPr/>
          </p:nvSpPr>
          <p:spPr bwMode="auto">
            <a:xfrm>
              <a:off x="1816" y="343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Line 12"/>
            <p:cNvSpPr>
              <a:spLocks noChangeShapeType="1"/>
            </p:cNvSpPr>
            <p:nvPr/>
          </p:nvSpPr>
          <p:spPr bwMode="auto">
            <a:xfrm>
              <a:off x="1867" y="2752"/>
              <a:ext cx="71" cy="6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9" name="Line 13"/>
            <p:cNvSpPr>
              <a:spLocks noChangeShapeType="1"/>
            </p:cNvSpPr>
            <p:nvPr/>
          </p:nvSpPr>
          <p:spPr bwMode="auto">
            <a:xfrm flipH="1">
              <a:off x="1021" y="2679"/>
              <a:ext cx="727" cy="5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0" name="Line 14"/>
            <p:cNvSpPr>
              <a:spLocks noChangeShapeType="1"/>
            </p:cNvSpPr>
            <p:nvPr/>
          </p:nvSpPr>
          <p:spPr bwMode="auto">
            <a:xfrm>
              <a:off x="1928" y="2710"/>
              <a:ext cx="828" cy="29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1" name="Line 15"/>
            <p:cNvSpPr>
              <a:spLocks noChangeShapeType="1"/>
            </p:cNvSpPr>
            <p:nvPr/>
          </p:nvSpPr>
          <p:spPr bwMode="auto">
            <a:xfrm flipV="1">
              <a:off x="2979" y="2667"/>
              <a:ext cx="535" cy="29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2" name="Line 16"/>
            <p:cNvSpPr>
              <a:spLocks noChangeShapeType="1"/>
            </p:cNvSpPr>
            <p:nvPr/>
          </p:nvSpPr>
          <p:spPr bwMode="auto">
            <a:xfrm>
              <a:off x="2918" y="3158"/>
              <a:ext cx="535" cy="5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3" name="Line 17"/>
            <p:cNvSpPr>
              <a:spLocks noChangeShapeType="1"/>
            </p:cNvSpPr>
            <p:nvPr/>
          </p:nvSpPr>
          <p:spPr bwMode="auto">
            <a:xfrm flipV="1">
              <a:off x="2059" y="3115"/>
              <a:ext cx="728" cy="44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4" name="Oval 18"/>
            <p:cNvSpPr>
              <a:spLocks noChangeArrowheads="1"/>
            </p:cNvSpPr>
            <p:nvPr/>
          </p:nvSpPr>
          <p:spPr bwMode="auto">
            <a:xfrm>
              <a:off x="960"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5" name="Oval 19"/>
            <p:cNvSpPr>
              <a:spLocks noChangeArrowheads="1"/>
            </p:cNvSpPr>
            <p:nvPr/>
          </p:nvSpPr>
          <p:spPr bwMode="auto">
            <a:xfrm>
              <a:off x="1705" y="2517"/>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6" name="Line 20"/>
            <p:cNvSpPr>
              <a:spLocks noChangeShapeType="1"/>
            </p:cNvSpPr>
            <p:nvPr/>
          </p:nvSpPr>
          <p:spPr bwMode="auto">
            <a:xfrm flipV="1">
              <a:off x="1203" y="3063"/>
              <a:ext cx="1576"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17" name="Line 21"/>
            <p:cNvSpPr>
              <a:spLocks noChangeShapeType="1"/>
            </p:cNvSpPr>
            <p:nvPr/>
          </p:nvSpPr>
          <p:spPr bwMode="auto">
            <a:xfrm>
              <a:off x="3688" y="2679"/>
              <a:ext cx="546" cy="4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8" name="Line 22"/>
            <p:cNvSpPr>
              <a:spLocks noChangeShapeType="1"/>
            </p:cNvSpPr>
            <p:nvPr/>
          </p:nvSpPr>
          <p:spPr bwMode="auto">
            <a:xfrm>
              <a:off x="2900" y="3063"/>
              <a:ext cx="133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9" name="Line 23"/>
            <p:cNvSpPr>
              <a:spLocks noChangeShapeType="1"/>
            </p:cNvSpPr>
            <p:nvPr/>
          </p:nvSpPr>
          <p:spPr bwMode="auto">
            <a:xfrm flipH="1">
              <a:off x="3567" y="2679"/>
              <a:ext cx="61" cy="9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0" name="Line 24"/>
            <p:cNvSpPr>
              <a:spLocks noChangeShapeType="1"/>
            </p:cNvSpPr>
            <p:nvPr/>
          </p:nvSpPr>
          <p:spPr bwMode="auto">
            <a:xfrm flipH="1">
              <a:off x="3567" y="3256"/>
              <a:ext cx="728" cy="4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1" name="Oval 25"/>
            <p:cNvSpPr>
              <a:spLocks noChangeArrowheads="1"/>
            </p:cNvSpPr>
            <p:nvPr/>
          </p:nvSpPr>
          <p:spPr bwMode="auto">
            <a:xfrm>
              <a:off x="2637" y="2832"/>
              <a:ext cx="387" cy="42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2" name="Oval 26"/>
            <p:cNvSpPr>
              <a:spLocks noChangeArrowheads="1"/>
            </p:cNvSpPr>
            <p:nvPr/>
          </p:nvSpPr>
          <p:spPr bwMode="auto">
            <a:xfrm>
              <a:off x="3504" y="249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3" name="Oval 27"/>
            <p:cNvSpPr>
              <a:spLocks noChangeArrowheads="1"/>
            </p:cNvSpPr>
            <p:nvPr/>
          </p:nvSpPr>
          <p:spPr bwMode="auto">
            <a:xfrm>
              <a:off x="4173"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4" name="Oval 28"/>
            <p:cNvSpPr>
              <a:spLocks noChangeArrowheads="1"/>
            </p:cNvSpPr>
            <p:nvPr/>
          </p:nvSpPr>
          <p:spPr bwMode="auto">
            <a:xfrm>
              <a:off x="3443" y="3607"/>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725" name="Group 29"/>
          <p:cNvGrpSpPr>
            <a:grpSpLocks/>
          </p:cNvGrpSpPr>
          <p:nvPr/>
        </p:nvGrpSpPr>
        <p:grpSpPr bwMode="auto">
          <a:xfrm>
            <a:off x="1530350" y="3865563"/>
            <a:ext cx="5492750" cy="2352675"/>
            <a:chOff x="964" y="2435"/>
            <a:chExt cx="3460" cy="1482"/>
          </a:xfrm>
        </p:grpSpPr>
        <p:sp>
          <p:nvSpPr>
            <p:cNvPr id="29726" name="Text Box 30"/>
            <p:cNvSpPr txBox="1">
              <a:spLocks noChangeArrowheads="1"/>
            </p:cNvSpPr>
            <p:nvPr/>
          </p:nvSpPr>
          <p:spPr bwMode="auto">
            <a:xfrm>
              <a:off x="964" y="3003"/>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7" name="Text Box 31"/>
            <p:cNvSpPr txBox="1">
              <a:spLocks noChangeArrowheads="1"/>
            </p:cNvSpPr>
            <p:nvPr/>
          </p:nvSpPr>
          <p:spPr bwMode="auto">
            <a:xfrm>
              <a:off x="1820" y="3379"/>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8" name="Text Box 32"/>
            <p:cNvSpPr txBox="1">
              <a:spLocks noChangeArrowheads="1"/>
            </p:cNvSpPr>
            <p:nvPr/>
          </p:nvSpPr>
          <p:spPr bwMode="auto">
            <a:xfrm>
              <a:off x="1708" y="2456"/>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9" name="Text Box 33"/>
            <p:cNvSpPr txBox="1">
              <a:spLocks noChangeArrowheads="1"/>
            </p:cNvSpPr>
            <p:nvPr/>
          </p:nvSpPr>
          <p:spPr bwMode="auto">
            <a:xfrm>
              <a:off x="3504" y="2435"/>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0" name="Text Box 34"/>
            <p:cNvSpPr txBox="1">
              <a:spLocks noChangeArrowheads="1"/>
            </p:cNvSpPr>
            <p:nvPr/>
          </p:nvSpPr>
          <p:spPr bwMode="auto">
            <a:xfrm>
              <a:off x="3456" y="3552"/>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1" name="Text Box 35"/>
            <p:cNvSpPr txBox="1">
              <a:spLocks noChangeArrowheads="1"/>
            </p:cNvSpPr>
            <p:nvPr/>
          </p:nvSpPr>
          <p:spPr bwMode="auto">
            <a:xfrm>
              <a:off x="4180" y="3011"/>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grpSp>
      <p:sp>
        <p:nvSpPr>
          <p:cNvPr id="29732" name="Text Box 36"/>
          <p:cNvSpPr txBox="1">
            <a:spLocks noChangeArrowheads="1"/>
          </p:cNvSpPr>
          <p:nvPr/>
        </p:nvSpPr>
        <p:spPr bwMode="auto">
          <a:xfrm>
            <a:off x="4125913" y="4622800"/>
            <a:ext cx="725487"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solidFill>
                  <a:schemeClr val="tx2"/>
                </a:solidFill>
                <a:latin typeface="Times New Roman" charset="0"/>
              </a:rPr>
              <a:t>6/15</a:t>
            </a:r>
            <a:endParaRPr lang="he-IL" sz="2400">
              <a:solidFill>
                <a:schemeClr val="tx2"/>
              </a:solidFill>
              <a:latin typeface="Times New Roman" charset="0"/>
            </a:endParaRPr>
          </a:p>
        </p:txBody>
      </p:sp>
    </p:spTree>
    <p:extLst>
      <p:ext uri="{BB962C8B-B14F-4D97-AF65-F5344CB8AC3E}">
        <p14:creationId xmlns:p14="http://schemas.microsoft.com/office/powerpoint/2010/main" val="3331754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9725"/>
                                        </p:tgtEl>
                                        <p:attrNameLst>
                                          <p:attrName>style.visibility</p:attrName>
                                        </p:attrNameLst>
                                      </p:cBhvr>
                                      <p:to>
                                        <p:strVal val="visible"/>
                                      </p:to>
                                    </p:set>
                                    <p:animEffect transition="in" filter="dissolve">
                                      <p:cBhvr>
                                        <p:cTn id="11" dur="500"/>
                                        <p:tgtEl>
                                          <p:spTgt spid="297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9732"/>
                                        </p:tgtEl>
                                        <p:attrNameLst>
                                          <p:attrName>style.visibility</p:attrName>
                                        </p:attrNameLst>
                                      </p:cBhvr>
                                      <p:to>
                                        <p:strVal val="visible"/>
                                      </p:to>
                                    </p:set>
                                    <p:animEffect transition="in" filter="dissolve">
                                      <p:cBhvr>
                                        <p:cTn id="16" dur="500"/>
                                        <p:tgtEl>
                                          <p:spTgt spid="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52525"/>
            <a:ext cx="58769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179388" y="260350"/>
            <a:ext cx="8856662" cy="647700"/>
          </a:xfrm>
        </p:spPr>
        <p:txBody>
          <a:bodyPr/>
          <a:lstStyle/>
          <a:p>
            <a:r>
              <a:rPr lang="en-US" sz="3200">
                <a:solidFill>
                  <a:schemeClr val="accent2"/>
                </a:solidFill>
                <a:latin typeface="Comic Sans MS" charset="0"/>
              </a:rPr>
              <a:t>Biological networks tend to be highly modular</a:t>
            </a:r>
          </a:p>
        </p:txBody>
      </p:sp>
      <p:sp>
        <p:nvSpPr>
          <p:cNvPr id="4099" name="TextBox 5"/>
          <p:cNvSpPr txBox="1">
            <a:spLocks noChangeArrowheads="1"/>
          </p:cNvSpPr>
          <p:nvPr/>
        </p:nvSpPr>
        <p:spPr bwMode="auto">
          <a:xfrm>
            <a:off x="758825" y="6308725"/>
            <a:ext cx="7413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But how best to identify modules from these networks?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1763713" y="4073525"/>
            <a:ext cx="61134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1"/>
          <p:cNvSpPr>
            <a:spLocks noGrp="1"/>
          </p:cNvSpPr>
          <p:nvPr>
            <p:ph type="title"/>
          </p:nvPr>
        </p:nvSpPr>
        <p:spPr>
          <a:xfrm>
            <a:off x="107950" y="303213"/>
            <a:ext cx="8928100" cy="647700"/>
          </a:xfrm>
        </p:spPr>
        <p:txBody>
          <a:bodyPr/>
          <a:lstStyle/>
          <a:p>
            <a:r>
              <a:rPr lang="en-US" sz="3600">
                <a:solidFill>
                  <a:schemeClr val="accent2"/>
                </a:solidFill>
                <a:latin typeface="Comic Sans MS" charset="0"/>
              </a:rPr>
              <a:t>Many methods for module identication using different approaches</a:t>
            </a:r>
          </a:p>
        </p:txBody>
      </p:sp>
      <p:pic>
        <p:nvPicPr>
          <p:cNvPr id="5123" name="Picture 4"/>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2627313" y="1166813"/>
            <a:ext cx="3962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07950" y="303213"/>
            <a:ext cx="8928100" cy="647700"/>
          </a:xfrm>
        </p:spPr>
        <p:txBody>
          <a:bodyPr/>
          <a:lstStyle/>
          <a:p>
            <a:r>
              <a:rPr lang="en-US" sz="3600">
                <a:solidFill>
                  <a:schemeClr val="accent2"/>
                </a:solidFill>
                <a:latin typeface="Comic Sans MS" charset="0"/>
              </a:rPr>
              <a:t>Which methods work best?</a:t>
            </a:r>
          </a:p>
        </p:txBody>
      </p:sp>
      <p:grpSp>
        <p:nvGrpSpPr>
          <p:cNvPr id="6146" name="Group 8"/>
          <p:cNvGrpSpPr>
            <a:grpSpLocks/>
          </p:cNvGrpSpPr>
          <p:nvPr/>
        </p:nvGrpSpPr>
        <p:grpSpPr bwMode="auto">
          <a:xfrm>
            <a:off x="1195388" y="4843463"/>
            <a:ext cx="6832600" cy="1898650"/>
            <a:chOff x="1043608" y="4842954"/>
            <a:chExt cx="6832830" cy="1898414"/>
          </a:xfrm>
        </p:grpSpPr>
        <p:pic>
          <p:nvPicPr>
            <p:cNvPr id="6148" name="Picture 6"/>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1043608" y="4842954"/>
              <a:ext cx="2720485" cy="189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3779912" y="4953272"/>
              <a:ext cx="4096526" cy="178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196975"/>
            <a:ext cx="677862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908050"/>
            <a:ext cx="502285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p:cNvSpPr>
            <a:spLocks noGrp="1"/>
          </p:cNvSpPr>
          <p:nvPr>
            <p:ph type="title"/>
          </p:nvPr>
        </p:nvSpPr>
        <p:spPr>
          <a:xfrm>
            <a:off x="180404" y="115888"/>
            <a:ext cx="8928100" cy="649287"/>
          </a:xfrm>
        </p:spPr>
        <p:txBody>
          <a:bodyPr/>
          <a:lstStyle/>
          <a:p>
            <a:r>
              <a:rPr lang="en-US" sz="3600" dirty="0">
                <a:solidFill>
                  <a:schemeClr val="accent2"/>
                </a:solidFill>
                <a:latin typeface="Comic Sans MS" charset="0"/>
              </a:rPr>
              <a:t>Reproducible Science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14900"/>
            <a:ext cx="9144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4"/>
          <p:cNvGrpSpPr>
            <a:grpSpLocks/>
          </p:cNvGrpSpPr>
          <p:nvPr/>
        </p:nvGrpSpPr>
        <p:grpSpPr bwMode="auto">
          <a:xfrm>
            <a:off x="3132138" y="1412875"/>
            <a:ext cx="2663825" cy="2879725"/>
            <a:chOff x="2699792" y="3068402"/>
            <a:chExt cx="1656184" cy="1788058"/>
          </a:xfrm>
        </p:grpSpPr>
        <p:sp>
          <p:nvSpPr>
            <p:cNvPr id="8197" name="Oval 5"/>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19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TextBox 7"/>
          <p:cNvSpPr txBox="1">
            <a:spLocks noChangeArrowheads="1"/>
          </p:cNvSpPr>
          <p:nvPr/>
        </p:nvSpPr>
        <p:spPr bwMode="auto">
          <a:xfrm>
            <a:off x="2627313" y="4159250"/>
            <a:ext cx="3486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3200"/>
              <a:t>Daniel Marbach</a:t>
            </a:r>
          </a:p>
        </p:txBody>
      </p:sp>
      <p:sp>
        <p:nvSpPr>
          <p:cNvPr id="9" name="Rectangle 8"/>
          <p:cNvSpPr/>
          <p:nvPr/>
        </p:nvSpPr>
        <p:spPr>
          <a:xfrm>
            <a:off x="36513" y="31750"/>
            <a:ext cx="9144000" cy="1200150"/>
          </a:xfrm>
          <a:prstGeom prst="rect">
            <a:avLst/>
          </a:prstGeom>
        </p:spPr>
        <p:txBody>
          <a:bodyPr>
            <a:spAutoFit/>
          </a:bodyPr>
          <a:lstStyle/>
          <a:p>
            <a:pPr algn="ctr">
              <a:defRPr/>
            </a:pPr>
            <a:r>
              <a:rPr lang="en-US" sz="3600" i="0" dirty="0">
                <a:solidFill>
                  <a:schemeClr val="accent2"/>
                </a:solidFill>
                <a:latin typeface="Comic Sans MS" pitchFamily="66" charset="0"/>
                <a:ea typeface="+mj-ea"/>
                <a:cs typeface="+mj-cs"/>
              </a:rPr>
              <a:t>Dialogue on Reverse Engineering and Assessment (DREAM)</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p:cNvPicPr>
          <p:nvPr/>
        </p:nvPicPr>
        <p:blipFill>
          <a:blip r:embed="rId2">
            <a:extLst>
              <a:ext uri="{28A0092B-C50C-407E-A947-70E740481C1C}">
                <a14:useLocalDpi xmlns:a14="http://schemas.microsoft.com/office/drawing/2010/main" val="0"/>
              </a:ext>
            </a:extLst>
          </a:blip>
          <a:srcRect b="450"/>
          <a:stretch>
            <a:fillRect/>
          </a:stretch>
        </p:blipFill>
        <p:spPr bwMode="auto">
          <a:xfrm>
            <a:off x="34925" y="1106488"/>
            <a:ext cx="67691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le 1"/>
          <p:cNvSpPr>
            <a:spLocks noGrp="1"/>
          </p:cNvSpPr>
          <p:nvPr>
            <p:ph type="title"/>
          </p:nvPr>
        </p:nvSpPr>
        <p:spPr>
          <a:xfrm>
            <a:off x="179388" y="260350"/>
            <a:ext cx="8856662" cy="647700"/>
          </a:xfrm>
        </p:spPr>
        <p:txBody>
          <a:bodyPr/>
          <a:lstStyle/>
          <a:p>
            <a:r>
              <a:rPr lang="en-US" sz="3600" dirty="0">
                <a:solidFill>
                  <a:schemeClr val="accent2"/>
                </a:solidFill>
                <a:latin typeface="Comic Sans MS" charset="0"/>
              </a:rPr>
              <a:t>Networks are ubiquitous in biology</a:t>
            </a:r>
          </a:p>
        </p:txBody>
      </p:sp>
      <p:sp>
        <p:nvSpPr>
          <p:cNvPr id="6" name="TextBox 5"/>
          <p:cNvSpPr txBox="1"/>
          <p:nvPr/>
        </p:nvSpPr>
        <p:spPr>
          <a:xfrm>
            <a:off x="4716463" y="1052513"/>
            <a:ext cx="4252912" cy="5202237"/>
          </a:xfrm>
          <a:prstGeom prst="rect">
            <a:avLst/>
          </a:prstGeom>
          <a:noFill/>
        </p:spPr>
        <p:txBody>
          <a:bodyPr wrap="none">
            <a:spAutoFit/>
          </a:bodyPr>
          <a:lstStyle/>
          <a:p>
            <a:pPr marL="342900" indent="-342900" algn="r">
              <a:spcBef>
                <a:spcPts val="1200"/>
              </a:spcBef>
              <a:buFontTx/>
              <a:buChar char="-"/>
              <a:defRPr/>
            </a:pPr>
            <a:r>
              <a:rPr lang="en-US" sz="2800" dirty="0">
                <a:latin typeface="Verdana" pitchFamily="34" charset="0"/>
                <a:ea typeface="+mn-ea"/>
                <a:cs typeface="Times New Roman" pitchFamily="18" charset="0"/>
              </a:rPr>
              <a:t>Protein interactions</a:t>
            </a:r>
          </a:p>
          <a:p>
            <a:pPr marL="342900" indent="-342900" algn="r">
              <a:spcBef>
                <a:spcPts val="1200"/>
              </a:spcBef>
              <a:buFontTx/>
              <a:buChar char="-"/>
              <a:defRPr/>
            </a:pPr>
            <a:r>
              <a:rPr lang="en-US" sz="2800" dirty="0">
                <a:latin typeface="Verdana" pitchFamily="34" charset="0"/>
                <a:ea typeface="+mn-ea"/>
                <a:cs typeface="Times New Roman" pitchFamily="18" charset="0"/>
              </a:rPr>
              <a:t>Metabolic networks</a:t>
            </a:r>
          </a:p>
          <a:p>
            <a:pPr marL="342900" indent="-342900" algn="r">
              <a:spcBef>
                <a:spcPts val="1200"/>
              </a:spcBef>
              <a:buFontTx/>
              <a:buChar char="-"/>
              <a:defRPr/>
            </a:pPr>
            <a:r>
              <a:rPr lang="en-US" sz="2800" dirty="0">
                <a:latin typeface="Verdana" pitchFamily="34" charset="0"/>
                <a:ea typeface="+mn-ea"/>
                <a:cs typeface="Times New Roman" pitchFamily="18" charset="0"/>
              </a:rPr>
              <a:t>Co-expression</a:t>
            </a:r>
          </a:p>
          <a:p>
            <a:pPr marL="342900" indent="-342900" algn="r">
              <a:spcBef>
                <a:spcPts val="1200"/>
              </a:spcBef>
              <a:buFontTx/>
              <a:buChar char="-"/>
              <a:defRPr/>
            </a:pPr>
            <a:r>
              <a:rPr lang="en-US" sz="2800" dirty="0">
                <a:latin typeface="Verdana" pitchFamily="34" charset="0"/>
                <a:ea typeface="+mn-ea"/>
                <a:cs typeface="Times New Roman" pitchFamily="18" charset="0"/>
              </a:rPr>
              <a:t>Homology</a:t>
            </a:r>
          </a:p>
          <a:p>
            <a:pPr marL="342900" indent="-342900" algn="r">
              <a:spcBef>
                <a:spcPts val="1200"/>
              </a:spcBef>
              <a:buFontTx/>
              <a:buChar char="-"/>
              <a:defRPr/>
            </a:pPr>
            <a:r>
              <a:rPr lang="en-US" sz="2800" dirty="0">
                <a:latin typeface="Verdana" pitchFamily="34" charset="0"/>
                <a:ea typeface="+mn-ea"/>
                <a:cs typeface="Times New Roman" pitchFamily="18" charset="0"/>
              </a:rPr>
              <a:t>Signaling</a:t>
            </a:r>
          </a:p>
          <a:p>
            <a:pPr marL="342900" indent="-342900" algn="r">
              <a:spcBef>
                <a:spcPts val="1200"/>
              </a:spcBef>
              <a:buFontTx/>
              <a:buChar char="-"/>
              <a:defRPr/>
            </a:pPr>
            <a:r>
              <a:rPr lang="en-US" sz="2800" dirty="0">
                <a:latin typeface="Verdana" pitchFamily="34" charset="0"/>
                <a:ea typeface="+mn-ea"/>
                <a:cs typeface="Times New Roman" pitchFamily="18" charset="0"/>
              </a:rPr>
              <a:t>Neurons</a:t>
            </a:r>
          </a:p>
          <a:p>
            <a:pPr marL="342900" indent="-342900" algn="r">
              <a:spcBef>
                <a:spcPts val="1200"/>
              </a:spcBef>
              <a:buFontTx/>
              <a:buChar char="-"/>
              <a:defRPr/>
            </a:pPr>
            <a:r>
              <a:rPr lang="en-US" sz="2800" dirty="0">
                <a:latin typeface="Verdana" pitchFamily="34" charset="0"/>
                <a:ea typeface="+mn-ea"/>
                <a:cs typeface="Times New Roman" pitchFamily="18" charset="0"/>
              </a:rPr>
              <a:t>Species</a:t>
            </a:r>
          </a:p>
          <a:p>
            <a:pPr algn="r">
              <a:spcBef>
                <a:spcPts val="1200"/>
              </a:spcBef>
              <a:defRPr/>
            </a:pPr>
            <a:r>
              <a:rPr lang="mr-IN" sz="2800" dirty="0">
                <a:latin typeface="Verdana" pitchFamily="34" charset="0"/>
                <a:ea typeface="+mn-ea"/>
                <a:cs typeface="Times New Roman" pitchFamily="18" charset="0"/>
              </a:rPr>
              <a:t>…</a:t>
            </a:r>
            <a:endParaRPr lang="en-US" sz="2800" dirty="0">
              <a:latin typeface="Verdana" pitchFamily="34" charset="0"/>
              <a:ea typeface="+mn-ea"/>
              <a:cs typeface="Times New Roman" pitchFamily="18" charset="0"/>
            </a:endParaRPr>
          </a:p>
          <a:p>
            <a:pPr algn="r">
              <a:spcBef>
                <a:spcPts val="1200"/>
              </a:spcBef>
              <a:defRPr/>
            </a:pPr>
            <a:endParaRPr lang="en-US" sz="2800" dirty="0">
              <a:latin typeface="Verdana" pitchFamily="34"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0"/>
          <p:cNvSpPr>
            <a:spLocks noChangeArrowheads="1"/>
          </p:cNvSpPr>
          <p:nvPr/>
        </p:nvSpPr>
        <p:spPr bwMode="auto">
          <a:xfrm>
            <a:off x="304800" y="1524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000" i="0">
                <a:solidFill>
                  <a:schemeClr val="tx2"/>
                </a:solidFill>
                <a:latin typeface="Arial" charset="0"/>
              </a:rPr>
              <a:t>Genetic variation in SNPs </a:t>
            </a:r>
            <a:br>
              <a:rPr lang="en-GB" sz="4000" i="0">
                <a:solidFill>
                  <a:schemeClr val="tx2"/>
                </a:solidFill>
                <a:latin typeface="Arial" charset="0"/>
              </a:rPr>
            </a:br>
            <a:r>
              <a:rPr lang="en-GB" sz="4000" i="0">
                <a:solidFill>
                  <a:schemeClr val="tx2"/>
                </a:solidFill>
                <a:latin typeface="Arial" charset="0"/>
              </a:rPr>
              <a:t>(</a:t>
            </a:r>
            <a:r>
              <a:rPr lang="en-GB" sz="4000" b="1" i="0">
                <a:solidFill>
                  <a:schemeClr val="tx2"/>
                </a:solidFill>
                <a:latin typeface="Arial" charset="0"/>
              </a:rPr>
              <a:t>S</a:t>
            </a:r>
            <a:r>
              <a:rPr lang="en-GB" sz="4000" i="0">
                <a:solidFill>
                  <a:schemeClr val="tx2"/>
                </a:solidFill>
                <a:latin typeface="Arial" charset="0"/>
              </a:rPr>
              <a:t>ingle </a:t>
            </a:r>
            <a:r>
              <a:rPr lang="en-GB" sz="4000" b="1" i="0">
                <a:solidFill>
                  <a:schemeClr val="tx2"/>
                </a:solidFill>
                <a:latin typeface="Arial" charset="0"/>
              </a:rPr>
              <a:t>N</a:t>
            </a:r>
            <a:r>
              <a:rPr lang="en-GB" sz="4000" i="0">
                <a:solidFill>
                  <a:schemeClr val="tx2"/>
                </a:solidFill>
                <a:latin typeface="Arial" charset="0"/>
              </a:rPr>
              <a:t>ucleotide </a:t>
            </a:r>
            <a:r>
              <a:rPr lang="en-GB" sz="4000" b="1" i="0">
                <a:solidFill>
                  <a:schemeClr val="tx2"/>
                </a:solidFill>
                <a:latin typeface="Arial" charset="0"/>
              </a:rPr>
              <a:t>P</a:t>
            </a:r>
            <a:r>
              <a:rPr lang="en-GB" sz="4000" i="0">
                <a:solidFill>
                  <a:schemeClr val="tx2"/>
                </a:solidFill>
                <a:latin typeface="Arial" charset="0"/>
              </a:rPr>
              <a:t>olymorphisms)</a:t>
            </a:r>
            <a:endParaRPr lang="en-US" sz="4000" i="0">
              <a:solidFill>
                <a:schemeClr val="tx2"/>
              </a:solidFill>
              <a:latin typeface="Arial" charset="0"/>
            </a:endParaRPr>
          </a:p>
        </p:txBody>
      </p:sp>
      <p:grpSp>
        <p:nvGrpSpPr>
          <p:cNvPr id="10242" name="Group 5"/>
          <p:cNvGrpSpPr>
            <a:grpSpLocks/>
          </p:cNvGrpSpPr>
          <p:nvPr/>
        </p:nvGrpSpPr>
        <p:grpSpPr bwMode="auto">
          <a:xfrm>
            <a:off x="1581150" y="1700213"/>
            <a:ext cx="7094538" cy="4876800"/>
            <a:chOff x="1691680" y="1865313"/>
            <a:chExt cx="7094537" cy="4876800"/>
          </a:xfrm>
        </p:grpSpPr>
        <p:sp>
          <p:nvSpPr>
            <p:cNvPr id="10259" name="Rectangle 2"/>
            <p:cNvSpPr>
              <a:spLocks noChangeArrowheads="1"/>
            </p:cNvSpPr>
            <p:nvPr/>
          </p:nvSpPr>
          <p:spPr bwMode="auto">
            <a:xfrm>
              <a:off x="4719042"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0" name="Rectangle 3"/>
            <p:cNvSpPr>
              <a:spLocks noChangeArrowheads="1"/>
            </p:cNvSpPr>
            <p:nvPr/>
          </p:nvSpPr>
          <p:spPr bwMode="auto">
            <a:xfrm>
              <a:off x="7481292"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1" name="Rectangle 4"/>
            <p:cNvSpPr>
              <a:spLocks noChangeArrowheads="1"/>
            </p:cNvSpPr>
            <p:nvPr/>
          </p:nvSpPr>
          <p:spPr bwMode="auto">
            <a:xfrm>
              <a:off x="2898180"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2" name="Rectangle 7"/>
            <p:cNvSpPr>
              <a:spLocks noChangeArrowheads="1"/>
            </p:cNvSpPr>
            <p:nvPr/>
          </p:nvSpPr>
          <p:spPr bwMode="auto">
            <a:xfrm>
              <a:off x="1744067" y="1985963"/>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3" name="Rectangle 10"/>
            <p:cNvSpPr>
              <a:spLocks noChangeArrowheads="1"/>
            </p:cNvSpPr>
            <p:nvPr/>
          </p:nvSpPr>
          <p:spPr bwMode="auto">
            <a:xfrm>
              <a:off x="1710730" y="3055938"/>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4" name="Rectangle 13"/>
            <p:cNvSpPr>
              <a:spLocks noChangeArrowheads="1"/>
            </p:cNvSpPr>
            <p:nvPr/>
          </p:nvSpPr>
          <p:spPr bwMode="auto">
            <a:xfrm>
              <a:off x="1712317" y="403860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5" name="Rectangle 16"/>
            <p:cNvSpPr>
              <a:spLocks noChangeArrowheads="1"/>
            </p:cNvSpPr>
            <p:nvPr/>
          </p:nvSpPr>
          <p:spPr bwMode="auto">
            <a:xfrm>
              <a:off x="1756767" y="508317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6" name="Rectangle 19"/>
            <p:cNvSpPr>
              <a:spLocks noChangeArrowheads="1"/>
            </p:cNvSpPr>
            <p:nvPr/>
          </p:nvSpPr>
          <p:spPr bwMode="auto">
            <a:xfrm>
              <a:off x="1712317" y="6192838"/>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7" name="Rectangle 7"/>
            <p:cNvSpPr>
              <a:spLocks noChangeArrowheads="1"/>
            </p:cNvSpPr>
            <p:nvPr/>
          </p:nvSpPr>
          <p:spPr bwMode="auto">
            <a:xfrm>
              <a:off x="1745655" y="220027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8" name="Rectangle 10"/>
            <p:cNvSpPr>
              <a:spLocks noChangeArrowheads="1"/>
            </p:cNvSpPr>
            <p:nvPr/>
          </p:nvSpPr>
          <p:spPr bwMode="auto">
            <a:xfrm>
              <a:off x="1709142" y="324802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9" name="Rectangle 7"/>
            <p:cNvSpPr>
              <a:spLocks noChangeArrowheads="1"/>
            </p:cNvSpPr>
            <p:nvPr/>
          </p:nvSpPr>
          <p:spPr bwMode="auto">
            <a:xfrm>
              <a:off x="1736130" y="424815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70" name="Rectangle 7"/>
            <p:cNvSpPr>
              <a:spLocks noChangeArrowheads="1"/>
            </p:cNvSpPr>
            <p:nvPr/>
          </p:nvSpPr>
          <p:spPr bwMode="auto">
            <a:xfrm>
              <a:off x="1739305" y="5256213"/>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71" name="Rectangle 7"/>
            <p:cNvSpPr>
              <a:spLocks noChangeArrowheads="1"/>
            </p:cNvSpPr>
            <p:nvPr/>
          </p:nvSpPr>
          <p:spPr bwMode="auto">
            <a:xfrm>
              <a:off x="1691680" y="638175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grpSp>
      <p:grpSp>
        <p:nvGrpSpPr>
          <p:cNvPr id="10243" name="Group 3"/>
          <p:cNvGrpSpPr>
            <a:grpSpLocks/>
          </p:cNvGrpSpPr>
          <p:nvPr/>
        </p:nvGrpSpPr>
        <p:grpSpPr bwMode="auto">
          <a:xfrm>
            <a:off x="323850" y="1628775"/>
            <a:ext cx="1008063" cy="5157788"/>
            <a:chOff x="251520" y="1628800"/>
            <a:chExt cx="1080120" cy="5683725"/>
          </a:xfrm>
        </p:grpSpPr>
        <p:grpSp>
          <p:nvGrpSpPr>
            <p:cNvPr id="10244" name="Group 22"/>
            <p:cNvGrpSpPr>
              <a:grpSpLocks/>
            </p:cNvGrpSpPr>
            <p:nvPr/>
          </p:nvGrpSpPr>
          <p:grpSpPr bwMode="auto">
            <a:xfrm>
              <a:off x="251520" y="2780928"/>
              <a:ext cx="1080120" cy="1171149"/>
              <a:chOff x="2699792" y="3068402"/>
              <a:chExt cx="1656184" cy="1788058"/>
            </a:xfrm>
          </p:grpSpPr>
          <p:sp>
            <p:nvSpPr>
              <p:cNvPr id="10257" name="Oval 23"/>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8"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5" name="Group 25"/>
            <p:cNvGrpSpPr>
              <a:grpSpLocks/>
            </p:cNvGrpSpPr>
            <p:nvPr/>
          </p:nvGrpSpPr>
          <p:grpSpPr bwMode="auto">
            <a:xfrm>
              <a:off x="251520" y="3933056"/>
              <a:ext cx="1080120" cy="1070558"/>
              <a:chOff x="4427984" y="3068402"/>
              <a:chExt cx="1656184" cy="1634480"/>
            </a:xfrm>
          </p:grpSpPr>
          <p:sp>
            <p:nvSpPr>
              <p:cNvPr id="10255" name="Oval 26"/>
              <p:cNvSpPr>
                <a:spLocks noChangeArrowheads="1"/>
              </p:cNvSpPr>
              <p:nvPr/>
            </p:nvSpPr>
            <p:spPr bwMode="auto">
              <a:xfrm>
                <a:off x="4427984"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6" name="Picture 27"/>
              <p:cNvPicPr>
                <a:picLocks noChangeAspect="1"/>
              </p:cNvPicPr>
              <p:nvPr/>
            </p:nvPicPr>
            <p:blipFill>
              <a:blip r:embed="rId4">
                <a:extLst>
                  <a:ext uri="{28A0092B-C50C-407E-A947-70E740481C1C}">
                    <a14:useLocalDpi xmlns:a14="http://schemas.microsoft.com/office/drawing/2010/main" val="0"/>
                  </a:ext>
                </a:extLst>
              </a:blip>
              <a:srcRect t="7829"/>
              <a:stretch>
                <a:fillRect/>
              </a:stretch>
            </p:blipFill>
            <p:spPr bwMode="auto">
              <a:xfrm>
                <a:off x="4559300" y="3094360"/>
                <a:ext cx="1152128" cy="158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6" name="Group 2"/>
            <p:cNvGrpSpPr>
              <a:grpSpLocks/>
            </p:cNvGrpSpPr>
            <p:nvPr/>
          </p:nvGrpSpPr>
          <p:grpSpPr bwMode="auto">
            <a:xfrm>
              <a:off x="251520" y="6237312"/>
              <a:ext cx="1080120" cy="1075213"/>
              <a:chOff x="7697663" y="3789040"/>
              <a:chExt cx="1080120" cy="1075213"/>
            </a:xfrm>
          </p:grpSpPr>
          <p:sp>
            <p:nvSpPr>
              <p:cNvPr id="10253" name="Oval 21"/>
              <p:cNvSpPr>
                <a:spLocks noChangeArrowheads="1"/>
              </p:cNvSpPr>
              <p:nvPr/>
            </p:nvSpPr>
            <p:spPr bwMode="auto">
              <a:xfrm>
                <a:off x="7697663" y="3789040"/>
                <a:ext cx="1080120" cy="10705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4" name="Picture 28"/>
              <p:cNvPicPr>
                <a:picLocks noChangeAspect="1"/>
              </p:cNvPicPr>
              <p:nvPr/>
            </p:nvPicPr>
            <p:blipFill>
              <a:blip r:embed="rId5">
                <a:extLst>
                  <a:ext uri="{28A0092B-C50C-407E-A947-70E740481C1C}">
                    <a14:useLocalDpi xmlns:a14="http://schemas.microsoft.com/office/drawing/2010/main" val="0"/>
                  </a:ext>
                </a:extLst>
              </a:blip>
              <a:srcRect l="50417"/>
              <a:stretch>
                <a:fillRect/>
              </a:stretch>
            </p:blipFill>
            <p:spPr bwMode="auto">
              <a:xfrm>
                <a:off x="7825060" y="3827140"/>
                <a:ext cx="767121" cy="10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7" name="Group 29"/>
            <p:cNvGrpSpPr>
              <a:grpSpLocks/>
            </p:cNvGrpSpPr>
            <p:nvPr/>
          </p:nvGrpSpPr>
          <p:grpSpPr bwMode="auto">
            <a:xfrm>
              <a:off x="251520" y="1628800"/>
              <a:ext cx="1080120" cy="1070558"/>
              <a:chOff x="971600" y="3068402"/>
              <a:chExt cx="1656184" cy="1634480"/>
            </a:xfrm>
          </p:grpSpPr>
          <p:sp>
            <p:nvSpPr>
              <p:cNvPr id="10251" name="Oval 30"/>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2"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8" name="Group 1"/>
            <p:cNvGrpSpPr>
              <a:grpSpLocks/>
            </p:cNvGrpSpPr>
            <p:nvPr/>
          </p:nvGrpSpPr>
          <p:grpSpPr bwMode="auto">
            <a:xfrm>
              <a:off x="251520" y="5085184"/>
              <a:ext cx="1080120" cy="1092820"/>
              <a:chOff x="5969471" y="3789040"/>
              <a:chExt cx="1080120" cy="1092820"/>
            </a:xfrm>
          </p:grpSpPr>
          <p:sp>
            <p:nvSpPr>
              <p:cNvPr id="10249" name="Oval 20"/>
              <p:cNvSpPr>
                <a:spLocks noChangeArrowheads="1"/>
              </p:cNvSpPr>
              <p:nvPr/>
            </p:nvSpPr>
            <p:spPr bwMode="auto">
              <a:xfrm>
                <a:off x="5969471" y="3789040"/>
                <a:ext cx="1080120" cy="10705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0"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5495" y="3844250"/>
                <a:ext cx="726765" cy="103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133600"/>
            <a:ext cx="5829300"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3"/>
          <p:cNvSpPr>
            <a:spLocks noGrp="1" noChangeArrowheads="1"/>
          </p:cNvSpPr>
          <p:nvPr>
            <p:ph type="title"/>
          </p:nvPr>
        </p:nvSpPr>
        <p:spPr>
          <a:xfrm>
            <a:off x="250825" y="304800"/>
            <a:ext cx="8642350" cy="1143000"/>
          </a:xfrm>
        </p:spPr>
        <p:txBody>
          <a:bodyPr/>
          <a:lstStyle/>
          <a:p>
            <a:r>
              <a:rPr lang="en-GB" sz="4800">
                <a:latin typeface="Verdana" charset="0"/>
                <a:cs typeface="Verdana" charset="0"/>
              </a:rPr>
              <a:t>Association with genotype</a:t>
            </a:r>
            <a:endParaRPr lang="en-US" sz="4800">
              <a:latin typeface="Verdana" charset="0"/>
              <a:cs typeface="Verdana" charset="0"/>
            </a:endParaRPr>
          </a:p>
        </p:txBody>
      </p:sp>
      <p:grpSp>
        <p:nvGrpSpPr>
          <p:cNvPr id="11267" name="Group 2"/>
          <p:cNvGrpSpPr>
            <a:grpSpLocks/>
          </p:cNvGrpSpPr>
          <p:nvPr/>
        </p:nvGrpSpPr>
        <p:grpSpPr bwMode="auto">
          <a:xfrm>
            <a:off x="1908175" y="1484313"/>
            <a:ext cx="5602288" cy="1143000"/>
            <a:chOff x="2057400" y="1752600"/>
            <a:chExt cx="5602942" cy="1143000"/>
          </a:xfrm>
        </p:grpSpPr>
        <p:sp>
          <p:nvSpPr>
            <p:cNvPr id="11281" name="Line 4"/>
            <p:cNvSpPr>
              <a:spLocks noChangeShapeType="1"/>
            </p:cNvSpPr>
            <p:nvPr/>
          </p:nvSpPr>
          <p:spPr bwMode="auto">
            <a:xfrm>
              <a:off x="2057400" y="2819400"/>
              <a:ext cx="419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Oval 5"/>
            <p:cNvSpPr>
              <a:spLocks noChangeArrowheads="1"/>
            </p:cNvSpPr>
            <p:nvPr/>
          </p:nvSpPr>
          <p:spPr bwMode="auto">
            <a:xfrm>
              <a:off x="24384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3" name="Oval 6"/>
            <p:cNvSpPr>
              <a:spLocks noChangeArrowheads="1"/>
            </p:cNvSpPr>
            <p:nvPr/>
          </p:nvSpPr>
          <p:spPr bwMode="auto">
            <a:xfrm>
              <a:off x="31242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4" name="Oval 7"/>
            <p:cNvSpPr>
              <a:spLocks noChangeArrowheads="1"/>
            </p:cNvSpPr>
            <p:nvPr/>
          </p:nvSpPr>
          <p:spPr bwMode="auto">
            <a:xfrm>
              <a:off x="57150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5" name="Oval 8"/>
            <p:cNvSpPr>
              <a:spLocks noChangeArrowheads="1"/>
            </p:cNvSpPr>
            <p:nvPr/>
          </p:nvSpPr>
          <p:spPr bwMode="auto">
            <a:xfrm>
              <a:off x="4800600" y="2743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6" name="Oval 9"/>
            <p:cNvSpPr>
              <a:spLocks noChangeArrowheads="1"/>
            </p:cNvSpPr>
            <p:nvPr/>
          </p:nvSpPr>
          <p:spPr bwMode="auto">
            <a:xfrm>
              <a:off x="38100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7" name="Text Box 10"/>
            <p:cNvSpPr txBox="1">
              <a:spLocks noChangeArrowheads="1"/>
            </p:cNvSpPr>
            <p:nvPr/>
          </p:nvSpPr>
          <p:spPr bwMode="auto">
            <a:xfrm>
              <a:off x="5486400" y="1752600"/>
              <a:ext cx="21739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chromosome</a:t>
              </a:r>
              <a:endParaRPr lang="en-US" sz="2400" i="0">
                <a:cs typeface="Verdana" charset="0"/>
              </a:endParaRPr>
            </a:p>
          </p:txBody>
        </p:sp>
        <p:cxnSp>
          <p:nvCxnSpPr>
            <p:cNvPr id="11288" name="AutoShape 11"/>
            <p:cNvCxnSpPr>
              <a:cxnSpLocks noChangeShapeType="1"/>
              <a:stCxn id="11287" idx="2"/>
            </p:cNvCxnSpPr>
            <p:nvPr/>
          </p:nvCxnSpPr>
          <p:spPr bwMode="auto">
            <a:xfrm rot="5400000">
              <a:off x="6146419" y="2240047"/>
              <a:ext cx="452735" cy="40117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9" name="Line 12"/>
            <p:cNvSpPr>
              <a:spLocks noChangeShapeType="1"/>
            </p:cNvSpPr>
            <p:nvPr/>
          </p:nvSpPr>
          <p:spPr bwMode="auto">
            <a:xfrm flipH="1">
              <a:off x="2590800" y="22860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0" name="Line 13"/>
            <p:cNvSpPr>
              <a:spLocks noChangeShapeType="1"/>
            </p:cNvSpPr>
            <p:nvPr/>
          </p:nvSpPr>
          <p:spPr bwMode="auto">
            <a:xfrm>
              <a:off x="2895600" y="22860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1" name="Text Box 14"/>
            <p:cNvSpPr txBox="1">
              <a:spLocks noChangeArrowheads="1"/>
            </p:cNvSpPr>
            <p:nvPr/>
          </p:nvSpPr>
          <p:spPr bwMode="auto">
            <a:xfrm>
              <a:off x="2484264" y="1752600"/>
              <a:ext cx="971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SNPs</a:t>
              </a:r>
              <a:endParaRPr lang="en-US" sz="2400" i="0">
                <a:cs typeface="Verdana" charset="0"/>
              </a:endParaRPr>
            </a:p>
          </p:txBody>
        </p:sp>
        <p:sp>
          <p:nvSpPr>
            <p:cNvPr id="11292" name="Line 15"/>
            <p:cNvSpPr>
              <a:spLocks noChangeShapeType="1"/>
            </p:cNvSpPr>
            <p:nvPr/>
          </p:nvSpPr>
          <p:spPr bwMode="auto">
            <a:xfrm>
              <a:off x="4343400" y="22860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3" name="Text Box 16"/>
            <p:cNvSpPr txBox="1">
              <a:spLocks noChangeArrowheads="1"/>
            </p:cNvSpPr>
            <p:nvPr/>
          </p:nvSpPr>
          <p:spPr bwMode="auto">
            <a:xfrm>
              <a:off x="3581400" y="1752600"/>
              <a:ext cx="20083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trait variant</a:t>
              </a:r>
              <a:endParaRPr lang="en-US" sz="2400" i="0">
                <a:cs typeface="Verdana" charset="0"/>
              </a:endParaRPr>
            </a:p>
          </p:txBody>
        </p:sp>
        <p:sp>
          <p:nvSpPr>
            <p:cNvPr id="11294" name="Oval 21"/>
            <p:cNvSpPr>
              <a:spLocks noChangeArrowheads="1"/>
            </p:cNvSpPr>
            <p:nvPr/>
          </p:nvSpPr>
          <p:spPr bwMode="auto">
            <a:xfrm>
              <a:off x="5715000" y="2589213"/>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5" name="Oval 22"/>
            <p:cNvSpPr>
              <a:spLocks noChangeArrowheads="1"/>
            </p:cNvSpPr>
            <p:nvPr/>
          </p:nvSpPr>
          <p:spPr bwMode="auto">
            <a:xfrm>
              <a:off x="4800600" y="258921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6" name="Oval 23"/>
            <p:cNvSpPr>
              <a:spLocks noChangeArrowheads="1"/>
            </p:cNvSpPr>
            <p:nvPr/>
          </p:nvSpPr>
          <p:spPr bwMode="auto">
            <a:xfrm>
              <a:off x="38100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7" name="Oval 24"/>
            <p:cNvSpPr>
              <a:spLocks noChangeArrowheads="1"/>
            </p:cNvSpPr>
            <p:nvPr/>
          </p:nvSpPr>
          <p:spPr bwMode="auto">
            <a:xfrm>
              <a:off x="31242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8" name="Oval 25"/>
            <p:cNvSpPr>
              <a:spLocks noChangeArrowheads="1"/>
            </p:cNvSpPr>
            <p:nvPr/>
          </p:nvSpPr>
          <p:spPr bwMode="auto">
            <a:xfrm>
              <a:off x="24384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grpSp>
      <p:grpSp>
        <p:nvGrpSpPr>
          <p:cNvPr id="11268" name="Group 3"/>
          <p:cNvGrpSpPr>
            <a:grpSpLocks/>
          </p:cNvGrpSpPr>
          <p:nvPr/>
        </p:nvGrpSpPr>
        <p:grpSpPr bwMode="auto">
          <a:xfrm>
            <a:off x="468313" y="2690813"/>
            <a:ext cx="7704137" cy="1895475"/>
            <a:chOff x="800423" y="4419600"/>
            <a:chExt cx="7704709" cy="1894185"/>
          </a:xfrm>
        </p:grpSpPr>
        <p:sp>
          <p:nvSpPr>
            <p:cNvPr id="11272" name="Text Box 19"/>
            <p:cNvSpPr txBox="1">
              <a:spLocks noChangeArrowheads="1"/>
            </p:cNvSpPr>
            <p:nvPr/>
          </p:nvSpPr>
          <p:spPr bwMode="auto">
            <a:xfrm>
              <a:off x="800423" y="4430439"/>
              <a:ext cx="3094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1800" i="0">
                  <a:cs typeface="Verdana" charset="0"/>
                </a:rPr>
                <a:t>Population with ‘   ’ allele</a:t>
              </a:r>
              <a:endParaRPr lang="en-US" sz="1800" i="0">
                <a:cs typeface="Verdana" charset="0"/>
              </a:endParaRPr>
            </a:p>
          </p:txBody>
        </p:sp>
        <p:sp>
          <p:nvSpPr>
            <p:cNvPr id="11273" name="Text Box 20"/>
            <p:cNvSpPr txBox="1">
              <a:spLocks noChangeArrowheads="1"/>
            </p:cNvSpPr>
            <p:nvPr/>
          </p:nvSpPr>
          <p:spPr bwMode="auto">
            <a:xfrm>
              <a:off x="5410602" y="4419600"/>
              <a:ext cx="3094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1800" i="0">
                  <a:cs typeface="Verdana" charset="0"/>
                </a:rPr>
                <a:t>Population with ‘   ’ allele</a:t>
              </a:r>
              <a:endParaRPr lang="en-US" sz="1800" i="0">
                <a:cs typeface="Verdana" charset="0"/>
              </a:endParaRPr>
            </a:p>
          </p:txBody>
        </p:sp>
        <p:sp>
          <p:nvSpPr>
            <p:cNvPr id="11274" name="Text Box 26"/>
            <p:cNvSpPr txBox="1">
              <a:spLocks noChangeArrowheads="1"/>
            </p:cNvSpPr>
            <p:nvPr/>
          </p:nvSpPr>
          <p:spPr bwMode="auto">
            <a:xfrm>
              <a:off x="3306763" y="5852120"/>
              <a:ext cx="3583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2400" i="0">
                  <a:cs typeface="Verdana" charset="0"/>
                </a:rPr>
                <a:t>Distributions of “trait”</a:t>
              </a:r>
            </a:p>
          </p:txBody>
        </p:sp>
        <p:sp>
          <p:nvSpPr>
            <p:cNvPr id="11275" name="Line 27"/>
            <p:cNvSpPr>
              <a:spLocks noChangeShapeType="1"/>
            </p:cNvSpPr>
            <p:nvPr/>
          </p:nvSpPr>
          <p:spPr bwMode="auto">
            <a:xfrm flipV="1">
              <a:off x="6413500" y="6130925"/>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28"/>
            <p:cNvSpPr>
              <a:spLocks noChangeShapeType="1"/>
            </p:cNvSpPr>
            <p:nvPr/>
          </p:nvSpPr>
          <p:spPr bwMode="auto">
            <a:xfrm flipH="1" flipV="1">
              <a:off x="2046288" y="60960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7" name="Oval 29"/>
            <p:cNvSpPr>
              <a:spLocks noChangeArrowheads="1"/>
            </p:cNvSpPr>
            <p:nvPr/>
          </p:nvSpPr>
          <p:spPr bwMode="auto">
            <a:xfrm>
              <a:off x="2836863" y="453707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78" name="Oval 30"/>
            <p:cNvSpPr>
              <a:spLocks noChangeArrowheads="1"/>
            </p:cNvSpPr>
            <p:nvPr/>
          </p:nvSpPr>
          <p:spPr bwMode="auto">
            <a:xfrm>
              <a:off x="7450138" y="453707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79" name="Line 31"/>
            <p:cNvSpPr>
              <a:spLocks noChangeShapeType="1"/>
            </p:cNvSpPr>
            <p:nvPr/>
          </p:nvSpPr>
          <p:spPr bwMode="auto">
            <a:xfrm>
              <a:off x="2514600" y="4800600"/>
              <a:ext cx="1371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 name="Line 32"/>
            <p:cNvSpPr>
              <a:spLocks noChangeShapeType="1"/>
            </p:cNvSpPr>
            <p:nvPr/>
          </p:nvSpPr>
          <p:spPr bwMode="auto">
            <a:xfrm flipH="1">
              <a:off x="5638800" y="4800600"/>
              <a:ext cx="1295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26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4581525"/>
            <a:ext cx="15843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581525"/>
            <a:ext cx="1512887"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4581525"/>
            <a:ext cx="547211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82942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1443" name="Rectangle 3"/>
          <p:cNvSpPr>
            <a:spLocks noChangeArrowheads="1"/>
          </p:cNvSpPr>
          <p:nvPr/>
        </p:nvSpPr>
        <p:spPr bwMode="auto">
          <a:xfrm>
            <a:off x="228600" y="1524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GB" sz="4800" i="0" dirty="0">
                <a:solidFill>
                  <a:schemeClr val="tx2"/>
                </a:solidFill>
                <a:latin typeface="Arial" charset="0"/>
                <a:ea typeface="+mn-ea"/>
                <a:cs typeface="Times New Roman" pitchFamily="18" charset="0"/>
              </a:rPr>
              <a:t>Association using regression</a:t>
            </a:r>
            <a:endParaRPr lang="en-US" sz="4800" i="0" dirty="0">
              <a:solidFill>
                <a:schemeClr val="tx2"/>
              </a:solidFill>
              <a:latin typeface="Arial" charset="0"/>
              <a:ea typeface="+mn-ea"/>
              <a:cs typeface="Times New Roman" pitchFamily="18" charset="0"/>
            </a:endParaRPr>
          </a:p>
        </p:txBody>
      </p:sp>
      <p:sp>
        <p:nvSpPr>
          <p:cNvPr id="701444" name="Text Box 4"/>
          <p:cNvSpPr txBox="1">
            <a:spLocks noChangeArrowheads="1"/>
          </p:cNvSpPr>
          <p:nvPr/>
        </p:nvSpPr>
        <p:spPr bwMode="auto">
          <a:xfrm>
            <a:off x="2314575" y="6172200"/>
            <a:ext cx="165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genotype</a:t>
            </a:r>
          </a:p>
        </p:txBody>
      </p:sp>
      <p:sp>
        <p:nvSpPr>
          <p:cNvPr id="701445" name="Text Box 5"/>
          <p:cNvSpPr txBox="1">
            <a:spLocks noChangeArrowheads="1"/>
          </p:cNvSpPr>
          <p:nvPr/>
        </p:nvSpPr>
        <p:spPr bwMode="auto">
          <a:xfrm>
            <a:off x="5386388" y="6172200"/>
            <a:ext cx="2800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Coded genotype</a:t>
            </a:r>
          </a:p>
        </p:txBody>
      </p:sp>
      <p:sp>
        <p:nvSpPr>
          <p:cNvPr id="701446" name="Text Box 6"/>
          <p:cNvSpPr txBox="1">
            <a:spLocks noChangeArrowheads="1"/>
          </p:cNvSpPr>
          <p:nvPr/>
        </p:nvSpPr>
        <p:spPr bwMode="auto">
          <a:xfrm rot="16200000">
            <a:off x="-55562" y="3289300"/>
            <a:ext cx="18494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phenotype</a:t>
            </a:r>
          </a:p>
        </p:txBody>
      </p:sp>
      <p:grpSp>
        <p:nvGrpSpPr>
          <p:cNvPr id="701447" name="Group 7"/>
          <p:cNvGrpSpPr>
            <a:grpSpLocks/>
          </p:cNvGrpSpPr>
          <p:nvPr/>
        </p:nvGrpSpPr>
        <p:grpSpPr bwMode="auto">
          <a:xfrm>
            <a:off x="5410200" y="2971800"/>
            <a:ext cx="2667000" cy="2724150"/>
            <a:chOff x="3408" y="1872"/>
            <a:chExt cx="1680" cy="1716"/>
          </a:xfrm>
        </p:grpSpPr>
        <p:sp>
          <p:nvSpPr>
            <p:cNvPr id="701448" name="Freeform 8"/>
            <p:cNvSpPr>
              <a:spLocks/>
            </p:cNvSpPr>
            <p:nvPr/>
          </p:nvSpPr>
          <p:spPr bwMode="auto">
            <a:xfrm>
              <a:off x="3408" y="1872"/>
              <a:ext cx="1680" cy="576"/>
            </a:xfrm>
            <a:custGeom>
              <a:avLst/>
              <a:gdLst>
                <a:gd name="T0" fmla="*/ 0 w 1680"/>
                <a:gd name="T1" fmla="*/ 96 h 576"/>
                <a:gd name="T2" fmla="*/ 1680 w 1680"/>
                <a:gd name="T3" fmla="*/ 480 h 576"/>
                <a:gd name="T4" fmla="*/ 1680 w 1680"/>
                <a:gd name="T5" fmla="*/ 0 h 576"/>
                <a:gd name="T6" fmla="*/ 0 w 1680"/>
                <a:gd name="T7" fmla="*/ 576 h 576"/>
                <a:gd name="T8" fmla="*/ 0 w 1680"/>
                <a:gd name="T9" fmla="*/ 96 h 576"/>
              </a:gdLst>
              <a:ahLst/>
              <a:cxnLst>
                <a:cxn ang="0">
                  <a:pos x="T0" y="T1"/>
                </a:cxn>
                <a:cxn ang="0">
                  <a:pos x="T2" y="T3"/>
                </a:cxn>
                <a:cxn ang="0">
                  <a:pos x="T4" y="T5"/>
                </a:cxn>
                <a:cxn ang="0">
                  <a:pos x="T6" y="T7"/>
                </a:cxn>
                <a:cxn ang="0">
                  <a:pos x="T8" y="T9"/>
                </a:cxn>
              </a:cxnLst>
              <a:rect l="0" t="0" r="r" b="b"/>
              <a:pathLst>
                <a:path w="1680" h="576">
                  <a:moveTo>
                    <a:pt x="0" y="96"/>
                  </a:moveTo>
                  <a:lnTo>
                    <a:pt x="1680" y="480"/>
                  </a:lnTo>
                  <a:lnTo>
                    <a:pt x="1680" y="0"/>
                  </a:lnTo>
                  <a:lnTo>
                    <a:pt x="0" y="576"/>
                  </a:lnTo>
                  <a:lnTo>
                    <a:pt x="0" y="96"/>
                  </a:lnTo>
                  <a:close/>
                </a:path>
              </a:pathLst>
            </a:custGeom>
            <a:solidFill>
              <a:srgbClr val="FF0000">
                <a:alpha val="44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pitchFamily="34" charset="0"/>
                <a:ea typeface="+mn-ea"/>
                <a:cs typeface="Times New Roman" pitchFamily="18" charset="0"/>
              </a:endParaRPr>
            </a:p>
          </p:txBody>
        </p:sp>
        <p:sp>
          <p:nvSpPr>
            <p:cNvPr id="701449" name="Rectangle 9"/>
            <p:cNvSpPr>
              <a:spLocks noChangeArrowheads="1"/>
            </p:cNvSpPr>
            <p:nvPr/>
          </p:nvSpPr>
          <p:spPr bwMode="auto">
            <a:xfrm>
              <a:off x="4782" y="3396"/>
              <a:ext cx="288" cy="192"/>
            </a:xfrm>
            <a:prstGeom prst="rect">
              <a:avLst/>
            </a:prstGeom>
            <a:solidFill>
              <a:srgbClr val="FF0000">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Verdana" pitchFamily="34" charset="0"/>
                <a:ea typeface="+mn-ea"/>
                <a:cs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1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18"/>
          <p:cNvGrpSpPr>
            <a:grpSpLocks/>
          </p:cNvGrpSpPr>
          <p:nvPr/>
        </p:nvGrpSpPr>
        <p:grpSpPr bwMode="auto">
          <a:xfrm>
            <a:off x="1979613" y="1628775"/>
            <a:ext cx="5040312" cy="4987925"/>
            <a:chOff x="1187624" y="332656"/>
            <a:chExt cx="4896544" cy="6131566"/>
          </a:xfrm>
        </p:grpSpPr>
        <p:sp>
          <p:nvSpPr>
            <p:cNvPr id="20" name="Rectangle 19"/>
            <p:cNvSpPr/>
            <p:nvPr/>
          </p:nvSpPr>
          <p:spPr>
            <a:xfrm>
              <a:off x="4355341" y="1843105"/>
              <a:ext cx="936126" cy="218566"/>
            </a:xfrm>
            <a:prstGeom prst="rect">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sp>
          <p:nvSpPr>
            <p:cNvPr id="21" name="TextBox 20"/>
            <p:cNvSpPr txBox="1"/>
            <p:nvPr/>
          </p:nvSpPr>
          <p:spPr>
            <a:xfrm>
              <a:off x="1187624" y="332657"/>
              <a:ext cx="3168352" cy="3170099"/>
            </a:xfrm>
            <a:prstGeom prst="rect">
              <a:avLst/>
            </a:prstGeom>
            <a:blipFill>
              <a:blip r:embed="rId3" cstate="email">
                <a:extLst>
                  <a:ext uri="{28A0092B-C50C-407E-A947-70E740481C1C}">
                    <a14:useLocalDpi xmlns:a14="http://schemas.microsoft.com/office/drawing/2010/main"/>
                  </a:ext>
                </a:extLst>
              </a:blip>
              <a:stretch>
                <a:fillRect/>
              </a:stretch>
            </a:blipFill>
            <a:ln w="63500">
              <a:solidFill>
                <a:srgbClr val="4F81BD">
                  <a:lumMod val="75000"/>
                </a:srgbClr>
              </a:solidFill>
            </a:ln>
            <a:effectLst>
              <a:softEdge rad="0"/>
            </a:effectLst>
          </p:spPr>
          <p:txBody>
            <a:bodyPr anchor="ctr">
              <a:normAutofit lnSpcReduction="10000"/>
            </a:bodyPr>
            <a:lstStyle/>
            <a:p>
              <a:pPr algn="ctr" fontAlgn="auto">
                <a:spcBef>
                  <a:spcPts val="0"/>
                </a:spcBef>
                <a:spcAft>
                  <a:spcPts val="0"/>
                </a:spcAft>
                <a:defRPr/>
              </a:pPr>
              <a:r>
                <a:rPr lang="en-US" sz="16700" b="1" i="0" kern="0" dirty="0">
                  <a:ln w="19050">
                    <a:solidFill>
                      <a:srgbClr val="7030A0"/>
                    </a:solidFill>
                  </a:ln>
                  <a:solidFill>
                    <a:srgbClr val="1F497D">
                      <a:alpha val="40000"/>
                    </a:srgbClr>
                  </a:solidFill>
                  <a:latin typeface="Calibri"/>
                  <a:ea typeface="+mn-ea"/>
                  <a:cs typeface="+mn-cs"/>
                </a:rPr>
                <a:t>G</a:t>
              </a:r>
            </a:p>
          </p:txBody>
        </p:sp>
        <p:sp>
          <p:nvSpPr>
            <p:cNvPr id="22" name="TextBox 21"/>
            <p:cNvSpPr txBox="1"/>
            <p:nvPr/>
          </p:nvSpPr>
          <p:spPr>
            <a:xfrm>
              <a:off x="5292080" y="332656"/>
              <a:ext cx="792088" cy="3170099"/>
            </a:xfrm>
            <a:prstGeom prst="rect">
              <a:avLst/>
            </a:prstGeom>
            <a:blipFill>
              <a:blip r:embed="rId4" cstate="email">
                <a:extLst>
                  <a:ext uri="{28A0092B-C50C-407E-A947-70E740481C1C}">
                    <a14:useLocalDpi xmlns:a14="http://schemas.microsoft.com/office/drawing/2010/main"/>
                  </a:ext>
                </a:extLst>
              </a:blip>
              <a:stretch>
                <a:fillRect/>
              </a:stretch>
            </a:blipFill>
            <a:ln w="63500">
              <a:solidFill>
                <a:srgbClr val="FF0000"/>
              </a:solidFill>
            </a:ln>
          </p:spPr>
          <p:txBody>
            <a:bodyPr anchor="ctr">
              <a:normAutofit/>
            </a:bodyPr>
            <a:lstStyle/>
            <a:p>
              <a:pPr algn="ctr" fontAlgn="auto">
                <a:spcBef>
                  <a:spcPts val="0"/>
                </a:spcBef>
                <a:spcAft>
                  <a:spcPts val="0"/>
                </a:spcAft>
                <a:defRPr/>
              </a:pPr>
              <a:r>
                <a:rPr lang="en-US" sz="9700" b="1" i="0" kern="0" dirty="0">
                  <a:ln w="19050">
                    <a:solidFill>
                      <a:srgbClr val="FF0000"/>
                    </a:solidFill>
                  </a:ln>
                  <a:solidFill>
                    <a:srgbClr val="FF0000">
                      <a:alpha val="40000"/>
                    </a:srgbClr>
                  </a:solidFill>
                  <a:latin typeface="Calibri"/>
                  <a:ea typeface="+mn-ea"/>
                  <a:cs typeface="+mn-cs"/>
                </a:rPr>
                <a:t>P</a:t>
              </a:r>
              <a:endParaRPr lang="en-US" sz="13900" b="1" i="0" kern="0" dirty="0">
                <a:ln w="19050">
                  <a:solidFill>
                    <a:srgbClr val="FF0000"/>
                  </a:solidFill>
                </a:ln>
                <a:solidFill>
                  <a:srgbClr val="FF0000">
                    <a:alpha val="40000"/>
                  </a:srgbClr>
                </a:solidFill>
                <a:latin typeface="Calibri"/>
                <a:ea typeface="+mn-ea"/>
                <a:cs typeface="+mn-cs"/>
              </a:endParaRPr>
            </a:p>
          </p:txBody>
        </p:sp>
        <p:sp>
          <p:nvSpPr>
            <p:cNvPr id="24" name="Pentagon 23"/>
            <p:cNvSpPr/>
            <p:nvPr/>
          </p:nvSpPr>
          <p:spPr>
            <a:xfrm rot="5400000">
              <a:off x="3885401" y="2897118"/>
              <a:ext cx="1863669" cy="192778"/>
            </a:xfrm>
            <a:prstGeom prst="homePlate">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grpSp>
          <p:nvGrpSpPr>
            <p:cNvPr id="13319" name="Group 29"/>
            <p:cNvGrpSpPr>
              <a:grpSpLocks/>
            </p:cNvGrpSpPr>
            <p:nvPr/>
          </p:nvGrpSpPr>
          <p:grpSpPr bwMode="auto">
            <a:xfrm>
              <a:off x="1187624" y="3933741"/>
              <a:ext cx="4896544" cy="2530481"/>
              <a:chOff x="1187624" y="3933741"/>
              <a:chExt cx="4896544" cy="2530481"/>
            </a:xfrm>
          </p:grpSpPr>
          <p:grpSp>
            <p:nvGrpSpPr>
              <p:cNvPr id="13320" name="Group 30"/>
              <p:cNvGrpSpPr>
                <a:grpSpLocks/>
              </p:cNvGrpSpPr>
              <p:nvPr/>
            </p:nvGrpSpPr>
            <p:grpSpPr bwMode="auto">
              <a:xfrm>
                <a:off x="1291279" y="4165333"/>
                <a:ext cx="4517503" cy="1999973"/>
                <a:chOff x="483882" y="1828800"/>
                <a:chExt cx="4088118" cy="1960966"/>
              </a:xfrm>
            </p:grpSpPr>
            <p:pic>
              <p:nvPicPr>
                <p:cNvPr id="13325"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84364"/>
                  <a:ext cx="4038600" cy="190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4"/>
                <p:cNvSpPr txBox="1">
                  <a:spLocks noChangeArrowheads="1"/>
                </p:cNvSpPr>
                <p:nvPr/>
              </p:nvSpPr>
              <p:spPr bwMode="auto">
                <a:xfrm rot="16200000">
                  <a:off x="-143571" y="2455996"/>
                  <a:ext cx="1561354" cy="30703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eaLnBrk="1" fontAlgn="auto" hangingPunct="1">
                    <a:spcBef>
                      <a:spcPts val="0"/>
                    </a:spcBef>
                    <a:spcAft>
                      <a:spcPts val="0"/>
                    </a:spcAft>
                    <a:defRPr/>
                  </a:pPr>
                  <a:r>
                    <a:rPr lang="en-US" sz="1600" b="1" i="0" kern="0" dirty="0">
                      <a:solidFill>
                        <a:prstClr val="black"/>
                      </a:solidFill>
                      <a:latin typeface="Arial" pitchFamily="34" charset="0"/>
                      <a:ea typeface="+mn-ea"/>
                      <a:cs typeface="Arial" pitchFamily="34" charset="0"/>
                    </a:rPr>
                    <a:t>significance</a:t>
                  </a:r>
                </a:p>
              </p:txBody>
            </p:sp>
            <p:sp>
              <p:nvSpPr>
                <p:cNvPr id="40" name="Text Box 10"/>
                <p:cNvSpPr txBox="1">
                  <a:spLocks noChangeArrowheads="1"/>
                </p:cNvSpPr>
                <p:nvPr/>
              </p:nvSpPr>
              <p:spPr bwMode="auto">
                <a:xfrm>
                  <a:off x="1057192" y="3390192"/>
                  <a:ext cx="3434650" cy="331023"/>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algn="ctr" eaLnBrk="1" fontAlgn="auto" hangingPunct="1">
                    <a:spcBef>
                      <a:spcPts val="0"/>
                    </a:spcBef>
                    <a:spcAft>
                      <a:spcPts val="0"/>
                    </a:spcAft>
                    <a:defRPr/>
                  </a:pPr>
                  <a:r>
                    <a:rPr lang="en-US" sz="1600" b="1" i="0" kern="0" dirty="0" smtClean="0">
                      <a:solidFill>
                        <a:prstClr val="black"/>
                      </a:solidFill>
                      <a:latin typeface="Arial" pitchFamily="34" charset="0"/>
                      <a:ea typeface="+mn-ea"/>
                      <a:cs typeface="Arial" pitchFamily="34" charset="0"/>
                    </a:rPr>
                    <a:t>Chromosomal </a:t>
                  </a:r>
                  <a:r>
                    <a:rPr lang="en-US" sz="1600" b="1" i="0" kern="0" dirty="0">
                      <a:solidFill>
                        <a:prstClr val="black"/>
                      </a:solidFill>
                      <a:latin typeface="Arial" pitchFamily="34" charset="0"/>
                      <a:ea typeface="+mn-ea"/>
                      <a:cs typeface="Arial" pitchFamily="34" charset="0"/>
                    </a:rPr>
                    <a:t>position</a:t>
                  </a:r>
                </a:p>
              </p:txBody>
            </p:sp>
          </p:grpSp>
          <p:sp>
            <p:nvSpPr>
              <p:cNvPr id="32" name="Rounded Rectangle 31"/>
              <p:cNvSpPr/>
              <p:nvPr/>
            </p:nvSpPr>
            <p:spPr>
              <a:xfrm>
                <a:off x="1187624" y="3933146"/>
                <a:ext cx="4896544" cy="2531076"/>
              </a:xfrm>
              <a:prstGeom prst="roundRect">
                <a:avLst>
                  <a:gd name="adj" fmla="val 6215"/>
                </a:avLst>
              </a:prstGeom>
              <a:solidFill>
                <a:sysClr val="window" lastClr="FFFFFF">
                  <a:alpha val="23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sp>
            <p:nvSpPr>
              <p:cNvPr id="37" name="Right Brace 36"/>
              <p:cNvSpPr/>
              <p:nvPr/>
            </p:nvSpPr>
            <p:spPr>
              <a:xfrm>
                <a:off x="5720490" y="4244673"/>
                <a:ext cx="291670" cy="863182"/>
              </a:xfrm>
              <a:prstGeom prst="rightBrace">
                <a:avLst>
                  <a:gd name="adj1" fmla="val 8333"/>
                  <a:gd name="adj2" fmla="val 87645"/>
                </a:avLst>
              </a:prstGeom>
              <a:gradFill flip="none" rotWithShape="1">
                <a:gsLst>
                  <a:gs pos="0">
                    <a:sysClr val="windowText" lastClr="000000">
                      <a:tint val="50000"/>
                      <a:satMod val="300000"/>
                    </a:sysClr>
                  </a:gs>
                  <a:gs pos="78000">
                    <a:sysClr val="windowText" lastClr="000000">
                      <a:tint val="37000"/>
                      <a:satMod val="300000"/>
                      <a:lumMod val="100000"/>
                      <a:alpha val="94000"/>
                    </a:sysClr>
                  </a:gs>
                  <a:gs pos="100000">
                    <a:sysClr val="windowText" lastClr="000000">
                      <a:tint val="15000"/>
                      <a:satMod val="350000"/>
                    </a:sysClr>
                  </a:gs>
                </a:gsLst>
                <a:lin ang="5400000" scaled="1"/>
                <a:tileRect/>
              </a:grad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grpSp>
      </p:grpSp>
      <p:sp>
        <p:nvSpPr>
          <p:cNvPr id="13314" name="Rectangle 3"/>
          <p:cNvSpPr>
            <a:spLocks noChangeArrowheads="1"/>
          </p:cNvSpPr>
          <p:nvPr/>
        </p:nvSpPr>
        <p:spPr bwMode="auto">
          <a:xfrm>
            <a:off x="228600" y="287338"/>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400" i="0">
                <a:latin typeface="Arial" charset="0"/>
              </a:rPr>
              <a:t>Genome-wide Association Studies link traits to genotypes (SNPs)</a:t>
            </a:r>
            <a:endParaRPr lang="en-US" sz="4400" i="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gwas-2012-0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8663"/>
            <a:ext cx="6300788"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7950" y="119063"/>
            <a:ext cx="8928100" cy="922337"/>
          </a:xfrm>
          <a:prstGeom prst="rect">
            <a:avLst/>
          </a:prstGeom>
          <a:noFill/>
        </p:spPr>
        <p:txBody>
          <a:bodyPr>
            <a:spAutoFit/>
          </a:bodyPr>
          <a:lstStyle/>
          <a:p>
            <a:pPr algn="r" defTabSz="457200" fontAlgn="auto">
              <a:spcBef>
                <a:spcPts val="0"/>
              </a:spcBef>
              <a:spcAft>
                <a:spcPts val="0"/>
              </a:spcAft>
              <a:defRPr/>
            </a:pPr>
            <a:r>
              <a:rPr lang="en-US" sz="3600" b="1" dirty="0">
                <a:solidFill>
                  <a:schemeClr val="tx2"/>
                </a:solidFill>
                <a:latin typeface="+mj-lt"/>
                <a:ea typeface="+mj-ea"/>
                <a:cs typeface="Arial" pitchFamily="34" charset="0"/>
              </a:rPr>
              <a:t>Published Genome-Wide Associations </a:t>
            </a:r>
            <a:r>
              <a:rPr lang="en-US" sz="3200" b="1" dirty="0">
                <a:solidFill>
                  <a:schemeClr val="tx2"/>
                </a:solidFill>
                <a:latin typeface="+mj-lt"/>
                <a:ea typeface="+mj-ea"/>
                <a:cs typeface="Arial" pitchFamily="34" charset="0"/>
              </a:rPr>
              <a:t/>
            </a:r>
            <a:br>
              <a:rPr lang="en-US" sz="3200" b="1" dirty="0">
                <a:solidFill>
                  <a:schemeClr val="tx2"/>
                </a:solidFill>
                <a:latin typeface="+mj-lt"/>
                <a:ea typeface="+mj-ea"/>
                <a:cs typeface="Arial" pitchFamily="34" charset="0"/>
              </a:rPr>
            </a:br>
            <a:r>
              <a:rPr lang="en-US" sz="1800" b="1" i="0" dirty="0">
                <a:solidFill>
                  <a:prstClr val="black"/>
                </a:solidFill>
                <a:latin typeface="Calibri"/>
                <a:ea typeface="+mn-ea"/>
                <a:cs typeface="+mn-cs"/>
              </a:rPr>
              <a:t>(at p≤5x10</a:t>
            </a:r>
            <a:r>
              <a:rPr lang="en-US" sz="1800" b="1" i="0" baseline="30000" dirty="0">
                <a:solidFill>
                  <a:prstClr val="black"/>
                </a:solidFill>
                <a:latin typeface="Calibri"/>
                <a:ea typeface="+mn-ea"/>
                <a:cs typeface="+mn-cs"/>
              </a:rPr>
              <a:t>-8</a:t>
            </a:r>
            <a:r>
              <a:rPr lang="en-US" sz="1800" b="1" i="0" dirty="0">
                <a:solidFill>
                  <a:prstClr val="black"/>
                </a:solidFill>
                <a:latin typeface="Calibri"/>
                <a:ea typeface="+mn-ea"/>
                <a:cs typeface="+mn-cs"/>
              </a:rPr>
              <a:t> for 18 trait categories)</a:t>
            </a:r>
          </a:p>
        </p:txBody>
      </p:sp>
      <p:sp>
        <p:nvSpPr>
          <p:cNvPr id="6" name="TextBox 5"/>
          <p:cNvSpPr txBox="1"/>
          <p:nvPr/>
        </p:nvSpPr>
        <p:spPr>
          <a:xfrm>
            <a:off x="6396038" y="6075363"/>
            <a:ext cx="2640012" cy="738187"/>
          </a:xfrm>
          <a:prstGeom prst="rect">
            <a:avLst/>
          </a:prstGeom>
          <a:noFill/>
        </p:spPr>
        <p:txBody>
          <a:bodyPr>
            <a:spAutoFit/>
          </a:bodyPr>
          <a:lstStyle/>
          <a:p>
            <a:pPr defTabSz="457200" fontAlgn="auto">
              <a:spcBef>
                <a:spcPts val="0"/>
              </a:spcBef>
              <a:spcAft>
                <a:spcPts val="0"/>
              </a:spcAft>
              <a:defRPr/>
            </a:pPr>
            <a:r>
              <a:rPr lang="en-US" sz="1400" b="1" i="0" dirty="0">
                <a:solidFill>
                  <a:prstClr val="black"/>
                </a:solidFill>
                <a:latin typeface="Calibri"/>
                <a:ea typeface="+mn-ea"/>
                <a:cs typeface="+mn-cs"/>
              </a:rPr>
              <a:t>NHGRI GWA Catalog</a:t>
            </a:r>
          </a:p>
          <a:p>
            <a:pPr defTabSz="457200" fontAlgn="auto">
              <a:spcBef>
                <a:spcPts val="0"/>
              </a:spcBef>
              <a:spcAft>
                <a:spcPts val="0"/>
              </a:spcAft>
              <a:defRPr/>
            </a:pPr>
            <a:r>
              <a:rPr lang="en-US" sz="1400" b="1" i="0" dirty="0">
                <a:solidFill>
                  <a:prstClr val="black"/>
                </a:solidFill>
                <a:latin typeface="Calibri"/>
                <a:ea typeface="+mn-ea"/>
                <a:cs typeface="+mn-cs"/>
              </a:rPr>
              <a:t>www.genome.gov/GWAStudies</a:t>
            </a:r>
          </a:p>
          <a:p>
            <a:pPr defTabSz="457200" fontAlgn="auto">
              <a:spcBef>
                <a:spcPts val="0"/>
              </a:spcBef>
              <a:spcAft>
                <a:spcPts val="0"/>
              </a:spcAft>
              <a:defRPr/>
            </a:pPr>
            <a:r>
              <a:rPr lang="en-US" sz="1400" b="1" i="0" dirty="0">
                <a:solidFill>
                  <a:prstClr val="black"/>
                </a:solidFill>
                <a:latin typeface="Calibri"/>
                <a:ea typeface="+mn-ea"/>
                <a:cs typeface="+mn-cs"/>
              </a:rPr>
              <a:t>www.ebi.ac.uk/fgpt/gwas/ </a:t>
            </a:r>
          </a:p>
        </p:txBody>
      </p:sp>
      <p:pic>
        <p:nvPicPr>
          <p:cNvPr id="14340" name="Picture 2" descr="http://wwwdev.ebi.ac.uk/fgpt/gwas/images/dual-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6523038"/>
            <a:ext cx="10541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http://wwwdev.ebi.ac.uk/fgpt/gwas/images/dual-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453188"/>
            <a:ext cx="12366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gwas-2012-07-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412875"/>
            <a:ext cx="2827338"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xfrm>
            <a:off x="228600" y="188913"/>
            <a:ext cx="8686800" cy="990600"/>
          </a:xfrm>
        </p:spPr>
        <p:txBody>
          <a:bodyPr/>
          <a:lstStyle/>
          <a:p>
            <a:r>
              <a:rPr lang="en-US">
                <a:solidFill>
                  <a:schemeClr val="accent2"/>
                </a:solidFill>
                <a:latin typeface="Comic Sans MS" charset="0"/>
              </a:rPr>
              <a:t>How to compute gene-scores?</a:t>
            </a:r>
          </a:p>
        </p:txBody>
      </p:sp>
      <p:sp>
        <p:nvSpPr>
          <p:cNvPr id="15362" name="TextBox 6"/>
          <p:cNvSpPr txBox="1">
            <a:spLocks noChangeArrowheads="1"/>
          </p:cNvSpPr>
          <p:nvPr/>
        </p:nvSpPr>
        <p:spPr bwMode="auto">
          <a:xfrm>
            <a:off x="395288" y="4149725"/>
            <a:ext cx="82661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eaLnBrk="1" hangingPunct="1"/>
            <a:r>
              <a:rPr lang="en-US" sz="3200"/>
              <a:t>Common approach: </a:t>
            </a:r>
          </a:p>
          <a:p>
            <a:pPr algn="ctr" eaLnBrk="1" hangingPunct="1"/>
            <a:r>
              <a:rPr lang="en-US" sz="3200"/>
              <a:t>Pick a window around the gene-body and compute the </a:t>
            </a:r>
          </a:p>
          <a:p>
            <a:pPr algn="ctr" eaLnBrk="1" hangingPunct="1"/>
            <a:r>
              <a:rPr lang="en-US" sz="3200" b="1"/>
              <a:t>sum or the maximum </a:t>
            </a:r>
          </a:p>
          <a:p>
            <a:pPr algn="ctr" eaLnBrk="1" hangingPunct="1"/>
            <a:r>
              <a:rPr lang="en-US" sz="3200"/>
              <a:t>of</a:t>
            </a:r>
            <a:r>
              <a:rPr lang="en-US" sz="3200" b="1"/>
              <a:t> summary statistics</a:t>
            </a:r>
          </a:p>
          <a:p>
            <a:pPr algn="ctr" eaLnBrk="1" hangingPunct="1"/>
            <a:r>
              <a:rPr lang="en-US" sz="3200"/>
              <a:t> </a:t>
            </a:r>
          </a:p>
        </p:txBody>
      </p:sp>
      <p:pic>
        <p:nvPicPr>
          <p:cNvPr id="15363" name="Picture 7"/>
          <p:cNvPicPr>
            <a:picLocks noChangeAspect="1"/>
          </p:cNvPicPr>
          <p:nvPr/>
        </p:nvPicPr>
        <p:blipFill>
          <a:blip r:embed="rId3">
            <a:extLst>
              <a:ext uri="{28A0092B-C50C-407E-A947-70E740481C1C}">
                <a14:useLocalDpi xmlns:a14="http://schemas.microsoft.com/office/drawing/2010/main" val="0"/>
              </a:ext>
            </a:extLst>
          </a:blip>
          <a:srcRect b="49191"/>
          <a:stretch>
            <a:fillRect/>
          </a:stretch>
        </p:blipFill>
        <p:spPr bwMode="auto">
          <a:xfrm>
            <a:off x="1908175" y="1268413"/>
            <a:ext cx="54229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8"/>
          <p:cNvSpPr txBox="1">
            <a:spLocks noChangeArrowheads="1"/>
          </p:cNvSpPr>
          <p:nvPr/>
        </p:nvSpPr>
        <p:spPr bwMode="auto">
          <a:xfrm>
            <a:off x="4225925" y="3429000"/>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Gene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228600" y="188913"/>
            <a:ext cx="8686800" cy="990600"/>
          </a:xfrm>
        </p:spPr>
        <p:txBody>
          <a:bodyPr/>
          <a:lstStyle/>
          <a:p>
            <a:r>
              <a:rPr lang="en-US">
                <a:solidFill>
                  <a:schemeClr val="accent2"/>
                </a:solidFill>
                <a:latin typeface="Comic Sans MS" charset="0"/>
              </a:rPr>
              <a:t>How</a:t>
            </a:r>
            <a:r>
              <a:rPr lang="en-US">
                <a:latin typeface="Arial" charset="0"/>
              </a:rPr>
              <a:t> </a:t>
            </a:r>
            <a:r>
              <a:rPr lang="en-US">
                <a:solidFill>
                  <a:schemeClr val="accent2"/>
                </a:solidFill>
                <a:latin typeface="Comic Sans MS" charset="0"/>
              </a:rPr>
              <a:t>to compute gene-scores?</a:t>
            </a:r>
          </a:p>
        </p:txBody>
      </p:sp>
      <p:sp>
        <p:nvSpPr>
          <p:cNvPr id="7" name="TextBox 6"/>
          <p:cNvSpPr txBox="1">
            <a:spLocks noChangeArrowheads="1"/>
          </p:cNvSpPr>
          <p:nvPr/>
        </p:nvSpPr>
        <p:spPr bwMode="auto">
          <a:xfrm>
            <a:off x="539750" y="5589588"/>
            <a:ext cx="8121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r" eaLnBrk="1" hangingPunct="1"/>
            <a:r>
              <a:rPr lang="en-US" sz="3200"/>
              <a:t>Challenge: SNPs are </a:t>
            </a:r>
            <a:r>
              <a:rPr lang="en-US" sz="3200" b="1"/>
              <a:t>not </a:t>
            </a:r>
            <a:r>
              <a:rPr lang="en-US" sz="3200"/>
              <a:t>independent </a:t>
            </a:r>
          </a:p>
          <a:p>
            <a:pPr algn="r" eaLnBrk="1" hangingPunct="1"/>
            <a:r>
              <a:rPr lang="en-US" sz="3200"/>
              <a:t>(due to “linkage disequilibrium”) </a:t>
            </a:r>
          </a:p>
        </p:txBody>
      </p:sp>
      <p:pic>
        <p:nvPicPr>
          <p:cNvPr id="16387" name="Picture 7"/>
          <p:cNvPicPr>
            <a:picLocks noChangeAspect="1"/>
          </p:cNvPicPr>
          <p:nvPr/>
        </p:nvPicPr>
        <p:blipFill>
          <a:blip r:embed="rId3">
            <a:extLst>
              <a:ext uri="{28A0092B-C50C-407E-A947-70E740481C1C}">
                <a14:useLocalDpi xmlns:a14="http://schemas.microsoft.com/office/drawing/2010/main" val="0"/>
              </a:ext>
            </a:extLst>
          </a:blip>
          <a:srcRect b="49191"/>
          <a:stretch>
            <a:fillRect/>
          </a:stretch>
        </p:blipFill>
        <p:spPr bwMode="auto">
          <a:xfrm>
            <a:off x="1908175" y="1268413"/>
            <a:ext cx="54229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8"/>
          <p:cNvSpPr txBox="1">
            <a:spLocks noChangeArrowheads="1"/>
          </p:cNvSpPr>
          <p:nvPr/>
        </p:nvSpPr>
        <p:spPr bwMode="auto">
          <a:xfrm>
            <a:off x="4225925" y="3429000"/>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Gene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68413"/>
            <a:ext cx="54229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p:cNvSpPr>
            <a:spLocks noGrp="1"/>
          </p:cNvSpPr>
          <p:nvPr>
            <p:ph type="title"/>
          </p:nvPr>
        </p:nvSpPr>
        <p:spPr>
          <a:xfrm>
            <a:off x="228600" y="22225"/>
            <a:ext cx="8686800" cy="990600"/>
          </a:xfrm>
        </p:spPr>
        <p:txBody>
          <a:bodyPr/>
          <a:lstStyle/>
          <a:p>
            <a:r>
              <a:rPr lang="en-US" sz="4800">
                <a:solidFill>
                  <a:schemeClr val="accent2"/>
                </a:solidFill>
                <a:latin typeface="Comic Sans MS" charset="0"/>
              </a:rPr>
              <a:t>Example: 2 SNPs only</a:t>
            </a:r>
          </a:p>
        </p:txBody>
      </p:sp>
      <p:sp>
        <p:nvSpPr>
          <p:cNvPr id="7" name="Espace réservé du contenu 2"/>
          <p:cNvSpPr>
            <a:spLocks noGrp="1"/>
          </p:cNvSpPr>
          <p:nvPr>
            <p:ph idx="1"/>
          </p:nvPr>
        </p:nvSpPr>
        <p:spPr>
          <a:xfrm>
            <a:off x="4603750" y="2022475"/>
            <a:ext cx="4071938" cy="2447925"/>
          </a:xfrm>
        </p:spPr>
        <p:txBody>
          <a:bodyPr/>
          <a:lstStyle/>
          <a:p>
            <a:pPr marL="0" indent="0">
              <a:buFontTx/>
              <a:buNone/>
              <a:defRPr/>
            </a:pPr>
            <a:r>
              <a:rPr lang="en-US" sz="2800" dirty="0" smtClean="0">
                <a:ea typeface="+mn-ea"/>
                <a:cs typeface="+mn-cs"/>
              </a:rPr>
              <a:t>Sum</a:t>
            </a:r>
            <a:r>
              <a:rPr lang="en-US" sz="2800" dirty="0">
                <a:ea typeface="+mn-ea"/>
                <a:cs typeface="+mn-cs"/>
              </a:rPr>
              <a:t>-statistic:</a:t>
            </a:r>
            <a:br>
              <a:rPr lang="en-US" sz="2800" dirty="0">
                <a:ea typeface="+mn-ea"/>
                <a:cs typeface="+mn-cs"/>
              </a:rPr>
            </a:br>
            <a:r>
              <a:rPr lang="en-US" sz="2800" i="1" dirty="0">
                <a:latin typeface="Times"/>
                <a:ea typeface="+mn-ea"/>
                <a:cs typeface="Times"/>
              </a:rPr>
              <a:t>a</a:t>
            </a:r>
            <a:r>
              <a:rPr lang="en-US" sz="2800" dirty="0">
                <a:ea typeface="+mn-ea"/>
                <a:cs typeface="+mn-cs"/>
              </a:rPr>
              <a:t> = </a:t>
            </a:r>
            <a:r>
              <a:rPr lang="en-US" sz="2800" i="1" dirty="0">
                <a:latin typeface="Times"/>
                <a:ea typeface="+mn-ea"/>
                <a:cs typeface="Times"/>
              </a:rPr>
              <a:t>z</a:t>
            </a:r>
            <a:r>
              <a:rPr lang="en-US" sz="2800" i="1" baseline="-25000" dirty="0">
                <a:latin typeface="Times"/>
                <a:ea typeface="+mn-ea"/>
                <a:cs typeface="Times"/>
              </a:rPr>
              <a:t>1</a:t>
            </a:r>
            <a:r>
              <a:rPr lang="en-US" sz="2800" i="1" baseline="30000" dirty="0">
                <a:latin typeface="Times"/>
                <a:ea typeface="+mn-ea"/>
                <a:cs typeface="Times"/>
              </a:rPr>
              <a:t>2</a:t>
            </a:r>
            <a:r>
              <a:rPr lang="en-US" sz="2800" dirty="0">
                <a:ea typeface="+mn-ea"/>
                <a:cs typeface="+mn-cs"/>
              </a:rPr>
              <a:t> + </a:t>
            </a:r>
            <a:r>
              <a:rPr lang="en-US" sz="2800" i="1" dirty="0" smtClean="0">
                <a:latin typeface="Times"/>
                <a:ea typeface="+mn-ea"/>
                <a:cs typeface="Times"/>
              </a:rPr>
              <a:t>z</a:t>
            </a:r>
            <a:r>
              <a:rPr lang="en-US" sz="2800" i="1" baseline="-25000" dirty="0" smtClean="0">
                <a:latin typeface="Times"/>
                <a:ea typeface="+mn-ea"/>
                <a:cs typeface="Times"/>
              </a:rPr>
              <a:t>2</a:t>
            </a:r>
            <a:r>
              <a:rPr lang="en-US" sz="2800" i="1" baseline="30000" dirty="0" smtClean="0">
                <a:latin typeface="Times"/>
                <a:ea typeface="+mn-ea"/>
                <a:cs typeface="Times"/>
              </a:rPr>
              <a:t>2</a:t>
            </a:r>
            <a:r>
              <a:rPr lang="en-US" sz="2800" dirty="0" smtClean="0">
                <a:ea typeface="+mn-ea"/>
                <a:cs typeface="+mn-cs"/>
              </a:rPr>
              <a:t> from </a:t>
            </a:r>
          </a:p>
          <a:p>
            <a:pPr marL="0" indent="0">
              <a:buFontTx/>
              <a:buNone/>
              <a:defRPr/>
            </a:pPr>
            <a:r>
              <a:rPr lang="en-US" sz="2800" dirty="0" smtClean="0">
                <a:ea typeface="+mn-ea"/>
                <a:cs typeface="+mn-cs"/>
              </a:rPr>
              <a:t>observed z-scores (i.e. normalized effect sizes) </a:t>
            </a:r>
            <a:r>
              <a:rPr lang="en-US" sz="2800" dirty="0">
                <a:ea typeface="+mn-ea"/>
                <a:cs typeface="+mn-cs"/>
              </a:rPr>
              <a:t/>
            </a:r>
            <a:br>
              <a:rPr lang="en-US" sz="2800" dirty="0">
                <a:ea typeface="+mn-ea"/>
                <a:cs typeface="+mn-cs"/>
              </a:rPr>
            </a:br>
            <a:r>
              <a:rPr lang="en-US" sz="2800" i="1" dirty="0" smtClean="0">
                <a:latin typeface="Times"/>
                <a:ea typeface="+mn-ea"/>
                <a:cs typeface="Times"/>
              </a:rPr>
              <a:t>z</a:t>
            </a:r>
            <a:r>
              <a:rPr lang="en-US" sz="2800" i="1" baseline="-25000" dirty="0" smtClean="0">
                <a:latin typeface="Times"/>
                <a:ea typeface="+mn-ea"/>
                <a:cs typeface="Times"/>
              </a:rPr>
              <a:t>1</a:t>
            </a:r>
            <a:r>
              <a:rPr lang="en-US" sz="2800" dirty="0" smtClean="0">
                <a:ea typeface="+mn-ea"/>
                <a:cs typeface="+mn-cs"/>
              </a:rPr>
              <a:t> and </a:t>
            </a:r>
            <a:r>
              <a:rPr lang="en-US" sz="2800" i="1" dirty="0" smtClean="0">
                <a:latin typeface="Times"/>
                <a:ea typeface="+mn-ea"/>
                <a:cs typeface="Times"/>
              </a:rPr>
              <a:t>z</a:t>
            </a:r>
            <a:r>
              <a:rPr lang="en-US" sz="2800" i="1" baseline="-25000" dirty="0" smtClean="0">
                <a:latin typeface="Times"/>
                <a:ea typeface="+mn-ea"/>
                <a:cs typeface="Times"/>
              </a:rPr>
              <a:t>2</a:t>
            </a:r>
            <a:r>
              <a:rPr lang="en-US" sz="2800" dirty="0" smtClean="0">
                <a:ea typeface="+mn-ea"/>
                <a:cs typeface="+mn-cs"/>
              </a:rPr>
              <a:t> for two SNPs.</a:t>
            </a:r>
          </a:p>
          <a:p>
            <a:pPr marL="0" indent="0">
              <a:buFontTx/>
              <a:buNone/>
              <a:defRPr/>
            </a:pPr>
            <a:r>
              <a:rPr lang="en-US" dirty="0" smtClean="0">
                <a:ea typeface="+mn-ea"/>
                <a:cs typeface="+mn-cs"/>
              </a:rPr>
              <a:t> </a:t>
            </a:r>
          </a:p>
          <a:p>
            <a:pPr marL="0" indent="0">
              <a:buFontTx/>
              <a:buNone/>
              <a:defRPr/>
            </a:pPr>
            <a:endParaRPr lang="en-US" dirty="0">
              <a:ea typeface="+mn-ea"/>
              <a:cs typeface="+mn-cs"/>
            </a:endParaRPr>
          </a:p>
          <a:p>
            <a:pPr>
              <a:defRPr/>
            </a:pPr>
            <a:endParaRPr lang="en-US" dirty="0" smtClean="0">
              <a:ea typeface="+mn-ea"/>
              <a:cs typeface="+mn-cs"/>
            </a:endParaRPr>
          </a:p>
          <a:p>
            <a:pPr marL="0" indent="0">
              <a:buFontTx/>
              <a:buNone/>
              <a:defRPr/>
            </a:pPr>
            <a:endParaRPr lang="en-US" dirty="0" smtClean="0">
              <a:ea typeface="+mn-ea"/>
              <a:cs typeface="+mn-cs"/>
            </a:endParaRPr>
          </a:p>
        </p:txBody>
      </p:sp>
      <p:pic>
        <p:nvPicPr>
          <p:cNvPr id="17411" name="Image 3" descr="gmax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196975"/>
            <a:ext cx="4305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9"/>
          <p:cNvSpPr txBox="1">
            <a:spLocks noChangeArrowheads="1"/>
          </p:cNvSpPr>
          <p:nvPr/>
        </p:nvSpPr>
        <p:spPr bwMode="auto">
          <a:xfrm>
            <a:off x="641350" y="5732463"/>
            <a:ext cx="77041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2800"/>
              <a:t>What is the probability to observe </a:t>
            </a:r>
            <a:r>
              <a:rPr lang="en-US" sz="3600">
                <a:latin typeface="Times" charset="0"/>
                <a:cs typeface="Times" charset="0"/>
              </a:rPr>
              <a:t>a &gt; a</a:t>
            </a:r>
            <a:r>
              <a:rPr lang="en-US" sz="3600" baseline="-25000">
                <a:latin typeface="Times" charset="0"/>
                <a:cs typeface="Times" charset="0"/>
              </a:rPr>
              <a:t>0</a:t>
            </a:r>
            <a:r>
              <a:rPr lang="en-US" sz="3600">
                <a:latin typeface="Times" charset="0"/>
                <a:cs typeface="Times" charset="0"/>
              </a:rPr>
              <a:t> </a:t>
            </a:r>
          </a:p>
          <a:p>
            <a:pPr eaLnBrk="1" hangingPunct="1"/>
            <a:r>
              <a:rPr lang="en-US" sz="2800"/>
              <a:t>when the SNPs are correlated?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title"/>
          </p:nvPr>
        </p:nvSpPr>
        <p:spPr>
          <a:xfrm>
            <a:off x="219075" y="0"/>
            <a:ext cx="8686800" cy="990600"/>
          </a:xfrm>
        </p:spPr>
        <p:txBody>
          <a:bodyPr/>
          <a:lstStyle/>
          <a:p>
            <a:r>
              <a:rPr lang="en-US" sz="4800">
                <a:solidFill>
                  <a:schemeClr val="accent2"/>
                </a:solidFill>
                <a:latin typeface="Comic Sans MS" charset="0"/>
              </a:rPr>
              <a:t>Intuitive answer:</a:t>
            </a:r>
          </a:p>
        </p:txBody>
      </p:sp>
      <p:pic>
        <p:nvPicPr>
          <p:cNvPr id="18434" name="Picture 4" descr="genescoreSum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2028825"/>
            <a:ext cx="3948112"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3" descr="gsum2.png"/>
          <p:cNvPicPr>
            <a:picLocks noGrp="1" noChangeAspect="1"/>
          </p:cNvPicPr>
          <p:nvPr>
            <p:ph idx="1"/>
          </p:nvPr>
        </p:nvPicPr>
        <p:blipFill>
          <a:blip r:embed="rId4">
            <a:extLst>
              <a:ext uri="{28A0092B-C50C-407E-A947-70E740481C1C}">
                <a14:useLocalDpi xmlns:a14="http://schemas.microsoft.com/office/drawing/2010/main" val="0"/>
              </a:ext>
            </a:extLst>
          </a:blip>
          <a:srcRect t="20961" b="20961"/>
          <a:stretch>
            <a:fillRect/>
          </a:stretch>
        </p:blipFill>
        <p:spPr>
          <a:xfrm>
            <a:off x="4787900" y="2878138"/>
            <a:ext cx="3857625" cy="2120900"/>
          </a:xfrm>
        </p:spPr>
      </p:pic>
      <p:sp>
        <p:nvSpPr>
          <p:cNvPr id="4" name="Rectangle 3"/>
          <p:cNvSpPr/>
          <p:nvPr/>
        </p:nvSpPr>
        <p:spPr>
          <a:xfrm>
            <a:off x="323850" y="836613"/>
            <a:ext cx="8280400" cy="1138237"/>
          </a:xfrm>
          <a:prstGeom prst="rect">
            <a:avLst/>
          </a:prstGeom>
        </p:spPr>
        <p:txBody>
          <a:bodyPr>
            <a:spAutoFit/>
          </a:bodyPr>
          <a:lstStyle/>
          <a:p>
            <a:pPr>
              <a:defRPr/>
            </a:pPr>
            <a:r>
              <a:rPr lang="en-US" i="0" dirty="0">
                <a:latin typeface="Verdana" pitchFamily="34" charset="0"/>
                <a:ea typeface="+mn-ea"/>
                <a:cs typeface="Times New Roman" pitchFamily="18" charset="0"/>
              </a:rPr>
              <a:t>Since</a:t>
            </a:r>
            <a:r>
              <a:rPr lang="en-US" dirty="0">
                <a:latin typeface="Verdana" pitchFamily="34" charset="0"/>
                <a:ea typeface="+mn-ea"/>
                <a:cs typeface="Times New Roman" pitchFamily="18" charset="0"/>
              </a:rPr>
              <a:t> </a:t>
            </a:r>
            <a:r>
              <a:rPr lang="en-US" sz="2400" dirty="0">
                <a:latin typeface="Times"/>
                <a:ea typeface="+mn-ea"/>
                <a:cs typeface="Times"/>
              </a:rPr>
              <a:t>a</a:t>
            </a:r>
            <a:r>
              <a:rPr lang="en-US" sz="2400" dirty="0">
                <a:latin typeface="Verdana" pitchFamily="34" charset="0"/>
                <a:ea typeface="+mn-ea"/>
                <a:cs typeface="Times New Roman" pitchFamily="18" charset="0"/>
              </a:rPr>
              <a:t> = </a:t>
            </a:r>
            <a:r>
              <a:rPr lang="en-US" sz="2400" dirty="0">
                <a:latin typeface="Times"/>
                <a:ea typeface="+mn-ea"/>
                <a:cs typeface="Times"/>
              </a:rPr>
              <a:t>z</a:t>
            </a:r>
            <a:r>
              <a:rPr lang="en-US" sz="2400" baseline="-25000" dirty="0">
                <a:latin typeface="Times"/>
                <a:ea typeface="+mn-ea"/>
                <a:cs typeface="Times"/>
              </a:rPr>
              <a:t>1</a:t>
            </a:r>
            <a:r>
              <a:rPr lang="en-US" sz="2400" baseline="30000" dirty="0">
                <a:latin typeface="Times"/>
                <a:ea typeface="+mn-ea"/>
                <a:cs typeface="Times"/>
              </a:rPr>
              <a:t>2</a:t>
            </a:r>
            <a:r>
              <a:rPr lang="en-US" sz="2400" dirty="0">
                <a:latin typeface="Verdana" pitchFamily="34" charset="0"/>
                <a:ea typeface="+mn-ea"/>
                <a:cs typeface="Times New Roman" pitchFamily="18" charset="0"/>
              </a:rPr>
              <a:t> + </a:t>
            </a:r>
            <a:r>
              <a:rPr lang="en-US" sz="2400" dirty="0">
                <a:latin typeface="Times"/>
                <a:ea typeface="+mn-ea"/>
                <a:cs typeface="Times"/>
              </a:rPr>
              <a:t>z</a:t>
            </a:r>
            <a:r>
              <a:rPr lang="en-US" sz="2400" baseline="-25000" dirty="0">
                <a:latin typeface="Times"/>
                <a:ea typeface="+mn-ea"/>
                <a:cs typeface="Times"/>
              </a:rPr>
              <a:t>2</a:t>
            </a:r>
            <a:r>
              <a:rPr lang="en-US" sz="2400" baseline="30000" dirty="0">
                <a:latin typeface="Times"/>
                <a:ea typeface="+mn-ea"/>
                <a:cs typeface="Times"/>
              </a:rPr>
              <a:t>2</a:t>
            </a:r>
            <a:r>
              <a:rPr lang="en-US" sz="2800" baseline="30000" dirty="0">
                <a:latin typeface="Times"/>
                <a:ea typeface="+mn-ea"/>
                <a:cs typeface="Times"/>
              </a:rPr>
              <a:t> </a:t>
            </a:r>
            <a:r>
              <a:rPr lang="en-US" i="0" dirty="0">
                <a:latin typeface="Verdana" pitchFamily="34" charset="0"/>
                <a:ea typeface="+mn-ea"/>
                <a:cs typeface="Times New Roman" pitchFamily="18" charset="0"/>
              </a:rPr>
              <a:t>is rotationally invariant one just needs to find the proper coordinate system of the </a:t>
            </a:r>
            <a:r>
              <a:rPr lang="en-US" b="1" i="0" dirty="0">
                <a:latin typeface="Verdana" pitchFamily="34" charset="0"/>
                <a:ea typeface="+mn-ea"/>
                <a:cs typeface="Times New Roman" pitchFamily="18" charset="0"/>
              </a:rPr>
              <a:t>independent</a:t>
            </a:r>
            <a:r>
              <a:rPr lang="en-US" i="0" dirty="0">
                <a:latin typeface="Verdana" pitchFamily="34" charset="0"/>
                <a:ea typeface="+mn-ea"/>
                <a:cs typeface="Times New Roman" pitchFamily="18" charset="0"/>
              </a:rPr>
              <a:t> </a:t>
            </a:r>
            <a:r>
              <a:rPr lang="en-US" dirty="0" err="1">
                <a:latin typeface="Verdana" pitchFamily="34" charset="0"/>
                <a:ea typeface="+mn-ea"/>
                <a:cs typeface="Times New Roman" pitchFamily="18" charset="0"/>
              </a:rPr>
              <a:t>eigen</a:t>
            </a:r>
            <a:r>
              <a:rPr lang="en-US" dirty="0">
                <a:latin typeface="Verdana" pitchFamily="34" charset="0"/>
                <a:ea typeface="+mn-ea"/>
                <a:cs typeface="Times New Roman" pitchFamily="18" charset="0"/>
              </a:rPr>
              <a:t>-SNPs </a:t>
            </a:r>
            <a:r>
              <a:rPr lang="en-US" sz="2400" dirty="0">
                <a:latin typeface="Times"/>
                <a:ea typeface="+mn-ea"/>
                <a:cs typeface="Times"/>
              </a:rPr>
              <a:t>Z</a:t>
            </a:r>
            <a:r>
              <a:rPr lang="en-US" sz="2400" baseline="-25000" dirty="0">
                <a:latin typeface="Times"/>
                <a:ea typeface="+mn-ea"/>
                <a:cs typeface="Times"/>
              </a:rPr>
              <a:t>1</a:t>
            </a:r>
            <a:r>
              <a:rPr lang="en-US" sz="2400" baseline="30000" dirty="0">
                <a:latin typeface="Times"/>
                <a:ea typeface="+mn-ea"/>
                <a:cs typeface="Times"/>
              </a:rPr>
              <a:t>’</a:t>
            </a:r>
            <a:r>
              <a:rPr lang="en-US" baseline="30000" dirty="0">
                <a:latin typeface="Times"/>
                <a:ea typeface="+mn-ea"/>
                <a:cs typeface="Times"/>
              </a:rPr>
              <a:t>  </a:t>
            </a:r>
            <a:r>
              <a:rPr lang="en-US" dirty="0">
                <a:latin typeface="+mn-lt"/>
                <a:ea typeface="+mn-ea"/>
                <a:cs typeface="Times"/>
              </a:rPr>
              <a:t>and</a:t>
            </a:r>
            <a:r>
              <a:rPr lang="en-US" dirty="0">
                <a:latin typeface="Verdana" pitchFamily="34" charset="0"/>
                <a:ea typeface="+mn-ea"/>
                <a:cs typeface="Times New Roman" pitchFamily="18" charset="0"/>
              </a:rPr>
              <a:t>  </a:t>
            </a:r>
            <a:r>
              <a:rPr lang="en-US" sz="2400" dirty="0">
                <a:latin typeface="Times"/>
                <a:ea typeface="+mn-ea"/>
                <a:cs typeface="Times"/>
              </a:rPr>
              <a:t>Z</a:t>
            </a:r>
            <a:r>
              <a:rPr lang="en-US" sz="2400" baseline="-25000" dirty="0">
                <a:latin typeface="Times"/>
                <a:ea typeface="+mn-ea"/>
                <a:cs typeface="Times"/>
              </a:rPr>
              <a:t>2</a:t>
            </a:r>
            <a:r>
              <a:rPr lang="en-US" sz="2400" baseline="30000" dirty="0">
                <a:latin typeface="Times"/>
                <a:ea typeface="+mn-ea"/>
                <a:cs typeface="Times"/>
              </a:rPr>
              <a:t>’</a:t>
            </a:r>
            <a:r>
              <a:rPr lang="en-US" baseline="30000" dirty="0">
                <a:latin typeface="Times"/>
                <a:ea typeface="+mn-ea"/>
                <a:cs typeface="Times"/>
              </a:rPr>
              <a:t> </a:t>
            </a:r>
            <a:endParaRPr lang="en-US" dirty="0">
              <a:latin typeface="Verdana" pitchFamily="34" charset="0"/>
              <a:ea typeface="+mn-ea"/>
              <a:cs typeface="Times New Roman" pitchFamily="18" charset="0"/>
            </a:endParaRPr>
          </a:p>
        </p:txBody>
      </p:sp>
      <p:sp>
        <p:nvSpPr>
          <p:cNvPr id="18437" name="Right Arrow 5"/>
          <p:cNvSpPr>
            <a:spLocks noChangeArrowheads="1"/>
          </p:cNvSpPr>
          <p:nvPr/>
        </p:nvSpPr>
        <p:spPr bwMode="auto">
          <a:xfrm>
            <a:off x="3779838" y="3213100"/>
            <a:ext cx="936625" cy="360363"/>
          </a:xfrm>
          <a:prstGeom prst="rightArrow">
            <a:avLst>
              <a:gd name="adj1" fmla="val 50000"/>
              <a:gd name="adj2" fmla="val 4998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89138"/>
            <a:ext cx="571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989138"/>
            <a:ext cx="88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2"/>
          <p:cNvSpPr txBox="1">
            <a:spLocks noChangeArrowheads="1"/>
          </p:cNvSpPr>
          <p:nvPr/>
        </p:nvSpPr>
        <p:spPr bwMode="auto">
          <a:xfrm>
            <a:off x="658813" y="5921375"/>
            <a:ext cx="8005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eaLnBrk="1" hangingPunct="1"/>
            <a:r>
              <a:rPr lang="en-US" i="0"/>
              <a:t>So</a:t>
            </a:r>
            <a:r>
              <a:rPr lang="en-US" sz="2400"/>
              <a:t> </a:t>
            </a:r>
            <a:r>
              <a:rPr lang="en-US" sz="2400">
                <a:latin typeface="Times" charset="0"/>
                <a:cs typeface="Times" charset="0"/>
              </a:rPr>
              <a:t>a ~ λ</a:t>
            </a:r>
            <a:r>
              <a:rPr lang="en-US" sz="2400" baseline="-25000">
                <a:latin typeface="Times" charset="0"/>
                <a:cs typeface="Times" charset="0"/>
              </a:rPr>
              <a:t>1</a:t>
            </a:r>
            <a:r>
              <a:rPr lang="en-US" sz="2400">
                <a:latin typeface="Times" charset="0"/>
                <a:cs typeface="Times" charset="0"/>
              </a:rPr>
              <a:t> χ</a:t>
            </a:r>
            <a:r>
              <a:rPr lang="en-US" sz="2400" baseline="-25000">
                <a:latin typeface="Times" charset="0"/>
                <a:cs typeface="Times" charset="0"/>
              </a:rPr>
              <a:t>1</a:t>
            </a:r>
            <a:r>
              <a:rPr lang="en-US" sz="2400" baseline="30000">
                <a:latin typeface="Times" charset="0"/>
                <a:cs typeface="Times" charset="0"/>
              </a:rPr>
              <a:t>2 </a:t>
            </a:r>
            <a:r>
              <a:rPr lang="en-US" sz="2400" i="0">
                <a:latin typeface="Times" charset="0"/>
                <a:cs typeface="Times" charset="0"/>
              </a:rPr>
              <a:t>+ </a:t>
            </a:r>
            <a:r>
              <a:rPr lang="en-US" sz="2400">
                <a:latin typeface="Times" charset="0"/>
                <a:cs typeface="Times" charset="0"/>
              </a:rPr>
              <a:t>λ</a:t>
            </a:r>
            <a:r>
              <a:rPr lang="en-US" sz="2400" baseline="-25000">
                <a:latin typeface="Times" charset="0"/>
                <a:cs typeface="Times" charset="0"/>
              </a:rPr>
              <a:t>2</a:t>
            </a:r>
            <a:r>
              <a:rPr lang="en-US" sz="2400">
                <a:latin typeface="Times" charset="0"/>
                <a:cs typeface="Times" charset="0"/>
              </a:rPr>
              <a:t> χ</a:t>
            </a:r>
            <a:r>
              <a:rPr lang="en-US" sz="2400" baseline="-25000">
                <a:latin typeface="Times" charset="0"/>
                <a:cs typeface="Times" charset="0"/>
              </a:rPr>
              <a:t>2</a:t>
            </a:r>
            <a:r>
              <a:rPr lang="en-US" sz="2400" baseline="30000">
                <a:latin typeface="Times" charset="0"/>
                <a:cs typeface="Times" charset="0"/>
              </a:rPr>
              <a:t>2 </a:t>
            </a:r>
            <a:r>
              <a:rPr lang="en-US" sz="2400"/>
              <a:t> </a:t>
            </a:r>
            <a:r>
              <a:rPr lang="en-US" i="0"/>
              <a:t>follows a weighed </a:t>
            </a:r>
            <a:r>
              <a:rPr lang="en-US" sz="2400">
                <a:latin typeface="Times" charset="0"/>
                <a:cs typeface="Times" charset="0"/>
              </a:rPr>
              <a:t>χ</a:t>
            </a:r>
            <a:r>
              <a:rPr lang="en-US" sz="2400" baseline="30000">
                <a:latin typeface="Times" charset="0"/>
                <a:cs typeface="Times" charset="0"/>
              </a:rPr>
              <a:t>2 </a:t>
            </a:r>
            <a:r>
              <a:rPr lang="en-US" i="0"/>
              <a:t>distribution</a:t>
            </a:r>
          </a:p>
          <a:p>
            <a:pPr algn="ctr" eaLnBrk="1" hangingPunct="1"/>
            <a:r>
              <a:rPr lang="en-US" i="0"/>
              <a:t>(with eigenvalues</a:t>
            </a:r>
            <a:r>
              <a:rPr lang="en-US" sz="2400"/>
              <a:t> </a:t>
            </a:r>
            <a:r>
              <a:rPr lang="en-US" sz="2400">
                <a:latin typeface="Times" charset="0"/>
                <a:cs typeface="Times" charset="0"/>
              </a:rPr>
              <a:t>λ</a:t>
            </a:r>
            <a:r>
              <a:rPr lang="en-US" sz="2400" baseline="-25000">
                <a:latin typeface="Times" charset="0"/>
                <a:cs typeface="Times" charset="0"/>
              </a:rPr>
              <a:t>1</a:t>
            </a:r>
            <a:r>
              <a:rPr lang="en-US" sz="2400">
                <a:latin typeface="Times" charset="0"/>
                <a:cs typeface="Times" charset="0"/>
              </a:rPr>
              <a:t> </a:t>
            </a:r>
            <a:r>
              <a:rPr lang="en-US" i="0"/>
              <a:t>and</a:t>
            </a:r>
            <a:r>
              <a:rPr lang="en-US" sz="2400" i="0">
                <a:latin typeface="Times" charset="0"/>
                <a:cs typeface="Times" charset="0"/>
              </a:rPr>
              <a:t> </a:t>
            </a:r>
            <a:r>
              <a:rPr lang="en-US" sz="2400">
                <a:latin typeface="Times" charset="0"/>
                <a:cs typeface="Times" charset="0"/>
              </a:rPr>
              <a:t>λ</a:t>
            </a:r>
            <a:r>
              <a:rPr lang="en-US" sz="2400" baseline="-25000">
                <a:latin typeface="Times" charset="0"/>
                <a:cs typeface="Times" charset="0"/>
              </a:rPr>
              <a:t>2</a:t>
            </a:r>
            <a:r>
              <a:rPr lang="en-US" sz="2400">
                <a:latin typeface="Times" charset="0"/>
                <a:cs typeface="Times" charset="0"/>
              </a:rPr>
              <a:t> </a:t>
            </a:r>
            <a:r>
              <a:rPr lang="en-US" i="0"/>
              <a:t>from the SNP covariance matrix)</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42900" y="304800"/>
            <a:ext cx="8534400" cy="9906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dirty="0">
                <a:solidFill>
                  <a:schemeClr val="accent2"/>
                </a:solidFill>
                <a:latin typeface="Comic Sans MS" charset="0"/>
              </a:rPr>
              <a:t>Example: Gene networks</a:t>
            </a:r>
          </a:p>
        </p:txBody>
      </p:sp>
      <p:grpSp>
        <p:nvGrpSpPr>
          <p:cNvPr id="5123" name="Group 3"/>
          <p:cNvGrpSpPr>
            <a:grpSpLocks/>
          </p:cNvGrpSpPr>
          <p:nvPr/>
        </p:nvGrpSpPr>
        <p:grpSpPr bwMode="auto">
          <a:xfrm>
            <a:off x="76200" y="4241800"/>
            <a:ext cx="3006725" cy="1600200"/>
            <a:chOff x="48" y="2672"/>
            <a:chExt cx="1894" cy="1008"/>
          </a:xfrm>
        </p:grpSpPr>
        <p:sp>
          <p:nvSpPr>
            <p:cNvPr id="5124" name="Text Box 4"/>
            <p:cNvSpPr txBox="1">
              <a:spLocks noChangeArrowheads="1"/>
            </p:cNvSpPr>
            <p:nvPr/>
          </p:nvSpPr>
          <p:spPr bwMode="auto">
            <a:xfrm>
              <a:off x="1242" y="2672"/>
              <a:ext cx="6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dirty="0">
                  <a:latin typeface="Times New Roman" charset="0"/>
                </a:rPr>
                <a:t>Gene </a:t>
              </a:r>
              <a:r>
                <a:rPr lang="en-US" sz="2400" i="1" dirty="0">
                  <a:latin typeface="Times New Roman" charset="0"/>
                </a:rPr>
                <a:t>A</a:t>
              </a:r>
            </a:p>
          </p:txBody>
        </p:sp>
        <p:sp>
          <p:nvSpPr>
            <p:cNvPr id="5125" name="Text Box 5"/>
            <p:cNvSpPr txBox="1">
              <a:spLocks noChangeArrowheads="1"/>
            </p:cNvSpPr>
            <p:nvPr/>
          </p:nvSpPr>
          <p:spPr bwMode="auto">
            <a:xfrm>
              <a:off x="1256" y="3392"/>
              <a:ext cx="6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B</a:t>
              </a:r>
            </a:p>
          </p:txBody>
        </p:sp>
        <p:sp>
          <p:nvSpPr>
            <p:cNvPr id="5126" name="AutoShape 6"/>
            <p:cNvSpPr>
              <a:spLocks/>
            </p:cNvSpPr>
            <p:nvPr/>
          </p:nvSpPr>
          <p:spPr bwMode="auto">
            <a:xfrm>
              <a:off x="1056" y="2768"/>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7" name="Text Box 7"/>
            <p:cNvSpPr txBox="1">
              <a:spLocks noChangeArrowheads="1"/>
            </p:cNvSpPr>
            <p:nvPr/>
          </p:nvSpPr>
          <p:spPr bwMode="auto">
            <a:xfrm>
              <a:off x="48" y="2784"/>
              <a:ext cx="1017"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Similar</a:t>
              </a:r>
            </a:p>
            <a:p>
              <a:pPr algn="ctr" rtl="1"/>
              <a:r>
                <a:rPr lang="en-US" sz="2400">
                  <a:latin typeface="Times New Roman" charset="0"/>
                </a:rPr>
                <a:t>Expression </a:t>
              </a:r>
            </a:p>
            <a:p>
              <a:pPr algn="ctr" rtl="1"/>
              <a:r>
                <a:rPr lang="en-US" sz="2400">
                  <a:latin typeface="Times New Roman" charset="0"/>
                </a:rPr>
                <a:t>profiles</a:t>
              </a:r>
            </a:p>
          </p:txBody>
        </p:sp>
      </p:grpSp>
      <p:grpSp>
        <p:nvGrpSpPr>
          <p:cNvPr id="5128" name="Group 8"/>
          <p:cNvGrpSpPr>
            <a:grpSpLocks/>
          </p:cNvGrpSpPr>
          <p:nvPr/>
        </p:nvGrpSpPr>
        <p:grpSpPr bwMode="auto">
          <a:xfrm>
            <a:off x="5689600" y="4318000"/>
            <a:ext cx="3125788" cy="1765300"/>
            <a:chOff x="3584" y="2720"/>
            <a:chExt cx="1969" cy="1112"/>
          </a:xfrm>
        </p:grpSpPr>
        <p:sp>
          <p:nvSpPr>
            <p:cNvPr id="5129" name="Text Box 9"/>
            <p:cNvSpPr txBox="1">
              <a:spLocks noChangeArrowheads="1"/>
            </p:cNvSpPr>
            <p:nvPr/>
          </p:nvSpPr>
          <p:spPr bwMode="auto">
            <a:xfrm>
              <a:off x="3608" y="2720"/>
              <a:ext cx="6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C</a:t>
              </a:r>
            </a:p>
          </p:txBody>
        </p:sp>
        <p:sp>
          <p:nvSpPr>
            <p:cNvPr id="5130" name="Text Box 10"/>
            <p:cNvSpPr txBox="1">
              <a:spLocks noChangeArrowheads="1"/>
            </p:cNvSpPr>
            <p:nvPr/>
          </p:nvSpPr>
          <p:spPr bwMode="auto">
            <a:xfrm>
              <a:off x="3584" y="3544"/>
              <a:ext cx="7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D</a:t>
              </a:r>
            </a:p>
          </p:txBody>
        </p:sp>
        <p:sp>
          <p:nvSpPr>
            <p:cNvPr id="5131" name="AutoShape 11"/>
            <p:cNvSpPr>
              <a:spLocks/>
            </p:cNvSpPr>
            <p:nvPr/>
          </p:nvSpPr>
          <p:spPr bwMode="auto">
            <a:xfrm flipH="1">
              <a:off x="4328" y="2864"/>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2" name="Text Box 12"/>
            <p:cNvSpPr txBox="1">
              <a:spLocks noChangeArrowheads="1"/>
            </p:cNvSpPr>
            <p:nvPr/>
          </p:nvSpPr>
          <p:spPr bwMode="auto">
            <a:xfrm>
              <a:off x="4536" y="2904"/>
              <a:ext cx="1017"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Distinct</a:t>
              </a:r>
            </a:p>
            <a:p>
              <a:pPr algn="ctr" rtl="1"/>
              <a:r>
                <a:rPr lang="en-US" sz="2400">
                  <a:latin typeface="Times New Roman" charset="0"/>
                </a:rPr>
                <a:t>Expression </a:t>
              </a:r>
            </a:p>
            <a:p>
              <a:pPr algn="ctr" rtl="1"/>
              <a:r>
                <a:rPr lang="en-US" sz="2400">
                  <a:latin typeface="Times New Roman" charset="0"/>
                </a:rPr>
                <a:t>profiles</a:t>
              </a:r>
            </a:p>
          </p:txBody>
        </p:sp>
      </p:grpSp>
      <p:grpSp>
        <p:nvGrpSpPr>
          <p:cNvPr id="5133" name="Group 13"/>
          <p:cNvGrpSpPr>
            <a:grpSpLocks/>
          </p:cNvGrpSpPr>
          <p:nvPr/>
        </p:nvGrpSpPr>
        <p:grpSpPr bwMode="auto">
          <a:xfrm>
            <a:off x="774700" y="2438400"/>
            <a:ext cx="7696200" cy="3327400"/>
            <a:chOff x="488" y="1536"/>
            <a:chExt cx="4848" cy="2096"/>
          </a:xfrm>
        </p:grpSpPr>
        <p:grpSp>
          <p:nvGrpSpPr>
            <p:cNvPr id="5134" name="Group 14"/>
            <p:cNvGrpSpPr>
              <a:grpSpLocks/>
            </p:cNvGrpSpPr>
            <p:nvPr/>
          </p:nvGrpSpPr>
          <p:grpSpPr bwMode="auto">
            <a:xfrm>
              <a:off x="488" y="1536"/>
              <a:ext cx="4848" cy="365"/>
              <a:chOff x="480" y="1536"/>
              <a:chExt cx="4848" cy="365"/>
            </a:xfrm>
          </p:grpSpPr>
          <p:sp>
            <p:nvSpPr>
              <p:cNvPr id="5135" name="Text Box 15"/>
              <p:cNvSpPr txBox="1">
                <a:spLocks noChangeArrowheads="1"/>
              </p:cNvSpPr>
              <p:nvPr/>
            </p:nvSpPr>
            <p:spPr bwMode="auto">
              <a:xfrm>
                <a:off x="480" y="1536"/>
                <a:ext cx="4848"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FontTx/>
                  <a:buChar char="•"/>
                </a:pPr>
                <a:r>
                  <a:rPr lang="en-US" sz="3200" i="0" dirty="0">
                    <a:latin typeface="Times New Roman" charset="0"/>
                  </a:rPr>
                  <a:t> Connect </a:t>
                </a:r>
                <a:r>
                  <a:rPr lang="en-US" sz="3200" i="0" dirty="0" smtClean="0">
                    <a:latin typeface="Times New Roman" charset="0"/>
                  </a:rPr>
                  <a:t>“related” </a:t>
                </a:r>
                <a:r>
                  <a:rPr lang="en-US" sz="3200" i="0" dirty="0">
                    <a:latin typeface="Times New Roman" charset="0"/>
                  </a:rPr>
                  <a:t>genes by edges (         )</a:t>
                </a:r>
                <a:endParaRPr lang="en-US" sz="4800" i="0" dirty="0">
                  <a:solidFill>
                    <a:schemeClr val="tx2"/>
                  </a:solidFill>
                  <a:latin typeface="Times New Roman" charset="0"/>
                </a:endParaRPr>
              </a:p>
            </p:txBody>
          </p:sp>
          <p:sp>
            <p:nvSpPr>
              <p:cNvPr id="5136" name="Line 16"/>
              <p:cNvSpPr>
                <a:spLocks noChangeShapeType="1"/>
              </p:cNvSpPr>
              <p:nvPr/>
            </p:nvSpPr>
            <p:spPr bwMode="auto">
              <a:xfrm>
                <a:off x="4369" y="1752"/>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137" name="Line 17"/>
            <p:cNvSpPr>
              <a:spLocks noChangeShapeType="1"/>
            </p:cNvSpPr>
            <p:nvPr/>
          </p:nvSpPr>
          <p:spPr bwMode="auto">
            <a:xfrm flipV="1">
              <a:off x="2120" y="2496"/>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8" name="Line 18"/>
            <p:cNvSpPr>
              <a:spLocks noChangeShapeType="1"/>
            </p:cNvSpPr>
            <p:nvPr/>
          </p:nvSpPr>
          <p:spPr bwMode="auto">
            <a:xfrm>
              <a:off x="2064" y="2928"/>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9" name="Line 19"/>
            <p:cNvSpPr>
              <a:spLocks noChangeShapeType="1"/>
            </p:cNvSpPr>
            <p:nvPr/>
          </p:nvSpPr>
          <p:spPr bwMode="auto">
            <a:xfrm>
              <a:off x="2848" y="2560"/>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0" name="Line 20"/>
            <p:cNvSpPr>
              <a:spLocks noChangeShapeType="1"/>
            </p:cNvSpPr>
            <p:nvPr/>
          </p:nvSpPr>
          <p:spPr bwMode="auto">
            <a:xfrm>
              <a:off x="2112" y="2896"/>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1" name="Line 21"/>
            <p:cNvSpPr>
              <a:spLocks noChangeShapeType="1"/>
            </p:cNvSpPr>
            <p:nvPr/>
          </p:nvSpPr>
          <p:spPr bwMode="auto">
            <a:xfrm flipV="1">
              <a:off x="2944" y="2864"/>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2" name="Line 22"/>
            <p:cNvSpPr>
              <a:spLocks noChangeShapeType="1"/>
            </p:cNvSpPr>
            <p:nvPr/>
          </p:nvSpPr>
          <p:spPr bwMode="auto">
            <a:xfrm>
              <a:off x="2896" y="3232"/>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3" name="Line 23"/>
            <p:cNvSpPr>
              <a:spLocks noChangeShapeType="1"/>
            </p:cNvSpPr>
            <p:nvPr/>
          </p:nvSpPr>
          <p:spPr bwMode="auto">
            <a:xfrm flipV="1">
              <a:off x="2216" y="3200"/>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144" name="Group 24"/>
          <p:cNvGrpSpPr>
            <a:grpSpLocks/>
          </p:cNvGrpSpPr>
          <p:nvPr/>
        </p:nvGrpSpPr>
        <p:grpSpPr bwMode="auto">
          <a:xfrm>
            <a:off x="647700" y="1779612"/>
            <a:ext cx="6705600" cy="4457700"/>
            <a:chOff x="408" y="1112"/>
            <a:chExt cx="4224" cy="2808"/>
          </a:xfrm>
        </p:grpSpPr>
        <p:sp>
          <p:nvSpPr>
            <p:cNvPr id="5145" name="Oval 25"/>
            <p:cNvSpPr>
              <a:spLocks noChangeArrowheads="1"/>
            </p:cNvSpPr>
            <p:nvPr/>
          </p:nvSpPr>
          <p:spPr bwMode="auto">
            <a:xfrm>
              <a:off x="2024" y="34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6" name="Oval 26"/>
            <p:cNvSpPr>
              <a:spLocks noChangeArrowheads="1"/>
            </p:cNvSpPr>
            <p:nvPr/>
          </p:nvSpPr>
          <p:spPr bwMode="auto">
            <a:xfrm>
              <a:off x="3320" y="35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7" name="Oval 27"/>
            <p:cNvSpPr>
              <a:spLocks noChangeArrowheads="1"/>
            </p:cNvSpPr>
            <p:nvPr/>
          </p:nvSpPr>
          <p:spPr bwMode="auto">
            <a:xfrm>
              <a:off x="3360"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8" name="Oval 28"/>
            <p:cNvSpPr>
              <a:spLocks noChangeArrowheads="1"/>
            </p:cNvSpPr>
            <p:nvPr/>
          </p:nvSpPr>
          <p:spPr bwMode="auto">
            <a:xfrm>
              <a:off x="2696" y="372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9" name="Oval 29"/>
            <p:cNvSpPr>
              <a:spLocks noChangeArrowheads="1"/>
            </p:cNvSpPr>
            <p:nvPr/>
          </p:nvSpPr>
          <p:spPr bwMode="auto">
            <a:xfrm>
              <a:off x="2752" y="30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 name="Oval 30"/>
            <p:cNvSpPr>
              <a:spLocks noChangeArrowheads="1"/>
            </p:cNvSpPr>
            <p:nvPr/>
          </p:nvSpPr>
          <p:spPr bwMode="auto">
            <a:xfrm>
              <a:off x="2752" y="23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 name="Oval 31"/>
            <p:cNvSpPr>
              <a:spLocks noChangeArrowheads="1"/>
            </p:cNvSpPr>
            <p:nvPr/>
          </p:nvSpPr>
          <p:spPr bwMode="auto">
            <a:xfrm>
              <a:off x="1936" y="275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52" name="Group 32"/>
            <p:cNvGrpSpPr>
              <a:grpSpLocks/>
            </p:cNvGrpSpPr>
            <p:nvPr/>
          </p:nvGrpSpPr>
          <p:grpSpPr bwMode="auto">
            <a:xfrm>
              <a:off x="408" y="1112"/>
              <a:ext cx="4224" cy="365"/>
              <a:chOff x="408" y="1112"/>
              <a:chExt cx="4224" cy="365"/>
            </a:xfrm>
          </p:grpSpPr>
          <p:sp>
            <p:nvSpPr>
              <p:cNvPr id="5153" name="Text Box 33"/>
              <p:cNvSpPr txBox="1">
                <a:spLocks noChangeArrowheads="1"/>
              </p:cNvSpPr>
              <p:nvPr/>
            </p:nvSpPr>
            <p:spPr bwMode="auto">
              <a:xfrm>
                <a:off x="408" y="1112"/>
                <a:ext cx="422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en-US" sz="3200" i="0" dirty="0">
                    <a:latin typeface="Times New Roman" charset="0"/>
                  </a:rPr>
                  <a:t> Each gene corresponds to a node (   )</a:t>
                </a:r>
              </a:p>
            </p:txBody>
          </p:sp>
          <p:sp>
            <p:nvSpPr>
              <p:cNvPr id="5154" name="Oval 34"/>
              <p:cNvSpPr>
                <a:spLocks noChangeArrowheads="1"/>
              </p:cNvSpPr>
              <p:nvPr/>
            </p:nvSpPr>
            <p:spPr bwMode="auto">
              <a:xfrm>
                <a:off x="4216" y="122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35" name="Text Box 33"/>
          <p:cNvSpPr txBox="1">
            <a:spLocks noChangeArrowheads="1"/>
          </p:cNvSpPr>
          <p:nvPr/>
        </p:nvSpPr>
        <p:spPr bwMode="auto">
          <a:xfrm>
            <a:off x="323528" y="3143870"/>
            <a:ext cx="8136904" cy="107721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FontTx/>
              <a:buChar char="•"/>
            </a:pPr>
            <a:r>
              <a:rPr lang="en-US" sz="3200" i="0" dirty="0">
                <a:latin typeface="Times New Roman" charset="0"/>
              </a:rPr>
              <a:t> </a:t>
            </a:r>
            <a:r>
              <a:rPr lang="en-US" sz="3200" i="0" dirty="0" smtClean="0">
                <a:latin typeface="Times New Roman" charset="0"/>
              </a:rPr>
              <a:t>Possible “relations”: physical interaction,</a:t>
            </a:r>
            <a:br>
              <a:rPr lang="en-US" sz="3200" i="0" dirty="0" smtClean="0">
                <a:latin typeface="Times New Roman" charset="0"/>
              </a:rPr>
            </a:br>
            <a:r>
              <a:rPr lang="en-US" sz="3200" i="0" dirty="0" smtClean="0">
                <a:latin typeface="Times New Roman" charset="0"/>
              </a:rPr>
              <a:t>										co-expression etc. </a:t>
            </a:r>
          </a:p>
        </p:txBody>
      </p:sp>
    </p:spTree>
    <p:extLst>
      <p:ext uri="{BB962C8B-B14F-4D97-AF65-F5344CB8AC3E}">
        <p14:creationId xmlns:p14="http://schemas.microsoft.com/office/powerpoint/2010/main" val="3218144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95288" y="269875"/>
            <a:ext cx="8229600" cy="1143000"/>
          </a:xfrm>
        </p:spPr>
        <p:txBody>
          <a:bodyPr/>
          <a:lstStyle/>
          <a:p>
            <a:r>
              <a:rPr lang="en-US" sz="4800">
                <a:solidFill>
                  <a:schemeClr val="accent2"/>
                </a:solidFill>
                <a:latin typeface="Comic Sans MS" charset="0"/>
              </a:rPr>
              <a:t>PASCAL vs VEGAS</a:t>
            </a:r>
          </a:p>
        </p:txBody>
      </p:sp>
      <p:grpSp>
        <p:nvGrpSpPr>
          <p:cNvPr id="19458" name="Group 3"/>
          <p:cNvGrpSpPr>
            <a:grpSpLocks/>
          </p:cNvGrpSpPr>
          <p:nvPr/>
        </p:nvGrpSpPr>
        <p:grpSpPr bwMode="auto">
          <a:xfrm>
            <a:off x="107950" y="115888"/>
            <a:ext cx="1295400" cy="1296987"/>
            <a:chOff x="971600" y="3068402"/>
            <a:chExt cx="1656184" cy="1634480"/>
          </a:xfrm>
        </p:grpSpPr>
        <p:sp>
          <p:nvSpPr>
            <p:cNvPr id="19463" name="Oval 4"/>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133600"/>
            <a:ext cx="83962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Group 8"/>
          <p:cNvGrpSpPr>
            <a:grpSpLocks/>
          </p:cNvGrpSpPr>
          <p:nvPr/>
        </p:nvGrpSpPr>
        <p:grpSpPr bwMode="auto">
          <a:xfrm>
            <a:off x="7524750" y="115888"/>
            <a:ext cx="1439863" cy="1557337"/>
            <a:chOff x="2699792" y="3068402"/>
            <a:chExt cx="1656184" cy="1788058"/>
          </a:xfrm>
        </p:grpSpPr>
        <p:sp>
          <p:nvSpPr>
            <p:cNvPr id="19461" name="Oval 9"/>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a:xfrm>
            <a:off x="228600" y="1588"/>
            <a:ext cx="8686800" cy="990600"/>
          </a:xfrm>
        </p:spPr>
        <p:txBody>
          <a:bodyPr/>
          <a:lstStyle/>
          <a:p>
            <a:r>
              <a:rPr lang="en-US">
                <a:solidFill>
                  <a:schemeClr val="accent2"/>
                </a:solidFill>
                <a:latin typeface="Comic Sans MS" charset="0"/>
              </a:rPr>
              <a:t>PASCAL gene scoring overview</a:t>
            </a:r>
          </a:p>
        </p:txBody>
      </p:sp>
      <p:pic>
        <p:nvPicPr>
          <p:cNvPr id="20482"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20763"/>
            <a:ext cx="59039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2">
            <a:extLst>
              <a:ext uri="{28A0092B-C50C-407E-A947-70E740481C1C}">
                <a14:useLocalDpi xmlns:a14="http://schemas.microsoft.com/office/drawing/2010/main" val="0"/>
              </a:ext>
            </a:extLst>
          </a:blip>
          <a:srcRect b="70699"/>
          <a:stretch>
            <a:fillRect/>
          </a:stretch>
        </p:blipFill>
        <p:spPr bwMode="auto">
          <a:xfrm>
            <a:off x="0" y="-26988"/>
            <a:ext cx="9144000" cy="98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r="55240"/>
          <a:stretch>
            <a:fillRect/>
          </a:stretch>
        </p:blipFill>
        <p:spPr bwMode="auto">
          <a:xfrm>
            <a:off x="107950" y="3429000"/>
            <a:ext cx="246538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p:cNvPicPr>
            <a:picLocks noChangeAspect="1"/>
          </p:cNvPicPr>
          <p:nvPr/>
        </p:nvPicPr>
        <p:blipFill>
          <a:blip r:embed="rId4">
            <a:extLst>
              <a:ext uri="{28A0092B-C50C-407E-A947-70E740481C1C}">
                <a14:useLocalDpi xmlns:a14="http://schemas.microsoft.com/office/drawing/2010/main" val="0"/>
              </a:ext>
            </a:extLst>
          </a:blip>
          <a:srcRect t="-2" b="2264"/>
          <a:stretch>
            <a:fillRect/>
          </a:stretch>
        </p:blipFill>
        <p:spPr bwMode="auto">
          <a:xfrm>
            <a:off x="36513" y="765175"/>
            <a:ext cx="6191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43163"/>
          <a:stretch>
            <a:fillRect/>
          </a:stretch>
        </p:blipFill>
        <p:spPr bwMode="auto">
          <a:xfrm>
            <a:off x="2484438" y="3429000"/>
            <a:ext cx="31305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14"/>
          <p:cNvGrpSpPr>
            <a:grpSpLocks/>
          </p:cNvGrpSpPr>
          <p:nvPr/>
        </p:nvGrpSpPr>
        <p:grpSpPr bwMode="auto">
          <a:xfrm>
            <a:off x="7308850" y="115888"/>
            <a:ext cx="719138" cy="720725"/>
            <a:chOff x="971600" y="3068402"/>
            <a:chExt cx="1656184" cy="1634480"/>
          </a:xfrm>
        </p:grpSpPr>
        <p:sp>
          <p:nvSpPr>
            <p:cNvPr id="21516" name="Oval 15"/>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5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7"/>
          <p:cNvGrpSpPr>
            <a:grpSpLocks/>
          </p:cNvGrpSpPr>
          <p:nvPr/>
        </p:nvGrpSpPr>
        <p:grpSpPr bwMode="auto">
          <a:xfrm>
            <a:off x="8101013" y="115888"/>
            <a:ext cx="719137" cy="765175"/>
            <a:chOff x="2699792" y="3068402"/>
            <a:chExt cx="1656184" cy="1788058"/>
          </a:xfrm>
        </p:grpSpPr>
        <p:sp>
          <p:nvSpPr>
            <p:cNvPr id="21514" name="Oval 18"/>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515"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p:nvPr/>
        </p:nvSpPr>
        <p:spPr>
          <a:xfrm>
            <a:off x="3795682" y="44624"/>
            <a:ext cx="1568406" cy="584776"/>
          </a:xfrm>
          <a:prstGeom prst="rect">
            <a:avLst/>
          </a:prstGeom>
          <a:noFill/>
        </p:spPr>
        <p:txBody>
          <a:bodyPr wrap="none">
            <a:spAutoFit/>
          </a:bodyPr>
          <a:lstStyle/>
          <a:p>
            <a:pPr>
              <a:defRPr/>
            </a:pPr>
            <a:r>
              <a:rPr lang="en-US" sz="3200" b="1" i="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utura"/>
                <a:ea typeface="+mn-ea"/>
                <a:cs typeface="Futura"/>
              </a:rPr>
              <a:t>Pascal</a:t>
            </a:r>
            <a:endParaRPr lang="en-US" sz="3200" i="0" dirty="0">
              <a:latin typeface="Verdana" pitchFamily="34" charset="0"/>
              <a:ea typeface="+mn-ea"/>
              <a:cs typeface="Times New Roman" pitchFamily="18"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052513"/>
            <a:ext cx="24479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3860800"/>
            <a:ext cx="28241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val="0"/>
              </a:ext>
            </a:extLst>
          </a:blip>
          <a:srcRect b="450"/>
          <a:stretch>
            <a:fillRect/>
          </a:stretch>
        </p:blipFill>
        <p:spPr bwMode="auto">
          <a:xfrm>
            <a:off x="34925" y="1106488"/>
            <a:ext cx="67691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179388" y="260350"/>
            <a:ext cx="8856662" cy="647700"/>
          </a:xfrm>
        </p:spPr>
        <p:txBody>
          <a:bodyPr/>
          <a:lstStyle/>
          <a:p>
            <a:r>
              <a:rPr lang="en-US" sz="3600">
                <a:solidFill>
                  <a:schemeClr val="accent2"/>
                </a:solidFill>
                <a:latin typeface="Comic Sans MS" charset="0"/>
              </a:rPr>
              <a:t>Networks are ubiquitous in biology</a:t>
            </a:r>
          </a:p>
        </p:txBody>
      </p:sp>
      <p:sp>
        <p:nvSpPr>
          <p:cNvPr id="6" name="TextBox 5"/>
          <p:cNvSpPr txBox="1"/>
          <p:nvPr/>
        </p:nvSpPr>
        <p:spPr>
          <a:xfrm>
            <a:off x="4716463" y="1052513"/>
            <a:ext cx="4252912" cy="5202237"/>
          </a:xfrm>
          <a:prstGeom prst="rect">
            <a:avLst/>
          </a:prstGeom>
          <a:noFill/>
        </p:spPr>
        <p:txBody>
          <a:bodyPr wrap="none">
            <a:spAutoFit/>
          </a:bodyPr>
          <a:lstStyle/>
          <a:p>
            <a:pPr marL="342900" indent="-342900" algn="r">
              <a:spcBef>
                <a:spcPts val="1200"/>
              </a:spcBef>
              <a:buFontTx/>
              <a:buChar char="-"/>
              <a:defRPr/>
            </a:pPr>
            <a:r>
              <a:rPr lang="en-US" sz="2800" dirty="0">
                <a:latin typeface="Verdana" pitchFamily="34" charset="0"/>
                <a:ea typeface="+mn-ea"/>
                <a:cs typeface="Times New Roman" pitchFamily="18" charset="0"/>
              </a:rPr>
              <a:t>Protein interactions</a:t>
            </a:r>
          </a:p>
          <a:p>
            <a:pPr marL="342900" indent="-342900" algn="r">
              <a:spcBef>
                <a:spcPts val="1200"/>
              </a:spcBef>
              <a:buFontTx/>
              <a:buChar char="-"/>
              <a:defRPr/>
            </a:pPr>
            <a:r>
              <a:rPr lang="en-US" sz="2800" dirty="0">
                <a:latin typeface="Verdana" pitchFamily="34" charset="0"/>
                <a:ea typeface="+mn-ea"/>
                <a:cs typeface="Times New Roman" pitchFamily="18" charset="0"/>
              </a:rPr>
              <a:t>Metabolic networks</a:t>
            </a:r>
          </a:p>
          <a:p>
            <a:pPr marL="342900" indent="-342900" algn="r">
              <a:spcBef>
                <a:spcPts val="1200"/>
              </a:spcBef>
              <a:buFontTx/>
              <a:buChar char="-"/>
              <a:defRPr/>
            </a:pPr>
            <a:r>
              <a:rPr lang="en-US" sz="2800" dirty="0">
                <a:latin typeface="Verdana" pitchFamily="34" charset="0"/>
                <a:ea typeface="+mn-ea"/>
                <a:cs typeface="Times New Roman" pitchFamily="18" charset="0"/>
              </a:rPr>
              <a:t>Co-expression</a:t>
            </a:r>
          </a:p>
          <a:p>
            <a:pPr marL="342900" indent="-342900" algn="r">
              <a:spcBef>
                <a:spcPts val="1200"/>
              </a:spcBef>
              <a:buFontTx/>
              <a:buChar char="-"/>
              <a:defRPr/>
            </a:pPr>
            <a:r>
              <a:rPr lang="en-US" sz="2800" dirty="0">
                <a:latin typeface="Verdana" pitchFamily="34" charset="0"/>
                <a:ea typeface="+mn-ea"/>
                <a:cs typeface="Times New Roman" pitchFamily="18" charset="0"/>
              </a:rPr>
              <a:t>Homology</a:t>
            </a:r>
          </a:p>
          <a:p>
            <a:pPr marL="342900" indent="-342900" algn="r">
              <a:spcBef>
                <a:spcPts val="1200"/>
              </a:spcBef>
              <a:buFontTx/>
              <a:buChar char="-"/>
              <a:defRPr/>
            </a:pPr>
            <a:r>
              <a:rPr lang="en-US" sz="2800" dirty="0">
                <a:latin typeface="Verdana" pitchFamily="34" charset="0"/>
                <a:ea typeface="+mn-ea"/>
                <a:cs typeface="Times New Roman" pitchFamily="18" charset="0"/>
              </a:rPr>
              <a:t>Signaling</a:t>
            </a:r>
          </a:p>
          <a:p>
            <a:pPr marL="342900" indent="-342900" algn="r">
              <a:spcBef>
                <a:spcPts val="1200"/>
              </a:spcBef>
              <a:buFontTx/>
              <a:buChar char="-"/>
              <a:defRPr/>
            </a:pPr>
            <a:r>
              <a:rPr lang="en-US" sz="2800" dirty="0">
                <a:latin typeface="Verdana" pitchFamily="34" charset="0"/>
                <a:ea typeface="+mn-ea"/>
                <a:cs typeface="Times New Roman" pitchFamily="18" charset="0"/>
              </a:rPr>
              <a:t>Neurons</a:t>
            </a:r>
          </a:p>
          <a:p>
            <a:pPr marL="342900" indent="-342900" algn="r">
              <a:spcBef>
                <a:spcPts val="1200"/>
              </a:spcBef>
              <a:buFontTx/>
              <a:buChar char="-"/>
              <a:defRPr/>
            </a:pPr>
            <a:r>
              <a:rPr lang="en-US" sz="2800" dirty="0">
                <a:latin typeface="Verdana" pitchFamily="34" charset="0"/>
                <a:ea typeface="+mn-ea"/>
                <a:cs typeface="Times New Roman" pitchFamily="18" charset="0"/>
              </a:rPr>
              <a:t>Species</a:t>
            </a:r>
          </a:p>
          <a:p>
            <a:pPr algn="r">
              <a:spcBef>
                <a:spcPts val="1200"/>
              </a:spcBef>
              <a:defRPr/>
            </a:pPr>
            <a:r>
              <a:rPr lang="mr-IN" sz="2800" dirty="0">
                <a:latin typeface="Verdana" pitchFamily="34" charset="0"/>
                <a:ea typeface="+mn-ea"/>
                <a:cs typeface="Times New Roman" pitchFamily="18" charset="0"/>
              </a:rPr>
              <a:t>…</a:t>
            </a:r>
            <a:endParaRPr lang="en-US" sz="2800" dirty="0">
              <a:latin typeface="Verdana" pitchFamily="34" charset="0"/>
              <a:ea typeface="+mn-ea"/>
              <a:cs typeface="Times New Roman" pitchFamily="18" charset="0"/>
            </a:endParaRPr>
          </a:p>
          <a:p>
            <a:pPr algn="r">
              <a:spcBef>
                <a:spcPts val="1200"/>
              </a:spcBef>
              <a:defRPr/>
            </a:pPr>
            <a:endParaRPr lang="en-US" sz="2800" dirty="0">
              <a:latin typeface="Verdana" pitchFamily="34"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52525"/>
            <a:ext cx="58769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179388" y="260350"/>
            <a:ext cx="8856662" cy="647700"/>
          </a:xfrm>
        </p:spPr>
        <p:txBody>
          <a:bodyPr/>
          <a:lstStyle/>
          <a:p>
            <a:r>
              <a:rPr lang="en-US" sz="3200">
                <a:solidFill>
                  <a:schemeClr val="accent2"/>
                </a:solidFill>
                <a:latin typeface="Comic Sans MS" charset="0"/>
              </a:rPr>
              <a:t>Biological networks tend to be highly modular</a:t>
            </a:r>
          </a:p>
        </p:txBody>
      </p:sp>
      <p:sp>
        <p:nvSpPr>
          <p:cNvPr id="24579" name="TextBox 5"/>
          <p:cNvSpPr txBox="1">
            <a:spLocks noChangeArrowheads="1"/>
          </p:cNvSpPr>
          <p:nvPr/>
        </p:nvSpPr>
        <p:spPr bwMode="auto">
          <a:xfrm>
            <a:off x="758825" y="6308725"/>
            <a:ext cx="7413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But how best to identify modules from these networks?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125413"/>
            <a:ext cx="8229600" cy="1143000"/>
          </a:xfrm>
        </p:spPr>
        <p:txBody>
          <a:bodyPr/>
          <a:lstStyle/>
          <a:p>
            <a:r>
              <a:rPr lang="en-US" sz="4000">
                <a:solidFill>
                  <a:schemeClr val="accent2"/>
                </a:solidFill>
                <a:latin typeface="Comic Sans MS" charset="0"/>
              </a:rPr>
              <a:t>Network modularization as a community challenge</a:t>
            </a:r>
          </a:p>
        </p:txBody>
      </p:sp>
      <p:pic>
        <p:nvPicPr>
          <p:cNvPr id="256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3988"/>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6"/>
          <p:cNvGrpSpPr>
            <a:grpSpLocks/>
          </p:cNvGrpSpPr>
          <p:nvPr/>
        </p:nvGrpSpPr>
        <p:grpSpPr bwMode="auto">
          <a:xfrm>
            <a:off x="8159750" y="128588"/>
            <a:ext cx="865188" cy="863600"/>
            <a:chOff x="5508104" y="3068960"/>
            <a:chExt cx="1656184" cy="1656742"/>
          </a:xfrm>
        </p:grpSpPr>
        <p:sp>
          <p:nvSpPr>
            <p:cNvPr id="25609" name="Oval 7"/>
            <p:cNvSpPr>
              <a:spLocks noChangeArrowheads="1"/>
            </p:cNvSpPr>
            <p:nvPr/>
          </p:nvSpPr>
          <p:spPr bwMode="auto">
            <a:xfrm>
              <a:off x="5508104" y="3068960"/>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1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141526"/>
              <a:ext cx="110959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4" name="Group 9"/>
          <p:cNvGrpSpPr>
            <a:grpSpLocks/>
          </p:cNvGrpSpPr>
          <p:nvPr/>
        </p:nvGrpSpPr>
        <p:grpSpPr bwMode="auto">
          <a:xfrm>
            <a:off x="107950" y="115888"/>
            <a:ext cx="863600" cy="936625"/>
            <a:chOff x="2699792" y="3068402"/>
            <a:chExt cx="1656184" cy="1788058"/>
          </a:xfrm>
        </p:grpSpPr>
        <p:sp>
          <p:nvSpPr>
            <p:cNvPr id="25607" name="Oval 10"/>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0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a:spLocks noChangeArrowheads="1"/>
          </p:cNvSpPr>
          <p:nvPr/>
        </p:nvSpPr>
        <p:spPr bwMode="auto">
          <a:xfrm>
            <a:off x="179388" y="3500438"/>
            <a:ext cx="4032250" cy="30241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2"/>
          <p:cNvSpPr>
            <a:spLocks noChangeArrowheads="1"/>
          </p:cNvSpPr>
          <p:nvPr/>
        </p:nvSpPr>
        <p:spPr bwMode="auto">
          <a:xfrm>
            <a:off x="4284663" y="3500438"/>
            <a:ext cx="4751387" cy="33575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2">
            <a:extLst>
              <a:ext uri="{28A0092B-C50C-407E-A947-70E740481C1C}">
                <a14:useLocalDpi xmlns:a14="http://schemas.microsoft.com/office/drawing/2010/main" val="0"/>
              </a:ext>
            </a:extLst>
          </a:blip>
          <a:srcRect r="49747" b="15160"/>
          <a:stretch>
            <a:fillRect/>
          </a:stretch>
        </p:blipFill>
        <p:spPr bwMode="auto">
          <a:xfrm>
            <a:off x="25400" y="981075"/>
            <a:ext cx="456565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49786"/>
          <a:stretch>
            <a:fillRect/>
          </a:stretch>
        </p:blipFill>
        <p:spPr bwMode="auto">
          <a:xfrm>
            <a:off x="4572000" y="981075"/>
            <a:ext cx="45608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457200" y="58738"/>
            <a:ext cx="8229600" cy="849312"/>
          </a:xfrm>
        </p:spPr>
        <p:txBody>
          <a:bodyPr/>
          <a:lstStyle/>
          <a:p>
            <a:r>
              <a:rPr lang="en-US" sz="3600">
                <a:solidFill>
                  <a:schemeClr val="accent2"/>
                </a:solidFill>
                <a:latin typeface="Comic Sans MS" charset="0"/>
              </a:rPr>
              <a:t>From pathway to network analysis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60350"/>
            <a:ext cx="8229600" cy="760413"/>
          </a:xfrm>
        </p:spPr>
        <p:txBody>
          <a:bodyPr/>
          <a:lstStyle/>
          <a:p>
            <a:r>
              <a:rPr lang="en-US">
                <a:solidFill>
                  <a:schemeClr val="accent2"/>
                </a:solidFill>
                <a:latin typeface="Comic Sans MS" charset="0"/>
              </a:rPr>
              <a:t>Our challenge design</a:t>
            </a:r>
          </a:p>
        </p:txBody>
      </p:sp>
      <p:pic>
        <p:nvPicPr>
          <p:cNvPr id="27650" name="Picture 5"/>
          <p:cNvPicPr>
            <a:picLocks noChangeAspect="1"/>
          </p:cNvPicPr>
          <p:nvPr/>
        </p:nvPicPr>
        <p:blipFill>
          <a:blip r:embed="rId2">
            <a:extLst>
              <a:ext uri="{28A0092B-C50C-407E-A947-70E740481C1C}">
                <a14:useLocalDpi xmlns:a14="http://schemas.microsoft.com/office/drawing/2010/main" val="0"/>
              </a:ext>
            </a:extLst>
          </a:blip>
          <a:srcRect l="52074" t="24207" r="1738" b="12959"/>
          <a:stretch>
            <a:fillRect/>
          </a:stretch>
        </p:blipFill>
        <p:spPr bwMode="auto">
          <a:xfrm>
            <a:off x="2124075" y="1412875"/>
            <a:ext cx="49688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95288" y="3979863"/>
            <a:ext cx="3816350" cy="1119187"/>
            <a:chOff x="323528" y="3861048"/>
            <a:chExt cx="3816424" cy="1192198"/>
          </a:xfrm>
        </p:grpSpPr>
        <p:sp>
          <p:nvSpPr>
            <p:cNvPr id="27656" name="Rounded Rectangular Callout 6"/>
            <p:cNvSpPr>
              <a:spLocks noChangeArrowheads="1"/>
            </p:cNvSpPr>
            <p:nvPr/>
          </p:nvSpPr>
          <p:spPr bwMode="auto">
            <a:xfrm>
              <a:off x="1907704" y="3861048"/>
              <a:ext cx="2232248" cy="504056"/>
            </a:xfrm>
            <a:prstGeom prst="wedgeRoundRectCallout">
              <a:avLst>
                <a:gd name="adj1" fmla="val -63009"/>
                <a:gd name="adj2" fmla="val 102532"/>
                <a:gd name="adj3" fmla="val 16667"/>
              </a:avLst>
            </a:prstGeom>
            <a:solidFill>
              <a:srgbClr val="FFFF00">
                <a:alpha val="25882"/>
              </a:srgbClr>
            </a:solidFill>
            <a:ln w="9525">
              <a:solidFill>
                <a:schemeClr val="tx1"/>
              </a:solidFill>
              <a:round/>
              <a:headEnd/>
              <a:tailEnd/>
            </a:ln>
          </p:spPr>
          <p:txBody>
            <a:bodyPr/>
            <a:lstStyle/>
            <a:p>
              <a:endParaRPr lang="en-US"/>
            </a:p>
          </p:txBody>
        </p:sp>
        <p:sp>
          <p:nvSpPr>
            <p:cNvPr id="27657" name="TextBox 7"/>
            <p:cNvSpPr txBox="1">
              <a:spLocks noChangeArrowheads="1"/>
            </p:cNvSpPr>
            <p:nvPr/>
          </p:nvSpPr>
          <p:spPr bwMode="auto">
            <a:xfrm>
              <a:off x="323528" y="4653136"/>
              <a:ext cx="214861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Challenge task</a:t>
              </a:r>
            </a:p>
          </p:txBody>
        </p:sp>
      </p:grpSp>
      <p:grpSp>
        <p:nvGrpSpPr>
          <p:cNvPr id="14" name="Group 13"/>
          <p:cNvGrpSpPr>
            <a:grpSpLocks/>
          </p:cNvGrpSpPr>
          <p:nvPr/>
        </p:nvGrpSpPr>
        <p:grpSpPr bwMode="auto">
          <a:xfrm>
            <a:off x="5148263" y="1536700"/>
            <a:ext cx="3794125" cy="3382963"/>
            <a:chOff x="5148064" y="1556792"/>
            <a:chExt cx="3794531" cy="3600400"/>
          </a:xfrm>
        </p:grpSpPr>
        <p:sp>
          <p:nvSpPr>
            <p:cNvPr id="27653" name="Rounded Rectangular Callout 10"/>
            <p:cNvSpPr>
              <a:spLocks noChangeArrowheads="1"/>
            </p:cNvSpPr>
            <p:nvPr/>
          </p:nvSpPr>
          <p:spPr bwMode="auto">
            <a:xfrm>
              <a:off x="5220072" y="4653136"/>
              <a:ext cx="2232248" cy="504056"/>
            </a:xfrm>
            <a:prstGeom prst="wedgeRoundRectCallout">
              <a:avLst>
                <a:gd name="adj1" fmla="val 48120"/>
                <a:gd name="adj2" fmla="val -149444"/>
                <a:gd name="adj3" fmla="val 16667"/>
              </a:avLst>
            </a:prstGeom>
            <a:solidFill>
              <a:srgbClr val="FF8000">
                <a:alpha val="25882"/>
              </a:srgbClr>
            </a:solidFill>
            <a:ln w="9525">
              <a:solidFill>
                <a:schemeClr val="tx1"/>
              </a:solidFill>
              <a:round/>
              <a:headEnd/>
              <a:tailEnd/>
            </a:ln>
          </p:spPr>
          <p:txBody>
            <a:bodyPr/>
            <a:lstStyle/>
            <a:p>
              <a:endParaRPr lang="en-US"/>
            </a:p>
          </p:txBody>
        </p:sp>
        <p:sp>
          <p:nvSpPr>
            <p:cNvPr id="27654" name="TextBox 11"/>
            <p:cNvSpPr txBox="1">
              <a:spLocks noChangeArrowheads="1"/>
            </p:cNvSpPr>
            <p:nvPr/>
          </p:nvSpPr>
          <p:spPr bwMode="auto">
            <a:xfrm>
              <a:off x="6660232" y="3717032"/>
              <a:ext cx="2282363" cy="400110"/>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Use GWAS data</a:t>
              </a:r>
            </a:p>
          </p:txBody>
        </p:sp>
        <p:sp>
          <p:nvSpPr>
            <p:cNvPr id="13" name="Multiply 12"/>
            <p:cNvSpPr/>
            <p:nvPr/>
          </p:nvSpPr>
          <p:spPr bwMode="auto">
            <a:xfrm>
              <a:off x="5148064" y="1556792"/>
              <a:ext cx="2232264" cy="2448137"/>
            </a:xfrm>
            <a:prstGeom prst="mathMultiply">
              <a:avLst>
                <a:gd name="adj1" fmla="val 7722"/>
              </a:avLst>
            </a:prstGeom>
            <a:solidFill>
              <a:srgbClr val="FF8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Verdana" pitchFamily="34" charset="0"/>
                <a:ea typeface="+mn-ea"/>
                <a:cs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79388" y="260350"/>
            <a:ext cx="8856662" cy="1152525"/>
          </a:xfrm>
        </p:spPr>
        <p:txBody>
          <a:bodyPr/>
          <a:lstStyle/>
          <a:p>
            <a:r>
              <a:rPr lang="en-US" sz="4000">
                <a:solidFill>
                  <a:schemeClr val="accent2"/>
                </a:solidFill>
                <a:latin typeface="Comic Sans MS" charset="0"/>
              </a:rPr>
              <a:t>Input networks vary in properties</a:t>
            </a:r>
          </a:p>
        </p:txBody>
      </p:sp>
      <p:pic>
        <p:nvPicPr>
          <p:cNvPr id="28674" name="Picture 4"/>
          <p:cNvPicPr>
            <a:picLocks noChangeAspect="1"/>
          </p:cNvPicPr>
          <p:nvPr/>
        </p:nvPicPr>
        <p:blipFill>
          <a:blip r:embed="rId2">
            <a:extLst>
              <a:ext uri="{28A0092B-C50C-407E-A947-70E740481C1C}">
                <a14:useLocalDpi xmlns:a14="http://schemas.microsoft.com/office/drawing/2010/main" val="0"/>
              </a:ext>
            </a:extLst>
          </a:blip>
          <a:srcRect l="5331" b="65022"/>
          <a:stretch>
            <a:fillRect/>
          </a:stretch>
        </p:blipFill>
        <p:spPr bwMode="auto">
          <a:xfrm>
            <a:off x="179388" y="1916113"/>
            <a:ext cx="88693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ChangeArrowheads="1"/>
          </p:cNvSpPr>
          <p:nvPr/>
        </p:nvSpPr>
        <p:spPr bwMode="auto">
          <a:xfrm>
            <a:off x="395288" y="4005263"/>
            <a:ext cx="5616575" cy="10080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724400" y="1600200"/>
            <a:ext cx="4267200" cy="505936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1" name="Picture 3" descr="yeast_expression_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2133600"/>
            <a:ext cx="3541713" cy="388620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ChangeArrowheads="1"/>
          </p:cNvSpPr>
          <p:nvPr/>
        </p:nvSpPr>
        <p:spPr bwMode="auto">
          <a:xfrm>
            <a:off x="342900" y="304800"/>
            <a:ext cx="8534400" cy="117998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Constructing an </a:t>
            </a:r>
            <a:r>
              <a:rPr lang="ja-JP" altLang="en-US" sz="3600" i="0" dirty="0">
                <a:solidFill>
                  <a:schemeClr val="accent2"/>
                </a:solidFill>
                <a:latin typeface="Comic Sans MS" charset="0"/>
              </a:rPr>
              <a:t>“</a:t>
            </a:r>
            <a:r>
              <a:rPr lang="en-US" sz="3600" i="0" dirty="0">
                <a:solidFill>
                  <a:schemeClr val="accent2"/>
                </a:solidFill>
                <a:latin typeface="Comic Sans MS" charset="0"/>
              </a:rPr>
              <a:t>Expression network</a:t>
            </a:r>
            <a:r>
              <a:rPr lang="ja-JP" altLang="en-US" sz="3600" i="0" dirty="0">
                <a:solidFill>
                  <a:schemeClr val="accent2"/>
                </a:solidFill>
                <a:latin typeface="Comic Sans MS" charset="0"/>
              </a:rPr>
              <a:t>”</a:t>
            </a:r>
            <a:r>
              <a:rPr lang="en-US" sz="3600" i="0" dirty="0">
                <a:solidFill>
                  <a:schemeClr val="accent2"/>
                </a:solidFill>
                <a:latin typeface="Comic Sans MS" charset="0"/>
              </a:rPr>
              <a:t>:</a:t>
            </a:r>
          </a:p>
        </p:txBody>
      </p:sp>
      <p:sp>
        <p:nvSpPr>
          <p:cNvPr id="7173" name="AutoShape 5"/>
          <p:cNvSpPr>
            <a:spLocks noChangeArrowheads="1"/>
          </p:cNvSpPr>
          <p:nvPr/>
        </p:nvSpPr>
        <p:spPr bwMode="auto">
          <a:xfrm>
            <a:off x="3886200" y="3886200"/>
            <a:ext cx="685800" cy="457200"/>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084881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a:xfrm>
            <a:off x="3059113" y="0"/>
            <a:ext cx="6084887" cy="1700213"/>
          </a:xfrm>
          <a:solidFill>
            <a:schemeClr val="bg1"/>
          </a:solidFill>
        </p:spPr>
        <p:txBody>
          <a:bodyPr/>
          <a:lstStyle/>
          <a:p>
            <a:r>
              <a:rPr lang="en-US" sz="5400">
                <a:solidFill>
                  <a:schemeClr val="accent2"/>
                </a:solidFill>
                <a:latin typeface="Comic Sans MS" charset="0"/>
              </a:rPr>
              <a:t>Analysis Pipeline</a:t>
            </a:r>
          </a:p>
        </p:txBody>
      </p:sp>
      <p:sp>
        <p:nvSpPr>
          <p:cNvPr id="29699" name="Rectangle 1"/>
          <p:cNvSpPr>
            <a:spLocks noChangeArrowheads="1"/>
          </p:cNvSpPr>
          <p:nvPr/>
        </p:nvSpPr>
        <p:spPr bwMode="auto">
          <a:xfrm>
            <a:off x="7164388" y="1412875"/>
            <a:ext cx="1979612" cy="7207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115888"/>
            <a:ext cx="8229600" cy="850900"/>
          </a:xfrm>
        </p:spPr>
        <p:txBody>
          <a:bodyPr/>
          <a:lstStyle/>
          <a:p>
            <a:r>
              <a:rPr lang="en-US">
                <a:solidFill>
                  <a:schemeClr val="accent2"/>
                </a:solidFill>
                <a:latin typeface="Comic Sans MS" charset="0"/>
              </a:rPr>
              <a:t>Scoring</a:t>
            </a:r>
          </a:p>
        </p:txBody>
      </p:sp>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1763713" y="3886200"/>
            <a:ext cx="61134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107950" y="115888"/>
            <a:ext cx="8928100" cy="649287"/>
          </a:xfrm>
        </p:spPr>
        <p:txBody>
          <a:bodyPr/>
          <a:lstStyle/>
          <a:p>
            <a:r>
              <a:rPr lang="en-US" sz="3600">
                <a:solidFill>
                  <a:schemeClr val="accent2"/>
                </a:solidFill>
                <a:latin typeface="Comic Sans MS" charset="0"/>
              </a:rPr>
              <a:t>Most methods were among the “Big five”</a:t>
            </a:r>
          </a:p>
        </p:txBody>
      </p:sp>
      <p:pic>
        <p:nvPicPr>
          <p:cNvPr id="31747" name="Picture 4"/>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2627313" y="981075"/>
            <a:ext cx="39624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863600"/>
            <a:ext cx="762635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txBox="1">
            <a:spLocks/>
          </p:cNvSpPr>
          <p:nvPr/>
        </p:nvSpPr>
        <p:spPr bwMode="auto">
          <a:xfrm>
            <a:off x="0" y="44450"/>
            <a:ext cx="914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en-US" sz="3600" i="0">
                <a:solidFill>
                  <a:schemeClr val="accent2"/>
                </a:solidFill>
                <a:latin typeface="Comic Sans MS" charset="0"/>
              </a:rPr>
              <a:t>Top methods perform well on all networks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2">
            <a:extLst>
              <a:ext uri="{28A0092B-C50C-407E-A947-70E740481C1C}">
                <a14:useLocalDpi xmlns:a14="http://schemas.microsoft.com/office/drawing/2010/main" val="0"/>
              </a:ext>
            </a:extLst>
          </a:blip>
          <a:srcRect t="7227"/>
          <a:stretch>
            <a:fillRect/>
          </a:stretch>
        </p:blipFill>
        <p:spPr bwMode="auto">
          <a:xfrm>
            <a:off x="0" y="119697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txBox="1">
            <a:spLocks/>
          </p:cNvSpPr>
          <p:nvPr/>
        </p:nvSpPr>
        <p:spPr bwMode="auto">
          <a:xfrm>
            <a:off x="0" y="-26988"/>
            <a:ext cx="91440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en-US" sz="3600" i="0">
                <a:solidFill>
                  <a:schemeClr val="accent2"/>
                </a:solidFill>
                <a:latin typeface="Comic Sans MS" charset="0"/>
              </a:rPr>
              <a:t>Top method defines a new distance measure Diffusion State Distance (DSD)</a:t>
            </a:r>
          </a:p>
        </p:txBody>
      </p:sp>
      <p:pic>
        <p:nvPicPr>
          <p:cNvPr id="3379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6297613"/>
            <a:ext cx="54721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p:cNvSpPr txBox="1">
            <a:spLocks/>
          </p:cNvSpPr>
          <p:nvPr/>
        </p:nvSpPr>
        <p:spPr bwMode="auto">
          <a:xfrm>
            <a:off x="0" y="44450"/>
            <a:ext cx="91440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mr-IN" sz="3600" i="0">
                <a:solidFill>
                  <a:schemeClr val="accent2"/>
                </a:solidFill>
                <a:latin typeface="Comic Sans MS" charset="0"/>
              </a:rPr>
              <a:t>…</a:t>
            </a:r>
            <a:r>
              <a:rPr lang="en-GB" sz="3600" i="0">
                <a:solidFill>
                  <a:schemeClr val="accent2"/>
                </a:solidFill>
                <a:latin typeface="Comic Sans MS" charset="0"/>
              </a:rPr>
              <a:t> and uses spectral clustering on the corresponding similarity measure</a:t>
            </a:r>
            <a:endParaRPr lang="en-US" sz="3600" i="0">
              <a:solidFill>
                <a:schemeClr val="accent2"/>
              </a:solidFill>
              <a:latin typeface="Comic Sans M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extLst>
              <a:ext uri="{28A0092B-C50C-407E-A947-70E740481C1C}">
                <a14:useLocalDpi xmlns:a14="http://schemas.microsoft.com/office/drawing/2010/main" val="0"/>
              </a:ext>
            </a:extLst>
          </a:blip>
          <a:srcRect r="47105" b="41866"/>
          <a:stretch>
            <a:fillRect/>
          </a:stretch>
        </p:blipFill>
        <p:spPr bwMode="auto">
          <a:xfrm>
            <a:off x="179388" y="1003300"/>
            <a:ext cx="86868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title"/>
          </p:nvPr>
        </p:nvSpPr>
        <p:spPr>
          <a:xfrm>
            <a:off x="107950" y="44450"/>
            <a:ext cx="8928100" cy="936625"/>
          </a:xfrm>
        </p:spPr>
        <p:txBody>
          <a:bodyPr/>
          <a:lstStyle/>
          <a:p>
            <a:r>
              <a:rPr lang="en-US" sz="3600">
                <a:solidFill>
                  <a:schemeClr val="accent2"/>
                </a:solidFill>
                <a:latin typeface="Comic Sans MS" charset="0"/>
              </a:rPr>
              <a:t>Module predictions depend more on networks than on methods</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extLst>
              <a:ext uri="{28A0092B-C50C-407E-A947-70E740481C1C}">
                <a14:useLocalDpi xmlns:a14="http://schemas.microsoft.com/office/drawing/2010/main" val="0"/>
              </a:ext>
            </a:extLst>
          </a:blip>
          <a:srcRect l="58609" r="7236" b="59465"/>
          <a:stretch>
            <a:fillRect/>
          </a:stretch>
        </p:blipFill>
        <p:spPr bwMode="auto">
          <a:xfrm>
            <a:off x="323850" y="260350"/>
            <a:ext cx="846296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2">
            <a:extLst>
              <a:ext uri="{28A0092B-C50C-407E-A947-70E740481C1C}">
                <a14:useLocalDpi xmlns:a14="http://schemas.microsoft.com/office/drawing/2010/main" val="0"/>
              </a:ext>
            </a:extLst>
          </a:blip>
          <a:srcRect t="63309" r="67450"/>
          <a:stretch>
            <a:fillRect/>
          </a:stretch>
        </p:blipFill>
        <p:spPr bwMode="auto">
          <a:xfrm>
            <a:off x="930275" y="1519238"/>
            <a:ext cx="7529513"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p:nvPr>
        </p:nvSpPr>
        <p:spPr>
          <a:xfrm>
            <a:off x="107950" y="115888"/>
            <a:ext cx="8928100" cy="1225550"/>
          </a:xfrm>
        </p:spPr>
        <p:txBody>
          <a:bodyPr/>
          <a:lstStyle/>
          <a:p>
            <a:r>
              <a:rPr lang="en-US">
                <a:solidFill>
                  <a:schemeClr val="accent2"/>
                </a:solidFill>
                <a:latin typeface="Comic Sans MS" charset="0"/>
              </a:rPr>
              <a:t>Average module size </a:t>
            </a:r>
            <a:br>
              <a:rPr lang="en-US">
                <a:solidFill>
                  <a:schemeClr val="accent2"/>
                </a:solidFill>
                <a:latin typeface="Comic Sans MS" charset="0"/>
              </a:rPr>
            </a:br>
            <a:r>
              <a:rPr lang="en-US">
                <a:solidFill>
                  <a:schemeClr val="accent2"/>
                </a:solidFill>
                <a:latin typeface="Comic Sans MS" charset="0"/>
              </a:rPr>
              <a:t>varies across top methods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l="31989" t="63309" r="40512"/>
          <a:stretch>
            <a:fillRect/>
          </a:stretch>
        </p:blipFill>
        <p:spPr bwMode="auto">
          <a:xfrm>
            <a:off x="1258888" y="1373188"/>
            <a:ext cx="66262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p:cNvSpPr>
            <a:spLocks noGrp="1"/>
          </p:cNvSpPr>
          <p:nvPr>
            <p:ph type="title"/>
          </p:nvPr>
        </p:nvSpPr>
        <p:spPr>
          <a:xfrm>
            <a:off x="107950" y="115888"/>
            <a:ext cx="8928100" cy="1225550"/>
          </a:xfrm>
        </p:spPr>
        <p:txBody>
          <a:bodyPr/>
          <a:lstStyle/>
          <a:p>
            <a:r>
              <a:rPr lang="en-US">
                <a:solidFill>
                  <a:schemeClr val="accent2"/>
                </a:solidFill>
                <a:latin typeface="Comic Sans MS" charset="0"/>
              </a:rPr>
              <a:t>Modularity </a:t>
            </a:r>
            <a:br>
              <a:rPr lang="en-US">
                <a:solidFill>
                  <a:schemeClr val="accent2"/>
                </a:solidFill>
                <a:latin typeface="Comic Sans MS" charset="0"/>
              </a:rPr>
            </a:br>
            <a:r>
              <a:rPr lang="en-US">
                <a:solidFill>
                  <a:schemeClr val="accent2"/>
                </a:solidFill>
                <a:latin typeface="Comic Sans MS" charset="0"/>
              </a:rPr>
              <a:t>varies across top methods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381000"/>
            <a:ext cx="7696200" cy="9906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Connectivity</a:t>
            </a:r>
          </a:p>
        </p:txBody>
      </p:sp>
      <p:grpSp>
        <p:nvGrpSpPr>
          <p:cNvPr id="9219" name="Group 3"/>
          <p:cNvGrpSpPr>
            <a:grpSpLocks/>
          </p:cNvGrpSpPr>
          <p:nvPr/>
        </p:nvGrpSpPr>
        <p:grpSpPr bwMode="auto">
          <a:xfrm>
            <a:off x="2667000" y="3035300"/>
            <a:ext cx="3352800" cy="3073400"/>
            <a:chOff x="1936" y="2112"/>
            <a:chExt cx="1616" cy="1552"/>
          </a:xfrm>
        </p:grpSpPr>
        <p:sp>
          <p:nvSpPr>
            <p:cNvPr id="9220" name="Oval 4"/>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 name="Oval 5"/>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Oval 6"/>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Line 7"/>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4" name="Line 8"/>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5" name="Line 9"/>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6" name="Line 10"/>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7" name="Line 11"/>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8" name="Line 12"/>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9" name="Line 13"/>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30" name="Oval 14"/>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1" name="Oval 15"/>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2" name="Oval 16"/>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3" name="Oval 17"/>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34" name="Text Box 18"/>
          <p:cNvSpPr txBox="1">
            <a:spLocks noChangeArrowheads="1"/>
          </p:cNvSpPr>
          <p:nvPr/>
        </p:nvSpPr>
        <p:spPr bwMode="auto">
          <a:xfrm>
            <a:off x="1371600" y="1828800"/>
            <a:ext cx="6629400" cy="711200"/>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4000" i="1">
                <a:solidFill>
                  <a:schemeClr val="tx2"/>
                </a:solidFill>
                <a:latin typeface="Times New Roman" charset="0"/>
              </a:rPr>
              <a:t>k</a:t>
            </a:r>
            <a:r>
              <a:rPr lang="en-US" sz="4000">
                <a:solidFill>
                  <a:schemeClr val="tx2"/>
                </a:solidFill>
                <a:latin typeface="Times New Roman" charset="0"/>
              </a:rPr>
              <a:t> = number of edges per node</a:t>
            </a:r>
            <a:endParaRPr lang="en-US" sz="4000" i="1">
              <a:solidFill>
                <a:schemeClr val="tx2"/>
              </a:solidFill>
              <a:latin typeface="Times New Roman" charset="0"/>
            </a:endParaRPr>
          </a:p>
        </p:txBody>
      </p:sp>
      <p:grpSp>
        <p:nvGrpSpPr>
          <p:cNvPr id="9235" name="Group 19"/>
          <p:cNvGrpSpPr>
            <a:grpSpLocks/>
          </p:cNvGrpSpPr>
          <p:nvPr/>
        </p:nvGrpSpPr>
        <p:grpSpPr bwMode="auto">
          <a:xfrm>
            <a:off x="2687176" y="2937772"/>
            <a:ext cx="3422650" cy="3213100"/>
            <a:chOff x="1728" y="2104"/>
            <a:chExt cx="2156" cy="2024"/>
          </a:xfrm>
        </p:grpSpPr>
        <p:sp>
          <p:nvSpPr>
            <p:cNvPr id="9236" name="Text Box 20"/>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9237" name="Text Box 21"/>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8" name="Text Box 22"/>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9" name="Text Box 23"/>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sp>
          <p:nvSpPr>
            <p:cNvPr id="9240" name="Text Box 24"/>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5</a:t>
              </a:r>
              <a:endParaRPr lang="he-IL" sz="2800" i="1">
                <a:solidFill>
                  <a:schemeClr val="tx2"/>
                </a:solidFill>
                <a:latin typeface="Times New Roman" charset="0"/>
              </a:endParaRPr>
            </a:p>
          </p:txBody>
        </p:sp>
        <p:sp>
          <p:nvSpPr>
            <p:cNvPr id="9241" name="Text Box 25"/>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9242" name="Text Box 26"/>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879918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35"/>
                                        </p:tgtEl>
                                        <p:attrNameLst>
                                          <p:attrName>style.visibility</p:attrName>
                                        </p:attrNameLst>
                                      </p:cBhvr>
                                      <p:to>
                                        <p:strVal val="visible"/>
                                      </p:to>
                                    </p:set>
                                    <p:animEffect transition="in" filter="dissolve">
                                      <p:cBhvr>
                                        <p:cTn id="7"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val="0"/>
              </a:ext>
            </a:extLst>
          </a:blip>
          <a:srcRect l="59628" t="47787"/>
          <a:stretch>
            <a:fillRect/>
          </a:stretch>
        </p:blipFill>
        <p:spPr bwMode="auto">
          <a:xfrm>
            <a:off x="1223963" y="1341438"/>
            <a:ext cx="680402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p:cNvSpPr>
            <a:spLocks noGrp="1"/>
          </p:cNvSpPr>
          <p:nvPr>
            <p:ph type="title"/>
          </p:nvPr>
        </p:nvSpPr>
        <p:spPr>
          <a:xfrm>
            <a:off x="107950" y="115888"/>
            <a:ext cx="8928100" cy="1225550"/>
          </a:xfrm>
        </p:spPr>
        <p:txBody>
          <a:bodyPr/>
          <a:lstStyle/>
          <a:p>
            <a:r>
              <a:rPr lang="en-US" sz="3600">
                <a:solidFill>
                  <a:schemeClr val="accent2"/>
                </a:solidFill>
                <a:latin typeface="Comic Sans MS" charset="0"/>
              </a:rPr>
              <a:t>None of the methods performed well in Sub-challenge 2 (except consensus)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65175"/>
            <a:ext cx="27051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76250"/>
            <a:ext cx="3135312"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929063"/>
            <a:ext cx="62579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1"/>
          <p:cNvSpPr>
            <a:spLocks noGrp="1"/>
          </p:cNvSpPr>
          <p:nvPr>
            <p:ph type="title"/>
          </p:nvPr>
        </p:nvSpPr>
        <p:spPr>
          <a:xfrm>
            <a:off x="107950" y="115888"/>
            <a:ext cx="8928100" cy="576262"/>
          </a:xfrm>
        </p:spPr>
        <p:txBody>
          <a:bodyPr/>
          <a:lstStyle/>
          <a:p>
            <a:r>
              <a:rPr lang="en-US" sz="3200">
                <a:solidFill>
                  <a:schemeClr val="accent2"/>
                </a:solidFill>
                <a:latin typeface="Comic Sans MS" charset="0"/>
              </a:rPr>
              <a:t>Modules are found across many traits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l="37128" t="28291" r="-2"/>
          <a:stretch>
            <a:fillRect/>
          </a:stretch>
        </p:blipFill>
        <p:spPr bwMode="auto">
          <a:xfrm>
            <a:off x="611188" y="836613"/>
            <a:ext cx="78835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p:cNvSpPr>
          <p:nvPr>
            <p:ph type="title"/>
          </p:nvPr>
        </p:nvSpPr>
        <p:spPr>
          <a:xfrm>
            <a:off x="107950" y="115888"/>
            <a:ext cx="8928100" cy="576262"/>
          </a:xfrm>
        </p:spPr>
        <p:txBody>
          <a:bodyPr/>
          <a:lstStyle/>
          <a:p>
            <a:r>
              <a:rPr lang="en-US" sz="3200">
                <a:solidFill>
                  <a:schemeClr val="accent2"/>
                </a:solidFill>
                <a:latin typeface="Comic Sans MS" charset="0"/>
              </a:rPr>
              <a:t>Traits &amp; diseases cluster by joint modules</a:t>
            </a:r>
          </a:p>
        </p:txBody>
      </p:sp>
      <p:sp>
        <p:nvSpPr>
          <p:cNvPr id="41987" name="Rectangle 5"/>
          <p:cNvSpPr>
            <a:spLocks noChangeArrowheads="1"/>
          </p:cNvSpPr>
          <p:nvPr/>
        </p:nvSpPr>
        <p:spPr bwMode="auto">
          <a:xfrm>
            <a:off x="2124075" y="981075"/>
            <a:ext cx="503238" cy="3603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b="48221"/>
          <a:stretch>
            <a:fillRect/>
          </a:stretch>
        </p:blipFill>
        <p:spPr bwMode="auto">
          <a:xfrm>
            <a:off x="225425" y="1471613"/>
            <a:ext cx="8739188"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107950" y="115888"/>
            <a:ext cx="8928100" cy="1225550"/>
          </a:xfrm>
        </p:spPr>
        <p:txBody>
          <a:bodyPr/>
          <a:lstStyle/>
          <a:p>
            <a:r>
              <a:rPr lang="en-US" sz="4000">
                <a:solidFill>
                  <a:schemeClr val="accent2"/>
                </a:solidFill>
                <a:latin typeface="Comic Sans MS" charset="0"/>
              </a:rPr>
              <a:t>Marginally significant module from early GWAS on adult height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1295400"/>
            <a:ext cx="71405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1"/>
          <p:cNvSpPr>
            <a:spLocks noGrp="1"/>
          </p:cNvSpPr>
          <p:nvPr>
            <p:ph type="title"/>
          </p:nvPr>
        </p:nvSpPr>
        <p:spPr>
          <a:xfrm>
            <a:off x="107950" y="115888"/>
            <a:ext cx="8928100" cy="1225550"/>
          </a:xfrm>
        </p:spPr>
        <p:txBody>
          <a:bodyPr/>
          <a:lstStyle/>
          <a:p>
            <a:r>
              <a:rPr lang="en-GB" sz="4000">
                <a:solidFill>
                  <a:schemeClr val="accent2"/>
                </a:solidFill>
                <a:latin typeface="Comic Sans MS" charset="0"/>
              </a:rPr>
              <a:t>Recent high-powered study confirms many additional predicted players</a:t>
            </a:r>
            <a:endParaRPr lang="en-US" sz="4000">
              <a:solidFill>
                <a:schemeClr val="accent2"/>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457200" y="381000"/>
            <a:ext cx="8153400" cy="1143000"/>
          </a:xfrm>
          <a:prstGeom prst="rect">
            <a:avLst/>
          </a:prstGeom>
          <a:solidFill>
            <a:srgbClr val="FFFF99"/>
          </a:soli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i="0">
                <a:solidFill>
                  <a:schemeClr val="accent2"/>
                </a:solidFill>
                <a:latin typeface="Comic Sans MS" charset="0"/>
                <a:cs typeface="Arial" charset="0"/>
              </a:rPr>
              <a:t>Take-home Messages:</a:t>
            </a:r>
          </a:p>
        </p:txBody>
      </p:sp>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17963"/>
            <a:ext cx="45434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179388" y="1773238"/>
            <a:ext cx="8785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spcAft>
                <a:spcPts val="600"/>
              </a:spcAft>
              <a:buFont typeface="Arial" charset="0"/>
              <a:buChar char="•"/>
            </a:pPr>
            <a:r>
              <a:rPr lang="en-US" sz="2400" i="0"/>
              <a:t>Crowd-sourced challenge enables critical assessment of module identification methods</a:t>
            </a:r>
            <a:br>
              <a:rPr lang="en-US" sz="2400" i="0"/>
            </a:br>
            <a:r>
              <a:rPr lang="en-US" sz="2400" i="0"/>
              <a:t> </a:t>
            </a:r>
          </a:p>
          <a:p>
            <a:pPr eaLnBrk="1" hangingPunct="1">
              <a:spcAft>
                <a:spcPts val="600"/>
              </a:spcAft>
              <a:buFont typeface="Arial" charset="0"/>
              <a:buChar char="•"/>
            </a:pPr>
            <a:r>
              <a:rPr lang="en-US" sz="2400" i="0"/>
              <a:t>Top approaches recover complementary disease modules in diverse molecular networks </a:t>
            </a:r>
          </a:p>
        </p:txBody>
      </p:sp>
      <p:sp>
        <p:nvSpPr>
          <p:cNvPr id="46084" name="TextBox 7"/>
          <p:cNvSpPr txBox="1">
            <a:spLocks noChangeArrowheads="1"/>
          </p:cNvSpPr>
          <p:nvPr/>
        </p:nvSpPr>
        <p:spPr bwMode="auto">
          <a:xfrm>
            <a:off x="179388" y="4292600"/>
            <a:ext cx="41767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buFont typeface="Arial" charset="0"/>
              <a:buChar char="•"/>
            </a:pPr>
            <a:r>
              <a:rPr lang="en-US" sz="2400" i="0"/>
              <a:t>Molecular network modules reveal core pathways underlying complex traits and diseases</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304800"/>
            <a:ext cx="76200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a:t>
            </a:r>
          </a:p>
        </p:txBody>
      </p:sp>
      <p:grpSp>
        <p:nvGrpSpPr>
          <p:cNvPr id="11267" name="Group 3"/>
          <p:cNvGrpSpPr>
            <a:grpSpLocks/>
          </p:cNvGrpSpPr>
          <p:nvPr/>
        </p:nvGrpSpPr>
        <p:grpSpPr bwMode="auto">
          <a:xfrm>
            <a:off x="3962400" y="2514600"/>
            <a:ext cx="4851400" cy="3567113"/>
            <a:chOff x="2496" y="1584"/>
            <a:chExt cx="3056" cy="2247"/>
          </a:xfrm>
        </p:grpSpPr>
        <p:sp>
          <p:nvSpPr>
            <p:cNvPr id="11268" name="Rectangle 4"/>
            <p:cNvSpPr>
              <a:spLocks noChangeArrowheads="1"/>
            </p:cNvSpPr>
            <p:nvPr/>
          </p:nvSpPr>
          <p:spPr bwMode="auto">
            <a:xfrm>
              <a:off x="3072" y="1584"/>
              <a:ext cx="2400" cy="2208"/>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1269" name="Object 5"/>
            <p:cNvGraphicFramePr>
              <a:graphicFrameLocks noChangeAspect="1"/>
            </p:cNvGraphicFramePr>
            <p:nvPr>
              <p:extLst>
                <p:ext uri="{D42A27DB-BD31-4B8C-83A1-F6EECF244321}">
                  <p14:modId xmlns:p14="http://schemas.microsoft.com/office/powerpoint/2010/main" val="3233473730"/>
                </p:ext>
              </p:extLst>
            </p:nvPr>
          </p:nvGraphicFramePr>
          <p:xfrm>
            <a:off x="3008" y="1920"/>
            <a:ext cx="2544" cy="1695"/>
          </p:xfrm>
          <a:graphic>
            <a:graphicData uri="http://schemas.openxmlformats.org/presentationml/2006/ole">
              <mc:AlternateContent xmlns:mc="http://schemas.openxmlformats.org/markup-compatibility/2006">
                <mc:Choice xmlns:v="urn:schemas-microsoft-com:vml" Requires="v">
                  <p:oleObj spid="_x0000_s76812" name="Chart" r:id="rId4" imgW="6096000" imgH="4057802" progId="MSGraph.Chart.8">
                    <p:embed followColorScheme="full"/>
                  </p:oleObj>
                </mc:Choice>
                <mc:Fallback>
                  <p:oleObj name="Chart" r:id="rId4" imgW="6096000" imgH="4057802"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 y="1920"/>
                          <a:ext cx="2544" cy="1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70" name="Text Box 6"/>
            <p:cNvSpPr txBox="1">
              <a:spLocks noChangeArrowheads="1"/>
            </p:cNvSpPr>
            <p:nvPr/>
          </p:nvSpPr>
          <p:spPr bwMode="auto">
            <a:xfrm>
              <a:off x="3168" y="1641"/>
              <a:ext cx="5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a:t>
              </a:r>
            </a:p>
          </p:txBody>
        </p:sp>
        <p:sp>
          <p:nvSpPr>
            <p:cNvPr id="11271" name="Text Box 7"/>
            <p:cNvSpPr txBox="1">
              <a:spLocks noChangeArrowheads="1"/>
            </p:cNvSpPr>
            <p:nvPr/>
          </p:nvSpPr>
          <p:spPr bwMode="auto">
            <a:xfrm>
              <a:off x="4207" y="3504"/>
              <a:ext cx="20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1272" name="AutoShape 8"/>
            <p:cNvSpPr>
              <a:spLocks noChangeArrowheads="1"/>
            </p:cNvSpPr>
            <p:nvPr/>
          </p:nvSpPr>
          <p:spPr bwMode="auto">
            <a:xfrm>
              <a:off x="2496" y="2544"/>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73" name="Group 9"/>
          <p:cNvGrpSpPr>
            <a:grpSpLocks/>
          </p:cNvGrpSpPr>
          <p:nvPr/>
        </p:nvGrpSpPr>
        <p:grpSpPr bwMode="auto">
          <a:xfrm>
            <a:off x="381000" y="2730500"/>
            <a:ext cx="3352800" cy="3073400"/>
            <a:chOff x="1936" y="2112"/>
            <a:chExt cx="1616" cy="1552"/>
          </a:xfrm>
        </p:grpSpPr>
        <p:sp>
          <p:nvSpPr>
            <p:cNvPr id="11274" name="Oval 10"/>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5" name="Oval 11"/>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6" name="Oval 12"/>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Line 13"/>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78" name="Line 14"/>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79" name="Line 15"/>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0" name="Line 16"/>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1" name="Line 17"/>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2" name="Line 18"/>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3" name="Line 19"/>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4" name="Oval 20"/>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5" name="Oval 21"/>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6" name="Oval 22"/>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7" name="Oval 23"/>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88" name="Group 24"/>
          <p:cNvGrpSpPr>
            <a:grpSpLocks/>
          </p:cNvGrpSpPr>
          <p:nvPr/>
        </p:nvGrpSpPr>
        <p:grpSpPr bwMode="auto">
          <a:xfrm>
            <a:off x="403612" y="2641344"/>
            <a:ext cx="3422650" cy="3213100"/>
            <a:chOff x="1728" y="2104"/>
            <a:chExt cx="2156" cy="2024"/>
          </a:xfrm>
        </p:grpSpPr>
        <p:sp>
          <p:nvSpPr>
            <p:cNvPr id="11289" name="Text Box 25"/>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11290" name="Text Box 26"/>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1" name="Text Box 27"/>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2" name="Text Box 28"/>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2</a:t>
              </a:r>
              <a:endParaRPr lang="he-IL" sz="2800" i="1" dirty="0">
                <a:solidFill>
                  <a:schemeClr val="tx2"/>
                </a:solidFill>
                <a:latin typeface="Times New Roman" charset="0"/>
              </a:endParaRPr>
            </a:p>
          </p:txBody>
        </p:sp>
        <p:sp>
          <p:nvSpPr>
            <p:cNvPr id="11293" name="Text Box 29"/>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5</a:t>
              </a:r>
              <a:endParaRPr lang="he-IL" sz="2800" i="1">
                <a:solidFill>
                  <a:schemeClr val="tx2"/>
                </a:solidFill>
                <a:latin typeface="Times New Roman" charset="0"/>
              </a:endParaRPr>
            </a:p>
          </p:txBody>
        </p:sp>
        <p:sp>
          <p:nvSpPr>
            <p:cNvPr id="11294" name="Text Box 30"/>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11295" name="Text Box 31"/>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612804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Connectivity distribution</a:t>
            </a:r>
          </a:p>
          <a:p>
            <a:pPr algn="ctr" eaLnBrk="0" hangingPunct="0"/>
            <a:r>
              <a:rPr lang="en-US" sz="3600" i="0">
                <a:solidFill>
                  <a:schemeClr val="accent2"/>
                </a:solidFill>
                <a:latin typeface="Comic Sans MS" charset="0"/>
              </a:rPr>
              <a:t>for yeast expression network</a:t>
            </a:r>
          </a:p>
        </p:txBody>
      </p:sp>
      <p:pic>
        <p:nvPicPr>
          <p:cNvPr id="1331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09600" y="2057400"/>
            <a:ext cx="3146425" cy="39624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3316" name="Group 4"/>
          <p:cNvGrpSpPr>
            <a:grpSpLocks/>
          </p:cNvGrpSpPr>
          <p:nvPr/>
        </p:nvGrpSpPr>
        <p:grpSpPr bwMode="auto">
          <a:xfrm>
            <a:off x="5105400" y="5226050"/>
            <a:ext cx="3402013" cy="1479550"/>
            <a:chOff x="3216" y="3292"/>
            <a:chExt cx="2143" cy="932"/>
          </a:xfrm>
        </p:grpSpPr>
        <p:sp>
          <p:nvSpPr>
            <p:cNvPr id="13317" name="Text Box 5"/>
            <p:cNvSpPr txBox="1">
              <a:spLocks noChangeArrowheads="1"/>
            </p:cNvSpPr>
            <p:nvPr/>
          </p:nvSpPr>
          <p:spPr bwMode="auto">
            <a:xfrm>
              <a:off x="3360" y="3642"/>
              <a:ext cx="1824" cy="582"/>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5400" i="1">
                  <a:latin typeface="Times New Roman" charset="0"/>
                </a:rPr>
                <a:t>n</a:t>
              </a:r>
              <a:r>
                <a:rPr lang="en-US" sz="5400">
                  <a:latin typeface="Times New Roman" charset="0"/>
                </a:rPr>
                <a:t>(</a:t>
              </a:r>
              <a:r>
                <a:rPr lang="en-US" sz="5400" i="1">
                  <a:latin typeface="Times New Roman" charset="0"/>
                </a:rPr>
                <a:t>k</a:t>
              </a:r>
              <a:r>
                <a:rPr lang="en-US" sz="5400">
                  <a:latin typeface="Times New Roman" charset="0"/>
                </a:rPr>
                <a:t>) ~ </a:t>
              </a:r>
              <a:r>
                <a:rPr lang="en-US" sz="5400" i="1">
                  <a:latin typeface="Times New Roman" charset="0"/>
                </a:rPr>
                <a:t>k</a:t>
              </a:r>
              <a:r>
                <a:rPr lang="en-US" sz="5400" baseline="30000">
                  <a:latin typeface="Times New Roman" charset="0"/>
                </a:rPr>
                <a:t>-</a:t>
              </a:r>
              <a:r>
                <a:rPr lang="en-US" sz="5400" baseline="30000">
                  <a:latin typeface="Times New Roman" charset="0"/>
                  <a:cs typeface="Times New Roman" charset="0"/>
                </a:rPr>
                <a:t>γ</a:t>
              </a:r>
              <a:endParaRPr lang="en-US" sz="5400" baseline="30000">
                <a:latin typeface="Times New Roman" charset="0"/>
                <a:ea typeface="Times New Roman" charset="0"/>
                <a:cs typeface="Times New Roman" charset="0"/>
              </a:endParaRPr>
            </a:p>
          </p:txBody>
        </p:sp>
        <p:sp>
          <p:nvSpPr>
            <p:cNvPr id="13318" name="Text Box 6"/>
            <p:cNvSpPr txBox="1">
              <a:spLocks noChangeArrowheads="1"/>
            </p:cNvSpPr>
            <p:nvPr/>
          </p:nvSpPr>
          <p:spPr bwMode="auto">
            <a:xfrm>
              <a:off x="3216" y="3292"/>
              <a:ext cx="214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3600">
                  <a:latin typeface="Times New Roman" charset="0"/>
                </a:rPr>
                <a:t>Power-law:</a:t>
              </a:r>
            </a:p>
          </p:txBody>
        </p:sp>
      </p:grpSp>
      <p:grpSp>
        <p:nvGrpSpPr>
          <p:cNvPr id="13319" name="Group 7"/>
          <p:cNvGrpSpPr>
            <a:grpSpLocks/>
          </p:cNvGrpSpPr>
          <p:nvPr/>
        </p:nvGrpSpPr>
        <p:grpSpPr bwMode="auto">
          <a:xfrm>
            <a:off x="4038600" y="1460500"/>
            <a:ext cx="4584700" cy="3898900"/>
            <a:chOff x="2544" y="920"/>
            <a:chExt cx="2888" cy="2456"/>
          </a:xfrm>
        </p:grpSpPr>
        <p:grpSp>
          <p:nvGrpSpPr>
            <p:cNvPr id="13320" name="Group 8"/>
            <p:cNvGrpSpPr>
              <a:grpSpLocks/>
            </p:cNvGrpSpPr>
            <p:nvPr/>
          </p:nvGrpSpPr>
          <p:grpSpPr bwMode="auto">
            <a:xfrm>
              <a:off x="2544" y="1161"/>
              <a:ext cx="2736" cy="2215"/>
              <a:chOff x="2544" y="1161"/>
              <a:chExt cx="2736" cy="2215"/>
            </a:xfrm>
          </p:grpSpPr>
          <p:sp>
            <p:nvSpPr>
              <p:cNvPr id="13321" name="Text Box 9"/>
              <p:cNvSpPr txBox="1">
                <a:spLocks noChangeArrowheads="1"/>
              </p:cNvSpPr>
              <p:nvPr/>
            </p:nvSpPr>
            <p:spPr bwMode="auto">
              <a:xfrm>
                <a:off x="2672" y="1161"/>
                <a:ext cx="61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  </a:t>
                </a:r>
              </a:p>
            </p:txBody>
          </p:sp>
          <p:sp>
            <p:nvSpPr>
              <p:cNvPr id="13322" name="Text Box 10"/>
              <p:cNvSpPr txBox="1">
                <a:spLocks noChangeArrowheads="1"/>
              </p:cNvSpPr>
              <p:nvPr/>
            </p:nvSpPr>
            <p:spPr bwMode="auto">
              <a:xfrm>
                <a:off x="4168" y="3049"/>
                <a:ext cx="20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3323" name="AutoShape 11"/>
              <p:cNvSpPr>
                <a:spLocks noChangeArrowheads="1"/>
              </p:cNvSpPr>
              <p:nvPr/>
            </p:nvSpPr>
            <p:spPr bwMode="auto">
              <a:xfrm>
                <a:off x="2544" y="1928"/>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4" name="Text Box 12"/>
              <p:cNvSpPr txBox="1">
                <a:spLocks noChangeArrowheads="1"/>
              </p:cNvSpPr>
              <p:nvPr/>
            </p:nvSpPr>
            <p:spPr bwMode="auto">
              <a:xfrm>
                <a:off x="4416" y="2400"/>
                <a:ext cx="86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3200">
                    <a:solidFill>
                      <a:schemeClr val="accent2"/>
                    </a:solidFill>
                    <a:latin typeface="Times New Roman" charset="0"/>
                  </a:rPr>
                  <a:t>data</a:t>
                </a:r>
              </a:p>
            </p:txBody>
          </p:sp>
        </p:grpSp>
        <p:pic>
          <p:nvPicPr>
            <p:cNvPr id="13325" name="Picture 13" descr="k_dist_a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068" r="50537" b="65256"/>
            <a:stretch>
              <a:fillRect/>
            </a:stretch>
          </p:blipFill>
          <p:spPr bwMode="auto">
            <a:xfrm>
              <a:off x="3080" y="920"/>
              <a:ext cx="2352" cy="2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26" name="Group 14"/>
          <p:cNvGrpSpPr>
            <a:grpSpLocks/>
          </p:cNvGrpSpPr>
          <p:nvPr/>
        </p:nvGrpSpPr>
        <p:grpSpPr bwMode="auto">
          <a:xfrm>
            <a:off x="4038600" y="2019300"/>
            <a:ext cx="4876800" cy="4584700"/>
            <a:chOff x="2544" y="1272"/>
            <a:chExt cx="3072" cy="2888"/>
          </a:xfrm>
        </p:grpSpPr>
        <p:pic>
          <p:nvPicPr>
            <p:cNvPr id="13327" name="Picture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 y="1272"/>
              <a:ext cx="2460" cy="177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28" name="Text Box 16"/>
            <p:cNvSpPr txBox="1">
              <a:spLocks noChangeArrowheads="1"/>
            </p:cNvSpPr>
            <p:nvPr/>
          </p:nvSpPr>
          <p:spPr bwMode="auto">
            <a:xfrm>
              <a:off x="2544" y="3456"/>
              <a:ext cx="3072" cy="70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sz="2800">
                  <a:solidFill>
                    <a:schemeClr val="tx2"/>
                  </a:solidFill>
                  <a:latin typeface="Times New Roman" charset="0"/>
                </a:rPr>
                <a:t> centered around mean </a:t>
              </a:r>
              <a:r>
                <a:rPr lang="en-US" sz="2800" b="1" i="1">
                  <a:solidFill>
                    <a:schemeClr val="tx2"/>
                  </a:solidFill>
                  <a:latin typeface="Times New Roman" charset="0"/>
                </a:rPr>
                <a:t>k</a:t>
              </a:r>
              <a:r>
                <a:rPr lang="en-US" sz="2800">
                  <a:solidFill>
                    <a:schemeClr val="tx2"/>
                  </a:solidFill>
                  <a:latin typeface="Times New Roman" charset="0"/>
                </a:rPr>
                <a:t> </a:t>
              </a:r>
            </a:p>
            <a:p>
              <a:pPr>
                <a:lnSpc>
                  <a:spcPct val="140000"/>
                </a:lnSpc>
                <a:buFontTx/>
                <a:buChar char="•"/>
              </a:pPr>
              <a:r>
                <a:rPr lang="en-US" sz="2800">
                  <a:solidFill>
                    <a:schemeClr val="tx2"/>
                  </a:solidFill>
                  <a:latin typeface="Times New Roman" charset="0"/>
                </a:rPr>
                <a:t> exponential decay for large </a:t>
              </a:r>
              <a:r>
                <a:rPr lang="en-US" sz="2800" b="1" i="1">
                  <a:solidFill>
                    <a:schemeClr val="tx2"/>
                  </a:solidFill>
                  <a:latin typeface="Times New Roman" charset="0"/>
                </a:rPr>
                <a:t>k</a:t>
              </a:r>
              <a:r>
                <a:rPr lang="en-US" sz="2800">
                  <a:solidFill>
                    <a:schemeClr val="tx2"/>
                  </a:solidFill>
                  <a:latin typeface="Times New Roman" charset="0"/>
                </a:rPr>
                <a:t> </a:t>
              </a:r>
            </a:p>
          </p:txBody>
        </p:sp>
        <p:sp>
          <p:nvSpPr>
            <p:cNvPr id="13329" name="Text Box 17"/>
            <p:cNvSpPr txBox="1">
              <a:spLocks noChangeArrowheads="1"/>
            </p:cNvSpPr>
            <p:nvPr/>
          </p:nvSpPr>
          <p:spPr bwMode="auto">
            <a:xfrm>
              <a:off x="3483" y="1440"/>
              <a:ext cx="1633" cy="327"/>
            </a:xfrm>
            <a:prstGeom prst="rect">
              <a:avLst/>
            </a:prstGeom>
            <a:solidFill>
              <a:schemeClr val="bg1"/>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latin typeface="Times New Roman" charset="0"/>
                </a:rPr>
                <a:t>random network</a:t>
              </a:r>
            </a:p>
          </p:txBody>
        </p:sp>
      </p:grpSp>
    </p:spTree>
    <p:extLst>
      <p:ext uri="{BB962C8B-B14F-4D97-AF65-F5344CB8AC3E}">
        <p14:creationId xmlns:p14="http://schemas.microsoft.com/office/powerpoint/2010/main" val="4222962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16"/>
                                        </p:tgtEl>
                                        <p:attrNameLst>
                                          <p:attrName>style.visibility</p:attrName>
                                        </p:attrNameLst>
                                      </p:cBhvr>
                                      <p:to>
                                        <p:strVal val="visible"/>
                                      </p:to>
                                    </p:set>
                                  </p:childTnLst>
                                  <p:subTnLst>
                                    <p:set>
                                      <p:cBhvr override="childStyle">
                                        <p:cTn dur="1" fill="hold" display="0" masterRel="nextClick" afterEffect="1"/>
                                        <p:tgtEl>
                                          <p:spTgt spid="1331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Distributions</a:t>
            </a:r>
          </a:p>
          <a:p>
            <a:pPr algn="ctr" eaLnBrk="0" hangingPunct="0"/>
            <a:r>
              <a:rPr lang="en-US" sz="3600" i="0" dirty="0">
                <a:solidFill>
                  <a:schemeClr val="accent2"/>
                </a:solidFill>
                <a:latin typeface="Comic Sans MS" charset="0"/>
              </a:rPr>
              <a:t>for Expression Networks</a:t>
            </a:r>
          </a:p>
        </p:txBody>
      </p:sp>
      <p:pic>
        <p:nvPicPr>
          <p:cNvPr id="15363" name="Picture 3" descr="k_dist_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08150"/>
            <a:ext cx="7086600" cy="4953000"/>
          </a:xfrm>
          <a:prstGeom prst="rect">
            <a:avLst/>
          </a:prstGeom>
          <a:noFill/>
          <a:extLst>
            <a:ext uri="{909E8E84-426E-40dd-AFC4-6F175D3DCCD1}">
              <a14:hiddenFill xmlns:a14="http://schemas.microsoft.com/office/drawing/2010/main">
                <a:solidFill>
                  <a:srgbClr val="FFFFFF"/>
                </a:solidFill>
              </a14:hiddenFill>
            </a:ext>
          </a:extLst>
        </p:spPr>
      </p:pic>
      <p:grpSp>
        <p:nvGrpSpPr>
          <p:cNvPr id="15364" name="Group 4"/>
          <p:cNvGrpSpPr>
            <a:grpSpLocks/>
          </p:cNvGrpSpPr>
          <p:nvPr/>
        </p:nvGrpSpPr>
        <p:grpSpPr bwMode="auto">
          <a:xfrm>
            <a:off x="3124200" y="3136900"/>
            <a:ext cx="3200400" cy="2070100"/>
            <a:chOff x="1968" y="1976"/>
            <a:chExt cx="2016" cy="1304"/>
          </a:xfrm>
        </p:grpSpPr>
        <p:sp>
          <p:nvSpPr>
            <p:cNvPr id="15365" name="Oval 5"/>
            <p:cNvSpPr>
              <a:spLocks noChangeArrowheads="1"/>
            </p:cNvSpPr>
            <p:nvPr/>
          </p:nvSpPr>
          <p:spPr bwMode="auto">
            <a:xfrm>
              <a:off x="2208" y="2088"/>
              <a:ext cx="1536" cy="1032"/>
            </a:xfrm>
            <a:prstGeom prst="ellipse">
              <a:avLst/>
            </a:prstGeom>
            <a:solidFill>
              <a:srgbClr val="FFFF99"/>
            </a:solidFill>
            <a:ln w="254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rtl="1"/>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sp>
          <p:nvSpPr>
            <p:cNvPr id="15366" name="Line 6"/>
            <p:cNvSpPr>
              <a:spLocks noChangeShapeType="1"/>
            </p:cNvSpPr>
            <p:nvPr/>
          </p:nvSpPr>
          <p:spPr bwMode="auto">
            <a:xfrm flipH="1">
              <a:off x="1968" y="2592"/>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7" name="Line 7"/>
            <p:cNvSpPr>
              <a:spLocks noChangeShapeType="1"/>
            </p:cNvSpPr>
            <p:nvPr/>
          </p:nvSpPr>
          <p:spPr bwMode="auto">
            <a:xfrm flipH="1">
              <a:off x="2312" y="3016"/>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8" name="Line 8"/>
            <p:cNvSpPr>
              <a:spLocks noChangeShapeType="1"/>
            </p:cNvSpPr>
            <p:nvPr/>
          </p:nvSpPr>
          <p:spPr bwMode="auto">
            <a:xfrm flipH="1" flipV="1">
              <a:off x="2360" y="1976"/>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9" name="Line 9"/>
            <p:cNvSpPr>
              <a:spLocks noChangeShapeType="1"/>
            </p:cNvSpPr>
            <p:nvPr/>
          </p:nvSpPr>
          <p:spPr bwMode="auto">
            <a:xfrm>
              <a:off x="3744" y="2688"/>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0" name="Line 10"/>
            <p:cNvSpPr>
              <a:spLocks noChangeShapeType="1"/>
            </p:cNvSpPr>
            <p:nvPr/>
          </p:nvSpPr>
          <p:spPr bwMode="auto">
            <a:xfrm>
              <a:off x="3416" y="3040"/>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1" name="Line 11"/>
            <p:cNvSpPr>
              <a:spLocks noChangeShapeType="1"/>
            </p:cNvSpPr>
            <p:nvPr/>
          </p:nvSpPr>
          <p:spPr bwMode="auto">
            <a:xfrm flipV="1">
              <a:off x="3464" y="2000"/>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grpSp>
      <p:sp>
        <p:nvSpPr>
          <p:cNvPr id="15372" name="AutoShape 12"/>
          <p:cNvSpPr>
            <a:spLocks noChangeArrowheads="1"/>
          </p:cNvSpPr>
          <p:nvPr/>
        </p:nvSpPr>
        <p:spPr bwMode="auto">
          <a:xfrm>
            <a:off x="4191000" y="2133600"/>
            <a:ext cx="4267200" cy="1676400"/>
          </a:xfrm>
          <a:prstGeom prst="wedgeRectCallout">
            <a:avLst>
              <a:gd name="adj1" fmla="val -66222"/>
              <a:gd name="adj2" fmla="val -93"/>
            </a:avLst>
          </a:prstGeom>
          <a:solidFill>
            <a:srgbClr val="FFCC00"/>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457200" indent="-457200">
              <a:lnSpc>
                <a:spcPct val="130000"/>
              </a:lnSpc>
            </a:pPr>
            <a:r>
              <a:rPr lang="en-US" sz="2400" b="1" i="1" dirty="0">
                <a:solidFill>
                  <a:schemeClr val="tx2"/>
                </a:solidFill>
                <a:latin typeface="Times New Roman" charset="0"/>
              </a:rPr>
              <a:t>highly connected yeast genes:</a:t>
            </a:r>
            <a:r>
              <a:rPr lang="en-US" sz="2400" b="1" dirty="0">
                <a:solidFill>
                  <a:schemeClr val="tx2"/>
                </a:solidFill>
                <a:latin typeface="Times New Roman" charset="0"/>
              </a:rPr>
              <a:t> </a:t>
            </a:r>
          </a:p>
          <a:p>
            <a:pPr marL="457200" indent="-457200">
              <a:lnSpc>
                <a:spcPct val="130000"/>
              </a:lnSpc>
              <a:buFontTx/>
              <a:buChar char="•"/>
            </a:pPr>
            <a:r>
              <a:rPr lang="en-US" sz="2400" b="1" i="1" dirty="0">
                <a:solidFill>
                  <a:schemeClr val="tx2"/>
                </a:solidFill>
                <a:latin typeface="Times New Roman" charset="0"/>
              </a:rPr>
              <a:t>related to protein synthesis</a:t>
            </a:r>
          </a:p>
          <a:p>
            <a:pPr marL="457200" indent="-457200">
              <a:lnSpc>
                <a:spcPct val="130000"/>
              </a:lnSpc>
              <a:buFontTx/>
              <a:buChar char="•"/>
            </a:pPr>
            <a:r>
              <a:rPr lang="en-US" sz="2400" b="1" i="1" dirty="0" err="1">
                <a:solidFill>
                  <a:schemeClr val="tx2"/>
                </a:solidFill>
                <a:latin typeface="Times New Roman" charset="0"/>
              </a:rPr>
              <a:t>rRNA</a:t>
            </a:r>
            <a:r>
              <a:rPr lang="en-US" sz="2400" b="1" i="1" dirty="0">
                <a:solidFill>
                  <a:schemeClr val="tx2"/>
                </a:solidFill>
                <a:latin typeface="Times New Roman" charset="0"/>
              </a:rPr>
              <a:t> processing</a:t>
            </a:r>
          </a:p>
        </p:txBody>
      </p:sp>
    </p:spTree>
    <p:extLst>
      <p:ext uri="{BB962C8B-B14F-4D97-AF65-F5344CB8AC3E}">
        <p14:creationId xmlns:p14="http://schemas.microsoft.com/office/powerpoint/2010/main" val="27328448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364"/>
                                        </p:tgtEl>
                                        <p:attrNameLst>
                                          <p:attrName>style.visibility</p:attrName>
                                        </p:attrNameLst>
                                      </p:cBhvr>
                                      <p:to>
                                        <p:strVal val="visible"/>
                                      </p:to>
                                    </p:set>
                                  </p:childTnLst>
                                  <p:subTnLst>
                                    <p:set>
                                      <p:cBhvr override="childStyle">
                                        <p:cTn dur="1" fill="hold" display="0" masterRel="nextClick" afterEffect="1"/>
                                        <p:tgtEl>
                                          <p:spTgt spid="1536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20700" y="381000"/>
            <a:ext cx="8153400" cy="1447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Other networks with </a:t>
            </a:r>
            <a:br>
              <a:rPr lang="en-US" sz="3600" kern="1200">
                <a:solidFill>
                  <a:schemeClr val="accent2"/>
                </a:solidFill>
                <a:latin typeface="Comic Sans MS" charset="0"/>
              </a:rPr>
            </a:br>
            <a:r>
              <a:rPr lang="en-US" sz="3600" kern="1200">
                <a:solidFill>
                  <a:schemeClr val="accent2"/>
                </a:solidFill>
                <a:latin typeface="Comic Sans MS" charset="0"/>
              </a:rPr>
              <a:t>power-law distributions</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27300"/>
            <a:ext cx="7848600" cy="3124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1619250" y="1962150"/>
            <a:ext cx="127635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600">
                <a:solidFill>
                  <a:schemeClr val="tx2"/>
                </a:solidFill>
                <a:latin typeface="Times New Roman" charset="0"/>
              </a:rPr>
              <a:t>actors</a:t>
            </a:r>
          </a:p>
        </p:txBody>
      </p:sp>
      <p:sp>
        <p:nvSpPr>
          <p:cNvPr id="17413" name="Text Box 5"/>
          <p:cNvSpPr txBox="1">
            <a:spLocks noChangeArrowheads="1"/>
          </p:cNvSpPr>
          <p:nvPr/>
        </p:nvSpPr>
        <p:spPr bwMode="auto">
          <a:xfrm>
            <a:off x="4114800" y="1993900"/>
            <a:ext cx="1336675" cy="5794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WWW</a:t>
            </a:r>
          </a:p>
        </p:txBody>
      </p:sp>
      <p:sp>
        <p:nvSpPr>
          <p:cNvPr id="17414" name="Text Box 6"/>
          <p:cNvSpPr txBox="1">
            <a:spLocks noChangeArrowheads="1"/>
          </p:cNvSpPr>
          <p:nvPr/>
        </p:nvSpPr>
        <p:spPr bwMode="auto">
          <a:xfrm>
            <a:off x="6384925" y="1498600"/>
            <a:ext cx="184150" cy="8239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endParaRPr lang="en-US" sz="4800">
              <a:solidFill>
                <a:schemeClr val="tx2"/>
              </a:solidFill>
              <a:latin typeface="Times New Roman" charset="0"/>
            </a:endParaRPr>
          </a:p>
        </p:txBody>
      </p:sp>
      <p:sp>
        <p:nvSpPr>
          <p:cNvPr id="17415" name="Text Box 7"/>
          <p:cNvSpPr txBox="1">
            <a:spLocks noChangeArrowheads="1"/>
          </p:cNvSpPr>
          <p:nvPr/>
        </p:nvSpPr>
        <p:spPr bwMode="auto">
          <a:xfrm>
            <a:off x="6316663" y="2024063"/>
            <a:ext cx="1989137" cy="5794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power-grid</a:t>
            </a:r>
          </a:p>
        </p:txBody>
      </p:sp>
      <p:sp>
        <p:nvSpPr>
          <p:cNvPr id="17416" name="Text Box 8"/>
          <p:cNvSpPr txBox="1">
            <a:spLocks noChangeArrowheads="1"/>
          </p:cNvSpPr>
          <p:nvPr/>
        </p:nvSpPr>
        <p:spPr bwMode="auto">
          <a:xfrm>
            <a:off x="192088" y="3670300"/>
            <a:ext cx="798512"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n(k)</a:t>
            </a:r>
          </a:p>
          <a:p>
            <a:pPr algn="r" rtl="1"/>
            <a:endParaRPr lang="en-US" sz="2800" b="1" i="1">
              <a:latin typeface="Times New Roman" charset="0"/>
            </a:endParaRPr>
          </a:p>
        </p:txBody>
      </p:sp>
      <p:sp>
        <p:nvSpPr>
          <p:cNvPr id="17417" name="Text Box 9"/>
          <p:cNvSpPr txBox="1">
            <a:spLocks noChangeArrowheads="1"/>
          </p:cNvSpPr>
          <p:nvPr/>
        </p:nvSpPr>
        <p:spPr bwMode="auto">
          <a:xfrm>
            <a:off x="4633913" y="5437188"/>
            <a:ext cx="319087"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8" name="Text Box 10"/>
          <p:cNvSpPr txBox="1">
            <a:spLocks noChangeArrowheads="1"/>
          </p:cNvSpPr>
          <p:nvPr/>
        </p:nvSpPr>
        <p:spPr bwMode="auto">
          <a:xfrm>
            <a:off x="7148513" y="5422900"/>
            <a:ext cx="319087"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9" name="Text Box 11"/>
          <p:cNvSpPr txBox="1">
            <a:spLocks noChangeArrowheads="1"/>
          </p:cNvSpPr>
          <p:nvPr/>
        </p:nvSpPr>
        <p:spPr bwMode="auto">
          <a:xfrm>
            <a:off x="2119313" y="5422900"/>
            <a:ext cx="319087"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Tree>
    <p:extLst>
      <p:ext uri="{BB962C8B-B14F-4D97-AF65-F5344CB8AC3E}">
        <p14:creationId xmlns:p14="http://schemas.microsoft.com/office/powerpoint/2010/main" val="176520398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ONTSIZE" val="10"/>
  <p:tag name="MAGPC" val="200"/>
  <p:tag name="PREAMBLE" val="\documentclass{article}&#10;\pagestyle{empty}&#10;\usepackage{xspace,amssymb,amsfonts,amsmath}&#10;\usepackage{color}&#10;\usepackage{TeX4PPT}&#10;"/>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46950</TotalTime>
  <Words>2693</Words>
  <Application>Microsoft Macintosh PowerPoint</Application>
  <PresentationFormat>On-screen Show (4:3)</PresentationFormat>
  <Paragraphs>306</Paragraphs>
  <Slides>56</Slides>
  <Notes>22</Notes>
  <HiddenSlides>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Modèle par défaut</vt:lpstr>
      <vt:lpstr>Chart</vt:lpstr>
      <vt:lpstr>Genetics and Genome Evolution (GGE)  Bioinformatics for Genomics  Lecture 5:  Networks</vt:lpstr>
      <vt:lpstr>Networks are ubiquitous in biology</vt:lpstr>
      <vt:lpstr>Example: Gene networks</vt:lpstr>
      <vt:lpstr>PowerPoint Presentation</vt:lpstr>
      <vt:lpstr>Connectivity</vt:lpstr>
      <vt:lpstr>PowerPoint Presentation</vt:lpstr>
      <vt:lpstr>PowerPoint Presentation</vt:lpstr>
      <vt:lpstr>PowerPoint Presentation</vt:lpstr>
      <vt:lpstr>Other networks with  power-law distributions</vt:lpstr>
      <vt:lpstr>PowerPoint Presentation</vt:lpstr>
      <vt:lpstr>PowerPoint Presentation</vt:lpstr>
      <vt:lpstr>PowerPoint Presentation</vt:lpstr>
      <vt:lpstr>PowerPoint Presentation</vt:lpstr>
      <vt:lpstr>PowerPoint Presentation</vt:lpstr>
      <vt:lpstr>Biological networks tend to be highly modular</vt:lpstr>
      <vt:lpstr>Many methods for module identication using different approaches</vt:lpstr>
      <vt:lpstr>Which methods work best?</vt:lpstr>
      <vt:lpstr>Reproducible Science</vt:lpstr>
      <vt:lpstr>PowerPoint Presentation</vt:lpstr>
      <vt:lpstr>PowerPoint Presentation</vt:lpstr>
      <vt:lpstr>PowerPoint Presentation</vt:lpstr>
      <vt:lpstr>Association with genotype</vt:lpstr>
      <vt:lpstr>PowerPoint Presentation</vt:lpstr>
      <vt:lpstr>PowerPoint Presentation</vt:lpstr>
      <vt:lpstr>PowerPoint Presentation</vt:lpstr>
      <vt:lpstr>How to compute gene-scores?</vt:lpstr>
      <vt:lpstr>How to compute gene-scores?</vt:lpstr>
      <vt:lpstr>Example: 2 SNPs only</vt:lpstr>
      <vt:lpstr>Intuitive answer:</vt:lpstr>
      <vt:lpstr>PASCAL vs VEGAS</vt:lpstr>
      <vt:lpstr>PASCAL gene scoring overview</vt:lpstr>
      <vt:lpstr>PowerPoint Presentation</vt:lpstr>
      <vt:lpstr>PowerPoint Presentation</vt:lpstr>
      <vt:lpstr>Networks are ubiquitous in biology</vt:lpstr>
      <vt:lpstr>Biological networks tend to be highly modular</vt:lpstr>
      <vt:lpstr>Network modularization as a community challenge</vt:lpstr>
      <vt:lpstr>From pathway to network analysis</vt:lpstr>
      <vt:lpstr>Our challenge design</vt:lpstr>
      <vt:lpstr>Input networks vary in properties</vt:lpstr>
      <vt:lpstr>Analysis Pipeline</vt:lpstr>
      <vt:lpstr>Scoring</vt:lpstr>
      <vt:lpstr>Most methods were among the “Big five”</vt:lpstr>
      <vt:lpstr>PowerPoint Presentation</vt:lpstr>
      <vt:lpstr>PowerPoint Presentation</vt:lpstr>
      <vt:lpstr>PowerPoint Presentation</vt:lpstr>
      <vt:lpstr>Module predictions depend more on networks than on methods</vt:lpstr>
      <vt:lpstr>PowerPoint Presentation</vt:lpstr>
      <vt:lpstr>Average module size  varies across top methods</vt:lpstr>
      <vt:lpstr>Modularity  varies across top methods</vt:lpstr>
      <vt:lpstr>None of the methods performed well in Sub-challenge 2 (except consensus)</vt:lpstr>
      <vt:lpstr>Modules are found across many traits</vt:lpstr>
      <vt:lpstr>Traits &amp; diseases cluster by joint modules</vt:lpstr>
      <vt:lpstr>Marginally significant module from early GWAS on adult height</vt:lpstr>
      <vt:lpstr>Recent high-powered study confirms many additional predicted players</vt:lpstr>
      <vt:lpstr>PowerPoint Presentation</vt:lpstr>
      <vt:lpstr>PowerPoint Presentation</vt:lpstr>
    </vt:vector>
  </TitlesOfParts>
  <Company>Poussidox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"Sven Bergmann" &lt;Sven.Bergmann@weizmann.ac.il&gt;</dc:creator>
  <cp:lastModifiedBy>Sven Bergmann</cp:lastModifiedBy>
  <cp:revision>1132</cp:revision>
  <dcterms:created xsi:type="dcterms:W3CDTF">2007-03-08T11:11:20Z</dcterms:created>
  <dcterms:modified xsi:type="dcterms:W3CDTF">2020-04-01T12:17:19Z</dcterms:modified>
</cp:coreProperties>
</file>