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139F65-C04F-BC40-A501-2B5F9D5D01B3}">
          <p14:sldIdLst>
            <p14:sldId id="256"/>
            <p14:sldId id="258"/>
            <p14:sldId id="261"/>
            <p14:sldId id="259"/>
            <p14:sldId id="262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eyeler" initials="MB" lastIdx="1" clrIdx="0">
    <p:extLst>
      <p:ext uri="{19B8F6BF-5375-455C-9EA6-DF929625EA0E}">
        <p15:presenceInfo xmlns:p15="http://schemas.microsoft.com/office/powerpoint/2012/main" userId="S::michael.beyeler@unil.ch::60558f68-095b-461d-8e4a-9fd4fb2df3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/>
    <p:restoredTop sz="94789"/>
  </p:normalViewPr>
  <p:slideViewPr>
    <p:cSldViewPr snapToGrid="0" snapToObjects="1">
      <p:cViewPr varScale="1">
        <p:scale>
          <a:sx n="110" d="100"/>
          <a:sy n="110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46E84-5DAC-894E-98F9-CCE5EEBEF068}" type="datetimeFigureOut">
              <a:rPr lang="en-CH" smtClean="0"/>
              <a:t>03.03.21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2939-74AF-1142-96AD-4DB2B2ED9C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64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FOVEA: best vision, lies in </a:t>
            </a:r>
            <a:r>
              <a:rPr lang="en-GB" dirty="0" err="1"/>
              <a:t>center</a:t>
            </a:r>
            <a:r>
              <a:rPr lang="en-GB" dirty="0"/>
              <a:t> of m</a:t>
            </a:r>
            <a:r>
              <a:rPr lang="en-CH" dirty="0"/>
              <a:t>acula (dark spot)</a:t>
            </a:r>
          </a:p>
          <a:p>
            <a:endParaRPr lang="en-CH" dirty="0"/>
          </a:p>
          <a:p>
            <a:r>
              <a:rPr lang="en-GB" dirty="0"/>
              <a:t>A</a:t>
            </a:r>
            <a:r>
              <a:rPr lang="en-CH" dirty="0"/>
              <a:t>rteriolar tortuosity: less is associated with higher blood pressure, higher BMI</a:t>
            </a:r>
          </a:p>
          <a:p>
            <a:r>
              <a:rPr lang="en-CH" dirty="0"/>
              <a:t>Venular tortuosity: more associated with lower HDL, higher blood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2939-74AF-1142-96AD-4DB2B2ED9C7B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785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CH" dirty="0"/>
              <a:t>ention previous software, talk about center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2939-74AF-1142-96AD-4DB2B2ED9C7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666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2A4E-1D79-694B-8474-B56368FD4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BC200-D3F4-E143-883D-78E18C940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F3443-0023-C944-9C6F-33BF238B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B722-6B40-F54E-82D9-49B860E520A9}" type="datetime1">
              <a:rPr lang="de-CH" smtClean="0"/>
              <a:t>03.03.21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7C53-3898-7642-8D74-747FF63E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9BD8-D9BA-354C-B030-F9B0FCC3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189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7B52-CA85-7F46-B969-2769B01B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20481-143E-454E-BA82-0D0BD6C91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9952-4AE3-444E-90DD-7E5D5AC4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9D16-BC79-A942-81C0-96F55891301E}" type="datetime1">
              <a:rPr lang="de-CH" smtClean="0"/>
              <a:t>03.03.21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97455-33FE-C84B-9F3E-7DDA3722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337B-8F4C-1641-A4E0-84571ECC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063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95A23-D64F-F64D-BBF1-FB60B2B34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B112A-A025-524C-875C-5FF30B7E5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E1D16-317C-2341-9910-BEFEA3DE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8A71-740C-A64F-9036-29CAC65935FF}" type="datetime1">
              <a:rPr lang="de-CH" smtClean="0"/>
              <a:t>03.03.21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4058-92B5-DA47-9743-1C36B17A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1609-6C71-7A47-9027-06B8ACFB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612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5375-8F5E-B84C-9CDA-BFE20FBB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C172-0615-E743-980A-3755B735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E6942-32B8-2240-A56C-FD58ABF8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47F5-10B5-9D41-B4A0-4FAD2322A0AF}" type="datetime1">
              <a:rPr lang="de-CH" smtClean="0"/>
              <a:t>03.03.21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5863-A391-2049-8187-8AEFB50A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CB17-BA0D-E54A-87CD-74B07CE9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0753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5F80-CC8B-C942-BCD3-9D845B86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5DBA-4C2E-D94D-95EF-AD76C56BA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3124-36CF-0D4B-8BDE-EC321B27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03B4-99DE-3444-8C12-7277B77E8F1D}" type="datetime1">
              <a:rPr lang="de-CH" smtClean="0"/>
              <a:t>03.03.21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D52D-CD03-D944-94C6-9649614A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7BF20-B708-1F41-A7ED-82CCCEA6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50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D728-8E09-8540-BC3D-3B8FEDD0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A915-8488-114A-BAFC-BA52C8DE3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64FA-E694-DF4F-B959-9A12C773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B5E50-5141-D440-88A2-E02FB53A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663E-0BC5-8A49-8F71-FFAC16871143}" type="datetime1">
              <a:rPr lang="de-CH" smtClean="0"/>
              <a:t>03.03.21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89742-8EA8-F841-9656-5ABCAC7F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D2C7E-453F-104A-BE5E-34F9ED51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088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37B4-7FA6-4D45-84BA-9467B13A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1C25-9150-AE47-8C0B-54C18680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3F3F9-B94F-144D-AC7D-A88047E1B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CB81D-3D17-E64E-8A4D-559162C7C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FAB65-D083-DC4E-AABC-C56D7CD3D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B6C5F-4160-6440-B3DB-E939E2E4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637A-83FD-B646-98E0-85F67C14CC68}" type="datetime1">
              <a:rPr lang="de-CH" smtClean="0"/>
              <a:t>03.03.21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0F9D2-9C10-A543-ACEE-4B4C052C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1CB75-2575-1946-9F1A-98C7021C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066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C407-4A2B-A04B-BD24-9A3A71D2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C9101-8A1C-2643-87FE-8243F003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D019-7F98-E54B-8F5E-915A3DC33759}" type="datetime1">
              <a:rPr lang="de-CH" smtClean="0"/>
              <a:t>03.03.21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1F78B-1953-B243-B383-B05038FA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6A6F0-8083-2144-818E-B6325895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716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26588-C7BA-CE47-8387-17C54656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2EA6-DE98-D04C-8E72-F385200CD8DE}" type="datetime1">
              <a:rPr lang="de-CH" smtClean="0"/>
              <a:t>03.03.21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3F7A2-FDE5-5341-AE8C-D4ED879B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31205-8D3F-494C-B321-92328307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3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4E63-7924-4B4A-9E9B-191F110A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A8500-DC5D-EC4D-B691-EB394F3A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6AFC0-6C04-4E4A-B3DD-452652C09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BD9C8-419D-A543-97C0-F66DEAA6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A008-D3C5-DD42-847D-5BB443EEE09E}" type="datetime1">
              <a:rPr lang="de-CH" smtClean="0"/>
              <a:t>03.03.21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CAFE1-347E-4746-AD73-68B36169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A86E1-F0C6-3940-A334-A060F9DC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5937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15AE-0447-2540-BA80-486BDDEB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17A87-E899-EC45-A4F9-84EFC38C5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681BE-6ED6-F547-8E34-A7551A156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D1ED2-2C34-4C42-900F-3AA25C58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30C1-F658-8146-B862-869AEEC51394}" type="datetime1">
              <a:rPr lang="de-CH" smtClean="0"/>
              <a:t>03.03.21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C3487-5808-C743-80BE-9010C6E6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8B25F-CECA-8540-9622-94782AA5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2135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CD969-55C8-8742-9B38-72099A17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7B21-0CCB-2E40-89CE-14B1EA15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7943"/>
            <a:ext cx="10515600" cy="515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C424-0DE9-DF42-9326-B3689D8E1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7DF770CE-E40C-DB46-AD19-F053AE24F679}" type="datetime1">
              <a:rPr lang="de-CH" smtClean="0"/>
              <a:t>03.03.21</a:t>
            </a:fld>
            <a:endParaRPr lang="en-CH" dirty="0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87D9C-3C67-E241-9291-4CB0F8D54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94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CH" dirty="0">
              <a:latin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FAFFF-7705-454E-BA48-72A78939B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239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7D58C634-0EB3-BB4A-8E14-F8E67BAD4F7E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451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rxiv.org/content/10.1101/2020.06.25.20139725v2.ful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BC51-2776-9C48-AEFA-9800EBE6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027" y="1122363"/>
            <a:ext cx="9246973" cy="2387600"/>
          </a:xfrm>
        </p:spPr>
        <p:txBody>
          <a:bodyPr>
            <a:normAutofit/>
          </a:bodyPr>
          <a:lstStyle/>
          <a:p>
            <a:r>
              <a:rPr lang="en-CH" sz="3000" dirty="0"/>
              <a:t>Retina image analyses</a:t>
            </a:r>
            <a:endParaRPr lang="en-CH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0A93D-60D2-1F48-A967-4C5A69924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H" dirty="0"/>
          </a:p>
          <a:p>
            <a:r>
              <a:rPr lang="en-CH" dirty="0"/>
              <a:t>Michael Beyeler: michael.beyeler@unil.ch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0A7F9-0A0D-BB4E-8077-FBCEFAA7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2729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67AB-5CDE-F746-BF21-D3F75B16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inner eye varies between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DA4BA-0EEC-C043-9ACB-69A861A2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2</a:t>
            </a:fld>
            <a:endParaRPr lang="en-CH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65929D-1DE8-E543-B737-A2A63AD9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943"/>
            <a:ext cx="6777537" cy="5155977"/>
          </a:xfrm>
        </p:spPr>
        <p:txBody>
          <a:bodyPr>
            <a:normAutofit fontScale="92500" lnSpcReduction="20000"/>
          </a:bodyPr>
          <a:lstStyle/>
          <a:p>
            <a:r>
              <a:rPr lang="en-CH" b="1" dirty="0"/>
              <a:t>Fundus images</a:t>
            </a:r>
          </a:p>
          <a:p>
            <a:endParaRPr lang="en-CH" dirty="0"/>
          </a:p>
          <a:p>
            <a:r>
              <a:rPr lang="en-CH" dirty="0"/>
              <a:t>Depict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500" dirty="0"/>
              <a:t>Vasculature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500" dirty="0"/>
              <a:t>Optic nerve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500" dirty="0"/>
              <a:t>Fovea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500" dirty="0"/>
              <a:t>Multiple layers of semi-transparent tissue</a:t>
            </a:r>
          </a:p>
          <a:p>
            <a:endParaRPr lang="en-CH" dirty="0"/>
          </a:p>
          <a:p>
            <a:r>
              <a:rPr lang="en-CH" dirty="0"/>
              <a:t>Can show evidence for diseases</a:t>
            </a:r>
          </a:p>
          <a:p>
            <a:r>
              <a:rPr lang="en-CH" sz="1500" dirty="0"/>
              <a:t>Related to eye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G</a:t>
            </a:r>
            <a:r>
              <a:rPr lang="en-CH" sz="1500" dirty="0"/>
              <a:t>laucoma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500" dirty="0"/>
              <a:t>neovascularization</a:t>
            </a:r>
          </a:p>
          <a:p>
            <a:r>
              <a:rPr lang="en-CH" sz="1500" dirty="0"/>
              <a:t>Systemic to vasculature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</a:t>
            </a:r>
            <a:r>
              <a:rPr lang="en-CH" sz="1500" dirty="0"/>
              <a:t>ardiovascular disease (CVD)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H</a:t>
            </a:r>
            <a:r>
              <a:rPr lang="en-CH" sz="1500" dirty="0"/>
              <a:t>ypertension</a:t>
            </a:r>
          </a:p>
          <a:p>
            <a:r>
              <a:rPr lang="en-CH" sz="1500" dirty="0"/>
              <a:t>Body-wide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500" dirty="0"/>
              <a:t>diabetes</a:t>
            </a:r>
          </a:p>
        </p:txBody>
      </p:sp>
      <p:pic>
        <p:nvPicPr>
          <p:cNvPr id="13" name="Content Placeholder 7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4408379-3267-854F-8C26-62750EBE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74" y="960316"/>
            <a:ext cx="3703026" cy="2468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38C04-06DB-064B-A999-791282C750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5856" y="3742118"/>
            <a:ext cx="3266062" cy="2468684"/>
          </a:xfrm>
          <a:prstGeom prst="rect">
            <a:avLst/>
          </a:prstGeom>
        </p:spPr>
      </p:pic>
      <p:pic>
        <p:nvPicPr>
          <p:cNvPr id="1028" name="Picture 4" descr="N 4NEA3L Vision Loss Flashcards | Memorang">
            <a:extLst>
              <a:ext uri="{FF2B5EF4-FFF2-40B4-BE49-F238E27FC236}">
                <a16:creationId xmlns:a16="http://schemas.microsoft.com/office/drawing/2014/main" id="{B3B2A5C4-D43F-D649-A048-AF4E6FB3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49" y="3942025"/>
            <a:ext cx="3060700" cy="202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vestigative Procedures | Heart Health | OneWelbeck">
            <a:extLst>
              <a:ext uri="{FF2B5EF4-FFF2-40B4-BE49-F238E27FC236}">
                <a16:creationId xmlns:a16="http://schemas.microsoft.com/office/drawing/2014/main" id="{B7032C76-996B-3C44-8783-1975244A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16" y="3742118"/>
            <a:ext cx="2588623" cy="25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2B02-AD8A-1940-B309-0D4DFAEB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 linked vessel properties to disease and genetic 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4A5F2-B7D6-3B42-87DB-8510FFAFF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293" y="2289636"/>
            <a:ext cx="5284393" cy="1635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A27E7-F5E4-A740-A7D8-B3DB97C6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3</a:t>
            </a:fld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10728-68AE-B745-9792-975FE9E4825B}"/>
              </a:ext>
            </a:extLst>
          </p:cNvPr>
          <p:cNvSpPr txBox="1"/>
          <p:nvPr/>
        </p:nvSpPr>
        <p:spPr>
          <a:xfrm>
            <a:off x="891314" y="1635964"/>
            <a:ext cx="3122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Linked disease outcomes</a:t>
            </a:r>
          </a:p>
          <a:p>
            <a:endParaRPr lang="en-CH" dirty="0"/>
          </a:p>
          <a:p>
            <a:r>
              <a:rPr lang="en-GB" dirty="0"/>
              <a:t>Angina</a:t>
            </a:r>
          </a:p>
          <a:p>
            <a:r>
              <a:rPr lang="en-GB" dirty="0"/>
              <a:t>H</a:t>
            </a:r>
            <a:r>
              <a:rPr lang="en-CH" dirty="0"/>
              <a:t>eart attack</a:t>
            </a:r>
          </a:p>
          <a:p>
            <a:endParaRPr lang="en-CH" dirty="0"/>
          </a:p>
          <a:p>
            <a:r>
              <a:rPr lang="en-CH" dirty="0"/>
              <a:t>Hypertension</a:t>
            </a:r>
          </a:p>
          <a:p>
            <a:endParaRPr lang="en-CH" dirty="0"/>
          </a:p>
          <a:p>
            <a:endParaRPr lang="en-CH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C136D2-A9A0-7240-B7D6-B04EF18A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92" y="4254690"/>
            <a:ext cx="5284394" cy="13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ED4BC-5A47-EA44-9AF2-485BCF294AD0}"/>
              </a:ext>
            </a:extLst>
          </p:cNvPr>
          <p:cNvCxnSpPr>
            <a:cxnSpLocks/>
          </p:cNvCxnSpPr>
          <p:nvPr/>
        </p:nvCxnSpPr>
        <p:spPr>
          <a:xfrm>
            <a:off x="5283926" y="1534886"/>
            <a:ext cx="0" cy="434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652BA49-4B11-384D-9130-1C617486A466}"/>
              </a:ext>
            </a:extLst>
          </p:cNvPr>
          <p:cNvSpPr/>
          <p:nvPr/>
        </p:nvSpPr>
        <p:spPr>
          <a:xfrm>
            <a:off x="1597243" y="6115237"/>
            <a:ext cx="7373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dirty="0"/>
              <a:t>Tomasoni 2021, medRXiv</a:t>
            </a:r>
          </a:p>
          <a:p>
            <a:pPr algn="ctr"/>
            <a:r>
              <a:rPr lang="en-GB" dirty="0">
                <a:hlinkClick r:id="rId4"/>
              </a:rPr>
              <a:t>https://www.medrxiv.org/content/10.1101/2020.06.25.20139725v2.full.pdf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827516-A34C-E348-8C41-A431B6F21C7E}"/>
              </a:ext>
            </a:extLst>
          </p:cNvPr>
          <p:cNvSpPr/>
          <p:nvPr/>
        </p:nvSpPr>
        <p:spPr>
          <a:xfrm>
            <a:off x="5988752" y="1622933"/>
            <a:ext cx="183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b="1" dirty="0"/>
              <a:t>Genetic structure</a:t>
            </a:r>
          </a:p>
        </p:txBody>
      </p:sp>
    </p:spTree>
    <p:extLst>
      <p:ext uri="{BB962C8B-B14F-4D97-AF65-F5344CB8AC3E}">
        <p14:creationId xmlns:p14="http://schemas.microsoft.com/office/powerpoint/2010/main" val="171440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E246-3C29-7A4B-8CED-FEC9AFDE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Taking measurements from eyes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6932-CCE1-324A-B792-7F190058E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H" dirty="0"/>
                  <a:t>1) We extracted vessel segments for thousands of images</a:t>
                </a:r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r>
                  <a:rPr lang="en-GB" dirty="0"/>
                  <a:t>2) </a:t>
                </a:r>
                <a:r>
                  <a:rPr lang="en-US" dirty="0"/>
                  <a:t>We then reduced segment measurements to single number</a:t>
                </a:r>
                <a:r>
                  <a:rPr lang="en-CH" dirty="0"/>
                  <a:t>:</a:t>
                </a:r>
              </a:p>
              <a:p>
                <a:endParaRPr lang="en-CH" dirty="0"/>
              </a:p>
              <a:p>
                <a:r>
                  <a:rPr lang="en-CH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𝑡𝑜𝑟𝑡𝑢𝑜𝑠𝑖𝑡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𝑖𝑚𝑎𝑔𝑒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𝑀𝑒𝑑𝑖𝑎𝑛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𝑡𝑜𝑟𝑡𝑢𝑜𝑠𝑖𝑡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𝑠𝑒𝑔𝑚𝑒𝑛𝑡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  <a:p>
                <a:endParaRPr lang="en-CH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6932-CCE1-324A-B792-7F190058E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98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34E25-2E1D-FF49-9F04-88C6A84C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4</a:t>
            </a:fld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9EAEE-0D07-934E-9B2C-05ABFDFB3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07" y="1803037"/>
            <a:ext cx="3363923" cy="2520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E2B4B-3B11-9548-9DC3-DBAEDBB62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02" y="2126440"/>
            <a:ext cx="876300" cy="406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22A46D-E701-0646-929E-62D35FCFBE78}"/>
              </a:ext>
            </a:extLst>
          </p:cNvPr>
          <p:cNvSpPr/>
          <p:nvPr/>
        </p:nvSpPr>
        <p:spPr>
          <a:xfrm>
            <a:off x="2239973" y="2043592"/>
            <a:ext cx="423447" cy="1656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4FD6BD-553F-5B4E-8CF3-8810CCF8AEF8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2663420" y="2126441"/>
            <a:ext cx="2902882" cy="20319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E1C97B1-180B-C84A-9379-411C51CB68A0}"/>
              </a:ext>
            </a:extLst>
          </p:cNvPr>
          <p:cNvSpPr/>
          <p:nvPr/>
        </p:nvSpPr>
        <p:spPr>
          <a:xfrm>
            <a:off x="6743717" y="20220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H" dirty="0"/>
              <a:t>Measured segment properties: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CH" dirty="0"/>
              <a:t>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Tortuosity</a:t>
            </a:r>
            <a:endParaRPr lang="en-CH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dirty="0"/>
              <a:t>Likelihood of beeing artery or vein</a:t>
            </a:r>
          </a:p>
        </p:txBody>
      </p:sp>
    </p:spTree>
    <p:extLst>
      <p:ext uri="{BB962C8B-B14F-4D97-AF65-F5344CB8AC3E}">
        <p14:creationId xmlns:p14="http://schemas.microsoft.com/office/powerpoint/2010/main" val="399191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B7C1-FD4E-AA43-BFAF-2C9D0AEB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Tortuosity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B7D4-E500-4742-AC50-D7F26AB4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  <a:p>
            <a:pPr marL="457200" indent="-457200">
              <a:buAutoNum type="arabicParenR"/>
            </a:pPr>
            <a:r>
              <a:rPr lang="en-CH" dirty="0"/>
              <a:t>Distance factor</a:t>
            </a:r>
          </a:p>
          <a:p>
            <a:pPr marL="457200" indent="-457200">
              <a:buAutoNum type="arabicParenR"/>
            </a:pPr>
            <a:endParaRPr lang="en-CH" dirty="0"/>
          </a:p>
          <a:p>
            <a:pPr marL="457200" indent="-457200">
              <a:buAutoNum type="arabicParenR"/>
            </a:pPr>
            <a:endParaRPr lang="en-CH" dirty="0"/>
          </a:p>
          <a:p>
            <a:pPr marL="457200" indent="-457200">
              <a:buAutoNum type="arabicParenR"/>
            </a:pPr>
            <a:endParaRPr lang="en-CH" dirty="0"/>
          </a:p>
          <a:p>
            <a:pPr marL="457200" indent="-457200">
              <a:buAutoNum type="arabicParenR"/>
            </a:pPr>
            <a:endParaRPr lang="en-CH" dirty="0"/>
          </a:p>
          <a:p>
            <a:pPr marL="457200" indent="-457200">
              <a:buAutoNum type="arabicParenR"/>
            </a:pPr>
            <a:r>
              <a:rPr lang="en-CH" dirty="0"/>
              <a:t>Curvature-based</a:t>
            </a:r>
          </a:p>
          <a:p>
            <a:pPr marL="457200" indent="-457200">
              <a:buAutoNum type="arabicParenR"/>
            </a:pPr>
            <a:endParaRPr lang="en-CH" dirty="0"/>
          </a:p>
          <a:p>
            <a:pPr marL="457200" indent="-457200">
              <a:buAutoNum type="arabicParenR"/>
            </a:pPr>
            <a:endParaRPr lang="en-CH" dirty="0"/>
          </a:p>
          <a:p>
            <a:pPr marL="457200" indent="-457200">
              <a:buAutoNum type="arabicParenR"/>
            </a:pPr>
            <a:endParaRPr lang="en-CH" dirty="0"/>
          </a:p>
          <a:p>
            <a:r>
              <a:rPr lang="en-CH" dirty="0"/>
              <a:t>	where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2A451-4B5A-DC43-AFC3-6ED36C63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13F8-69EB-1545-9704-174A2DFECA0C}" type="slidenum">
              <a:rPr lang="en-CH" smtClean="0"/>
              <a:t>5</a:t>
            </a:fld>
            <a:endParaRPr lang="en-CH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38CBDC-FD84-3342-9E13-090BFA162810}"/>
              </a:ext>
            </a:extLst>
          </p:cNvPr>
          <p:cNvGrpSpPr/>
          <p:nvPr/>
        </p:nvGrpSpPr>
        <p:grpSpPr>
          <a:xfrm>
            <a:off x="5314873" y="1767606"/>
            <a:ext cx="1029500" cy="806311"/>
            <a:chOff x="4092419" y="2103144"/>
            <a:chExt cx="1029500" cy="80631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884F9D-9BDA-C144-A5AA-6F26C40EED56}"/>
                </a:ext>
              </a:extLst>
            </p:cNvPr>
            <p:cNvSpPr/>
            <p:nvPr/>
          </p:nvSpPr>
          <p:spPr>
            <a:xfrm>
              <a:off x="4213913" y="2103144"/>
              <a:ext cx="836197" cy="806311"/>
            </a:xfrm>
            <a:custGeom>
              <a:avLst/>
              <a:gdLst>
                <a:gd name="connsiteX0" fmla="*/ 0 w 836197"/>
                <a:gd name="connsiteY0" fmla="*/ 615 h 806311"/>
                <a:gd name="connsiteX1" fmla="*/ 390059 w 836197"/>
                <a:gd name="connsiteY1" fmla="*/ 38982 h 806311"/>
                <a:gd name="connsiteX2" fmla="*/ 390059 w 836197"/>
                <a:gd name="connsiteY2" fmla="*/ 249997 h 806311"/>
                <a:gd name="connsiteX3" fmla="*/ 812090 w 836197"/>
                <a:gd name="connsiteY3" fmla="*/ 339519 h 806311"/>
                <a:gd name="connsiteX4" fmla="*/ 786512 w 836197"/>
                <a:gd name="connsiteY4" fmla="*/ 806311 h 80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197" h="806311">
                  <a:moveTo>
                    <a:pt x="0" y="615"/>
                  </a:moveTo>
                  <a:cubicBezTo>
                    <a:pt x="162524" y="-984"/>
                    <a:pt x="325049" y="-2582"/>
                    <a:pt x="390059" y="38982"/>
                  </a:cubicBezTo>
                  <a:cubicBezTo>
                    <a:pt x="455069" y="80546"/>
                    <a:pt x="319721" y="199908"/>
                    <a:pt x="390059" y="249997"/>
                  </a:cubicBezTo>
                  <a:cubicBezTo>
                    <a:pt x="460397" y="300086"/>
                    <a:pt x="746015" y="246800"/>
                    <a:pt x="812090" y="339519"/>
                  </a:cubicBezTo>
                  <a:cubicBezTo>
                    <a:pt x="878165" y="432238"/>
                    <a:pt x="787578" y="699738"/>
                    <a:pt x="786512" y="80631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1DFD94B-96BE-1E40-A1DC-FF289971CBF0}"/>
                </a:ext>
              </a:extLst>
            </p:cNvPr>
            <p:cNvCxnSpPr>
              <a:cxnSpLocks/>
              <a:stCxn id="6" idx="0"/>
              <a:endCxn id="6" idx="4"/>
            </p:cNvCxnSpPr>
            <p:nvPr/>
          </p:nvCxnSpPr>
          <p:spPr>
            <a:xfrm>
              <a:off x="4213913" y="2103759"/>
              <a:ext cx="786512" cy="8056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1DD271-A3F2-3D4C-8708-CC57EE6EBF8E}"/>
                </a:ext>
              </a:extLst>
            </p:cNvPr>
            <p:cNvSpPr txBox="1"/>
            <p:nvPr/>
          </p:nvSpPr>
          <p:spPr>
            <a:xfrm>
              <a:off x="4776953" y="2103144"/>
              <a:ext cx="3449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000" dirty="0"/>
                <a:t>arc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0C388F-7FA5-C548-B656-69885237C08A}"/>
                </a:ext>
              </a:extLst>
            </p:cNvPr>
            <p:cNvSpPr txBox="1"/>
            <p:nvPr/>
          </p:nvSpPr>
          <p:spPr>
            <a:xfrm>
              <a:off x="4092419" y="2455374"/>
              <a:ext cx="5395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000" dirty="0"/>
                <a:t>chord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3A06A7-E8DC-244A-A37D-04740D36A8AC}"/>
                  </a:ext>
                </a:extLst>
              </p:cNvPr>
              <p:cNvSpPr txBox="1"/>
              <p:nvPr/>
            </p:nvSpPr>
            <p:spPr>
              <a:xfrm>
                <a:off x="1681842" y="2499183"/>
                <a:ext cx="1308243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𝑐h𝑜𝑟𝑑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3A06A7-E8DC-244A-A37D-04740D36A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42" y="2499183"/>
                <a:ext cx="1308243" cy="474425"/>
              </a:xfrm>
              <a:prstGeom prst="rect">
                <a:avLst/>
              </a:prstGeom>
              <a:blipFill>
                <a:blip r:embed="rId2"/>
                <a:stretch>
                  <a:fillRect l="-1923" r="-3846" b="-153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C182925-38DD-A147-A70C-13344225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78" y="4361739"/>
            <a:ext cx="1895967" cy="1011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5BCC8-51E0-5A49-B42E-3F98BAF24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842" y="5788688"/>
            <a:ext cx="2258633" cy="73523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2CE2930-4133-0C46-8AB5-EF996ED18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1607" y="4361739"/>
            <a:ext cx="2822752" cy="15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7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656EB-9839-D345-8CEE-F52B8232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H" sz="5400" dirty="0"/>
              <a:t>Your project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F62C5-B9D9-8F42-AA27-A60C19741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79745"/>
            <a:ext cx="6713552" cy="4841729"/>
          </a:xfrm>
        </p:spPr>
        <p:txBody>
          <a:bodyPr anchor="t"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CH" sz="2200" dirty="0"/>
              <a:t>Implement measurements of tortuosity</a:t>
            </a:r>
          </a:p>
          <a:p>
            <a:pPr marL="457200" indent="-457200">
              <a:buAutoNum type="arabicParenR"/>
            </a:pPr>
            <a:endParaRPr lang="en-CH" sz="2200" dirty="0"/>
          </a:p>
          <a:p>
            <a:pPr marL="457200" indent="-457200">
              <a:buAutoNum type="arabicParenR"/>
            </a:pPr>
            <a:r>
              <a:rPr lang="en-CH" sz="2200" dirty="0"/>
              <a:t>Does tortuosity vary as a function of vessel thickness?</a:t>
            </a:r>
          </a:p>
          <a:p>
            <a:pPr marL="457200" indent="-457200">
              <a:buAutoNum type="arabicParenR"/>
            </a:pPr>
            <a:endParaRPr lang="en-CH" sz="2200" dirty="0"/>
          </a:p>
          <a:p>
            <a:pPr marL="457200" indent="-457200">
              <a:buAutoNum type="arabicParenR"/>
            </a:pPr>
            <a:r>
              <a:rPr lang="en-CH" sz="2200" dirty="0"/>
              <a:t>Can we narrow down tortuosity to specific locations?</a:t>
            </a:r>
          </a:p>
          <a:p>
            <a:endParaRPr lang="en-CH" sz="2200" dirty="0"/>
          </a:p>
          <a:p>
            <a:r>
              <a:rPr lang="en-CH" sz="2200" b="1" dirty="0"/>
              <a:t>What you will learn</a:t>
            </a:r>
          </a:p>
          <a:p>
            <a:pPr marL="457200" indent="-457200">
              <a:buAutoNum type="alphaUcParenR"/>
            </a:pPr>
            <a:r>
              <a:rPr lang="en-CH" sz="2200" dirty="0"/>
              <a:t>Coding Python or Matlab, maybe Shell scripting</a:t>
            </a:r>
          </a:p>
          <a:p>
            <a:pPr marL="457200" indent="-457200">
              <a:buAutoNum type="alphaUcParenR"/>
            </a:pPr>
            <a:r>
              <a:rPr lang="en-CH" sz="2200" dirty="0"/>
              <a:t>Quality judgements of measurables</a:t>
            </a:r>
          </a:p>
          <a:p>
            <a:pPr marL="457200" indent="-457200">
              <a:buAutoNum type="alphaUcParenR"/>
            </a:pPr>
            <a:endParaRPr lang="en-CH" sz="2200" dirty="0"/>
          </a:p>
          <a:p>
            <a:r>
              <a:rPr lang="en-CH" sz="2200" dirty="0"/>
              <a:t>Contact: michael.beyeler@unil.ch</a:t>
            </a:r>
          </a:p>
          <a:p>
            <a:pPr marL="457200" indent="-457200">
              <a:buAutoNum type="alphaUcParenR"/>
            </a:pPr>
            <a:endParaRPr lang="en-CH" sz="2200" dirty="0"/>
          </a:p>
          <a:p>
            <a:endParaRPr lang="en-CH" sz="2200" dirty="0"/>
          </a:p>
          <a:p>
            <a:endParaRPr lang="en-CH" sz="2200" dirty="0"/>
          </a:p>
          <a:p>
            <a:endParaRPr lang="en-CH" sz="2200" dirty="0"/>
          </a:p>
          <a:p>
            <a:endParaRPr lang="en-CH" sz="2200" dirty="0"/>
          </a:p>
          <a:p>
            <a:endParaRPr lang="en-CH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AE25D-516E-C645-9581-BEED2C92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D813F8-69EB-1545-9704-174A2DFECA0C}" type="slidenum">
              <a:rPr lang="en-CH" smtClean="0"/>
              <a:pPr>
                <a:spcAft>
                  <a:spcPts val="600"/>
                </a:spcAft>
              </a:pPr>
              <a:t>6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BA5A9-35F5-7541-9103-7D990C59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304" y="2023083"/>
            <a:ext cx="4306389" cy="43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8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vetica template" id="{26175CDD-1B3A-1A45-8A48-90ED035C8235}" vid="{6A42DB47-2C74-C849-87F1-027CB6D97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10501</TotalTime>
  <Words>256</Words>
  <Application>Microsoft Macintosh PowerPoint</Application>
  <PresentationFormat>Widescreen</PresentationFormat>
  <Paragraphs>101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Helvetica</vt:lpstr>
      <vt:lpstr>Office Theme</vt:lpstr>
      <vt:lpstr>Retina image analyses</vt:lpstr>
      <vt:lpstr>The inner eye varies between people</vt:lpstr>
      <vt:lpstr>We linked vessel properties to disease and genetic structure</vt:lpstr>
      <vt:lpstr>Taking measurements from eyes</vt:lpstr>
      <vt:lpstr>Tortuosity</vt:lpstr>
      <vt:lpstr>Your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Beyeler</dc:creator>
  <cp:lastModifiedBy>Michael Beyeler</cp:lastModifiedBy>
  <cp:revision>93</cp:revision>
  <dcterms:created xsi:type="dcterms:W3CDTF">2021-01-02T01:44:42Z</dcterms:created>
  <dcterms:modified xsi:type="dcterms:W3CDTF">2021-03-05T10:01:00Z</dcterms:modified>
</cp:coreProperties>
</file>