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9" r:id="rId2"/>
    <p:sldId id="346" r:id="rId3"/>
    <p:sldId id="258" r:id="rId4"/>
    <p:sldId id="290" r:id="rId5"/>
    <p:sldId id="289" r:id="rId6"/>
    <p:sldId id="363" r:id="rId7"/>
    <p:sldId id="364" r:id="rId8"/>
    <p:sldId id="365" r:id="rId9"/>
    <p:sldId id="366" r:id="rId10"/>
    <p:sldId id="367" r:id="rId11"/>
    <p:sldId id="36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63BAA63-0E53-E340-A005-706C9C2B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2EEA87C4-BD6C-3A48-869A-ABB4139C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CE4FD-A282-454F-A188-D4A1E0B54D3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AE293-F5AB-3D49-A3CF-DDCF51C2271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2D076-0CCC-894E-8CBC-0A8F05EEFFE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3215E-DE32-2245-9060-00F87E8012F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541C7-0907-C24F-8CC1-B127D56FE34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BABB9-6728-6140-BA2F-A114F768A42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23116-2048-F643-850A-F1747C8B739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E5670-F038-C246-9C32-5638CAFD88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61633-FAE9-FA4F-9C65-DEDB3DF9A59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EC6C1-BC12-C647-BFFF-31E39F7ED19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3C3F-B80C-CE48-A095-D5F34016878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AFC1A-B96A-5C44-A0DE-DA88CE8E495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7C401-9615-AE47-94BB-21B622D6112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37662-7C45-4346-A72D-A394124815A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0325-AF21-8140-9740-7A68D0EA431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D596-DD7B-8E4B-B147-B36822A6EB1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DAD0-1971-2748-BEC8-07F1FC0C4DE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50B00-9066-0141-9B6E-129CF4AE472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45DDD-2A08-FF49-A28C-0E510282062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6D84E-CE24-794A-887C-8DEAEF3EA43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BE27F-CAA7-C14E-97C6-E0ED00C0790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6020A-ECC9-8C40-843A-9D35C82235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A545-C35C-364B-B3CF-0BDAF77107B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D977D-DC65-EB4C-ADA7-3EBD9C118B1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7EA4-688D-8D45-B701-D0A81EDABEF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A6B75-4D59-CD4B-883F-FDBDF776F0A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A660A-F28C-804C-BB09-D178C6CC2CE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994FF-5669-D34D-93BF-4F601E5AE8B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D9A5-BA83-D44D-8069-22FE579C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A966C-9AD5-C24C-8ABE-518797F3D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0D64-6310-2349-B134-F0B3156A6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BB8-7E44-444D-911E-09511E9D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8562-9467-A34B-A65D-0C684BD0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921C-225A-3645-98FE-907C42828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2CD4-279E-5042-963A-6DD00369F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7CF1-23CF-5D42-B2FC-78DEA99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9E74-2C18-F445-B1C6-BC19CBA1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757D8-75C1-8C47-A2F9-5B217A57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459C-FF89-114C-906A-B0ABE429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3DDFA80-739A-6E47-A64A-785C1963C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wm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2: </a:t>
            </a:r>
            <a:br>
              <a:rPr lang="en-US" sz="3600" dirty="0" smtClean="0"/>
            </a:br>
            <a:r>
              <a:rPr lang="en-US" dirty="0" smtClean="0"/>
              <a:t>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2484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(Hierarchical Agglomerative) Clustering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62000" y="5426075"/>
            <a:ext cx="7577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Join most correlated samples and replace correlations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to remaining samples by average, then iterate …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01613" y="6400800"/>
            <a:ext cx="894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http://gepas.bioinfo.cipf.es/cgi-bin/tutoX?c=clustering/clustering.config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Clustering of the real expression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71450" y="1295400"/>
            <a:ext cx="4933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>
                <a:cs typeface="Arial" charset="0"/>
              </a:rPr>
              <a:t>“</a:t>
            </a:r>
            <a:r>
              <a:rPr lang="en-US" sz="3200">
                <a:cs typeface="Arial" charset="0"/>
              </a:rPr>
              <a:t>guess</a:t>
            </a:r>
            <a:r>
              <a:rPr lang="ja-JP" altLang="en-US" sz="3200">
                <a:cs typeface="Arial" charset="0"/>
              </a:rPr>
              <a:t>”</a:t>
            </a:r>
            <a:r>
              <a:rPr lang="en-US" sz="3200">
                <a:cs typeface="Arial" charset="0"/>
              </a:rPr>
              <a:t> k=3 (# of clusters)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8928" name="Group 17"/>
          <p:cNvGrpSpPr>
            <a:grpSpLocks/>
          </p:cNvGrpSpPr>
          <p:nvPr/>
        </p:nvGrpSpPr>
        <p:grpSpPr bwMode="auto">
          <a:xfrm>
            <a:off x="6019800" y="3886200"/>
            <a:ext cx="228600" cy="228600"/>
            <a:chOff x="720" y="3120"/>
            <a:chExt cx="144" cy="144"/>
          </a:xfrm>
        </p:grpSpPr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29" name="Group 20"/>
          <p:cNvGrpSpPr>
            <a:grpSpLocks/>
          </p:cNvGrpSpPr>
          <p:nvPr/>
        </p:nvGrpSpPr>
        <p:grpSpPr bwMode="auto">
          <a:xfrm>
            <a:off x="7620000" y="3657600"/>
            <a:ext cx="228600" cy="228600"/>
            <a:chOff x="720" y="3120"/>
            <a:chExt cx="144" cy="144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8930" name="Group 23"/>
          <p:cNvGrpSpPr>
            <a:grpSpLocks/>
          </p:cNvGrpSpPr>
          <p:nvPr/>
        </p:nvGrpSpPr>
        <p:grpSpPr bwMode="auto">
          <a:xfrm>
            <a:off x="5410200" y="2819400"/>
            <a:ext cx="228600" cy="228600"/>
            <a:chOff x="720" y="3120"/>
            <a:chExt cx="144" cy="144"/>
          </a:xfrm>
        </p:grpSpPr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1. Start with random positions of  </a:t>
            </a:r>
            <a:r>
              <a:rPr lang="en-US" sz="3200" i="1">
                <a:cs typeface="Arial" charset="0"/>
              </a:rPr>
              <a:t>centroids</a:t>
            </a:r>
            <a:r>
              <a:rPr lang="en-US" sz="3200">
                <a:cs typeface="Arial" charset="0"/>
              </a:rPr>
              <a:t> (  )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8933" name="Group 28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71450" y="1295400"/>
            <a:ext cx="5848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0976" name="Group 17"/>
          <p:cNvGrpSpPr>
            <a:grpSpLocks/>
          </p:cNvGrpSpPr>
          <p:nvPr/>
        </p:nvGrpSpPr>
        <p:grpSpPr bwMode="auto">
          <a:xfrm>
            <a:off x="5410200" y="2819400"/>
            <a:ext cx="2438400" cy="1295400"/>
            <a:chOff x="3408" y="1776"/>
            <a:chExt cx="1536" cy="816"/>
          </a:xfrm>
        </p:grpSpPr>
        <p:grpSp>
          <p:nvGrpSpPr>
            <p:cNvPr id="40986" name="Group 18"/>
            <p:cNvGrpSpPr>
              <a:grpSpLocks/>
            </p:cNvGrpSpPr>
            <p:nvPr/>
          </p:nvGrpSpPr>
          <p:grpSpPr bwMode="auto">
            <a:xfrm>
              <a:off x="3792" y="2448"/>
              <a:ext cx="144" cy="144"/>
              <a:chOff x="3792" y="2448"/>
              <a:chExt cx="144" cy="144"/>
            </a:xfrm>
          </p:grpSpPr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7" name="Group 21"/>
            <p:cNvGrpSpPr>
              <a:grpSpLocks/>
            </p:cNvGrpSpPr>
            <p:nvPr/>
          </p:nvGrpSpPr>
          <p:grpSpPr bwMode="auto">
            <a:xfrm>
              <a:off x="4800" y="2304"/>
              <a:ext cx="144" cy="144"/>
              <a:chOff x="4800" y="2304"/>
              <a:chExt cx="144" cy="144"/>
            </a:xfrm>
          </p:grpSpPr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0988" name="Group 24"/>
            <p:cNvGrpSpPr>
              <a:grpSpLocks/>
            </p:cNvGrpSpPr>
            <p:nvPr/>
          </p:nvGrpSpPr>
          <p:grpSpPr bwMode="auto">
            <a:xfrm>
              <a:off x="3408" y="1776"/>
              <a:ext cx="144" cy="144"/>
              <a:chOff x="3408" y="1776"/>
              <a:chExt cx="144" cy="144"/>
            </a:xfrm>
          </p:grpSpPr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38" name="Line 26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2. Assign each data point to closest centroid</a:t>
            </a: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0981" name="Group 31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71450" y="1295400"/>
            <a:ext cx="592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3025" name="Group 18"/>
          <p:cNvGrpSpPr>
            <a:grpSpLocks/>
          </p:cNvGrpSpPr>
          <p:nvPr/>
        </p:nvGrpSpPr>
        <p:grpSpPr bwMode="auto">
          <a:xfrm>
            <a:off x="5486400" y="2895600"/>
            <a:ext cx="2057400" cy="1295400"/>
            <a:chOff x="3456" y="1824"/>
            <a:chExt cx="1296" cy="816"/>
          </a:xfrm>
        </p:grpSpPr>
        <p:grpSp>
          <p:nvGrpSpPr>
            <p:cNvPr id="43036" name="Group 19"/>
            <p:cNvGrpSpPr>
              <a:grpSpLocks/>
            </p:cNvGrpSpPr>
            <p:nvPr/>
          </p:nvGrpSpPr>
          <p:grpSpPr bwMode="auto">
            <a:xfrm>
              <a:off x="4608" y="2448"/>
              <a:ext cx="144" cy="144"/>
              <a:chOff x="4800" y="2304"/>
              <a:chExt cx="144" cy="144"/>
            </a:xfrm>
          </p:grpSpPr>
          <p:sp>
            <p:nvSpPr>
              <p:cNvPr id="15380" name="Line 20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1" name="Line 21"/>
              <p:cNvSpPr>
                <a:spLocks noChangeShapeType="1"/>
              </p:cNvSpPr>
              <p:nvPr/>
            </p:nvSpPr>
            <p:spPr bwMode="auto">
              <a:xfrm flipV="1">
                <a:off x="4800" y="2304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7" name="Group 22"/>
            <p:cNvGrpSpPr>
              <a:grpSpLocks/>
            </p:cNvGrpSpPr>
            <p:nvPr/>
          </p:nvGrpSpPr>
          <p:grpSpPr bwMode="auto">
            <a:xfrm>
              <a:off x="3456" y="2496"/>
              <a:ext cx="144" cy="144"/>
              <a:chOff x="3792" y="2448"/>
              <a:chExt cx="144" cy="144"/>
            </a:xfrm>
          </p:grpSpPr>
          <p:sp>
            <p:nvSpPr>
              <p:cNvPr id="15383" name="Line 23"/>
              <p:cNvSpPr>
                <a:spLocks noChangeShapeType="1"/>
              </p:cNvSpPr>
              <p:nvPr/>
            </p:nvSpPr>
            <p:spPr bwMode="auto">
              <a:xfrm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V="1">
                <a:off x="3792" y="2448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43038" name="Group 25"/>
            <p:cNvGrpSpPr>
              <a:grpSpLocks/>
            </p:cNvGrpSpPr>
            <p:nvPr/>
          </p:nvGrpSpPr>
          <p:grpSpPr bwMode="auto">
            <a:xfrm>
              <a:off x="3840" y="1824"/>
              <a:ext cx="144" cy="144"/>
              <a:chOff x="3408" y="1776"/>
              <a:chExt cx="144" cy="144"/>
            </a:xfrm>
          </p:grpSpPr>
          <p:sp>
            <p:nvSpPr>
              <p:cNvPr id="15386" name="Line 26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44" cy="144"/>
              </a:xfrm>
              <a:prstGeom prst="line">
                <a:avLst/>
              </a:prstGeom>
              <a:noFill/>
              <a:ln w="635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cs typeface="Arial" charset="0"/>
              </a:rPr>
              <a:t>3. Move centroids to center of assigned points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33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 dirty="0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43031" name="Group 33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71450" y="1295400"/>
            <a:ext cx="569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4772025" y="6521450"/>
            <a:ext cx="437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cs typeface="Arial" charset="0"/>
              </a:rPr>
              <a:t>http://en.wikipedia.org/wiki/K-means_algorithm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4613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K-means Clustering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6934200" y="2286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543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7696200" y="4343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7162800" y="41910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162800" y="44958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638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334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029200" y="1905000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5073" name="Group 18"/>
          <p:cNvGrpSpPr>
            <a:grpSpLocks/>
          </p:cNvGrpSpPr>
          <p:nvPr/>
        </p:nvGrpSpPr>
        <p:grpSpPr bwMode="auto">
          <a:xfrm>
            <a:off x="7391400" y="4343400"/>
            <a:ext cx="228600" cy="228600"/>
            <a:chOff x="4800" y="2304"/>
            <a:chExt cx="144" cy="144"/>
          </a:xfrm>
        </p:grpSpPr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V="1">
              <a:off x="4800" y="2304"/>
              <a:ext cx="144" cy="144"/>
            </a:xfrm>
            <a:prstGeom prst="lin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4" name="Group 21"/>
          <p:cNvGrpSpPr>
            <a:grpSpLocks/>
          </p:cNvGrpSpPr>
          <p:nvPr/>
        </p:nvGrpSpPr>
        <p:grpSpPr bwMode="auto">
          <a:xfrm>
            <a:off x="5410200" y="3733800"/>
            <a:ext cx="228600" cy="228600"/>
            <a:chOff x="3792" y="2448"/>
            <a:chExt cx="144" cy="144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V="1">
              <a:off x="3792" y="2448"/>
              <a:ext cx="144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5075" name="Group 24"/>
          <p:cNvGrpSpPr>
            <a:grpSpLocks/>
          </p:cNvGrpSpPr>
          <p:nvPr/>
        </p:nvGrpSpPr>
        <p:grpSpPr bwMode="auto">
          <a:xfrm>
            <a:off x="7086600" y="2514600"/>
            <a:ext cx="228600" cy="228600"/>
            <a:chOff x="3408" y="1776"/>
            <a:chExt cx="144" cy="144"/>
          </a:xfrm>
        </p:grpSpPr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3408" y="1776"/>
              <a:ext cx="144" cy="144"/>
            </a:xfrm>
            <a:prstGeom prst="line">
              <a:avLst/>
            </a:prstGeom>
            <a:noFill/>
            <a:ln w="635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33400" y="2133600"/>
            <a:ext cx="4343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 sz="2400">
              <a:latin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" y="5287963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cs typeface="Arial" charset="0"/>
              </a:rPr>
              <a:t>Iterate 1-3 until minimal cost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14300" y="4067175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3. Move centroids to center of assigned points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14300" y="2971800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2. Assign each data point to closest centroid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95250" y="18288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>
                <a:solidFill>
                  <a:schemeClr val="bg2"/>
                </a:solidFill>
                <a:cs typeface="Arial" charset="0"/>
              </a:rPr>
              <a:t>1. Start with random positions of  </a:t>
            </a:r>
            <a:r>
              <a:rPr lang="en-US" sz="3200" i="1">
                <a:solidFill>
                  <a:schemeClr val="bg2"/>
                </a:solidFill>
                <a:cs typeface="Arial" charset="0"/>
              </a:rPr>
              <a:t>centroids</a:t>
            </a:r>
            <a:r>
              <a:rPr lang="en-US" sz="3200">
                <a:solidFill>
                  <a:schemeClr val="bg2"/>
                </a:solidFill>
                <a:cs typeface="Arial" charset="0"/>
              </a:rPr>
              <a:t> (  )</a:t>
            </a:r>
            <a:endParaRPr lang="en-US" sz="240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53100"/>
            <a:ext cx="2590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152400" y="6491288"/>
            <a:ext cx="8978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Arial" charset="0"/>
              </a:rPr>
              <a:t>with 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clusters </a:t>
            </a:r>
            <a:r>
              <a:rPr lang="en-US" i="1">
                <a:cs typeface="Arial" charset="0"/>
              </a:rPr>
              <a:t>S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, </a:t>
            </a:r>
            <a:r>
              <a:rPr lang="en-US" i="1">
                <a:cs typeface="Arial" charset="0"/>
              </a:rPr>
              <a:t>i</a:t>
            </a:r>
            <a:r>
              <a:rPr lang="en-US">
                <a:cs typeface="Arial" charset="0"/>
              </a:rPr>
              <a:t> = 1,2,...,</a:t>
            </a:r>
            <a:r>
              <a:rPr lang="en-US" i="1">
                <a:cs typeface="Arial" charset="0"/>
              </a:rPr>
              <a:t>k</a:t>
            </a:r>
            <a:r>
              <a:rPr lang="en-US">
                <a:cs typeface="Arial" charset="0"/>
              </a:rPr>
              <a:t> and centroids μ</a:t>
            </a:r>
            <a:r>
              <a:rPr lang="en-US" i="1" baseline="-30000">
                <a:cs typeface="Arial" charset="0"/>
              </a:rPr>
              <a:t>i</a:t>
            </a:r>
            <a:r>
              <a:rPr lang="en-US">
                <a:cs typeface="Arial" charset="0"/>
              </a:rPr>
              <a:t> (the mean point of all the points   </a:t>
            </a:r>
            <a:r>
              <a:rPr lang="en-US" sz="1200">
                <a:cs typeface="Arial" charset="0"/>
              </a:rPr>
              <a:t> </a:t>
            </a:r>
            <a:r>
              <a:rPr lang="en-US">
                <a:cs typeface="Arial" charset="0"/>
              </a:rPr>
              <a:t>          ) </a:t>
            </a:r>
          </a:p>
        </p:txBody>
      </p:sp>
      <p:pic>
        <p:nvPicPr>
          <p:cNvPr id="45083" name="Picture 34" descr="x_j \in S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553200"/>
            <a:ext cx="76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71450" y="1295400"/>
            <a:ext cx="600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guess</a:t>
            </a:r>
            <a:r>
              <a:rPr lang="ja-JP" altLang="en-US" sz="3200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sz="3200" dirty="0">
                <a:solidFill>
                  <a:schemeClr val="bg2"/>
                </a:solidFill>
                <a:cs typeface="Arial" charset="0"/>
              </a:rPr>
              <a:t> k=3 (# of clusters)</a:t>
            </a:r>
          </a:p>
        </p:txBody>
      </p:sp>
      <p:grpSp>
        <p:nvGrpSpPr>
          <p:cNvPr id="45085" name="Group 36"/>
          <p:cNvGrpSpPr>
            <a:grpSpLocks/>
          </p:cNvGrpSpPr>
          <p:nvPr/>
        </p:nvGrpSpPr>
        <p:grpSpPr bwMode="auto">
          <a:xfrm>
            <a:off x="4352925" y="2524125"/>
            <a:ext cx="228600" cy="228600"/>
            <a:chOff x="720" y="3120"/>
            <a:chExt cx="144" cy="144"/>
          </a:xfrm>
        </p:grpSpPr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V="1">
              <a:off x="720" y="3120"/>
              <a:ext cx="144" cy="144"/>
            </a:xfrm>
            <a:prstGeom prst="line">
              <a:avLst/>
            </a:pr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7500" y="74613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K-means Clustering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96200" cy="52165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visual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intuitive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relatively fast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have to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guess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number of clusters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can give different results for distinct 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starting seeds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distances computed over all features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one cluster only per element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no cluster hierarchy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0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Hierachical Clustering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71600" y="1524000"/>
            <a:ext cx="6553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1600" y="1495425"/>
            <a:ext cx="6553200" cy="3935413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Plus: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Shows (re-orderd) data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Gives hierarchy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endParaRPr lang="en-US" sz="280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Minus: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Does not work well for many genes</a:t>
            </a:r>
            <a:br>
              <a:rPr lang="en-US" sz="2800">
                <a:solidFill>
                  <a:schemeClr val="tx2"/>
                </a:solidFill>
                <a:cs typeface="Arial" charset="0"/>
              </a:rPr>
            </a:br>
            <a:r>
              <a:rPr lang="en-US" sz="2800">
                <a:solidFill>
                  <a:schemeClr val="tx2"/>
                </a:solidFill>
                <a:cs typeface="Arial" charset="0"/>
              </a:rPr>
              <a:t>  (usually apply cut-off on fold-change)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Similarity over all genes/conditions</a:t>
            </a:r>
          </a:p>
          <a:p>
            <a:pPr>
              <a:buFontTx/>
              <a:buChar char="•"/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 Clusters do not overlap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Principle Component Analysis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0668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3513" y="5334000"/>
            <a:ext cx="9002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cs typeface="Arial" charset="0"/>
              </a:rPr>
              <a:t>Principle components (PCs) are projections onto </a:t>
            </a:r>
            <a:br>
              <a:rPr lang="en-US" sz="3200">
                <a:cs typeface="Arial" charset="0"/>
              </a:rPr>
            </a:br>
            <a:r>
              <a:rPr lang="en-US" sz="3200">
                <a:cs typeface="Arial" charset="0"/>
              </a:rPr>
              <a:t>subspace with the largest variation in the data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33488" y="6461125"/>
            <a:ext cx="791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http://csnet.otago.ac.nz/cosc453/student_tutorials/principal_components.pdf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Standard tools</a:t>
            </a:r>
            <a:br>
              <a:rPr lang="en-US" sz="3600" b="1" smtClean="0"/>
            </a:br>
            <a:r>
              <a:rPr lang="en-US" sz="3600" smtClean="0"/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0387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979613" y="5867400"/>
            <a:ext cx="4878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Raw data points: {a, …, z}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919163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2400" y="5911850"/>
            <a:ext cx="8662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Normalized data points: zero mean (&amp; unit std)!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132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Example: 2PCs for 3d-data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7850" y="5715000"/>
            <a:ext cx="803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Identification of axes with the most variance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019800" y="1752600"/>
            <a:ext cx="2590800" cy="914400"/>
          </a:xfrm>
          <a:prstGeom prst="wedgeRoundRectCallout">
            <a:avLst>
              <a:gd name="adj1" fmla="val -36579"/>
              <a:gd name="adj2" fmla="val -8784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Most variance is along PCA1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28600" y="1143000"/>
            <a:ext cx="2743200" cy="1828800"/>
          </a:xfrm>
          <a:prstGeom prst="wedgeRoundRectCallout">
            <a:avLst>
              <a:gd name="adj1" fmla="val 61458"/>
              <a:gd name="adj2" fmla="val 578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The direction of most variance perpendicular to PCA1 defines PCA2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90600"/>
            <a:ext cx="47625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Example: 2PCs for 3d-data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 rot="3359613">
            <a:off x="2590800" y="2514600"/>
            <a:ext cx="838200" cy="1752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543175" y="1438275"/>
            <a:ext cx="2309813" cy="2205038"/>
            <a:chOff x="1554" y="906"/>
            <a:chExt cx="1455" cy="1389"/>
          </a:xfrm>
        </p:grpSpPr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 rot="3096675">
              <a:off x="1858" y="1432"/>
              <a:ext cx="559" cy="1168"/>
            </a:xfrm>
            <a:prstGeom prst="ellipse">
              <a:avLst/>
            </a:prstGeom>
            <a:solidFill>
              <a:srgbClr val="FF9900">
                <a:alpha val="20000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895" name="AutoShape 7"/>
            <p:cNvSpPr>
              <a:spLocks noChangeArrowheads="1"/>
            </p:cNvSpPr>
            <p:nvPr/>
          </p:nvSpPr>
          <p:spPr bwMode="auto">
            <a:xfrm>
              <a:off x="1857" y="906"/>
              <a:ext cx="1152" cy="528"/>
            </a:xfrm>
            <a:prstGeom prst="wedgeRoundRectCallout">
              <a:avLst>
                <a:gd name="adj1" fmla="val -28384"/>
                <a:gd name="adj2" fmla="val 13049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Cluster?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081588" y="6461125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http://ordination.okstate.edu/PCA.htm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Reminder: Matrix multiplications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298450" y="1416050"/>
            <a:ext cx="8350250" cy="742950"/>
            <a:chOff x="188" y="892"/>
            <a:chExt cx="5260" cy="468"/>
          </a:xfrm>
        </p:grpSpPr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54"/>
              <a:ext cx="367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88" y="892"/>
              <a:ext cx="13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Definition:</a:t>
              </a:r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304800" y="2286000"/>
            <a:ext cx="8686800" cy="1790700"/>
            <a:chOff x="192" y="1440"/>
            <a:chExt cx="5472" cy="1128"/>
          </a:xfrm>
        </p:grpSpPr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055"/>
              <a:ext cx="2688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1452" name="Group 8"/>
            <p:cNvGrpSpPr>
              <a:grpSpLocks/>
            </p:cNvGrpSpPr>
            <p:nvPr/>
          </p:nvGrpSpPr>
          <p:grpSpPr bwMode="auto">
            <a:xfrm>
              <a:off x="192" y="1440"/>
              <a:ext cx="5328" cy="1128"/>
              <a:chOff x="192" y="1440"/>
              <a:chExt cx="5328" cy="1128"/>
            </a:xfrm>
          </p:grpSpPr>
          <p:pic>
            <p:nvPicPr>
              <p:cNvPr id="61453" name="Picture 9" descr="Matrix_multiplication_diagr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440"/>
                <a:ext cx="1128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6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536"/>
                <a:ext cx="2544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192" y="1516"/>
                <a:ext cx="125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Scheme:</a:t>
                </a:r>
              </a:p>
            </p:txBody>
          </p:sp>
        </p:grp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349250" y="3810000"/>
            <a:ext cx="8718550" cy="1676400"/>
            <a:chOff x="220" y="2400"/>
            <a:chExt cx="5492" cy="1056"/>
          </a:xfrm>
        </p:grpSpPr>
        <p:pic>
          <p:nvPicPr>
            <p:cNvPr id="39949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699"/>
              <a:ext cx="4368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220" y="2400"/>
              <a:ext cx="1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Vectorized:</a:t>
              </a:r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349250" y="5715000"/>
            <a:ext cx="8642350" cy="925513"/>
            <a:chOff x="220" y="3600"/>
            <a:chExt cx="5444" cy="583"/>
          </a:xfrm>
        </p:grpSpPr>
        <p:pic>
          <p:nvPicPr>
            <p:cNvPr id="39952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3600"/>
              <a:ext cx="40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20" y="3676"/>
              <a:ext cx="13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Example:</a:t>
              </a:r>
            </a:p>
          </p:txBody>
        </p:sp>
      </p:grp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657600" y="6535738"/>
            <a:ext cx="551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cs typeface="Arial" charset="0"/>
              </a:rPr>
              <a:t>http://en.wikipedia.org/wiki/Matrix_multiplication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How do we get the PCs?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b="1" i="1" smtClean="0"/>
              <a:t>PCs</a:t>
            </a:r>
            <a:r>
              <a:rPr lang="en-US" smtClean="0"/>
              <a:t> are the </a:t>
            </a:r>
            <a:r>
              <a:rPr lang="en-US" i="1" smtClean="0"/>
              <a:t>eigenvectors</a:t>
            </a:r>
            <a:r>
              <a:rPr lang="en-US" smtClean="0"/>
              <a:t> of the covariance matrix </a:t>
            </a:r>
            <a:r>
              <a:rPr lang="en-US" b="1" smtClean="0"/>
              <a:t>C </a:t>
            </a:r>
            <a:r>
              <a:rPr lang="en-US" smtClean="0"/>
              <a:t>computed from the (mean-centered) data matrix </a:t>
            </a:r>
            <a:r>
              <a:rPr lang="en-US" b="1" smtClean="0"/>
              <a:t>E</a:t>
            </a:r>
            <a:r>
              <a:rPr lang="en-US" smtClean="0"/>
              <a:t>: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5876925"/>
            <a:ext cx="45529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4829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67000" y="3521075"/>
            <a:ext cx="3505200" cy="14414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(n-1)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67200" y="1600200"/>
            <a:ext cx="45720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57188" y="4800600"/>
            <a:ext cx="7920037" cy="1600200"/>
            <a:chOff x="225" y="3024"/>
            <a:chExt cx="4989" cy="100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670" y="3024"/>
              <a:ext cx="2544" cy="960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225" y="3207"/>
              <a:ext cx="2208" cy="48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= </a:t>
              </a:r>
              <a:r>
                <a:rPr lang="el-GR" sz="4400">
                  <a:solidFill>
                    <a:schemeClr val="tx2"/>
                  </a:solidFill>
                  <a:cs typeface="Arial" charset="0"/>
                </a:rPr>
                <a:t>λ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en-US" sz="4400" b="1" i="1">
                  <a:solidFill>
                    <a:schemeClr val="tx2"/>
                  </a:solidFill>
                  <a:cs typeface="Arial" charset="0"/>
                </a:rPr>
                <a:t>pc</a:t>
              </a: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957" y="3255"/>
              <a:ext cx="432" cy="43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>
              <a:off x="2752" y="305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245" y="3044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2718" y="362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377" y="3243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3822" y="3237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44044" name="Text Box 12"/>
            <p:cNvSpPr txBox="1">
              <a:spLocks noChangeArrowheads="1"/>
            </p:cNvSpPr>
            <p:nvPr/>
          </p:nvSpPr>
          <p:spPr bwMode="auto">
            <a:xfrm>
              <a:off x="3647" y="307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5" name="Text Box 13"/>
            <p:cNvSpPr txBox="1">
              <a:spLocks noChangeArrowheads="1"/>
            </p:cNvSpPr>
            <p:nvPr/>
          </p:nvSpPr>
          <p:spPr bwMode="auto">
            <a:xfrm>
              <a:off x="3630" y="362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6" name="AutoShape 14"/>
            <p:cNvSpPr>
              <a:spLocks noChangeArrowheads="1"/>
            </p:cNvSpPr>
            <p:nvPr/>
          </p:nvSpPr>
          <p:spPr bwMode="auto">
            <a:xfrm>
              <a:off x="3630" y="3255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4704" y="30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4048" name="Text Box 16"/>
            <p:cNvSpPr txBox="1">
              <a:spLocks noChangeArrowheads="1"/>
            </p:cNvSpPr>
            <p:nvPr/>
          </p:nvSpPr>
          <p:spPr bwMode="auto">
            <a:xfrm>
              <a:off x="4687" y="363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4049" name="AutoShape 17"/>
            <p:cNvSpPr>
              <a:spLocks noChangeArrowheads="1"/>
            </p:cNvSpPr>
            <p:nvPr/>
          </p:nvSpPr>
          <p:spPr bwMode="auto">
            <a:xfrm>
              <a:off x="4687" y="326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4302" y="339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4451" y="3228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4257" y="3109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l-GR" sz="2800">
                  <a:solidFill>
                    <a:schemeClr val="tx2"/>
                  </a:solidFill>
                  <a:cs typeface="Arial" charset="0"/>
                </a:rPr>
                <a:t>λ</a:t>
              </a:r>
              <a:endParaRPr lang="en-US" sz="28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4109" y="3667"/>
              <a:ext cx="4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chemeClr val="tx2"/>
                  </a:solidFill>
                  <a:cs typeface="Arial" charset="0"/>
                </a:rPr>
                <a:t>pc</a:t>
              </a:r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4512" y="3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H="1" flipV="1">
              <a:off x="3744" y="35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04800" y="2200275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 dirty="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(n-1)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172200" y="2057400"/>
            <a:ext cx="1219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7696200" y="2057400"/>
            <a:ext cx="762000" cy="1371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endParaRPr lang="en-US" sz="44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534025" y="203835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4724400" y="2057400"/>
            <a:ext cx="6858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398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5181600" y="1722438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344988" y="265112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7377113" y="203835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5922963" y="1736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5792788" y="26670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8231188" y="173672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453313" y="17383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6945609" y="1736725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323286" y="3352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6621463" y="296227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/(n-1)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deletion mutants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And how to project?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projected data is just the product of the original data with the </a:t>
            </a:r>
            <a:r>
              <a:rPr lang="en-US" b="1" i="1" smtClean="0"/>
              <a:t>PCs</a:t>
            </a:r>
            <a:r>
              <a:rPr lang="en-US" smtClean="0"/>
              <a:t>: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35814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PC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81275"/>
            <a:ext cx="24765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1600" y="4206875"/>
            <a:ext cx="91186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  Principle Component or Transformation Matrix: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PC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= [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baseline="-2500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, …, </a:t>
            </a:r>
            <a:r>
              <a:rPr lang="en-US" sz="4400" b="1" i="1">
                <a:solidFill>
                  <a:schemeClr val="tx2"/>
                </a:solidFill>
                <a:cs typeface="Arial" charset="0"/>
              </a:rPr>
              <a:t>pc</a:t>
            </a:r>
            <a:r>
              <a:rPr lang="en-US" sz="4400" i="1" baseline="-25000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] </a:t>
            </a:r>
          </a:p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cs typeface="Arial" charset="0"/>
              </a:rPr>
              <a:t>(where </a:t>
            </a:r>
            <a:r>
              <a:rPr lang="en-US" sz="3200" i="1">
                <a:solidFill>
                  <a:schemeClr val="tx2"/>
                </a:solidFill>
                <a:cs typeface="Arial" charset="0"/>
              </a:rPr>
              <a:t>n </a:t>
            </a:r>
            <a:r>
              <a:rPr lang="en-US" sz="3200">
                <a:solidFill>
                  <a:schemeClr val="tx2"/>
                </a:solidFill>
                <a:cs typeface="Arial" charset="0"/>
              </a:rPr>
              <a:t>is the number of PCs used)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100513" y="1752600"/>
            <a:ext cx="4724400" cy="2390775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2566988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solidFill>
                  <a:schemeClr val="tx2"/>
                </a:solidFill>
                <a:cs typeface="Arial" charset="0"/>
              </a:rPr>
              <a:t> PC</a:t>
            </a: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5451475" y="1917700"/>
            <a:ext cx="1558925" cy="2016125"/>
            <a:chOff x="4502" y="1208"/>
            <a:chExt cx="982" cy="1270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4764" y="141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5101" y="1208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584" y="120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4502" y="2226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280025" y="254317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124450" y="18907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781800" y="2562225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91050" y="2238375"/>
            <a:ext cx="6096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ja-JP" altLang="en-US" sz="4400" b="1" dirty="0">
                <a:solidFill>
                  <a:schemeClr val="tx2"/>
                </a:solidFill>
                <a:latin typeface="Arial"/>
                <a:cs typeface="Arial" charset="0"/>
              </a:rPr>
              <a:t>’</a:t>
            </a:r>
            <a:endParaRPr lang="en-US" sz="4400" baseline="30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286250" y="19177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156224" y="3532188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4800" y="480060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original gene expression profiles are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for 30k genes over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300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samples.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endParaRPr lang="en-US" sz="2400" dirty="0">
              <a:solidFill>
                <a:schemeClr val="tx2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The 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transformed data contain projections on </a:t>
            </a:r>
            <a:r>
              <a:rPr lang="en-US" sz="2400" i="1" dirty="0">
                <a:solidFill>
                  <a:schemeClr val="tx2"/>
                </a:solidFill>
                <a:cs typeface="Arial" charset="0"/>
              </a:rPr>
              <a:t>n </a:t>
            </a:r>
            <a:r>
              <a:rPr lang="ja-JP" altLang="en-US" sz="2400" i="1" dirty="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4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>-genes</a:t>
            </a:r>
            <a:r>
              <a:rPr lang="ja-JP" altLang="en-US" sz="2400" dirty="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2"/>
                </a:solidFill>
                <a:cs typeface="Arial" charset="0"/>
              </a:rPr>
            </a:br>
            <a:r>
              <a:rPr lang="en-US" sz="2400" dirty="0">
                <a:solidFill>
                  <a:schemeClr val="tx2"/>
                </a:solidFill>
                <a:cs typeface="Arial" charset="0"/>
              </a:rPr>
              <a:t>  (linear combinations of the 300 arrays shown in red)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935788" y="33528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grpSp>
        <p:nvGrpSpPr>
          <p:cNvPr id="69644" name="Group 17"/>
          <p:cNvGrpSpPr>
            <a:grpSpLocks/>
          </p:cNvGrpSpPr>
          <p:nvPr/>
        </p:nvGrpSpPr>
        <p:grpSpPr bwMode="auto">
          <a:xfrm>
            <a:off x="7010400" y="2044700"/>
            <a:ext cx="1619250" cy="1366838"/>
            <a:chOff x="3456" y="1288"/>
            <a:chExt cx="1020" cy="861"/>
          </a:xfrm>
        </p:grpSpPr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>
              <a:off x="3669" y="149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/>
          </p:nvSpPr>
          <p:spPr bwMode="auto">
            <a:xfrm flipV="1">
              <a:off x="3612" y="1458"/>
              <a:ext cx="864" cy="672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8" name="AutoShape 20"/>
            <p:cNvSpPr>
              <a:spLocks noChangeArrowheads="1"/>
            </p:cNvSpPr>
            <p:nvPr/>
          </p:nvSpPr>
          <p:spPr bwMode="auto">
            <a:xfrm>
              <a:off x="3831" y="1488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49" name="AutoShape 21"/>
            <p:cNvSpPr>
              <a:spLocks noChangeArrowheads="1"/>
            </p:cNvSpPr>
            <p:nvPr/>
          </p:nvSpPr>
          <p:spPr bwMode="auto">
            <a:xfrm>
              <a:off x="4305" y="1512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3897" y="1392"/>
              <a:ext cx="4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…</a:t>
              </a: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4236" y="1890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360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3773" y="189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3456" y="128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deletion mutants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8580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1981200" y="4197350"/>
            <a:ext cx="2438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009900" y="3019425"/>
            <a:ext cx="4343400" cy="1449388"/>
            <a:chOff x="1872" y="1967"/>
            <a:chExt cx="2736" cy="913"/>
          </a:xfrm>
        </p:grpSpPr>
        <p:sp>
          <p:nvSpPr>
            <p:cNvPr id="50181" name="Oval 5"/>
            <p:cNvSpPr>
              <a:spLocks noChangeArrowheads="1"/>
            </p:cNvSpPr>
            <p:nvPr/>
          </p:nvSpPr>
          <p:spPr bwMode="auto">
            <a:xfrm rot="2078695">
              <a:off x="1872" y="2447"/>
              <a:ext cx="1056" cy="432"/>
            </a:xfrm>
            <a:prstGeom prst="ellipse">
              <a:avLst/>
            </a:prstGeom>
            <a:solidFill>
              <a:srgbClr val="FF6600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182" name="Oval 6"/>
            <p:cNvSpPr>
              <a:spLocks noChangeArrowheads="1"/>
            </p:cNvSpPr>
            <p:nvPr/>
          </p:nvSpPr>
          <p:spPr bwMode="auto">
            <a:xfrm rot="2078695">
              <a:off x="3888" y="2015"/>
              <a:ext cx="720" cy="288"/>
            </a:xfrm>
            <a:prstGeom prst="ellipse">
              <a:avLst/>
            </a:prstGeom>
            <a:solidFill>
              <a:srgbClr val="008000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 rot="555420">
              <a:off x="2640" y="1967"/>
              <a:ext cx="1392" cy="913"/>
            </a:xfrm>
            <a:prstGeom prst="ellipse">
              <a:avLst/>
            </a:prstGeom>
            <a:solidFill>
              <a:srgbClr val="0000FF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The first 2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eigen-genes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separate data into 3 clusters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deletion mutants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150" y="1335088"/>
            <a:ext cx="9144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3200" b="1" i="1">
                <a:cs typeface="Arial" charset="0"/>
              </a:rPr>
              <a:t>Why to study a large heterogeneous set of expression data?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Large: Better signals from noisy data!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n-US" sz="2800">
                <a:cs typeface="Arial" charset="0"/>
              </a:rPr>
              <a:t>Heterogeneous: Global view at transcription program!</a:t>
            </a:r>
          </a:p>
          <a:p>
            <a:pPr lvl="1">
              <a:defRPr/>
            </a:pPr>
            <a:endParaRPr lang="en-US" sz="2800">
              <a:cs typeface="Arial" charset="0"/>
            </a:endParaRPr>
          </a:p>
          <a:p>
            <a:pPr>
              <a:defRPr/>
            </a:pPr>
            <a:r>
              <a:rPr lang="en-US" sz="3200" b="1" i="1">
                <a:cs typeface="Arial" charset="0"/>
              </a:rPr>
              <a:t>Supervised vs. unsupervised approaches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800">
                <a:cs typeface="Arial" charset="0"/>
              </a:rPr>
              <a:t>Large genome-wide data may contain answers to questions we do not ask! Need for both hypothesis-driven and exploratory analyses!</a:t>
            </a:r>
          </a:p>
          <a:p>
            <a:pPr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Motivations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914400"/>
            <a:ext cx="6532562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61864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Third 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“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eigen-gene</a:t>
            </a:r>
            <a:r>
              <a:rPr lang="ja-JP" altLang="en-US" sz="2800">
                <a:solidFill>
                  <a:schemeClr val="tx2"/>
                </a:solidFill>
                <a:latin typeface="Arial"/>
                <a:cs typeface="Arial" charset="0"/>
              </a:rPr>
              <a:t>”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 (PCA3) reveals little structure!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PCA: Example deletion mutants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57188" y="1905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get large-scale expression data?</a:t>
            </a:r>
            <a:b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Pool genome-wide expression measurements from many experiments!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4267200" y="3200400"/>
            <a:ext cx="1143000" cy="457200"/>
            <a:chOff x="2688" y="2016"/>
            <a:chExt cx="720" cy="288"/>
          </a:xfrm>
        </p:grpSpPr>
        <p:grpSp>
          <p:nvGrpSpPr>
            <p:cNvPr id="20509" name="Group 4"/>
            <p:cNvGrpSpPr>
              <a:grpSpLocks/>
            </p:cNvGrpSpPr>
            <p:nvPr/>
          </p:nvGrpSpPr>
          <p:grpSpPr bwMode="auto">
            <a:xfrm>
              <a:off x="3168" y="2149"/>
              <a:ext cx="240" cy="48"/>
              <a:chOff x="3504" y="1824"/>
              <a:chExt cx="240" cy="48"/>
            </a:xfrm>
          </p:grpSpPr>
          <p:sp>
            <p:nvSpPr>
              <p:cNvPr id="72709" name="Oval 5"/>
              <p:cNvSpPr>
                <a:spLocks noChangeArrowheads="1"/>
              </p:cNvSpPr>
              <p:nvPr/>
            </p:nvSpPr>
            <p:spPr bwMode="auto">
              <a:xfrm flipV="1">
                <a:off x="3504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0" name="Oval 6"/>
              <p:cNvSpPr>
                <a:spLocks noChangeArrowheads="1"/>
              </p:cNvSpPr>
              <p:nvPr/>
            </p:nvSpPr>
            <p:spPr bwMode="auto">
              <a:xfrm flipV="1">
                <a:off x="3600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1" name="Oval 7"/>
              <p:cNvSpPr>
                <a:spLocks noChangeArrowheads="1"/>
              </p:cNvSpPr>
              <p:nvPr/>
            </p:nvSpPr>
            <p:spPr bwMode="auto">
              <a:xfrm flipV="1">
                <a:off x="3696" y="182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20510" name="Group 8"/>
            <p:cNvGrpSpPr>
              <a:grpSpLocks/>
            </p:cNvGrpSpPr>
            <p:nvPr/>
          </p:nvGrpSpPr>
          <p:grpSpPr bwMode="auto">
            <a:xfrm>
              <a:off x="2688" y="2016"/>
              <a:ext cx="277" cy="288"/>
              <a:chOff x="1429" y="2016"/>
              <a:chExt cx="277" cy="288"/>
            </a:xfrm>
          </p:grpSpPr>
          <p:sp>
            <p:nvSpPr>
              <p:cNvPr id="72713" name="Line 9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1981200" y="1752600"/>
            <a:ext cx="2243138" cy="4765675"/>
            <a:chOff x="1248" y="1104"/>
            <a:chExt cx="1413" cy="3002"/>
          </a:xfrm>
        </p:grpSpPr>
        <p:grpSp>
          <p:nvGrpSpPr>
            <p:cNvPr id="20501" name="Group 12"/>
            <p:cNvGrpSpPr>
              <a:grpSpLocks/>
            </p:cNvGrpSpPr>
            <p:nvPr/>
          </p:nvGrpSpPr>
          <p:grpSpPr bwMode="auto">
            <a:xfrm>
              <a:off x="1248" y="2016"/>
              <a:ext cx="277" cy="288"/>
              <a:chOff x="1429" y="2016"/>
              <a:chExt cx="277" cy="288"/>
            </a:xfrm>
          </p:grpSpPr>
          <p:sp>
            <p:nvSpPr>
              <p:cNvPr id="72717" name="Line 13"/>
              <p:cNvSpPr>
                <a:spLocks noChangeShapeType="1"/>
              </p:cNvSpPr>
              <p:nvPr/>
            </p:nvSpPr>
            <p:spPr bwMode="auto">
              <a:xfrm>
                <a:off x="1558" y="2016"/>
                <a:ext cx="0" cy="28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18" name="Line 14"/>
              <p:cNvSpPr>
                <a:spLocks noChangeShapeType="1"/>
              </p:cNvSpPr>
              <p:nvPr/>
            </p:nvSpPr>
            <p:spPr bwMode="auto">
              <a:xfrm flipH="1">
                <a:off x="1429" y="2160"/>
                <a:ext cx="27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1714" y="1248"/>
              <a:ext cx="624" cy="528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auto">
            <a:xfrm>
              <a:off x="2194" y="1104"/>
              <a:ext cx="240" cy="240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auto">
            <a:xfrm rot="5400000">
              <a:off x="1943" y="1416"/>
              <a:ext cx="144" cy="288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317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1657" y="1717"/>
              <a:ext cx="7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stress</a:t>
              </a:r>
            </a:p>
          </p:txBody>
        </p:sp>
        <p:pic>
          <p:nvPicPr>
            <p:cNvPr id="7272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234"/>
              <a:ext cx="1221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0484" name="Picture 20" descr="cell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5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46100" y="1990725"/>
            <a:ext cx="995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cell-</a:t>
            </a:r>
          </a:p>
          <a:p>
            <a:pPr algn="ctr" rtl="1">
              <a:defRPr/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cycle</a:t>
            </a:r>
          </a:p>
        </p:txBody>
      </p:sp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6475"/>
            <a:ext cx="19383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43425" y="2286000"/>
            <a:ext cx="4676775" cy="4533900"/>
            <a:chOff x="2862" y="1440"/>
            <a:chExt cx="2946" cy="2856"/>
          </a:xfrm>
        </p:grpSpPr>
        <p:pic>
          <p:nvPicPr>
            <p:cNvPr id="7272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" y="2232"/>
              <a:ext cx="1968" cy="1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0490" name="Group 25"/>
            <p:cNvGrpSpPr>
              <a:grpSpLocks/>
            </p:cNvGrpSpPr>
            <p:nvPr/>
          </p:nvGrpSpPr>
          <p:grpSpPr bwMode="auto">
            <a:xfrm>
              <a:off x="3612" y="2090"/>
              <a:ext cx="288" cy="144"/>
              <a:chOff x="3744" y="2160"/>
              <a:chExt cx="288" cy="144"/>
            </a:xfrm>
          </p:grpSpPr>
          <p:sp>
            <p:nvSpPr>
              <p:cNvPr id="72730" name="Line 26"/>
              <p:cNvSpPr>
                <a:spLocks noChangeShapeType="1"/>
              </p:cNvSpPr>
              <p:nvPr/>
            </p:nvSpPr>
            <p:spPr bwMode="auto">
              <a:xfrm flipH="1">
                <a:off x="3744" y="2304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1" name="Line 27"/>
              <p:cNvSpPr>
                <a:spLocks noChangeShapeType="1"/>
              </p:cNvSpPr>
              <p:nvPr/>
            </p:nvSpPr>
            <p:spPr bwMode="auto">
              <a:xfrm flipH="1">
                <a:off x="3744" y="2160"/>
                <a:ext cx="28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3840" y="1440"/>
              <a:ext cx="19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i="1">
                  <a:solidFill>
                    <a:schemeClr val="tx2"/>
                  </a:solidFill>
                  <a:cs typeface="Arial" charset="0"/>
                </a:rPr>
                <a:t>large-scale</a:t>
              </a: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expression data</a:t>
              </a:r>
            </a:p>
          </p:txBody>
        </p:sp>
        <p:grpSp>
          <p:nvGrpSpPr>
            <p:cNvPr id="20492" name="Group 29"/>
            <p:cNvGrpSpPr>
              <a:grpSpLocks/>
            </p:cNvGrpSpPr>
            <p:nvPr/>
          </p:nvGrpSpPr>
          <p:grpSpPr bwMode="auto">
            <a:xfrm>
              <a:off x="2862" y="2378"/>
              <a:ext cx="768" cy="1488"/>
              <a:chOff x="2640" y="1344"/>
              <a:chExt cx="765" cy="2256"/>
            </a:xfrm>
          </p:grpSpPr>
          <p:sp>
            <p:nvSpPr>
              <p:cNvPr id="72734" name="Text Box 30"/>
              <p:cNvSpPr txBox="1">
                <a:spLocks noChangeArrowheads="1"/>
              </p:cNvSpPr>
              <p:nvPr/>
            </p:nvSpPr>
            <p:spPr bwMode="auto">
              <a:xfrm>
                <a:off x="2640" y="2304"/>
                <a:ext cx="765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>
                    <a:solidFill>
                      <a:schemeClr val="tx2"/>
                    </a:solidFill>
                    <a:cs typeface="Arial" charset="0"/>
                  </a:rPr>
                  <a:t>genes</a:t>
                </a:r>
              </a:p>
            </p:txBody>
          </p:sp>
          <p:sp>
            <p:nvSpPr>
              <p:cNvPr id="72735" name="Line 31"/>
              <p:cNvSpPr>
                <a:spLocks noChangeShapeType="1"/>
              </p:cNvSpPr>
              <p:nvPr/>
            </p:nvSpPr>
            <p:spPr bwMode="auto">
              <a:xfrm>
                <a:off x="3072" y="2687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736" name="Line 32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0" cy="91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72737" name="Text Box 33"/>
            <p:cNvSpPr txBox="1">
              <a:spLocks noChangeArrowheads="1"/>
            </p:cNvSpPr>
            <p:nvPr/>
          </p:nvSpPr>
          <p:spPr bwMode="auto">
            <a:xfrm>
              <a:off x="4105" y="4046"/>
              <a:ext cx="1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diverse conditions</a:t>
              </a:r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>
              <a:off x="5472" y="4167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 flipH="1">
              <a:off x="3888" y="4167"/>
              <a:ext cx="240" cy="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609600" y="6461125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sets of specific conditions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233363"/>
            <a:ext cx="8751887" cy="9112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accent2"/>
                </a:solidFill>
                <a:latin typeface="Comic Sans MS" charset="0"/>
              </a:rPr>
              <a:t>How to make sense of millions of numbers?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33363" y="5959475"/>
            <a:ext cx="8810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New Analysis and Visualization Tools are needed!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0661" name="Picture 5" descr="rac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8"/>
          <a:stretch>
            <a:fillRect/>
          </a:stretch>
        </p:blipFill>
        <p:spPr>
          <a:xfrm>
            <a:off x="2693988" y="2141538"/>
            <a:ext cx="1985962" cy="373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6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1" b="59198"/>
          <a:stretch>
            <a:fillRect/>
          </a:stretch>
        </p:blipFill>
        <p:spPr bwMode="auto">
          <a:xfrm>
            <a:off x="4606925" y="2155825"/>
            <a:ext cx="1874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4"/>
          <a:stretch>
            <a:fillRect/>
          </a:stretch>
        </p:blipFill>
        <p:spPr bwMode="auto">
          <a:xfrm>
            <a:off x="6477000" y="2149475"/>
            <a:ext cx="206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708275" y="2025650"/>
            <a:ext cx="5772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129088" y="1509713"/>
            <a:ext cx="306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Hundreds of samples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5421" b="9401"/>
          <a:stretch>
            <a:fillRect/>
          </a:stretch>
        </p:blipFill>
        <p:spPr bwMode="auto">
          <a:xfrm>
            <a:off x="2611438" y="2573338"/>
            <a:ext cx="65166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198688" y="2671763"/>
            <a:ext cx="1587" cy="304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36563" y="3581400"/>
            <a:ext cx="16938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Thousands</a:t>
            </a:r>
          </a:p>
          <a:p>
            <a:pPr algn="ctr">
              <a:defRPr/>
            </a:pPr>
            <a:r>
              <a:rPr lang="en-US" sz="2400">
                <a:cs typeface="Arial" charset="0"/>
              </a:rPr>
              <a:t>of genes</a:t>
            </a:r>
          </a:p>
        </p:txBody>
      </p:sp>
      <p:pic>
        <p:nvPicPr>
          <p:cNvPr id="22539" name="Picture 13" descr="GenomeChipSm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96844" b="67438"/>
          <a:stretch>
            <a:fillRect/>
          </a:stretch>
        </p:blipFill>
        <p:spPr bwMode="auto">
          <a:xfrm>
            <a:off x="2373313" y="2652713"/>
            <a:ext cx="22066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 (Graphic)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7975" y="5321300"/>
            <a:ext cx="85788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2400" b="1">
                <a:cs typeface="Arial" charset="0"/>
              </a:rPr>
              <a:t>Comparing profiles </a:t>
            </a:r>
            <a:r>
              <a:rPr lang="en-US" sz="2400" b="1" i="1">
                <a:cs typeface="Arial" charset="0"/>
              </a:rPr>
              <a:t>X</a:t>
            </a:r>
            <a:r>
              <a:rPr lang="en-US" sz="2400" b="1">
                <a:cs typeface="Arial" charset="0"/>
              </a:rPr>
              <a:t> and </a:t>
            </a:r>
            <a:r>
              <a:rPr lang="en-US" sz="2400" b="1" i="1">
                <a:cs typeface="Arial" charset="0"/>
              </a:rPr>
              <a:t>Y</a:t>
            </a:r>
            <a:r>
              <a:rPr lang="en-US" sz="2400" b="1">
                <a:cs typeface="Arial" charset="0"/>
              </a:rPr>
              <a:t> (not distributions!):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2000">
                <a:cs typeface="Arial" charset="0"/>
              </a:rPr>
              <a:t>What is the tendency that high/low values in </a:t>
            </a:r>
            <a:r>
              <a:rPr lang="en-US" sz="2000" b="1" i="1">
                <a:cs typeface="Arial" charset="0"/>
              </a:rPr>
              <a:t>X</a:t>
            </a:r>
            <a:r>
              <a:rPr lang="en-US" sz="2000">
                <a:cs typeface="Arial" charset="0"/>
              </a:rPr>
              <a:t> match high/low values in </a:t>
            </a:r>
            <a:r>
              <a:rPr lang="en-US" sz="2000" b="1" i="1">
                <a:cs typeface="Arial" charset="0"/>
              </a:rPr>
              <a:t>Y</a:t>
            </a:r>
            <a:r>
              <a:rPr lang="en-US" sz="2000">
                <a:cs typeface="Arial" charset="0"/>
              </a:rPr>
              <a:t>?</a:t>
            </a:r>
          </a:p>
        </p:txBody>
      </p:sp>
      <p:pic>
        <p:nvPicPr>
          <p:cNvPr id="24579" name="Picture 4" descr="Corr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314700" y="6400800"/>
            <a:ext cx="582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2"/>
                </a:solidFill>
                <a:latin typeface="Times New Roman" charset="0"/>
                <a:cs typeface="Arial" charset="0"/>
              </a:rPr>
              <a:t>http://davidmlane.com/hyperstat/A34739.html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16200000">
            <a:off x="1435894" y="2636044"/>
            <a:ext cx="1090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latin typeface="Times New Roman" charset="0"/>
                <a:cs typeface="Arial" charset="0"/>
              </a:rPr>
              <a:t>Y = </a:t>
            </a:r>
            <a:r>
              <a:rPr lang="en-US" sz="2400">
                <a:latin typeface="Times New Roman" charset="0"/>
                <a:cs typeface="Arial" charset="0"/>
              </a:rPr>
              <a:t>(</a:t>
            </a:r>
            <a:r>
              <a:rPr lang="en-US" sz="2400" i="1">
                <a:latin typeface="Times New Roman" charset="0"/>
                <a:cs typeface="Arial" charset="0"/>
              </a:rPr>
              <a:t>y</a:t>
            </a:r>
            <a:r>
              <a:rPr lang="en-US" sz="2400" baseline="-25000">
                <a:latin typeface="Times New Roman" charset="0"/>
                <a:cs typeface="Arial" charset="0"/>
              </a:rPr>
              <a:t>i</a:t>
            </a:r>
            <a:r>
              <a:rPr lang="en-US" sz="2400">
                <a:latin typeface="Times New Roman" charset="0"/>
                <a:cs typeface="Arial" charset="0"/>
              </a:rPr>
              <a:t>)</a:t>
            </a:r>
            <a:endParaRPr lang="en-US" sz="2400" b="1" i="1">
              <a:latin typeface="Times New Roman" charset="0"/>
              <a:cs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latin typeface="Times New Roman" charset="0"/>
                <a:cs typeface="Arial" charset="0"/>
              </a:rPr>
              <a:t>X = </a:t>
            </a:r>
            <a:r>
              <a:rPr lang="en-US" sz="2400">
                <a:latin typeface="Times New Roman" charset="0"/>
                <a:cs typeface="Arial" charset="0"/>
              </a:rPr>
              <a:t>(</a:t>
            </a:r>
            <a:r>
              <a:rPr lang="en-US" sz="2400" i="1">
                <a:latin typeface="Times New Roman" charset="0"/>
                <a:cs typeface="Arial" charset="0"/>
              </a:rPr>
              <a:t>x</a:t>
            </a:r>
            <a:r>
              <a:rPr lang="en-US" sz="2400" baseline="-25000">
                <a:latin typeface="Times New Roman" charset="0"/>
                <a:cs typeface="Arial" charset="0"/>
              </a:rPr>
              <a:t>i</a:t>
            </a:r>
            <a:r>
              <a:rPr lang="en-US" sz="2400">
                <a:latin typeface="Times New Roman" charset="0"/>
                <a:cs typeface="Arial" charset="0"/>
              </a:rPr>
              <a:t>)</a:t>
            </a:r>
            <a:endParaRPr lang="en-US" sz="2400" b="1" i="1">
              <a:latin typeface="Times New Roman" charset="0"/>
              <a:cs typeface="Arial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858000" y="2438400"/>
            <a:ext cx="1612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Each dot is </a:t>
            </a:r>
          </a:p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a pair (</a:t>
            </a:r>
            <a:r>
              <a:rPr lang="en-US" sz="2400" i="1">
                <a:latin typeface="Times New Roman" charset="0"/>
                <a:cs typeface="Arial" charset="0"/>
              </a:rPr>
              <a:t>x</a:t>
            </a:r>
            <a:r>
              <a:rPr lang="en-US" sz="2400" i="1" baseline="-25000">
                <a:latin typeface="Times New Roman" charset="0"/>
                <a:cs typeface="Arial" charset="0"/>
              </a:rPr>
              <a:t>i</a:t>
            </a:r>
            <a:r>
              <a:rPr lang="en-US" sz="2400" i="1">
                <a:latin typeface="Times New Roman" charset="0"/>
                <a:cs typeface="Arial" charset="0"/>
              </a:rPr>
              <a:t>,y</a:t>
            </a:r>
            <a:r>
              <a:rPr lang="en-US" sz="2400" i="1" baseline="-25000">
                <a:latin typeface="Times New Roman" charset="0"/>
                <a:cs typeface="Arial" charset="0"/>
              </a:rPr>
              <a:t>i</a:t>
            </a:r>
            <a:r>
              <a:rPr lang="en-US" sz="2400">
                <a:latin typeface="Times New Roman" charset="0"/>
                <a:cs typeface="Arial" charset="0"/>
              </a:rPr>
              <a:t>)</a:t>
            </a:r>
            <a:endParaRPr lang="en-US" sz="2400" b="1" i="1">
              <a:latin typeface="Times New Roman" charset="0"/>
              <a:cs typeface="Arial" charset="0"/>
            </a:endParaRPr>
          </a:p>
          <a:p>
            <a:pPr>
              <a:defRPr/>
            </a:pPr>
            <a:endParaRPr lang="en-US" sz="240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65713"/>
            <a:ext cx="1828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Formulae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84425" y="6019800"/>
            <a:ext cx="447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(simple version using </a:t>
            </a:r>
            <a:r>
              <a:rPr lang="en-US" sz="2400" i="1">
                <a:cs typeface="Arial" charset="0"/>
              </a:rPr>
              <a:t>z</a:t>
            </a:r>
            <a:r>
              <a:rPr lang="en-US" sz="2400">
                <a:cs typeface="Arial" charset="0"/>
              </a:rPr>
              <a:t>-scores)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003550" y="35052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cs typeface="Arial" charset="0"/>
              </a:rPr>
              <a:t> (complicated version)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-16190"/>
          <a:stretch>
            <a:fillRect/>
          </a:stretch>
        </p:blipFill>
        <p:spPr bwMode="auto">
          <a:xfrm>
            <a:off x="1752600" y="1954213"/>
            <a:ext cx="5943600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71600" y="2106613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5775" y="1600200"/>
            <a:ext cx="7388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cs typeface="Arial" charset="0"/>
              </a:rPr>
              <a:t>Similarity according to </a:t>
            </a:r>
            <a:r>
              <a:rPr lang="en-US" sz="2800" b="1" i="1">
                <a:solidFill>
                  <a:schemeClr val="tx2"/>
                </a:solidFill>
                <a:cs typeface="Arial" charset="0"/>
              </a:rPr>
              <a:t>all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 conditions</a:t>
            </a:r>
            <a:br>
              <a:rPr lang="en-US" sz="2800" b="1">
                <a:solidFill>
                  <a:schemeClr val="tx2"/>
                </a:solidFill>
                <a:cs typeface="Arial" charset="0"/>
              </a:rPr>
            </a:br>
            <a:r>
              <a:rPr lang="en-US" sz="2800" b="1">
                <a:solidFill>
                  <a:schemeClr val="tx2"/>
                </a:solidFill>
                <a:cs typeface="Arial" charset="0"/>
              </a:rPr>
              <a:t>(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“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Democratic vote</a:t>
            </a:r>
            <a:r>
              <a:rPr lang="ja-JP" altLang="en-US" sz="2800" b="1">
                <a:solidFill>
                  <a:schemeClr val="tx2"/>
                </a:solidFill>
                <a:cs typeface="Arial" charset="0"/>
              </a:rPr>
              <a:t>”</a:t>
            </a:r>
            <a:r>
              <a:rPr lang="en-US" sz="2800" b="1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480175" y="3983038"/>
            <a:ext cx="2514600" cy="2209800"/>
            <a:chOff x="4082" y="2012"/>
            <a:chExt cx="1584" cy="1392"/>
          </a:xfrm>
        </p:grpSpPr>
        <p:sp>
          <p:nvSpPr>
            <p:cNvPr id="60420" name="AutoShape 4"/>
            <p:cNvSpPr>
              <a:spLocks/>
            </p:cNvSpPr>
            <p:nvPr/>
          </p:nvSpPr>
          <p:spPr bwMode="auto">
            <a:xfrm>
              <a:off x="4082" y="2012"/>
              <a:ext cx="192" cy="1392"/>
            </a:xfrm>
            <a:prstGeom prst="rightBrace">
              <a:avLst>
                <a:gd name="adj1" fmla="val 60417"/>
                <a:gd name="adj2" fmla="val 50000"/>
              </a:avLst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4274" y="2407"/>
              <a:ext cx="13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Clustering-coefficient</a:t>
              </a:r>
            </a:p>
          </p:txBody>
        </p:sp>
      </p:grp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1447800" y="3062288"/>
            <a:ext cx="2743200" cy="519112"/>
            <a:chOff x="3504" y="3897"/>
            <a:chExt cx="1728" cy="327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3805" y="3897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conditions</a:t>
              </a:r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4992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 flipH="1">
              <a:off x="3504" y="4080"/>
              <a:ext cx="2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73025" y="5749925"/>
            <a:ext cx="6438900" cy="896938"/>
            <a:chOff x="46" y="3125"/>
            <a:chExt cx="4056" cy="565"/>
          </a:xfrm>
        </p:grpSpPr>
        <p:sp>
          <p:nvSpPr>
            <p:cNvPr id="28747" name="Rectangle 11"/>
            <p:cNvSpPr>
              <a:spLocks noChangeArrowheads="1"/>
            </p:cNvSpPr>
            <p:nvPr/>
          </p:nvSpPr>
          <p:spPr bwMode="auto">
            <a:xfrm>
              <a:off x="849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8" name="Rectangle 12"/>
            <p:cNvSpPr>
              <a:spLocks noChangeArrowheads="1"/>
            </p:cNvSpPr>
            <p:nvPr/>
          </p:nvSpPr>
          <p:spPr bwMode="auto">
            <a:xfrm>
              <a:off x="1344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9" name="Rectangle 13"/>
            <p:cNvSpPr>
              <a:spLocks noChangeArrowheads="1"/>
            </p:cNvSpPr>
            <p:nvPr/>
          </p:nvSpPr>
          <p:spPr bwMode="auto">
            <a:xfrm>
              <a:off x="1831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0" name="Rectangle 14"/>
            <p:cNvSpPr>
              <a:spLocks noChangeArrowheads="1"/>
            </p:cNvSpPr>
            <p:nvPr/>
          </p:nvSpPr>
          <p:spPr bwMode="auto">
            <a:xfrm>
              <a:off x="2318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1" name="Rectangle 15"/>
            <p:cNvSpPr>
              <a:spLocks noChangeArrowheads="1"/>
            </p:cNvSpPr>
            <p:nvPr/>
          </p:nvSpPr>
          <p:spPr bwMode="auto">
            <a:xfrm>
              <a:off x="2813" y="35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52" name="Rectangle 16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Rectangle 17"/>
            <p:cNvSpPr>
              <a:spLocks noChangeArrowheads="1"/>
            </p:cNvSpPr>
            <p:nvPr/>
          </p:nvSpPr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5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142"/>
              <a:ext cx="244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55" name="Line 1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2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21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0 w 286"/>
                <a:gd name="T3" fmla="*/ 207271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0" y="39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22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23"/>
            <p:cNvSpPr>
              <a:spLocks noChangeShapeType="1"/>
            </p:cNvSpPr>
            <p:nvPr/>
          </p:nvSpPr>
          <p:spPr bwMode="auto">
            <a:xfrm flipV="1">
              <a:off x="85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24"/>
            <p:cNvSpPr>
              <a:spLocks noChangeShapeType="1"/>
            </p:cNvSpPr>
            <p:nvPr/>
          </p:nvSpPr>
          <p:spPr bwMode="auto">
            <a:xfrm>
              <a:off x="85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25"/>
            <p:cNvSpPr>
              <a:spLocks noChangeShapeType="1"/>
            </p:cNvSpPr>
            <p:nvPr/>
          </p:nvSpPr>
          <p:spPr bwMode="auto">
            <a:xfrm flipV="1">
              <a:off x="1337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26"/>
            <p:cNvSpPr>
              <a:spLocks noChangeShapeType="1"/>
            </p:cNvSpPr>
            <p:nvPr/>
          </p:nvSpPr>
          <p:spPr bwMode="auto">
            <a:xfrm>
              <a:off x="1337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27"/>
            <p:cNvSpPr>
              <a:spLocks noChangeShapeType="1"/>
            </p:cNvSpPr>
            <p:nvPr/>
          </p:nvSpPr>
          <p:spPr bwMode="auto">
            <a:xfrm flipV="1">
              <a:off x="1824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28"/>
            <p:cNvSpPr>
              <a:spLocks noChangeShapeType="1"/>
            </p:cNvSpPr>
            <p:nvPr/>
          </p:nvSpPr>
          <p:spPr bwMode="auto">
            <a:xfrm>
              <a:off x="1824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29"/>
            <p:cNvSpPr>
              <a:spLocks noChangeShapeType="1"/>
            </p:cNvSpPr>
            <p:nvPr/>
          </p:nvSpPr>
          <p:spPr bwMode="auto">
            <a:xfrm flipV="1">
              <a:off x="2311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30"/>
            <p:cNvSpPr>
              <a:spLocks noChangeShapeType="1"/>
            </p:cNvSpPr>
            <p:nvPr/>
          </p:nvSpPr>
          <p:spPr bwMode="auto">
            <a:xfrm>
              <a:off x="2311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31"/>
            <p:cNvSpPr>
              <a:spLocks noChangeShapeType="1"/>
            </p:cNvSpPr>
            <p:nvPr/>
          </p:nvSpPr>
          <p:spPr bwMode="auto">
            <a:xfrm flipV="1">
              <a:off x="2806" y="344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32"/>
            <p:cNvSpPr>
              <a:spLocks noChangeShapeType="1"/>
            </p:cNvSpPr>
            <p:nvPr/>
          </p:nvSpPr>
          <p:spPr bwMode="auto">
            <a:xfrm>
              <a:off x="2806" y="3142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33"/>
            <p:cNvSpPr>
              <a:spLocks noChangeShapeType="1"/>
            </p:cNvSpPr>
            <p:nvPr/>
          </p:nvSpPr>
          <p:spPr bwMode="auto">
            <a:xfrm>
              <a:off x="611" y="321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34"/>
            <p:cNvSpPr>
              <a:spLocks noChangeShapeType="1"/>
            </p:cNvSpPr>
            <p:nvPr/>
          </p:nvSpPr>
          <p:spPr bwMode="auto">
            <a:xfrm flipH="1">
              <a:off x="3028" y="321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Rectangle 35"/>
            <p:cNvSpPr>
              <a:spLocks noChangeArrowheads="1"/>
            </p:cNvSpPr>
            <p:nvPr/>
          </p:nvSpPr>
          <p:spPr bwMode="auto">
            <a:xfrm>
              <a:off x="524" y="314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2" name="Line 36"/>
            <p:cNvSpPr>
              <a:spLocks noChangeShapeType="1"/>
            </p:cNvSpPr>
            <p:nvPr/>
          </p:nvSpPr>
          <p:spPr bwMode="auto">
            <a:xfrm>
              <a:off x="611" y="338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37"/>
            <p:cNvSpPr>
              <a:spLocks noChangeShapeType="1"/>
            </p:cNvSpPr>
            <p:nvPr/>
          </p:nvSpPr>
          <p:spPr bwMode="auto">
            <a:xfrm flipH="1">
              <a:off x="3028" y="3389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Rectangle 38"/>
            <p:cNvSpPr>
              <a:spLocks noChangeArrowheads="1"/>
            </p:cNvSpPr>
            <p:nvPr/>
          </p:nvSpPr>
          <p:spPr bwMode="auto">
            <a:xfrm>
              <a:off x="524" y="33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75" name="Line 39"/>
            <p:cNvSpPr>
              <a:spLocks noChangeShapeType="1"/>
            </p:cNvSpPr>
            <p:nvPr/>
          </p:nvSpPr>
          <p:spPr bwMode="auto">
            <a:xfrm>
              <a:off x="611" y="3475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40"/>
            <p:cNvSpPr>
              <a:spLocks/>
            </p:cNvSpPr>
            <p:nvPr/>
          </p:nvSpPr>
          <p:spPr bwMode="auto">
            <a:xfrm>
              <a:off x="611" y="3142"/>
              <a:ext cx="2443" cy="333"/>
            </a:xfrm>
            <a:custGeom>
              <a:avLst/>
              <a:gdLst>
                <a:gd name="T0" fmla="*/ 0 w 286"/>
                <a:gd name="T1" fmla="*/ 0 h 39"/>
                <a:gd name="T2" fmla="*/ 1522638 w 286"/>
                <a:gd name="T3" fmla="*/ 0 h 39"/>
                <a:gd name="T4" fmla="*/ 1522638 w 286"/>
                <a:gd name="T5" fmla="*/ 207271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" h="39">
                  <a:moveTo>
                    <a:pt x="0" y="0"/>
                  </a:moveTo>
                  <a:lnTo>
                    <a:pt x="286" y="0"/>
                  </a:lnTo>
                  <a:lnTo>
                    <a:pt x="286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41"/>
            <p:cNvSpPr>
              <a:spLocks noChangeShapeType="1"/>
            </p:cNvSpPr>
            <p:nvPr/>
          </p:nvSpPr>
          <p:spPr bwMode="auto">
            <a:xfrm>
              <a:off x="611" y="3142"/>
              <a:ext cx="1" cy="3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3164" y="3125"/>
              <a:ext cx="93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-1</a:t>
              </a:r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46" y="3197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60460" name="Group 44"/>
          <p:cNvGrpSpPr>
            <a:grpSpLocks/>
          </p:cNvGrpSpPr>
          <p:nvPr/>
        </p:nvGrpSpPr>
        <p:grpSpPr bwMode="auto">
          <a:xfrm>
            <a:off x="76200" y="4792663"/>
            <a:ext cx="6327775" cy="858837"/>
            <a:chOff x="48" y="2522"/>
            <a:chExt cx="3986" cy="541"/>
          </a:xfrm>
        </p:grpSpPr>
        <p:sp>
          <p:nvSpPr>
            <p:cNvPr id="28714" name="Rectangle 45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Rectangle 46"/>
            <p:cNvSpPr>
              <a:spLocks noChangeArrowheads="1"/>
            </p:cNvSpPr>
            <p:nvPr/>
          </p:nvSpPr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716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522"/>
              <a:ext cx="244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7" name="Line 48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9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50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0 w 283"/>
                <a:gd name="T3" fmla="*/ 156472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0" y="47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51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52"/>
            <p:cNvSpPr>
              <a:spLocks noChangeShapeType="1"/>
            </p:cNvSpPr>
            <p:nvPr/>
          </p:nvSpPr>
          <p:spPr bwMode="auto">
            <a:xfrm flipV="1">
              <a:off x="850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53"/>
            <p:cNvSpPr>
              <a:spLocks noChangeShapeType="1"/>
            </p:cNvSpPr>
            <p:nvPr/>
          </p:nvSpPr>
          <p:spPr bwMode="auto">
            <a:xfrm>
              <a:off x="850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54"/>
            <p:cNvSpPr>
              <a:spLocks noChangeArrowheads="1"/>
            </p:cNvSpPr>
            <p:nvPr/>
          </p:nvSpPr>
          <p:spPr bwMode="auto">
            <a:xfrm>
              <a:off x="852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4" name="Line 55"/>
            <p:cNvSpPr>
              <a:spLocks noChangeShapeType="1"/>
            </p:cNvSpPr>
            <p:nvPr/>
          </p:nvSpPr>
          <p:spPr bwMode="auto">
            <a:xfrm flipV="1">
              <a:off x="1333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6"/>
            <p:cNvSpPr>
              <a:spLocks noChangeShapeType="1"/>
            </p:cNvSpPr>
            <p:nvPr/>
          </p:nvSpPr>
          <p:spPr bwMode="auto">
            <a:xfrm>
              <a:off x="1333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57"/>
            <p:cNvSpPr>
              <a:spLocks noChangeArrowheads="1"/>
            </p:cNvSpPr>
            <p:nvPr/>
          </p:nvSpPr>
          <p:spPr bwMode="auto">
            <a:xfrm>
              <a:off x="1344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27" name="Line 58"/>
            <p:cNvSpPr>
              <a:spLocks noChangeShapeType="1"/>
            </p:cNvSpPr>
            <p:nvPr/>
          </p:nvSpPr>
          <p:spPr bwMode="auto">
            <a:xfrm flipV="1">
              <a:off x="1825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9"/>
            <p:cNvSpPr>
              <a:spLocks noChangeShapeType="1"/>
            </p:cNvSpPr>
            <p:nvPr/>
          </p:nvSpPr>
          <p:spPr bwMode="auto">
            <a:xfrm>
              <a:off x="1825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Rectangle 60"/>
            <p:cNvSpPr>
              <a:spLocks noChangeArrowheads="1"/>
            </p:cNvSpPr>
            <p:nvPr/>
          </p:nvSpPr>
          <p:spPr bwMode="auto">
            <a:xfrm>
              <a:off x="1836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0" name="Line 61"/>
            <p:cNvSpPr>
              <a:spLocks noChangeShapeType="1"/>
            </p:cNvSpPr>
            <p:nvPr/>
          </p:nvSpPr>
          <p:spPr bwMode="auto">
            <a:xfrm flipV="1">
              <a:off x="2309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62"/>
            <p:cNvSpPr>
              <a:spLocks noChangeShapeType="1"/>
            </p:cNvSpPr>
            <p:nvPr/>
          </p:nvSpPr>
          <p:spPr bwMode="auto">
            <a:xfrm>
              <a:off x="2309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63"/>
            <p:cNvSpPr>
              <a:spLocks noChangeArrowheads="1"/>
            </p:cNvSpPr>
            <p:nvPr/>
          </p:nvSpPr>
          <p:spPr bwMode="auto">
            <a:xfrm>
              <a:off x="2319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3" name="Line 64"/>
            <p:cNvSpPr>
              <a:spLocks noChangeShapeType="1"/>
            </p:cNvSpPr>
            <p:nvPr/>
          </p:nvSpPr>
          <p:spPr bwMode="auto">
            <a:xfrm flipV="1">
              <a:off x="2801" y="285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65"/>
            <p:cNvSpPr>
              <a:spLocks noChangeShapeType="1"/>
            </p:cNvSpPr>
            <p:nvPr/>
          </p:nvSpPr>
          <p:spPr bwMode="auto">
            <a:xfrm>
              <a:off x="2801" y="252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Rectangle 66"/>
            <p:cNvSpPr>
              <a:spLocks noChangeArrowheads="1"/>
            </p:cNvSpPr>
            <p:nvPr/>
          </p:nvSpPr>
          <p:spPr bwMode="auto">
            <a:xfrm>
              <a:off x="2811" y="290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6" name="Line 67"/>
            <p:cNvSpPr>
              <a:spLocks noChangeShapeType="1"/>
            </p:cNvSpPr>
            <p:nvPr/>
          </p:nvSpPr>
          <p:spPr bwMode="auto">
            <a:xfrm>
              <a:off x="608" y="261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8"/>
            <p:cNvSpPr>
              <a:spLocks noChangeShapeType="1"/>
            </p:cNvSpPr>
            <p:nvPr/>
          </p:nvSpPr>
          <p:spPr bwMode="auto">
            <a:xfrm flipH="1">
              <a:off x="3025" y="261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Rectangle 69"/>
            <p:cNvSpPr>
              <a:spLocks noChangeArrowheads="1"/>
            </p:cNvSpPr>
            <p:nvPr/>
          </p:nvSpPr>
          <p:spPr bwMode="auto">
            <a:xfrm>
              <a:off x="524" y="253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39" name="Line 70"/>
            <p:cNvSpPr>
              <a:spLocks noChangeShapeType="1"/>
            </p:cNvSpPr>
            <p:nvPr/>
          </p:nvSpPr>
          <p:spPr bwMode="auto">
            <a:xfrm>
              <a:off x="608" y="278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71"/>
            <p:cNvSpPr>
              <a:spLocks noChangeShapeType="1"/>
            </p:cNvSpPr>
            <p:nvPr/>
          </p:nvSpPr>
          <p:spPr bwMode="auto">
            <a:xfrm flipH="1">
              <a:off x="3025" y="278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Rectangle 72"/>
            <p:cNvSpPr>
              <a:spLocks noChangeArrowheads="1"/>
            </p:cNvSpPr>
            <p:nvPr/>
          </p:nvSpPr>
          <p:spPr bwMode="auto">
            <a:xfrm>
              <a:off x="524" y="271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42" name="Line 73"/>
            <p:cNvSpPr>
              <a:spLocks noChangeShapeType="1"/>
            </p:cNvSpPr>
            <p:nvPr/>
          </p:nvSpPr>
          <p:spPr bwMode="auto">
            <a:xfrm>
              <a:off x="608" y="2879"/>
              <a:ext cx="24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4"/>
            <p:cNvSpPr>
              <a:spLocks/>
            </p:cNvSpPr>
            <p:nvPr/>
          </p:nvSpPr>
          <p:spPr bwMode="auto">
            <a:xfrm>
              <a:off x="608" y="2522"/>
              <a:ext cx="2443" cy="357"/>
            </a:xfrm>
            <a:custGeom>
              <a:avLst/>
              <a:gdLst>
                <a:gd name="T0" fmla="*/ 0 w 283"/>
                <a:gd name="T1" fmla="*/ 0 h 47"/>
                <a:gd name="T2" fmla="*/ 1571557 w 283"/>
                <a:gd name="T3" fmla="*/ 0 h 47"/>
                <a:gd name="T4" fmla="*/ 1571557 w 283"/>
                <a:gd name="T5" fmla="*/ 156472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" h="47">
                  <a:moveTo>
                    <a:pt x="0" y="0"/>
                  </a:moveTo>
                  <a:lnTo>
                    <a:pt x="283" y="0"/>
                  </a:lnTo>
                  <a:lnTo>
                    <a:pt x="28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75"/>
            <p:cNvSpPr>
              <a:spLocks noChangeShapeType="1"/>
            </p:cNvSpPr>
            <p:nvPr/>
          </p:nvSpPr>
          <p:spPr bwMode="auto">
            <a:xfrm>
              <a:off x="608" y="2522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Text Box 76"/>
            <p:cNvSpPr txBox="1">
              <a:spLocks noChangeArrowheads="1"/>
            </p:cNvSpPr>
            <p:nvPr/>
          </p:nvSpPr>
          <p:spPr bwMode="auto">
            <a:xfrm>
              <a:off x="3170" y="25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0</a:t>
              </a:r>
            </a:p>
          </p:txBody>
        </p:sp>
        <p:sp>
          <p:nvSpPr>
            <p:cNvPr id="60493" name="Text Box 77"/>
            <p:cNvSpPr txBox="1">
              <a:spLocks noChangeArrowheads="1"/>
            </p:cNvSpPr>
            <p:nvPr/>
          </p:nvSpPr>
          <p:spPr bwMode="auto">
            <a:xfrm>
              <a:off x="48" y="2564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grpSp>
        <p:nvGrpSpPr>
          <p:cNvPr id="28678" name="Group 78"/>
          <p:cNvGrpSpPr>
            <a:grpSpLocks/>
          </p:cNvGrpSpPr>
          <p:nvPr/>
        </p:nvGrpSpPr>
        <p:grpSpPr bwMode="auto">
          <a:xfrm>
            <a:off x="88900" y="3810000"/>
            <a:ext cx="6353175" cy="866775"/>
            <a:chOff x="56" y="1903"/>
            <a:chExt cx="4002" cy="546"/>
          </a:xfrm>
        </p:grpSpPr>
        <p:sp>
          <p:nvSpPr>
            <p:cNvPr id="28681" name="Rectangle 79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80"/>
            <p:cNvSpPr>
              <a:spLocks noChangeArrowheads="1"/>
            </p:cNvSpPr>
            <p:nvPr/>
          </p:nvSpPr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683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1903"/>
              <a:ext cx="244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2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83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84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0 w 345"/>
                <a:gd name="T3" fmla="*/ 131408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0" y="53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85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86"/>
            <p:cNvSpPr>
              <a:spLocks noChangeShapeType="1"/>
            </p:cNvSpPr>
            <p:nvPr/>
          </p:nvSpPr>
          <p:spPr bwMode="auto">
            <a:xfrm flipV="1">
              <a:off x="846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87"/>
            <p:cNvSpPr>
              <a:spLocks noChangeShapeType="1"/>
            </p:cNvSpPr>
            <p:nvPr/>
          </p:nvSpPr>
          <p:spPr bwMode="auto">
            <a:xfrm>
              <a:off x="846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Rectangle 88"/>
            <p:cNvSpPr>
              <a:spLocks noChangeArrowheads="1"/>
            </p:cNvSpPr>
            <p:nvPr/>
          </p:nvSpPr>
          <p:spPr bwMode="auto">
            <a:xfrm>
              <a:off x="848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1" name="Line 89"/>
            <p:cNvSpPr>
              <a:spLocks noChangeShapeType="1"/>
            </p:cNvSpPr>
            <p:nvPr/>
          </p:nvSpPr>
          <p:spPr bwMode="auto">
            <a:xfrm flipV="1">
              <a:off x="1335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90"/>
            <p:cNvSpPr>
              <a:spLocks noChangeShapeType="1"/>
            </p:cNvSpPr>
            <p:nvPr/>
          </p:nvSpPr>
          <p:spPr bwMode="auto">
            <a:xfrm>
              <a:off x="1335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91"/>
            <p:cNvSpPr>
              <a:spLocks noChangeArrowheads="1"/>
            </p:cNvSpPr>
            <p:nvPr/>
          </p:nvSpPr>
          <p:spPr bwMode="auto">
            <a:xfrm>
              <a:off x="1337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4" name="Line 92"/>
            <p:cNvSpPr>
              <a:spLocks noChangeShapeType="1"/>
            </p:cNvSpPr>
            <p:nvPr/>
          </p:nvSpPr>
          <p:spPr bwMode="auto">
            <a:xfrm flipV="1">
              <a:off x="1831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93"/>
            <p:cNvSpPr>
              <a:spLocks noChangeShapeType="1"/>
            </p:cNvSpPr>
            <p:nvPr/>
          </p:nvSpPr>
          <p:spPr bwMode="auto">
            <a:xfrm>
              <a:off x="1831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Rectangle 94"/>
            <p:cNvSpPr>
              <a:spLocks noChangeArrowheads="1"/>
            </p:cNvSpPr>
            <p:nvPr/>
          </p:nvSpPr>
          <p:spPr bwMode="auto">
            <a:xfrm>
              <a:off x="1833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3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697" name="Line 95"/>
            <p:cNvSpPr>
              <a:spLocks noChangeShapeType="1"/>
            </p:cNvSpPr>
            <p:nvPr/>
          </p:nvSpPr>
          <p:spPr bwMode="auto">
            <a:xfrm flipV="1">
              <a:off x="2313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96"/>
            <p:cNvSpPr>
              <a:spLocks noChangeShapeType="1"/>
            </p:cNvSpPr>
            <p:nvPr/>
          </p:nvSpPr>
          <p:spPr bwMode="auto">
            <a:xfrm>
              <a:off x="2313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Rectangle 97"/>
            <p:cNvSpPr>
              <a:spLocks noChangeArrowheads="1"/>
            </p:cNvSpPr>
            <p:nvPr/>
          </p:nvSpPr>
          <p:spPr bwMode="auto">
            <a:xfrm>
              <a:off x="2315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4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0" name="Line 98"/>
            <p:cNvSpPr>
              <a:spLocks noChangeShapeType="1"/>
            </p:cNvSpPr>
            <p:nvPr/>
          </p:nvSpPr>
          <p:spPr bwMode="auto">
            <a:xfrm flipV="1">
              <a:off x="2802" y="2248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99"/>
            <p:cNvSpPr>
              <a:spLocks noChangeShapeType="1"/>
            </p:cNvSpPr>
            <p:nvPr/>
          </p:nvSpPr>
          <p:spPr bwMode="auto">
            <a:xfrm>
              <a:off x="2802" y="190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100"/>
            <p:cNvSpPr>
              <a:spLocks noChangeArrowheads="1"/>
            </p:cNvSpPr>
            <p:nvPr/>
          </p:nvSpPr>
          <p:spPr bwMode="auto">
            <a:xfrm>
              <a:off x="2804" y="230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5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3" name="Line 101"/>
            <p:cNvSpPr>
              <a:spLocks noChangeShapeType="1"/>
            </p:cNvSpPr>
            <p:nvPr/>
          </p:nvSpPr>
          <p:spPr bwMode="auto">
            <a:xfrm>
              <a:off x="605" y="199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02"/>
            <p:cNvSpPr>
              <a:spLocks noChangeShapeType="1"/>
            </p:cNvSpPr>
            <p:nvPr/>
          </p:nvSpPr>
          <p:spPr bwMode="auto">
            <a:xfrm flipH="1">
              <a:off x="3022" y="199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Rectangle 103"/>
            <p:cNvSpPr>
              <a:spLocks noChangeArrowheads="1"/>
            </p:cNvSpPr>
            <p:nvPr/>
          </p:nvSpPr>
          <p:spPr bwMode="auto">
            <a:xfrm>
              <a:off x="529" y="1924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1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6" name="Line 104"/>
            <p:cNvSpPr>
              <a:spLocks noChangeShapeType="1"/>
            </p:cNvSpPr>
            <p:nvPr/>
          </p:nvSpPr>
          <p:spPr bwMode="auto">
            <a:xfrm>
              <a:off x="605" y="21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105"/>
            <p:cNvSpPr>
              <a:spLocks noChangeShapeType="1"/>
            </p:cNvSpPr>
            <p:nvPr/>
          </p:nvSpPr>
          <p:spPr bwMode="auto">
            <a:xfrm flipH="1">
              <a:off x="3022" y="217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Rectangle 106"/>
            <p:cNvSpPr>
              <a:spLocks noChangeArrowheads="1"/>
            </p:cNvSpPr>
            <p:nvPr/>
          </p:nvSpPr>
          <p:spPr bwMode="auto">
            <a:xfrm>
              <a:off x="529" y="211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en-US" sz="1500">
                  <a:solidFill>
                    <a:srgbClr val="000000"/>
                  </a:solidFill>
                  <a:latin typeface="Helvetica" charset="0"/>
                </a:rPr>
                <a:t>2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28709" name="Line 107"/>
            <p:cNvSpPr>
              <a:spLocks noChangeShapeType="1"/>
            </p:cNvSpPr>
            <p:nvPr/>
          </p:nvSpPr>
          <p:spPr bwMode="auto">
            <a:xfrm>
              <a:off x="605" y="2277"/>
              <a:ext cx="24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108"/>
            <p:cNvSpPr>
              <a:spLocks/>
            </p:cNvSpPr>
            <p:nvPr/>
          </p:nvSpPr>
          <p:spPr bwMode="auto">
            <a:xfrm>
              <a:off x="605" y="1903"/>
              <a:ext cx="2445" cy="374"/>
            </a:xfrm>
            <a:custGeom>
              <a:avLst/>
              <a:gdLst>
                <a:gd name="T0" fmla="*/ 0 w 345"/>
                <a:gd name="T1" fmla="*/ 0 h 53"/>
                <a:gd name="T2" fmla="*/ 870300 w 345"/>
                <a:gd name="T3" fmla="*/ 0 h 53"/>
                <a:gd name="T4" fmla="*/ 870300 w 345"/>
                <a:gd name="T5" fmla="*/ 13140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5" h="53">
                  <a:moveTo>
                    <a:pt x="0" y="0"/>
                  </a:moveTo>
                  <a:lnTo>
                    <a:pt x="345" y="0"/>
                  </a:lnTo>
                  <a:lnTo>
                    <a:pt x="345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09"/>
            <p:cNvSpPr>
              <a:spLocks noChangeShapeType="1"/>
            </p:cNvSpPr>
            <p:nvPr/>
          </p:nvSpPr>
          <p:spPr bwMode="auto">
            <a:xfrm>
              <a:off x="605" y="1903"/>
              <a:ext cx="1" cy="3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Text Box 110"/>
            <p:cNvSpPr txBox="1">
              <a:spLocks noChangeArrowheads="1"/>
            </p:cNvSpPr>
            <p:nvPr/>
          </p:nvSpPr>
          <p:spPr bwMode="auto">
            <a:xfrm>
              <a:off x="3142" y="1936"/>
              <a:ext cx="9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800" b="1" i="1">
                  <a:solidFill>
                    <a:schemeClr val="tx2"/>
                  </a:solidFill>
                  <a:cs typeface="Arial" charset="0"/>
                </a:rPr>
                <a:t>r</a:t>
              </a:r>
              <a:r>
                <a:rPr lang="en-US" sz="2800" b="1" baseline="-25000">
                  <a:solidFill>
                    <a:schemeClr val="tx2"/>
                  </a:solidFill>
                  <a:cs typeface="Arial" charset="0"/>
                </a:rPr>
                <a:t>12</a:t>
              </a:r>
              <a:r>
                <a:rPr lang="en-US" sz="2800" b="1">
                  <a:solidFill>
                    <a:schemeClr val="tx2"/>
                  </a:solidFill>
                  <a:cs typeface="Arial" charset="0"/>
                </a:rPr>
                <a:t> ~ 1</a:t>
              </a:r>
            </a:p>
          </p:txBody>
        </p:sp>
        <p:sp>
          <p:nvSpPr>
            <p:cNvPr id="60527" name="Text Box 111"/>
            <p:cNvSpPr txBox="1">
              <a:spLocks noChangeArrowheads="1"/>
            </p:cNvSpPr>
            <p:nvPr/>
          </p:nvSpPr>
          <p:spPr bwMode="auto">
            <a:xfrm>
              <a:off x="56" y="1968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cs typeface="Arial" charset="0"/>
                </a:rPr>
                <a:t>gene</a:t>
              </a:r>
            </a:p>
          </p:txBody>
        </p:sp>
      </p:grp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Intuition</a:t>
            </a:r>
          </a:p>
        </p:txBody>
      </p:sp>
      <p:pic>
        <p:nvPicPr>
          <p:cNvPr id="60529" name="Picture 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65275"/>
            <a:ext cx="1828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800px-Ansco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Pearson correlations: Caution!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46138" y="6170613"/>
            <a:ext cx="776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Arial" charset="0"/>
              </a:rPr>
              <a:t>High correlation does not  necessarily mean co-linearity!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3528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2390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3528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239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charset="0"/>
                <a:cs typeface="Arial" charset="0"/>
              </a:rPr>
              <a:t>r=0.8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986</Words>
  <Application>Microsoft Macintosh PowerPoint</Application>
  <PresentationFormat>On-screen Show (4:3)</PresentationFormat>
  <Paragraphs>242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Comic Sans MS</vt:lpstr>
      <vt:lpstr>Times New Roman</vt:lpstr>
      <vt:lpstr>Helvetica</vt:lpstr>
      <vt:lpstr>Default Design</vt:lpstr>
      <vt:lpstr>Genetics and Genome Evolution (GGE)  Bioinformatics for Genomics  Lecture 2:  Clustering</vt:lpstr>
      <vt:lpstr>Analysis tools for large datasets </vt:lpstr>
      <vt:lpstr>Motivations</vt:lpstr>
      <vt:lpstr>PowerPoint Presentation</vt:lpstr>
      <vt:lpstr>How to make sense of millions of numbers?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Clustering</vt:lpstr>
      <vt:lpstr>K-means Clustering</vt:lpstr>
      <vt:lpstr>K-means Clustering</vt:lpstr>
      <vt:lpstr>K-means Clustering</vt:lpstr>
      <vt:lpstr>K-means Clustering</vt:lpstr>
      <vt:lpstr>PowerPoint Presentation</vt:lpstr>
      <vt:lpstr>PowerPoint Presentation</vt:lpstr>
      <vt:lpstr>Principle Component Analysis</vt:lpstr>
      <vt:lpstr>Example: 2PCs for 3d-data</vt:lpstr>
      <vt:lpstr>Example: 2PCs for 3d-data</vt:lpstr>
      <vt:lpstr>Example: 2PCs for 3d-data</vt:lpstr>
      <vt:lpstr>PowerPoint Presentation</vt:lpstr>
      <vt:lpstr>PowerPoint Presentation</vt:lpstr>
      <vt:lpstr>How do we get the PCs?</vt:lpstr>
      <vt:lpstr>PowerPoint Presentation</vt:lpstr>
      <vt:lpstr>And how to project?</vt:lpstr>
      <vt:lpstr>PowerPoint Presentation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14</cp:revision>
  <dcterms:created xsi:type="dcterms:W3CDTF">2008-01-25T10:26:06Z</dcterms:created>
  <dcterms:modified xsi:type="dcterms:W3CDTF">2020-03-19T08:38:37Z</dcterms:modified>
</cp:coreProperties>
</file>