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ECE41-5A9E-8D41-B95B-DF6C96771D4D}" type="datetimeFigureOut">
              <a:rPr lang="en-US" smtClean="0"/>
              <a:t>01.11.17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7E814-5553-554B-8AC0-9A1D8AD9C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6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02756" indent="-270291"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081164" indent="-216233"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513629" indent="-216233"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1946095" indent="-216233"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A9AAE121-258F-45F3-AAF6-7C045B176112}" type="slidenum">
              <a:rPr lang="fr-FR" sz="1200" i="0">
                <a:latin typeface="Arial" pitchFamily="34" charset="0"/>
              </a:rPr>
              <a:pPr eaLnBrk="1" hangingPunct="1"/>
              <a:t>1</a:t>
            </a:fld>
            <a:endParaRPr lang="fr-FR" sz="1200" i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0207" y="686405"/>
            <a:ext cx="4500563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02756" indent="-270291"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081164" indent="-216233"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513629" indent="-216233"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1946095" indent="-216233"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7CF6A99-76C7-4630-ADAC-AC1644319F44}" type="slidenum">
              <a:rPr lang="fr-FR" sz="1200" i="0">
                <a:latin typeface="Arial" pitchFamily="34" charset="0"/>
              </a:rPr>
              <a:pPr eaLnBrk="1" hangingPunct="1"/>
              <a:t>2</a:t>
            </a:fld>
            <a:endParaRPr lang="fr-FR" sz="1200" i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r>
              <a:rPr lang="fr-FR" smtClean="0">
                <a:latin typeface="Arial" pitchFamily="34" charset="0"/>
              </a:rPr>
              <a:t>Une fois ce catalogue génétique établi, nous trouvons des différences entre individus au niveau de l'ADN  comme indiqué par les lettres de couleurs différentes</a:t>
            </a:r>
          </a:p>
          <a:p>
            <a:r>
              <a:rPr lang="fr-FR" smtClean="0">
                <a:latin typeface="Arial" pitchFamily="34" charset="0"/>
              </a:rPr>
              <a:t>En zoomant sur la séquence d’ADN, on peut voir des différences entre individus.</a:t>
            </a:r>
          </a:p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66116-69FD-884D-9845-9DAA4FE30BF8}" type="slidenum">
              <a:rPr lang="fr-FR"/>
              <a:pPr/>
              <a:t>3</a:t>
            </a:fld>
            <a:endParaRPr lang="fr-FR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0207" y="686405"/>
            <a:ext cx="4500563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02756" indent="-270291"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081164" indent="-216233"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513629" indent="-216233"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1946095" indent="-216233"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21C1EFDE-1247-4103-854D-ACDB18F734D7}" type="slidenum">
              <a:rPr lang="fr-FR" sz="1200" i="0">
                <a:latin typeface="Arial" pitchFamily="34" charset="0"/>
              </a:rPr>
              <a:pPr eaLnBrk="1" hangingPunct="1"/>
              <a:t>4</a:t>
            </a:fld>
            <a:endParaRPr lang="fr-FR" sz="1200" i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0207" y="686405"/>
            <a:ext cx="4500563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CCEC9-4D19-E04D-A949-81821F3C3928}" type="slidenum">
              <a:rPr lang="fr-FR"/>
              <a:pPr/>
              <a:t>5</a:t>
            </a:fld>
            <a:endParaRPr lang="fr-FR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02756" indent="-270291"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081164" indent="-216233"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513629" indent="-216233"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1946095" indent="-216233" defTabSz="914485" eaLnBrk="0" hangingPunct="0"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E43E533-CAB0-4FF1-8D43-A2ED551EE93F}" type="slidenum">
              <a:rPr lang="en-US" sz="1200" i="0">
                <a:latin typeface="Arial" pitchFamily="34" charset="0"/>
              </a:rPr>
              <a:pPr eaLnBrk="1" hangingPunct="1"/>
              <a:t>6</a:t>
            </a:fld>
            <a:endParaRPr lang="en-US" sz="1200" i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900" i="1">
                <a:solidFill>
                  <a:schemeClr val="tx1"/>
                </a:solidFill>
                <a:latin typeface="Verdana" charset="0"/>
                <a:cs typeface="Times New Roman" pitchFamily="18" charset="0"/>
              </a:defRPr>
            </a:lvl1pPr>
            <a:lvl2pPr marL="702756" indent="-270291" defTabSz="914485" eaLnBrk="0" hangingPunct="0">
              <a:defRPr sz="1900" i="1">
                <a:solidFill>
                  <a:schemeClr val="tx1"/>
                </a:solidFill>
                <a:latin typeface="Verdana" charset="0"/>
                <a:cs typeface="Times New Roman" pitchFamily="18" charset="0"/>
              </a:defRPr>
            </a:lvl2pPr>
            <a:lvl3pPr marL="1081164" indent="-216233" defTabSz="914485" eaLnBrk="0" hangingPunct="0">
              <a:defRPr sz="1900" i="1">
                <a:solidFill>
                  <a:schemeClr val="tx1"/>
                </a:solidFill>
                <a:latin typeface="Verdana" charset="0"/>
                <a:cs typeface="Times New Roman" pitchFamily="18" charset="0"/>
              </a:defRPr>
            </a:lvl3pPr>
            <a:lvl4pPr marL="1513629" indent="-216233" defTabSz="914485" eaLnBrk="0" hangingPunct="0">
              <a:defRPr sz="1900" i="1">
                <a:solidFill>
                  <a:schemeClr val="tx1"/>
                </a:solidFill>
                <a:latin typeface="Verdana" charset="0"/>
                <a:cs typeface="Times New Roman" pitchFamily="18" charset="0"/>
              </a:defRPr>
            </a:lvl4pPr>
            <a:lvl5pPr marL="1946095" indent="-216233" defTabSz="914485" eaLnBrk="0" hangingPunct="0">
              <a:defRPr sz="1900" i="1">
                <a:solidFill>
                  <a:schemeClr val="tx1"/>
                </a:solidFill>
                <a:latin typeface="Verdana" charset="0"/>
                <a:cs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charset="0"/>
                <a:cs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charset="0"/>
                <a:cs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charset="0"/>
                <a:cs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Verdana" charset="0"/>
                <a:cs typeface="Times New Roman" pitchFamily="18" charset="0"/>
              </a:defRPr>
            </a:lvl9pPr>
          </a:lstStyle>
          <a:p>
            <a:pPr eaLnBrk="1" hangingPunct="1"/>
            <a:fld id="{6FFD86B5-DF9D-49C3-B466-DFEC13860062}" type="slidenum">
              <a:rPr lang="fr-FR" sz="1200" i="0">
                <a:latin typeface="Arial" charset="0"/>
              </a:rPr>
              <a:pPr eaLnBrk="1" hangingPunct="1"/>
              <a:t>31</a:t>
            </a:fld>
            <a:endParaRPr lang="fr-FR" sz="1200" i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4894"/>
            <a:ext cx="4502051" cy="3430511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F14C-3A4E-D942-B0B7-8B564E3D5EEA}" type="datetimeFigureOut">
              <a:rPr lang="en-US" smtClean="0"/>
              <a:t>01.11.17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BCD-363B-AC40-96E9-C1CC3999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F14C-3A4E-D942-B0B7-8B564E3D5EEA}" type="datetimeFigureOut">
              <a:rPr lang="en-US" smtClean="0"/>
              <a:t>01.11.17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BCD-363B-AC40-96E9-C1CC3999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7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F14C-3A4E-D942-B0B7-8B564E3D5EEA}" type="datetimeFigureOut">
              <a:rPr lang="en-US" smtClean="0"/>
              <a:t>01.11.17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BCD-363B-AC40-96E9-C1CC3999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F14C-3A4E-D942-B0B7-8B564E3D5EEA}" type="datetimeFigureOut">
              <a:rPr lang="en-US" smtClean="0"/>
              <a:t>01.11.17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BCD-363B-AC40-96E9-C1CC3999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1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F14C-3A4E-D942-B0B7-8B564E3D5EEA}" type="datetimeFigureOut">
              <a:rPr lang="en-US" smtClean="0"/>
              <a:t>01.11.17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BCD-363B-AC40-96E9-C1CC3999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5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F14C-3A4E-D942-B0B7-8B564E3D5EEA}" type="datetimeFigureOut">
              <a:rPr lang="en-US" smtClean="0"/>
              <a:t>01.11.17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BCD-363B-AC40-96E9-C1CC3999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5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F14C-3A4E-D942-B0B7-8B564E3D5EEA}" type="datetimeFigureOut">
              <a:rPr lang="en-US" smtClean="0"/>
              <a:t>01.11.17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BCD-363B-AC40-96E9-C1CC3999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8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F14C-3A4E-D942-B0B7-8B564E3D5EEA}" type="datetimeFigureOut">
              <a:rPr lang="en-US" smtClean="0"/>
              <a:t>01.11.17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BCD-363B-AC40-96E9-C1CC3999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2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F14C-3A4E-D942-B0B7-8B564E3D5EEA}" type="datetimeFigureOut">
              <a:rPr lang="en-US" smtClean="0"/>
              <a:t>01.11.17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BCD-363B-AC40-96E9-C1CC3999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9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F14C-3A4E-D942-B0B7-8B564E3D5EEA}" type="datetimeFigureOut">
              <a:rPr lang="en-US" smtClean="0"/>
              <a:t>01.11.17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BCD-363B-AC40-96E9-C1CC3999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8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F14C-3A4E-D942-B0B7-8B564E3D5EEA}" type="datetimeFigureOut">
              <a:rPr lang="en-US" smtClean="0"/>
              <a:t>01.11.17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BCD-363B-AC40-96E9-C1CC3999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9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7F14C-3A4E-D942-B0B7-8B564E3D5EEA}" type="datetimeFigureOut">
              <a:rPr lang="en-US" smtClean="0"/>
              <a:t>01.11.17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CFBCD-363B-AC40-96E9-C1CC3999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5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microsoft.com/office/2007/relationships/hdphoto" Target="../media/hdphoto5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microsoft.com/office/2007/relationships/hdphoto" Target="../media/hdphoto2.wdp"/><Relationship Id="rId7" Type="http://schemas.openxmlformats.org/officeDocument/2006/relationships/image" Target="../media/image3.png"/><Relationship Id="rId8" Type="http://schemas.microsoft.com/office/2007/relationships/hdphoto" Target="../media/hdphoto3.wdp"/><Relationship Id="rId9" Type="http://schemas.openxmlformats.org/officeDocument/2006/relationships/image" Target="../media/image4.png"/><Relationship Id="rId10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JP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47.jpeg"/><Relationship Id="rId13" Type="http://schemas.openxmlformats.org/officeDocument/2006/relationships/image" Target="../media/image48.png"/><Relationship Id="rId14" Type="http://schemas.openxmlformats.org/officeDocument/2006/relationships/image" Target="../media/image2.png"/><Relationship Id="rId1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gif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jpeg"/><Relationship Id="rId9" Type="http://schemas.openxmlformats.org/officeDocument/2006/relationships/image" Target="../media/image46.png"/><Relationship Id="rId10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microsoft.com/office/2007/relationships/hdphoto" Target="../media/hdphoto2.wdp"/><Relationship Id="rId7" Type="http://schemas.openxmlformats.org/officeDocument/2006/relationships/image" Target="../media/image3.png"/><Relationship Id="rId8" Type="http://schemas.microsoft.com/office/2007/relationships/hdphoto" Target="../media/hdphoto3.wdp"/><Relationship Id="rId9" Type="http://schemas.openxmlformats.org/officeDocument/2006/relationships/image" Target="../media/image4.png"/><Relationship Id="rId10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30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Relationship Id="rId3" Type="http://schemas.openxmlformats.org/officeDocument/2006/relationships/image" Target="../media/image5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jpeg"/><Relationship Id="rId8" Type="http://schemas.openxmlformats.org/officeDocument/2006/relationships/image" Target="../media/image65.jpeg"/><Relationship Id="rId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1520" y="2524834"/>
            <a:ext cx="8568952" cy="2056294"/>
            <a:chOff x="251520" y="4181018"/>
            <a:chExt cx="8568952" cy="2056294"/>
          </a:xfrm>
        </p:grpSpPr>
        <p:sp>
          <p:nvSpPr>
            <p:cNvPr id="19" name="Oval 18"/>
            <p:cNvSpPr/>
            <p:nvPr/>
          </p:nvSpPr>
          <p:spPr bwMode="auto">
            <a:xfrm>
              <a:off x="5436096" y="4181018"/>
              <a:ext cx="1656184" cy="16344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164288" y="4181018"/>
              <a:ext cx="1656184" cy="16344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979712" y="4181018"/>
              <a:ext cx="1656184" cy="1788058"/>
              <a:chOff x="2699792" y="3068402"/>
              <a:chExt cx="1656184" cy="1788058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2699792" y="3068402"/>
                <a:ext cx="1656184" cy="163448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113" b="92254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890416" y="3164093"/>
                <a:ext cx="1132217" cy="1692367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3707904" y="4181018"/>
              <a:ext cx="1656184" cy="1634480"/>
              <a:chOff x="4427984" y="3068402"/>
              <a:chExt cx="1656184" cy="1634480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4427984" y="3068402"/>
                <a:ext cx="1656184" cy="163448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859" b="100000" l="7368" r="97895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</a:extLst>
              </a:blip>
              <a:srcRect t="7829"/>
              <a:stretch/>
            </p:blipFill>
            <p:spPr>
              <a:xfrm>
                <a:off x="4559300" y="3094360"/>
                <a:ext cx="1152128" cy="1587311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306" b="94628" l="51801" r="96676"/>
                      </a14:imgEffect>
                    </a14:imgLayer>
                  </a14:imgProps>
                </a:ext>
              </a:extLst>
            </a:blip>
            <a:srcRect l="50416"/>
            <a:stretch/>
          </p:blipFill>
          <p:spPr>
            <a:xfrm>
              <a:off x="7361234" y="4253584"/>
              <a:ext cx="1171206" cy="158341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51520" y="4181018"/>
              <a:ext cx="1656184" cy="1634480"/>
              <a:chOff x="971600" y="3068402"/>
              <a:chExt cx="1656184" cy="1634480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971600" y="3068402"/>
                <a:ext cx="1656184" cy="163448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3093" b="94502" l="459" r="90826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75986" y="3140968"/>
                <a:ext cx="1163766" cy="1553468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10" b="96203" l="4217" r="89157"/>
                      </a14:imgEffect>
                      <a14:imgEffect>
                        <a14:artisticGlowDiffused/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52120" y="4253584"/>
              <a:ext cx="1109592" cy="158417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9552" y="5837202"/>
              <a:ext cx="9878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David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5912" y="5837202"/>
              <a:ext cx="1061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Daniel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39952" y="5837202"/>
              <a:ext cx="7936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Rico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70344" y="5837202"/>
              <a:ext cx="14499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Sarvenaz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29597" y="5837202"/>
              <a:ext cx="10748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Zóltan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898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eechcraft_king_air_b200gt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1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2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0271" y="2308324"/>
            <a:ext cx="7344097" cy="4721076"/>
          </a:xfrm>
        </p:spPr>
        <p:txBody>
          <a:bodyPr bIns="228600"/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b="1" dirty="0" smtClean="0"/>
              <a:t>Need BLACKBOX!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How could our models become more predictive?</a:t>
            </a:r>
          </a:p>
        </p:txBody>
      </p:sp>
      <p:sp>
        <p:nvSpPr>
          <p:cNvPr id="59397" name="AutoShape 6" descr="data:image/jpeg;base64,/9j/4AAQSkZJRgABAQAAAQABAAD/2wCEAAkGBhQQEBUUEhQUFRUUFRQUFBQUFBQUFBQUFBQVFBQUFRQXHCYeFxkkGRQUHy8gIycpLCwsFR4xNTAqNSYrLCkBCQoKDgwOGg8PFykkHyQvLC8sLC4sLSksLCwqKiwuKiwsLCksLC4sLCwpLDIsLCosKSksLCkqLCwpLCwtLCksKf/AABEIAMIBAwMBIgACEQEDEQH/xAAcAAABBQEBAQAAAAAAAAAAAAABAAIDBAUGBwj/xABBEAACAQIDAwkFBgUDBAMAAAABAgADEQQSIQUxUQYTIkFhcYGRoQcycrHBFEJSgpLRIzOy4fCiwvEWQ2LiFWPS/8QAGwEAAQUBAQAAAAAAAAAAAAAAAAECAwQFBgf/xAA0EQACAQIDBAkEAQQDAAAAAAAAAQIDEQQhMQUSQVETMmFxgZGhsfAiwdHhQhQjM/EGFVL/2gAMAwEAAhEDEQA/AOgUyVTIFMkDRtia5MGjg0hDR2aAXJg0WaRZoc0AuSZoi0jzRZoBcfmizRmaAtALj80F43NBmi2C44mC8F4CYogbwEwExpMUQJjbxEwXjhtxEwEwQXgIImC8BiiiAgvEYLxQFeCImC8AFeAmK8EUBXgiMEAEY2EwGADbRQxQAuK0eGldWjg0jsOuWA0IaQho1sSBvIjJNR1ZJCEpu0U33Fq8WaZ77TH3QTK745z127t8rTxdOOmZpUtl4ieqt3mu1UDeQJXfaSjdr3TLZ777mK4lWWMk+qrGjT2RTj1236Giu1R1gjxBkq45D1+YMySR1ARpESOKqLUlnsqhLS6+dtzcWsDuI84+8wAI5KpvoT4GTLGc0VJ7G/8AM/NG5eDNKuFweJf3KdRh8Bt5kTTo8n8Wd9NR8TqPkTLMcRF8GZ9XAyp6zj5lYtATNalyVrn3ubHczN/tkGJ2E6b2peNRVPk1pKpx5lFwd7fszyY28FVgpsWW/Yyt6gmNBkiaejGyhKOqHXiJjbwXjhgYILwXigEmCAmK8BBQRXjSYAG8UF4IAGCKC8AFFFeCACtFFeKAoQ8eGlQVZIHhYS5ZRpk1sU5bpHNqfes3zmgKkzMSOke8/WY+049V950//H7N1E1y+5IMWOtB4EqfmR6R4rIfxj9Lf/mVYhMhSZ1DpRLgQHc6+N1+Yt6y7s/YFavfmkzAb2DJlHje3hMhTPWORez+ZwdO46T/AMQ/m3f6csuYWn0srPQytpYh4SnvRzbdlf8AVjnML7O6p9+oidwLn6CaVPkDQQXqVKhtvOZUX5aec6TaeNFGi9Q7kUt3kDQeJsPGeQYnar1TepZzxYt9DaWq3RULLduzKwksXjrvf3UuS+e529Y7ModSOR1LmrH1usg/62oU/wCTQPklP+m84oVlPUw7iG9CB85JSQOwVWuWIABUgkk2A0uN/bK39S31bI0P+rhb+7KUu9/j8nU1vaDUPuU0HxFmPpaZ2I5YYlv+4F+BVHrYn1mrhPZ1UP8AMqqvYoLHzNhNfDcgcOnvZ3+JrDyW3zllUq8tSi6+zqPVV/C/ucBX2lUf36jt8TsfmY3D7Oq1D0Kbv2qjH1AnpZfBYQf9hD+Uv9WMoYr2gYdNEFR+FhlXzY39Ijoxj1pj44+pPKhQdvT2+5zGG5F4p/uBBxdgPQXPpNXD+zp/v1lHwKSfUiRYr2jVD/LpIvxEufSwmPiuWGKqb6xUcEAT1Av6xu/Rjpdj+jx9XXdj6/k6v/oqlTF3rVLDeWZFX1H1lTE4bAICDXGn4XLnyCkGcRXxDObuxY8WJY+sivF/q2uqgWx9/OrO/ckjocViMMP5dWqTwNIfPMPlKH20dvlM0GOFS0VY2oh72Lh7cfM0hiRxEfnmVzl4WW2t5NHaD4xKs9hR/jNrvV/wamaC8xvtbdRPzja+2ObsCbs1gFG/U2ueAliGNhLKzKFXZFWnm5Rt5G3eC8gWrpHCpLkHvRUuZlVYdHUlC+ja8iWAmM5yLNHWI7j7wXjc0WaFguOvFBeCFhblINHrUlYNHBo+w25bWrIcRv8AL6RoqQ1T8vkf7TK2nH+2n2nRbAnavKPNfdDLQWj4bTAOzuT7LwPPVqdMffZVPYPvHyufCe0ogAAGgGgHYN0879nez82Iaod1NbD4n0/pDec9Gm1gYbtPe5nGbdr79dU1/Fer/VjkPaNtHLRSkN9Rrn4U1/qK+U85M3uWu0eexj23U/4Y/L73+ot5TAMzcTU36jZ0Oy6HQ4aKerzfj+gTp+QGy+dxOcjo0hm/OdE+p/LOZE9V5D7L5nCKSOlV/iHuPuD9Nj4mSYOnv1L8sxm18R0OGaWssvz6HQzlOX+2DRorTU2aqdSN4RdT5mw851c8g5V7V+0Yl2B6IORPhW4v4m58Zo4yruU7LVnNbIwvT4hNrKOb+3zsM37YesIfygeq2Maa6n7pHc30IPzkJMbMPeZ3KpR5E+ZepiO8fteC3Ag9xH11lcmIiG8xejXMmKEbwRFeQrUI3EjuNoftB67HvA+e+O3xOiZMGvERIufHDyP73gZwesjvH7RVJDejfIeXA7ZE1zBl7j4/vKPKbE83Rbm8xvkW50JLEXFh4iSQtKSjzIKr6OLk1om/Ii2jtwU7qhBfrbQqv7n0kWztl1GPOPoTZ1zi5Y7wxv1Xk2wNhBEFbEAFjZkpkXVeBfiT+Hdrr2LbnKdaZNmBfg19OjfU8Tpp2y+5Rgtylm3xOdp72IqOricox4dvLtZsrUsALAWAHRvbQWuLm8cK0xsFttaxNio0v71zc9VrD0vLwebtNJxVjlqr+tl0V5IMRKGeEPH7oy5oCvDz0oCpCKsbui3NDnoJSFWCG6LcZmjg0r3jw0dYQmV5Le6+cqgyzQ1Hj8x/aZ+0Y3oPwNrYkrYuK5p+w8RwjU3Duk2HoF3VRvYhR3sbD5zmkrux3cnZXZ6XyEwPN4QMd9Ql/D3V9BfxmvtbHChQqVD9xSR2n7o87SbC4cU0VF3KoUdyiwnK+0TH5aSUhvdsx+FP/Yjym/N9DRy4I4CCeMxef8n6f6PPqmpudSdSeJO8yIrJTBac+d+nYs7D2acRiKdLqZul2KNWPkDPZkWwAGgGgHCcR7OdmfzK5H/1p6M5/pHnO5m3gqe7TvzOM23iOlr7i0j7vUw+WO1fs+Fcg2Z/4ad7bz4Lc+U8jYzq/aFtTncQKY92kLfnbVvIZR4GcmZn4ypv1LcEb+xsN0OHUnrLP8fO0BmTRxzk1mLIVptUGS1n6AuDcHdfsmoRMr7CVp1zlGdzWIIALFWF1Fxr4SvC2dzTq72Vu32LLbQApI7A9PmxYa2NS1vUwJtKm1Q0wwLi9116t4B3EjgJnV66vQogX0q4dGBBUggi4sQOEiwDjnFDKTmxGIZWDWysMwIK9Yyx/RKzfeRf1ElKKVrO3r3G8rX3axTmNjVyalAZWAvinzaZXuTuseonrmlspX5yreo7Kj5ArWP3Va+a195MbOlu3z+XsPo4rpEvp1dvRPjY1YDETBIC6Jd4l1qlIixpVA4sQ+ZTTJ45TqDYndKdMaiOauDoSQL5SQCSSPupbr01PV37pKbalkini1Gycm0lnl7EmJqZ1tpZeiNwtpuHE9c4vlFsMfa6nN1b0sj1RWrI1NWK0ucNNdDdi10HEz0fYlKjVYLUNkFiBbL3DUXHXr18Z0GK2fhQxCKQLb879I20ub90v4duEsldnLY/EqrHo0rLU8I2bsBsQpZWUWt7wIuSLmxX9uuTU8dXwTgMSV60Y5gRxVusd27rE9OxGxhqVAUDU2ANx879vZOY5V4QLhWqGxNJqbpcb2zKCCOBBItNSOJhpZqRhSoS1yaLmHxAqIGXcRf+0lzTF5N1b0NNBnfKOAvoJqhpqQ+qKZnyybRJmjs0hzQ5othLkuaKRZoYWFuSERAR2WK0aPBLGG6/CQCT4fee76iVMar0Jdxo7Mlu4qm+33yJU3f5xnRch8DzmMUndTBqHvHRX1IPhOeUb+8/vPQfZxgbUqlU73bKPhQfux8pzmFhvVUdntSt0WGk+eXn+jsZ5Zy0x/O4t7bqdqY/L73+ot5T0raOMFGk9Q/cVm77DQedp4zUcsSTqSSSeJOpl3HzyUDE2DRvOVV8MvP56giUXOm/hBN7kZs7nsWt/dp/xG8PdH6iPIzNhDfkoo6avVVGnKo+CPRdh7P+z4enT61XpdrHVj5kyTamOFCi9Q/cUm3E7lHibDxlqcT7RtqWCUAd/wDEfuGiDzufyibtWapU21w0ODw1KWLxCi+Lu/dnD16hdizG5YlieJJuTIGSPJjZz56HFWyRQo49HzWb3b3uCuikgm53i4OokqsCLggjiDcecwKanLUzHQUcSUAFvequHub62Kr+qWTRK0aKheaNSpTV+bNiRlJvmAGpyiTSpLgytTxUms1wNR1vv75VXZtMVOcCgPcnNc7yLE23agytiK9amKaXQvlqszMCcy09VGlrEgi5hbbQBF0OU06dRmBHQFQ2FxvIv1iMUJrqkzrUm7TWltVxtf0HYbZAptTKsbU1qKAd5zsGJJ8JJgcKUNQtbp1WcW/CQoF+3SPXaFM1DSzDOPum46r6HcdD1SeNlKX8vnEkpwp6w4e9rewIIbQGRlgdS3zoeStBeaYkCxbr3brnQ6cZzydfdNfDYWlUwgpV3ZKdUsGytlZ7AkIDY6mw0traEVfLuMTa0rRSNZBh6hIRqTEbxTdSfEKfpGVtmkDouynqO/00nNezTYFBsdVIpqUV3VL2a2U2uDrfdv7Z6Udh887c2FWx/Ey3sbE2CkWvceEtujOEvol89TmlUTX1I5A7OqAMTUuoF7HNfeANQgF9ePDd18Hy72jmoZF90uo77XN/SezbS2EMPSqVHsMtNzYEvqqki11AXW2+88E5YVf5S9rN5AAfWamCpykpVKmq0KOIqJWhB5PU1+T6ZcMnaC36iT8rTRvK2Ep5aarwVR5ASa83oqySMhu7JM0WaR3ivFsISXijM0UBS/aICSvTkbAyEmAZLh9/n8pEBJKR1Egrq9OS7GWcLLdrQlya9ywN5/zqE9h5P4HmcNSTrCAt8TdJvUmeW7BwXPYqmnUzKT8K3ZvQGexCYmAjrLwOk2/W6lJd/wBl9zlvaFj8mHWmN9RtfhTpH1yzzgzpOXmP5zFlRupKF/Mek3zA8Jzcq4qe/UfkamyqPRYaPN5+f6EJ6R7P9m83hzUO+qbj4FuB65j4iee4PCmrUVF3uwUeJteezYXDimiou5VCjuAsJYwNO8nPkUtu192mqS469y/fsSO1hc6Wnjm3dpfaMQ9TqY9HsQaL6Aec9D5cbU5nClQelV/hjuPvny08RPLWi46pdqCGbBw1lKs+OS+/zsGloLxGAmZh05HVoK97gG4K/lb3hftlV9ljKFRmGVw6FiXykC1rMfdtfS/XJcfiTTpO4tdVZgDu0F5WTa9gc6nMHVMqdLMXUMuW9uo9fCSRUrXRDUdNO0vnj4FfFbLcKmQ84y06tM5jlvztjmvruI3cJRx2AKv0s2RVwqNa4V1zkNr2HKZ0VGuHUMpuCLgx0cqslqRywsJq6fy1jnKv81+JxlEfppqT9Y/ZFEF6zlCCKtYipfokXtlsDqRbrE2Dgkz58i5/xZRm4b5WpbNyZwrtlfOcrZSAz6lgbX3k6RzqJxsNWHlGe8882/xr3mbsHaDOVU1OcvSDte10fNbKSOIO466TalPZuzjRbqK81SUkfjpgqTbgQRL5Ejq2crxLGFU400p6gA6LHw/zzEscoXy7NPao/wBRH95VcWQ9/wArR3LuplwSLxKDyBP7RKSvOK7TH2vPPwZ0/scwIXCFrC5/b+87vZlfKBYi7lbDXc1Rmbs91h6TmPZ9S5rZwP8A4k/55TepU9VUXuoGmn4BT0trcEazSp51G+/3OXqZQt3e37IPaPicuEqdqqv63A+V587bc/iYumnAKP1Nc+k9x9qGItRROsuoPblQk+pE8PpDnNot/wCJ/oW3zmtRj/b72UJuz7kdPeK8VopplIN4rxCNgA68UFooCnQFYDTksQEqlgrPR4SLKQdeMvZYRSvGvQfG98jV5IbTpYfEmpVJAyFQQLgMSNTbXcCPGek0ds0aiF0qKwUFjYi4AFzcbxPIjhOBtI2pMv7iYkYVqC3VG6OnrLC46W/KbjLt0+eI/F4k1KjOd7sWPexJ+shizf5uMNhx8/3mU7p5nUQcd1buh1Xs92dzmIaoRpSXT43uB6ZvMT0ec5yFoImFGVlLMS75SCQToAbbrACa+19oDD0Hqn7ikgcW3KPEkCbmHiqdJN95w20aksRi2lzsvnazzvl7tPncTkB6NIZPzHV/oPyzmrx9WoWJJNySSTxJNyfORGYtSbnJyZ22GoKhSjTXBCJjYSY0yMslfaFA1KToLXZGUX3XItrMt8M6nnHWw5+m5CkvZEp5M2g1113bpuXgj4zcciKpRU3f58zKOxQRQS4I9466HVmI07iJl08WwxDLmID4gW16lFqi92qToZTfZaZlYXBWoavG7MLMO7d5R8Zq7b4kVSjPdgoPS349irgdpO7DNlIqCqyAAqV5t8oBNze9xraWcDj+dzdBlykqblSpKmxAI369gkGB2c1OotyuVFqKpF8x5xw9yLWFgLbzeSbJplaZzAgmpVax0NjUYj0tFnu52+a/YKLqXSlfj7L73LsaYYjIC6McXyji39pW9otS/MJxb5ZR9Zdoi9SmO2/reRctdnB+arBrkVebVABrvJv1g6eUmw/+SN+05fa0rya7D0rYGHy4Cmv4lVf1WH+6dJgaG6qANVqHQanM+ZfT5zGwHRo0BwyG3wDP/tmj/wDNlQBlXVkUAdEDM6qb9yknwl2hJJ58TArRbWXaeY+2blItCrRQgsxWpUAHu6sFBJ/KZ51yXwbEvWcavfL2gm5Pdunb+0fD062PzMmYpTRBmuQN77tx9/hMdRYTew0G4ptmZXlZtWHWiihAl0qgEBjiIBABRRRQFOjAjgIM27eb8Bu0vrwjxKhasJVkiiCOEYyREqwlYxY6RNE8WRVKIO8SBsHwP1loiOEinSjPrIt0sROnnCTRnqXpnMLgjcyEgjy1lvFcpK1alzVSoXW4NjbNcbrta58ZKRK9bDK28SpPBK30Sa9jSp7UbadaClbjo188Cif8vGsJLUwRHunwOvrvkBLLvBHaNR6azPqYOrDhfuNujtKhU/lZ9uXroKAxy1QeB7tD6ftEQOo+f7yo8jSUrjJlbaQM1MHcFrt171p9E94vNYiQYnCrUFnFx4js3jUaEjxjoS3ZXGVYb8HFfMzFXaTh16RJKYboZbhzUvzhva4IGu/ql+jtBiahKDJTZ1zBtegL6qR9ZZpYUKzMPvBBbqAQEC3nM04NkGI6FzUFVldSCTmHRQrvv5ya8JcCso1adrtvX7256+BoYfGJUAKm91DgdeVr2PmCPCTTG2JQKVainciUwvwsXe3gWI8JsSOpFRlZFmhUlUgpSWf4yCY0xGAmRk5Ps9b4hewX9DL22djktRZCWCVC+TTe2hIPETn6+0noVs6AFQEzXB+9UCaW1v0vSalDlxR05wMhNzuzAZSBc+fVfyk8adRJTirnJbQlF1pRl2HptNiqUypBK6jrG61iO4mTtUzLmZaa21uFtrbfq1uO8Ti8HyjSoBldW4WNmt8J19JYxu2BzTXJFhc3vu7DrBVZRytmZ7pp53Oa5QYnM7sTdqjE3O8IDp3XsPCYpirYg1XLnr3dginWYOk6VJJ6vNmFianSVLrTQQihtFaWyqGC0MFoAC0UUUAOlWOEaseJUZdQQJIIwQiNY5EghvGAxZoyxIh8UAiJjbD0OvGtFFeFhbkcBEcYwwsSJkNXCK2tteO4+crvgyPdN+xv3l4mAyOdGFTrK5PSxNSj/jk185aGWxK+8CO3ePMRLUB4Hu/tNFpWq4FTrax4jQ+ko1NmxfUdjXo7bnHKrFPtWT+eRXgIhbCONxDd+h8x+0iNbL7wK9p1HmJQqYOtT4X7szYo7Tw1XJSs+Ty/XqOMEIe/A9o/tERKhpJjTGiOIjesd/8AeAPQp7aqBaJJ63W/gGb/AGiYT0DUq2ClUUXN77r2VQTqScp17Ceybe1KiuAjJqKivcMQTkB6AUmwJLLrbQZj1StUa5/wDhoOoWAAHACb2DpNxSZwW1a6lXk13eRWZT/xLCYp2GUs2XS4JNtOyIR6zW6KORhdJIlXdHRiyVUk5CxCG0kFGPWnFuNsQhYSknyxZYoFfLFLGWKFwNgNHiRqJKsrWLaHrDG3hjbDkOiEBMSmJYkTJFaMgijbDrjrxQRQsKAxtoSYrwsOTGkxGKAmLYW4DAYYCYWC4I1hHRsAKdXZqnUdE8V0/wCZWbD1F6w47eifMaek1rRtpFUo06nXjcno4mtQ/wAU2vby0MY4wA2YFPiGn6hpJaLBnWxFjfXq0U9Yl56QI1EqJs1FYsosSCNO3slCps2LzpvwZr0duzX01oq3Na+X+jOxVU2VSEF8zq1hnIawsT+HQn80qZSeqaqbOVQBqQNQCSQN+7gOwaR/MCalGm6cd05jEVelm5czLXDmTph5e5uFVlhFZkC0pIKZk2WK0cNI8hjgkkMQiiDTTiKRzRRUIMyxR/hFAC+sfluP209YwR4aRWLFx4EJEAMV4lhyY6GAGGJYcmGC8BMUSw644GAxQRLDrigMRivCwqYDGWjzGmFhbijbw3iEWwXAYCI4wQsFxsa0cICYbom8RmC0eRBaKkRykV3SALJGEblkiRBIiIhROGsNoRHWGAgtDCsWw0BitCYbQsINMRitETABt4oIooF8x1OGKRk5JEYooAPWERRRByAYViiiDxrRGKKACjYYoDgRsUUQUQiaKKKgEYDBFAQEbFFFEYW3Rl4ooqGsa0j6oooqImNMXCKKPI2A9cXVFFFGiMJiiiAMJiiiiiDYooogH//Z"/>
          <p:cNvSpPr>
            <a:spLocks noChangeAspect="1" noChangeArrowheads="1"/>
          </p:cNvSpPr>
          <p:nvPr/>
        </p:nvSpPr>
        <p:spPr bwMode="auto">
          <a:xfrm>
            <a:off x="18097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59398" name="AutoShape 8" descr="data:image/jpeg;base64,/9j/4AAQSkZJRgABAQAAAQABAAD/2wCEAAkGBhQQEBUUEhQUFRUUFRQUFBQUFBQUFBQUFBQVFBQUFRQXHCYeFxkkGRQUHy8gIycpLCwsFR4xNTAqNSYrLCkBCQoKDgwOGg8PFykkHyQvLC8sLC4sLSksLCwqKiwuKiwsLCksLC4sLCwpLDIsLCosKSksLCkqLCwpLCwtLCksKf/AABEIAMIBAwMBIgACEQEDEQH/xAAcAAABBQEBAQAAAAAAAAAAAAABAAIDBAUGBwj/xABBEAACAQIDAwkFBgUDBAMAAAABAgADEQQSIQUxUQYTIkFhcYGRoQcycrHBFEJSgpLRIzOy4fCiwvEWQ2LiFWPS/8QAGwEAAQUBAQAAAAAAAAAAAAAAAAECAwQFBgf/xAA0EQACAQIDBAkEAQQDAAAAAAAAAQIDEQQhMQUSQVETMmFxgZGhsfAiwdHhQhQjM/EGFVL/2gAMAwEAAhEDEQA/AOgUyVTIFMkDRtia5MGjg0hDR2aAXJg0WaRZoc0AuSZoi0jzRZoBcfmizRmaAtALj80F43NBmi2C44mC8F4CYogbwEwExpMUQJjbxEwXjhtxEwEwQXgIImC8BiiiAgvEYLxQFeCImC8AFeAmK8EUBXgiMEAEY2EwGADbRQxQAuK0eGldWjg0jsOuWA0IaQho1sSBvIjJNR1ZJCEpu0U33Fq8WaZ77TH3QTK745z127t8rTxdOOmZpUtl4ieqt3mu1UDeQJXfaSjdr3TLZ777mK4lWWMk+qrGjT2RTj1236Giu1R1gjxBkq45D1+YMySR1ARpESOKqLUlnsqhLS6+dtzcWsDuI84+8wAI5KpvoT4GTLGc0VJ7G/8AM/NG5eDNKuFweJf3KdRh8Bt5kTTo8n8Wd9NR8TqPkTLMcRF8GZ9XAyp6zj5lYtATNalyVrn3ubHczN/tkGJ2E6b2peNRVPk1pKpx5lFwd7fszyY28FVgpsWW/Yyt6gmNBkiaejGyhKOqHXiJjbwXjhgYILwXigEmCAmK8BBQRXjSYAG8UF4IAGCKC8AFFFeCACtFFeKAoQ8eGlQVZIHhYS5ZRpk1sU5bpHNqfes3zmgKkzMSOke8/WY+049V950//H7N1E1y+5IMWOtB4EqfmR6R4rIfxj9Lf/mVYhMhSZ1DpRLgQHc6+N1+Yt6y7s/YFavfmkzAb2DJlHje3hMhTPWORez+ZwdO46T/AMQ/m3f6csuYWn0srPQytpYh4SnvRzbdlf8AVjnML7O6p9+oidwLn6CaVPkDQQXqVKhtvOZUX5aec6TaeNFGi9Q7kUt3kDQeJsPGeQYnar1TepZzxYt9DaWq3RULLduzKwksXjrvf3UuS+e529Y7ModSOR1LmrH1usg/62oU/wCTQPklP+m84oVlPUw7iG9CB85JSQOwVWuWIABUgkk2A0uN/bK39S31bI0P+rhb+7KUu9/j8nU1vaDUPuU0HxFmPpaZ2I5YYlv+4F+BVHrYn1mrhPZ1UP8AMqqvYoLHzNhNfDcgcOnvZ3+JrDyW3zllUq8tSi6+zqPVV/C/ucBX2lUf36jt8TsfmY3D7Oq1D0Kbv2qjH1AnpZfBYQf9hD+Uv9WMoYr2gYdNEFR+FhlXzY39Ijoxj1pj44+pPKhQdvT2+5zGG5F4p/uBBxdgPQXPpNXD+zp/v1lHwKSfUiRYr2jVD/LpIvxEufSwmPiuWGKqb6xUcEAT1Av6xu/Rjpdj+jx9XXdj6/k6v/oqlTF3rVLDeWZFX1H1lTE4bAICDXGn4XLnyCkGcRXxDObuxY8WJY+sivF/q2uqgWx9/OrO/ckjocViMMP5dWqTwNIfPMPlKH20dvlM0GOFS0VY2oh72Lh7cfM0hiRxEfnmVzl4WW2t5NHaD4xKs9hR/jNrvV/wamaC8xvtbdRPzja+2ObsCbs1gFG/U2ueAliGNhLKzKFXZFWnm5Rt5G3eC8gWrpHCpLkHvRUuZlVYdHUlC+ja8iWAmM5yLNHWI7j7wXjc0WaFguOvFBeCFhblINHrUlYNHBo+w25bWrIcRv8AL6RoqQ1T8vkf7TK2nH+2n2nRbAnavKPNfdDLQWj4bTAOzuT7LwPPVqdMffZVPYPvHyufCe0ogAAGgGgHYN0879nez82Iaod1NbD4n0/pDec9Gm1gYbtPe5nGbdr79dU1/Fer/VjkPaNtHLRSkN9Rrn4U1/qK+U85M3uWu0eexj23U/4Y/L73+ot5TAMzcTU36jZ0Oy6HQ4aKerzfj+gTp+QGy+dxOcjo0hm/OdE+p/LOZE9V5D7L5nCKSOlV/iHuPuD9Nj4mSYOnv1L8sxm18R0OGaWssvz6HQzlOX+2DRorTU2aqdSN4RdT5mw851c8g5V7V+0Yl2B6IORPhW4v4m58Zo4yruU7LVnNbIwvT4hNrKOb+3zsM37YesIfygeq2Maa6n7pHc30IPzkJMbMPeZ3KpR5E+ZepiO8fteC3Ag9xH11lcmIiG8xejXMmKEbwRFeQrUI3EjuNoftB67HvA+e+O3xOiZMGvERIufHDyP73gZwesjvH7RVJDejfIeXA7ZE1zBl7j4/vKPKbE83Rbm8xvkW50JLEXFh4iSQtKSjzIKr6OLk1om/Ii2jtwU7qhBfrbQqv7n0kWztl1GPOPoTZ1zi5Y7wxv1Xk2wNhBEFbEAFjZkpkXVeBfiT+Hdrr2LbnKdaZNmBfg19OjfU8Tpp2y+5Rgtylm3xOdp72IqOricox4dvLtZsrUsALAWAHRvbQWuLm8cK0xsFttaxNio0v71zc9VrD0vLwebtNJxVjlqr+tl0V5IMRKGeEPH7oy5oCvDz0oCpCKsbui3NDnoJSFWCG6LcZmjg0r3jw0dYQmV5Le6+cqgyzQ1Hj8x/aZ+0Y3oPwNrYkrYuK5p+w8RwjU3Duk2HoF3VRvYhR3sbD5zmkrux3cnZXZ6XyEwPN4QMd9Ql/D3V9BfxmvtbHChQqVD9xSR2n7o87SbC4cU0VF3KoUdyiwnK+0TH5aSUhvdsx+FP/Yjym/N9DRy4I4CCeMxef8n6f6PPqmpudSdSeJO8yIrJTBac+d+nYs7D2acRiKdLqZul2KNWPkDPZkWwAGgGgHCcR7OdmfzK5H/1p6M5/pHnO5m3gqe7TvzOM23iOlr7i0j7vUw+WO1fs+Fcg2Z/4ad7bz4Lc+U8jYzq/aFtTncQKY92kLfnbVvIZR4GcmZn4ypv1LcEb+xsN0OHUnrLP8fO0BmTRxzk1mLIVptUGS1n6AuDcHdfsmoRMr7CVp1zlGdzWIIALFWF1Fxr4SvC2dzTq72Vu32LLbQApI7A9PmxYa2NS1vUwJtKm1Q0wwLi9116t4B3EjgJnV66vQogX0q4dGBBUggi4sQOEiwDjnFDKTmxGIZWDWysMwIK9Yyx/RKzfeRf1ElKKVrO3r3G8rX3axTmNjVyalAZWAvinzaZXuTuseonrmlspX5yreo7Kj5ArWP3Va+a195MbOlu3z+XsPo4rpEvp1dvRPjY1YDETBIC6Jd4l1qlIixpVA4sQ+ZTTJ45TqDYndKdMaiOauDoSQL5SQCSSPupbr01PV37pKbalkini1Gycm0lnl7EmJqZ1tpZeiNwtpuHE9c4vlFsMfa6nN1b0sj1RWrI1NWK0ucNNdDdi10HEz0fYlKjVYLUNkFiBbL3DUXHXr18Z0GK2fhQxCKQLb879I20ub90v4duEsldnLY/EqrHo0rLU8I2bsBsQpZWUWt7wIuSLmxX9uuTU8dXwTgMSV60Y5gRxVusd27rE9OxGxhqVAUDU2ANx879vZOY5V4QLhWqGxNJqbpcb2zKCCOBBItNSOJhpZqRhSoS1yaLmHxAqIGXcRf+0lzTF5N1b0NNBnfKOAvoJqhpqQ+qKZnyybRJmjs0hzQ5othLkuaKRZoYWFuSERAR2WK0aPBLGG6/CQCT4fee76iVMar0Jdxo7Mlu4qm+33yJU3f5xnRch8DzmMUndTBqHvHRX1IPhOeUb+8/vPQfZxgbUqlU73bKPhQfux8pzmFhvVUdntSt0WGk+eXn+jsZ5Zy0x/O4t7bqdqY/L73+ot5T0raOMFGk9Q/cVm77DQedp4zUcsSTqSSSeJOpl3HzyUDE2DRvOVV8MvP56giUXOm/hBN7kZs7nsWt/dp/xG8PdH6iPIzNhDfkoo6avVVGnKo+CPRdh7P+z4enT61XpdrHVj5kyTamOFCi9Q/cUm3E7lHibDxlqcT7RtqWCUAd/wDEfuGiDzufyibtWapU21w0ODw1KWLxCi+Lu/dnD16hdizG5YlieJJuTIGSPJjZz56HFWyRQo49HzWb3b3uCuikgm53i4OokqsCLggjiDcecwKanLUzHQUcSUAFvequHub62Kr+qWTRK0aKheaNSpTV+bNiRlJvmAGpyiTSpLgytTxUms1wNR1vv75VXZtMVOcCgPcnNc7yLE23agytiK9amKaXQvlqszMCcy09VGlrEgi5hbbQBF0OU06dRmBHQFQ2FxvIv1iMUJrqkzrUm7TWltVxtf0HYbZAptTKsbU1qKAd5zsGJJ8JJgcKUNQtbp1WcW/CQoF+3SPXaFM1DSzDOPum46r6HcdD1SeNlKX8vnEkpwp6w4e9rewIIbQGRlgdS3zoeStBeaYkCxbr3brnQ6cZzydfdNfDYWlUwgpV3ZKdUsGytlZ7AkIDY6mw0traEVfLuMTa0rRSNZBh6hIRqTEbxTdSfEKfpGVtmkDouynqO/00nNezTYFBsdVIpqUV3VL2a2U2uDrfdv7Z6Udh887c2FWx/Ey3sbE2CkWvceEtujOEvol89TmlUTX1I5A7OqAMTUuoF7HNfeANQgF9ePDd18Hy72jmoZF90uo77XN/SezbS2EMPSqVHsMtNzYEvqqki11AXW2+88E5YVf5S9rN5AAfWamCpykpVKmq0KOIqJWhB5PU1+T6ZcMnaC36iT8rTRvK2Ep5aarwVR5ASa83oqySMhu7JM0WaR3ivFsISXijM0UBS/aICSvTkbAyEmAZLh9/n8pEBJKR1Egrq9OS7GWcLLdrQlya9ywN5/zqE9h5P4HmcNSTrCAt8TdJvUmeW7BwXPYqmnUzKT8K3ZvQGexCYmAjrLwOk2/W6lJd/wBl9zlvaFj8mHWmN9RtfhTpH1yzzgzpOXmP5zFlRupKF/Mek3zA8Jzcq4qe/UfkamyqPRYaPN5+f6EJ6R7P9m83hzUO+qbj4FuB65j4iee4PCmrUVF3uwUeJteezYXDimiou5VCjuAsJYwNO8nPkUtu192mqS469y/fsSO1hc6Wnjm3dpfaMQ9TqY9HsQaL6Aec9D5cbU5nClQelV/hjuPvny08RPLWi46pdqCGbBw1lKs+OS+/zsGloLxGAmZh05HVoK97gG4K/lb3hftlV9ljKFRmGVw6FiXykC1rMfdtfS/XJcfiTTpO4tdVZgDu0F5WTa9gc6nMHVMqdLMXUMuW9uo9fCSRUrXRDUdNO0vnj4FfFbLcKmQ84y06tM5jlvztjmvruI3cJRx2AKv0s2RVwqNa4V1zkNr2HKZ0VGuHUMpuCLgx0cqslqRywsJq6fy1jnKv81+JxlEfppqT9Y/ZFEF6zlCCKtYipfokXtlsDqRbrE2Dgkz58i5/xZRm4b5WpbNyZwrtlfOcrZSAz6lgbX3k6RzqJxsNWHlGe8882/xr3mbsHaDOVU1OcvSDte10fNbKSOIO466TalPZuzjRbqK81SUkfjpgqTbgQRL5Ejq2crxLGFU400p6gA6LHw/zzEscoXy7NPao/wBRH95VcWQ9/wArR3LuplwSLxKDyBP7RKSvOK7TH2vPPwZ0/scwIXCFrC5/b+87vZlfKBYi7lbDXc1Rmbs91h6TmPZ9S5rZwP8A4k/55TepU9VUXuoGmn4BT0trcEazSp51G+/3OXqZQt3e37IPaPicuEqdqqv63A+V587bc/iYumnAKP1Nc+k9x9qGItRROsuoPblQk+pE8PpDnNot/wCJ/oW3zmtRj/b72UJuz7kdPeK8VopplIN4rxCNgA68UFooCnQFYDTksQEqlgrPR4SLKQdeMvZYRSvGvQfG98jV5IbTpYfEmpVJAyFQQLgMSNTbXcCPGek0ds0aiF0qKwUFjYi4AFzcbxPIjhOBtI2pMv7iYkYVqC3VG6OnrLC46W/KbjLt0+eI/F4k1KjOd7sWPexJ+shizf5uMNhx8/3mU7p5nUQcd1buh1Xs92dzmIaoRpSXT43uB6ZvMT0ec5yFoImFGVlLMS75SCQToAbbrACa+19oDD0Hqn7ikgcW3KPEkCbmHiqdJN95w20aksRi2lzsvnazzvl7tPncTkB6NIZPzHV/oPyzmrx9WoWJJNySSTxJNyfORGYtSbnJyZ22GoKhSjTXBCJjYSY0yMslfaFA1KToLXZGUX3XItrMt8M6nnHWw5+m5CkvZEp5M2g1113bpuXgj4zcciKpRU3f58zKOxQRQS4I9466HVmI07iJl08WwxDLmID4gW16lFqi92qToZTfZaZlYXBWoavG7MLMO7d5R8Zq7b4kVSjPdgoPS349irgdpO7DNlIqCqyAAqV5t8oBNze9xraWcDj+dzdBlykqblSpKmxAI369gkGB2c1OotyuVFqKpF8x5xw9yLWFgLbzeSbJplaZzAgmpVax0NjUYj0tFnu52+a/YKLqXSlfj7L73LsaYYjIC6McXyji39pW9otS/MJxb5ZR9Zdoi9SmO2/reRctdnB+arBrkVebVABrvJv1g6eUmw/+SN+05fa0rya7D0rYGHy4Cmv4lVf1WH+6dJgaG6qANVqHQanM+ZfT5zGwHRo0BwyG3wDP/tmj/wDNlQBlXVkUAdEDM6qb9yknwl2hJJ58TArRbWXaeY+2blItCrRQgsxWpUAHu6sFBJ/KZ51yXwbEvWcavfL2gm5Pdunb+0fD062PzMmYpTRBmuQN77tx9/hMdRYTew0G4ptmZXlZtWHWiihAl0qgEBjiIBABRRRQFOjAjgIM27eb8Bu0vrwjxKhasJVkiiCOEYyREqwlYxY6RNE8WRVKIO8SBsHwP1loiOEinSjPrIt0sROnnCTRnqXpnMLgjcyEgjy1lvFcpK1alzVSoXW4NjbNcbrta58ZKRK9bDK28SpPBK30Sa9jSp7UbadaClbjo188Cif8vGsJLUwRHunwOvrvkBLLvBHaNR6azPqYOrDhfuNujtKhU/lZ9uXroKAxy1QeB7tD6ftEQOo+f7yo8jSUrjJlbaQM1MHcFrt171p9E94vNYiQYnCrUFnFx4js3jUaEjxjoS3ZXGVYb8HFfMzFXaTh16RJKYboZbhzUvzhva4IGu/ql+jtBiahKDJTZ1zBtegL6qR9ZZpYUKzMPvBBbqAQEC3nM04NkGI6FzUFVldSCTmHRQrvv5ya8JcCso1adrtvX7256+BoYfGJUAKm91DgdeVr2PmCPCTTG2JQKVainciUwvwsXe3gWI8JsSOpFRlZFmhUlUgpSWf4yCY0xGAmRk5Ps9b4hewX9DL22djktRZCWCVC+TTe2hIPETn6+0noVs6AFQEzXB+9UCaW1v0vSalDlxR05wMhNzuzAZSBc+fVfyk8adRJTirnJbQlF1pRl2HptNiqUypBK6jrG61iO4mTtUzLmZaa21uFtrbfq1uO8Ti8HyjSoBldW4WNmt8J19JYxu2BzTXJFhc3vu7DrBVZRytmZ7pp53Oa5QYnM7sTdqjE3O8IDp3XsPCYpirYg1XLnr3dginWYOk6VJJ6vNmFianSVLrTQQihtFaWyqGC0MFoAC0UUUAOlWOEaseJUZdQQJIIwQiNY5EghvGAxZoyxIh8UAiJjbD0OvGtFFeFhbkcBEcYwwsSJkNXCK2tteO4+crvgyPdN+xv3l4mAyOdGFTrK5PSxNSj/jk185aGWxK+8CO3ePMRLUB4Hu/tNFpWq4FTrax4jQ+ko1NmxfUdjXo7bnHKrFPtWT+eRXgIhbCONxDd+h8x+0iNbL7wK9p1HmJQqYOtT4X7szYo7Tw1XJSs+Ty/XqOMEIe/A9o/tERKhpJjTGiOIjesd/8AeAPQp7aqBaJJ63W/gGb/AGiYT0DUq2ClUUXN77r2VQTqScp17Ceybe1KiuAjJqKivcMQTkB6AUmwJLLrbQZj1StUa5/wDhoOoWAAHACb2DpNxSZwW1a6lXk13eRWZT/xLCYp2GUs2XS4JNtOyIR6zW6KORhdJIlXdHRiyVUk5CxCG0kFGPWnFuNsQhYSknyxZYoFfLFLGWKFwNgNHiRqJKsrWLaHrDG3hjbDkOiEBMSmJYkTJFaMgijbDrjrxQRQsKAxtoSYrwsOTGkxGKAmLYW4DAYYCYWC4I1hHRsAKdXZqnUdE8V0/wCZWbD1F6w47eifMaek1rRtpFUo06nXjcno4mtQ/wAU2vby0MY4wA2YFPiGn6hpJaLBnWxFjfXq0U9Yl56QI1EqJs1FYsosSCNO3slCps2LzpvwZr0duzX01oq3Na+X+jOxVU2VSEF8zq1hnIawsT+HQn80qZSeqaqbOVQBqQNQCSQN+7gOwaR/MCalGm6cd05jEVelm5czLXDmTph5e5uFVlhFZkC0pIKZk2WK0cNI8hjgkkMQiiDTTiKRzRRUIMyxR/hFAC+sfluP209YwR4aRWLFx4EJEAMV4lhyY6GAGGJYcmGC8BMUSw644GAxQRLDrigMRivCwqYDGWjzGmFhbijbw3iEWwXAYCI4wQsFxsa0cICYbom8RmC0eRBaKkRykV3SALJGEblkiRBIiIhROGsNoRHWGAgtDCsWw0BitCYbQsINMRitETABt4oIooF8x1OGKRk5JEYooAPWERRRByAYViiiDxrRGKKACjYYoDgRsUUQUQiaKKKgEYDBFAQEbFFFEYW3Rl4ooqGsa0j6oooqImNMXCKKPI2A9cXVFFFGiMJiiiAMJiiiiiDYooogH//Z"/>
          <p:cNvSpPr>
            <a:spLocks noChangeAspect="1" noChangeArrowheads="1"/>
          </p:cNvSpPr>
          <p:nvPr/>
        </p:nvSpPr>
        <p:spPr bwMode="auto">
          <a:xfrm>
            <a:off x="33337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pic>
        <p:nvPicPr>
          <p:cNvPr id="594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072091"/>
            <a:ext cx="3924583" cy="31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852936"/>
            <a:ext cx="4608512" cy="34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Towards a layered Systems Model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2595563" cy="26654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27225"/>
            <a:ext cx="3167062" cy="265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573337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23850" y="5578475"/>
            <a:ext cx="8648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i="0"/>
              <a:t>We need </a:t>
            </a:r>
            <a:r>
              <a:rPr lang="en-US" sz="2800"/>
              <a:t>intermediate </a:t>
            </a:r>
            <a:r>
              <a:rPr lang="en-US" sz="2800" i="0"/>
              <a:t>(molecular) phenotypes </a:t>
            </a:r>
          </a:p>
          <a:p>
            <a:pPr eaLnBrk="1" hangingPunct="1"/>
            <a:r>
              <a:rPr lang="en-US" sz="2800" i="0"/>
              <a:t>to better understand organismal phenotypes 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 rot="10800000" flipH="1">
            <a:off x="2051050" y="4438650"/>
            <a:ext cx="2160588" cy="9350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 rot="10800000" flipH="1">
            <a:off x="5291138" y="4437063"/>
            <a:ext cx="2160587" cy="9350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7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125759"/>
            <a:ext cx="9144000" cy="1143001"/>
          </a:xfrm>
        </p:spPr>
        <p:txBody>
          <a:bodyPr/>
          <a:lstStyle/>
          <a:p>
            <a:r>
              <a:rPr lang="en-US" sz="4000" b="1" kern="1200" dirty="0" smtClean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An </a:t>
            </a:r>
            <a:r>
              <a:rPr lang="en-US" sz="4000" b="1" kern="1200" dirty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integrated analysis framework</a:t>
            </a: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971600" y="1432376"/>
            <a:ext cx="6827540" cy="5316087"/>
            <a:chOff x="-10988" y="0"/>
            <a:chExt cx="9148744" cy="6858000"/>
          </a:xfrm>
        </p:grpSpPr>
        <p:sp>
          <p:nvSpPr>
            <p:cNvPr id="5" name="Rounded Rectangle 4"/>
            <p:cNvSpPr/>
            <p:nvPr/>
          </p:nvSpPr>
          <p:spPr>
            <a:xfrm>
              <a:off x="496326" y="0"/>
              <a:ext cx="8641430" cy="6858000"/>
            </a:xfrm>
            <a:prstGeom prst="roundRect">
              <a:avLst>
                <a:gd name="adj" fmla="val 3556"/>
              </a:avLst>
            </a:prstGeom>
            <a:solidFill>
              <a:sysClr val="window" lastClr="FFFFFF">
                <a:lumMod val="85000"/>
              </a:sysClr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 rot="3342002">
              <a:off x="3976442" y="2033209"/>
              <a:ext cx="900278" cy="404710"/>
            </a:xfrm>
            <a:prstGeom prst="homePlate">
              <a:avLst>
                <a:gd name="adj" fmla="val 58192"/>
              </a:avLst>
            </a:prstGeom>
            <a:solidFill>
              <a:srgbClr val="FF00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 rot="18030036">
              <a:off x="3993498" y="4446559"/>
              <a:ext cx="881365" cy="404710"/>
            </a:xfrm>
            <a:prstGeom prst="homePlate">
              <a:avLst>
                <a:gd name="adj" fmla="val 58192"/>
              </a:avLst>
            </a:prstGeom>
            <a:solidFill>
              <a:srgbClr val="00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 rot="10800000">
              <a:off x="5966571" y="3205821"/>
              <a:ext cx="874023" cy="402856"/>
            </a:xfrm>
            <a:prstGeom prst="homePlat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>
              <a:off x="2883946" y="1224136"/>
              <a:ext cx="4320481" cy="4365104"/>
            </a:xfrm>
            <a:prstGeom prst="blockArc">
              <a:avLst>
                <a:gd name="adj1" fmla="val 4683031"/>
                <a:gd name="adj2" fmla="val 9516300"/>
                <a:gd name="adj3" fmla="val 9980"/>
              </a:avLst>
            </a:prstGeom>
            <a:gradFill flip="none" rotWithShape="1">
              <a:gsLst>
                <a:gs pos="82000">
                  <a:srgbClr val="0070C0"/>
                </a:gs>
                <a:gs pos="51000">
                  <a:srgbClr val="00FFFF"/>
                </a:gs>
                <a:gs pos="38000">
                  <a:srgbClr val="00FFFF"/>
                </a:gs>
                <a:gs pos="16000">
                  <a:srgbClr val="92D050"/>
                </a:gs>
                <a:gs pos="0">
                  <a:srgbClr val="33CC33"/>
                </a:gs>
                <a:gs pos="100000">
                  <a:srgbClr val="0070C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>
              <a:glow rad="342900">
                <a:srgbClr val="FFFF00">
                  <a:alpha val="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2318474" y="3226627"/>
              <a:ext cx="530115" cy="404747"/>
            </a:xfrm>
            <a:prstGeom prst="homePlat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6854" y="2636912"/>
              <a:ext cx="1656184" cy="1584176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63500">
              <a:solidFill>
                <a:srgbClr val="0070C0"/>
              </a:solidFill>
            </a:ln>
            <a:effectLst>
              <a:softEdge rad="0"/>
            </a:effectLst>
          </p:spPr>
          <p:txBody>
            <a:bodyPr lIns="0" tIns="216000" rIns="0" bIns="0" anchor="ctr">
              <a:normAutofit fontScale="40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0" b="1" i="0" kern="0" dirty="0">
                  <a:ln w="19050">
                    <a:solidFill>
                      <a:srgbClr val="0070C0"/>
                    </a:solidFill>
                  </a:ln>
                  <a:solidFill>
                    <a:srgbClr val="0070C0">
                      <a:alpha val="40000"/>
                    </a:srgbClr>
                  </a:solidFill>
                  <a:latin typeface="Calibri"/>
                  <a:cs typeface="+mn-cs"/>
                </a:rPr>
                <a:t>G</a:t>
              </a:r>
            </a:p>
          </p:txBody>
        </p:sp>
        <p:pic>
          <p:nvPicPr>
            <p:cNvPr id="60430" name="Picture 2" descr="C:\Users\sbergman\AppData\Local\Microsoft\Windows\Temporary Internet Files\Content.IE5\GVANUQKC\MC900078625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88" y="5345292"/>
              <a:ext cx="498131" cy="151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Pentagon 12"/>
            <p:cNvSpPr/>
            <p:nvPr/>
          </p:nvSpPr>
          <p:spPr>
            <a:xfrm rot="14219956">
              <a:off x="6127200" y="5285368"/>
              <a:ext cx="444464" cy="404710"/>
            </a:xfrm>
            <a:prstGeom prst="homePlate">
              <a:avLst/>
            </a:prstGeom>
            <a:solidFill>
              <a:srgbClr val="33CC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 rot="14273670">
              <a:off x="6152844" y="4824890"/>
              <a:ext cx="1267198" cy="1202731"/>
            </a:xfrm>
            <a:prstGeom prst="blockArc">
              <a:avLst>
                <a:gd name="adj1" fmla="val 12872179"/>
                <a:gd name="adj2" fmla="val 16131715"/>
                <a:gd name="adj3" fmla="val 33428"/>
              </a:avLst>
            </a:prstGeom>
            <a:solidFill>
              <a:srgbClr val="33CC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45592" y="5639977"/>
              <a:ext cx="524414" cy="404747"/>
            </a:xfrm>
            <a:prstGeom prst="rect">
              <a:avLst/>
            </a:prstGeom>
            <a:solidFill>
              <a:srgbClr val="33CC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 rot="7380044" flipV="1">
              <a:off x="6127199" y="1114963"/>
              <a:ext cx="444466" cy="404710"/>
            </a:xfrm>
            <a:prstGeom prst="homePlat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 rot="7326330" flipV="1">
              <a:off x="6153793" y="778372"/>
              <a:ext cx="1267198" cy="1200832"/>
            </a:xfrm>
            <a:prstGeom prst="blockArc">
              <a:avLst>
                <a:gd name="adj1" fmla="val 12872179"/>
                <a:gd name="adj2" fmla="val 16131715"/>
                <a:gd name="adj3" fmla="val 33428"/>
              </a:avLst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6745592" y="760319"/>
              <a:ext cx="524414" cy="404747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 rot="3342002">
              <a:off x="5387247" y="4128814"/>
              <a:ext cx="495531" cy="404710"/>
            </a:xfrm>
            <a:prstGeom prst="homePlate">
              <a:avLst>
                <a:gd name="adj" fmla="val 58192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Pentagon 19"/>
            <p:cNvSpPr/>
            <p:nvPr/>
          </p:nvSpPr>
          <p:spPr>
            <a:xfrm rot="18030036">
              <a:off x="5359787" y="2287594"/>
              <a:ext cx="535250" cy="404710"/>
            </a:xfrm>
            <a:prstGeom prst="homePlate">
              <a:avLst>
                <a:gd name="adj" fmla="val 58192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Pentagon 20"/>
            <p:cNvSpPr/>
            <p:nvPr/>
          </p:nvSpPr>
          <p:spPr>
            <a:xfrm rot="10800000">
              <a:off x="3696011" y="3205821"/>
              <a:ext cx="473112" cy="402856"/>
            </a:xfrm>
            <a:prstGeom prst="homePlat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169123" y="2557092"/>
              <a:ext cx="1772748" cy="176840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169204" y="2556396"/>
              <a:ext cx="1772590" cy="1768655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 l="10000" r="10000"/>
              </a:stretch>
            </a:blipFill>
            <a:ln w="63500">
              <a:solidFill>
                <a:srgbClr val="FFC000"/>
              </a:solidFill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0" b="1" i="0" kern="0" dirty="0">
                  <a:ln w="19050">
                    <a:solidFill>
                      <a:srgbClr val="FFC000"/>
                    </a:solidFill>
                  </a:ln>
                  <a:solidFill>
                    <a:srgbClr val="FFC000">
                      <a:alpha val="60000"/>
                    </a:srgbClr>
                  </a:solidFill>
                  <a:latin typeface="Calibri"/>
                  <a:cs typeface="+mn-cs"/>
                </a:rPr>
                <a:t>A</a:t>
              </a:r>
            </a:p>
          </p:txBody>
        </p:sp>
        <p:sp>
          <p:nvSpPr>
            <p:cNvPr id="24" name="Block Arc 23"/>
            <p:cNvSpPr/>
            <p:nvPr/>
          </p:nvSpPr>
          <p:spPr>
            <a:xfrm>
              <a:off x="2873061" y="1224136"/>
              <a:ext cx="4331366" cy="4365104"/>
            </a:xfrm>
            <a:prstGeom prst="blockArc">
              <a:avLst>
                <a:gd name="adj1" fmla="val 12081740"/>
                <a:gd name="adj2" fmla="val 16765228"/>
                <a:gd name="adj3" fmla="val 10165"/>
              </a:avLst>
            </a:prstGeom>
            <a:gradFill flip="none" rotWithShape="1">
              <a:gsLst>
                <a:gs pos="83000">
                  <a:srgbClr val="0070C0"/>
                </a:gs>
                <a:gs pos="55000">
                  <a:srgbClr val="FF00FF"/>
                </a:gs>
                <a:gs pos="38000">
                  <a:srgbClr val="FF00FF"/>
                </a:gs>
                <a:gs pos="8000">
                  <a:srgbClr val="FF0000"/>
                </a:gs>
                <a:gs pos="0">
                  <a:srgbClr val="FF0000">
                    <a:lumMod val="100000"/>
                  </a:srgbClr>
                </a:gs>
                <a:gs pos="100000">
                  <a:srgbClr val="0070C0"/>
                </a:gs>
              </a:gsLst>
              <a:lin ang="8100000" scaled="1"/>
              <a:tileRect/>
            </a:gradFill>
            <a:ln w="25400" cap="flat" cmpd="sng" algn="ctr">
              <a:noFill/>
              <a:prstDash val="solid"/>
            </a:ln>
            <a:effectLst>
              <a:glow rad="342900">
                <a:srgbClr val="FFFF00">
                  <a:alpha val="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73060" y="2636912"/>
              <a:ext cx="792088" cy="1584176"/>
            </a:xfrm>
            <a:prstGeom prst="rect">
              <a:avLst/>
            </a:prstGeom>
            <a:solidFill>
              <a:sysClr val="window" lastClr="FFFFFF"/>
            </a:solidFill>
            <a:ln w="63500">
              <a:solidFill>
                <a:srgbClr val="0070C0"/>
              </a:solidFill>
            </a:ln>
            <a:effectLst>
              <a:softEdge rad="0"/>
            </a:effectLst>
          </p:spPr>
          <p:txBody>
            <a:bodyPr lIns="0" tIns="21600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i="0" kern="0" dirty="0">
                  <a:ln w="19050">
                    <a:solidFill>
                      <a:srgbClr val="0070C0"/>
                    </a:solidFill>
                  </a:ln>
                  <a:solidFill>
                    <a:srgbClr val="0070C0">
                      <a:alpha val="40000"/>
                    </a:srgbClr>
                  </a:solidFill>
                  <a:latin typeface="Calibri"/>
                  <a:cs typeface="+mn-cs"/>
                </a:rPr>
                <a:t>g</a:t>
              </a:r>
            </a:p>
          </p:txBody>
        </p:sp>
        <p:sp>
          <p:nvSpPr>
            <p:cNvPr id="26" name="Block Arc 25"/>
            <p:cNvSpPr/>
            <p:nvPr/>
          </p:nvSpPr>
          <p:spPr>
            <a:xfrm>
              <a:off x="2873060" y="1224136"/>
              <a:ext cx="4320481" cy="4365104"/>
            </a:xfrm>
            <a:prstGeom prst="blockArc">
              <a:avLst>
                <a:gd name="adj1" fmla="val 19370013"/>
                <a:gd name="adj2" fmla="val 2101846"/>
                <a:gd name="adj3" fmla="val 10067"/>
              </a:avLst>
            </a:prstGeom>
            <a:gradFill flip="none" rotWithShape="1">
              <a:gsLst>
                <a:gs pos="84000">
                  <a:srgbClr val="33CC33"/>
                </a:gs>
                <a:gs pos="60000">
                  <a:srgbClr val="FFFF00"/>
                </a:gs>
                <a:gs pos="44000">
                  <a:srgbClr val="FFFF00"/>
                </a:gs>
                <a:gs pos="11000">
                  <a:srgbClr val="FF0000"/>
                </a:gs>
                <a:gs pos="0">
                  <a:srgbClr val="FF0000">
                    <a:lumMod val="100000"/>
                  </a:srgbClr>
                </a:gs>
                <a:gs pos="100000">
                  <a:srgbClr val="33CC33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glow rad="342900">
                <a:srgbClr val="FFFF00">
                  <a:alpha val="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8090293">
              <a:off x="5549060" y="1073725"/>
              <a:ext cx="823137" cy="1584176"/>
            </a:xfrm>
            <a:prstGeom prst="rect">
              <a:avLst/>
            </a:prstGeom>
            <a:solidFill>
              <a:sysClr val="window" lastClr="FFFFFF"/>
            </a:solidFill>
            <a:ln w="63500">
              <a:solidFill>
                <a:srgbClr val="FF0000"/>
              </a:solidFill>
            </a:ln>
            <a:effectLst/>
          </p:spPr>
          <p:txBody>
            <a:bodyPr tIns="180000" anchor="ctr">
              <a:normAutofit fontScale="325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0" b="1" i="0" kern="0" dirty="0">
                  <a:ln w="19050">
                    <a:solidFill>
                      <a:srgbClr val="FF0000"/>
                    </a:solidFill>
                  </a:ln>
                  <a:solidFill>
                    <a:srgbClr val="FF0000">
                      <a:alpha val="40000"/>
                    </a:srgbClr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3370143">
              <a:off x="5682789" y="4111160"/>
              <a:ext cx="828093" cy="1584177"/>
            </a:xfrm>
            <a:prstGeom prst="rect">
              <a:avLst/>
            </a:prstGeom>
            <a:solidFill>
              <a:sysClr val="window" lastClr="FFFFFF"/>
            </a:solidFill>
            <a:ln w="63500">
              <a:solidFill>
                <a:srgbClr val="33CC33"/>
              </a:solidFill>
            </a:ln>
            <a:effectLst/>
          </p:spPr>
          <p:txBody>
            <a:bodyPr lIns="72000" tIns="108000" anchor="ctr">
              <a:normAutofit/>
              <a:scene3d>
                <a:camera prst="orthographicFront">
                  <a:rot lat="0" lon="0" rev="5400000"/>
                </a:camera>
                <a:lightRig rig="threePt" dir="t"/>
              </a:scene3d>
              <a:sp3d z="635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200" b="1" i="0" kern="0" dirty="0">
                  <a:ln w="19050">
                    <a:solidFill>
                      <a:srgbClr val="33CC33"/>
                    </a:solidFill>
                  </a:ln>
                  <a:solidFill>
                    <a:srgbClr val="33CC33">
                      <a:alpha val="40000"/>
                    </a:srgbClr>
                  </a:solidFill>
                  <a:latin typeface="Calibri"/>
                  <a:cs typeface="+mn-cs"/>
                </a:rPr>
                <a:t>m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79507" y="196699"/>
              <a:ext cx="1618843" cy="156224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54805" y="5099054"/>
              <a:ext cx="1620744" cy="156224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65548" y="188640"/>
              <a:ext cx="1656184" cy="1584176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63500">
              <a:solidFill>
                <a:srgbClr val="FF0000"/>
              </a:solidFill>
            </a:ln>
            <a:effectLst/>
          </p:spPr>
          <p:txBody>
            <a:bodyPr tIns="180000" anchor="ctr">
              <a:normAutofit fontScale="40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0" b="1" i="0" kern="0" dirty="0">
                  <a:ln w="19050">
                    <a:solidFill>
                      <a:srgbClr val="FF0000"/>
                    </a:solidFill>
                  </a:ln>
                  <a:solidFill>
                    <a:srgbClr val="FF0000">
                      <a:alpha val="40000"/>
                    </a:srgbClr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32890" y="5085184"/>
              <a:ext cx="1656184" cy="1584176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 r="5000"/>
              </a:stretch>
            </a:blipFill>
            <a:ln w="63500">
              <a:solidFill>
                <a:srgbClr val="33CC33"/>
              </a:solidFill>
            </a:ln>
            <a:effectLst/>
          </p:spPr>
          <p:txBody>
            <a:bodyPr tIns="180000" anchor="ctr">
              <a:normAutofit fontScale="40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0" b="1" i="0" kern="0" dirty="0">
                  <a:ln w="19050">
                    <a:solidFill>
                      <a:srgbClr val="33CC33"/>
                    </a:solidFill>
                  </a:ln>
                  <a:solidFill>
                    <a:srgbClr val="33CC33">
                      <a:alpha val="40000"/>
                    </a:srgbClr>
                  </a:solidFill>
                  <a:latin typeface="Calibri"/>
                  <a:cs typeface="+mn-cs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81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15888"/>
            <a:ext cx="872331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kern="1200" dirty="0" smtClean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High throughput methods generating molecular phenotypes</a:t>
            </a:r>
            <a:endParaRPr lang="de-CH" sz="3600" b="1" kern="1200" dirty="0">
              <a:solidFill>
                <a:schemeClr val="accent2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49155" name="AutoShape 2" descr="http://t1.gstatic.com/images?q=tbn:ANd9GcQxd7jS_A0UUNMQ-1T5Lj4-I9b_IygwY2l4w6ytmQBI2Bml6rRusA"/>
          <p:cNvSpPr>
            <a:spLocks noChangeAspect="1" noChangeArrowheads="1"/>
          </p:cNvSpPr>
          <p:nvPr/>
        </p:nvSpPr>
        <p:spPr bwMode="auto">
          <a:xfrm>
            <a:off x="8890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9156" name="AutoShape 4" descr="http://t1.gstatic.com/images?q=tbn:ANd9GcQxd7jS_A0UUNMQ-1T5Lj4-I9b_IygwY2l4w6ytmQBI2Bml6rRusA"/>
          <p:cNvSpPr>
            <a:spLocks noChangeAspect="1" noChangeArrowheads="1"/>
          </p:cNvSpPr>
          <p:nvPr/>
        </p:nvSpPr>
        <p:spPr bwMode="auto">
          <a:xfrm>
            <a:off x="2413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9157" name="AutoShape 6" descr="data:image/jpeg;base64,/9j/4AAQSkZJRgABAQAAAQABAAD/2wBDAAkGBwgHBgkIBwgKCgkLDRYPDQwMDRsUFRAWIB0iIiAdHx8kKDQsJCYxJx8fLT0tMTU3Ojo6Iys/RD84QzQ5Ojf/2wBDAQoKCg0MDRoPDxo3JR8lNzc3Nzc3Nzc3Nzc3Nzc3Nzc3Nzc3Nzc3Nzc3Nzc3Nzc3Nzc3Nzc3Nzc3Nzc3Nzc3Nzf/wAARCACLALoDASIAAhEBAxEB/8QAGwABAAIDAQEAAAAAAAAAAAAAAAQFAgMGAQf/xABEEAACAQMDAgMFBQQHBQkAAAABAgMABBEFEiExQRNRYQYUInGBFSMykdEkobHBMzRicnN0whYlNqLDRFJUkpOjsuHx/8QAFAEBAAAAAAAAAAAAAAAAAAAAAP/EABQRAQAAAAAAAAAAAAAAAAAAAAD/2gAMAwEAAhEDEQA/APuNKUoFKUoFKUoFKUoFKUoNN6cWc39w/wAK25rTe/1Of/Db+Fa4UaQyBpDsEjfCvfnuf0oMLa+M9/cW3u0yLC2BKw+F+FPH/m/canViqBBhRgDyrKgUpSgUpSgUrBJFdmCspKnDAHofI/mKzoFKUoFKUoFKUoFKUoFKUoFKUoPCfKoGn6g95c3cTWd1bi3ZVDzJhZcjOV88dKlFZsnEkePWM/rWqATMHZZY+XbOYj1Bx/3vSggammp++70uok08xENCVy7Ntboccdu/bt3n2DE+8Bj0nYD5VE1Z2CRIXBbc27AxwY3P8qizvqY8RdJNvvN64fxgSNu0HjHeg6CleLnaM9e9e0ClKUClKUEOwhgikuvAhSMtOWkKjG9iBkn16VMqLZ/0l3/jf6VqVQKUpQKUpQKUpQKUrVc3EVrbyTzttijUs7YzgAZNBtrw8CtFhe2+o2q3NnIJIXJAbBHQ4PX1FbznHHWgwhmjmBMUiSAHB2MDik8qwQySv+GNSxx5AZqJpNja2S3HukCQiSYs4UYyQAufyAH0qfQQtK1O21a195snZ4txXJUryPnXlhdRSFoo3DNvlbg5zhzn+Irc4aBWeMAqASV9fSuJ9ldTVNfa1mlCItvcTMzkAczkdT8qC/16dIZVJI3MxCg9yIZD/AGpunDddXnBws7YPmSB+n765j2svUl1fTY4JElRpWYMh3Dm2ugSCPVQKtr6WA2F9v1E2Km9b9oV9u3bjdz9DQdGOlK0WKeHZW6eM0+2NR4z4zJgfiOOMnrW+gUpSgUpSgi2f9Jd/wCN/pWpVV+mOWuNRU9Euto/9ND/ADqwoFKUoFKUoFKUoBqtivbqXUri1lsSltGuVn3539OMY47/AJVZHpUIN+3XUeBhYI2H1Lj+QoGiuJdIspQMeJAjnjHJUH+dTTVd7N/8O6X/AJOH/wCAqwPSg02v4ZP8Rv41vqs0CYz2czFtxF3Omf7srD+VWdBB1x/C0W/k3bdltI27ywp5r55olvb3XtdZW0iEw3OiybgGIJDSZPI56k/nXe+0+G9nNTAIObWQdf7JrgdRH2Pr9lqMXwxxWwtguOFyUfn6K1A14R2vtZpVlFuSPwSyoXLEHwLonk5JyWJ5Paup0GNL6LWbe6VZY21WZNrjI2ggkfxrgvGl1P2ttLsuz21vbyHxDnJkY3CbSf7rqfqK7L2euJ2utfgs2jWeHU3c+IuRh3K4/JTz60HZIixoqIoVVACgDgCsqqZNW911Oy0ua2u5pp1GbmKHMKna5JY5+H8H5stWuR5ig9pTI861QXMFxGZbeaOWMMyl43DDcpIYZHcEEHyINBtrwnBr3r0qu1K3jlvNOlkMgaG4LIFfAJMbj4h3GCePPB7UHmk/1vVf83/0o6sqrNIP7VqvP/bP+mlWWR50HtKUoFKUoFKUoFV8a/70vG7m3iHXyMn61YHpVcTOt3JKLaQiRSvBXjGME898mg3aQANJsgAABAgAHb4RVXfaH4l14g1G+Xx5TwJeE4LfCOw46VO097m3s44JrVy0QCAoVIYAYz1rXd3sqy2oNhc5afaOU7o3PDGgg6DeR2GiXlzcbiiahdZ2jJ5uHH161d2N3Hf2UN3CJBHMgdRIhRgD5g8g+hqp0u0udNsJLb3eW4aS5mnLb1UDxJWk28ntux8hU+O5u0RQ1hIV6cSoWx27/wA/zoOW1OZ10PS7HSITJFLdy28sZmJKwAvG7EkknDlO/UirbWPZyLUYVhJdQ0jfeJ+JAYtmfof4177N6RdWkDJqfgS7XkaIhfiAeVpMHtxlR67c10GKD497MWTW1/rdu6MEt75o0VuSBiIg/wDMT9a6/wBkbZo9f1qXol0YbkZ7hjKc/mf3Vc3eiRYv5rRUW6u3Ds5HQ4RST58IPyrxLS7sLZBbQJcTG0SGRvECDKbunzLGgkz36288Obe4k94YKrRoWCjIHPkOc58hVeWNzqt5HY6rNHcCNgInTKxk7QDg8H8DEf3ie4rLxtbezkE9qIbsuPCa32yKqYGQdxHOdw47YNYynWJNPltrWBob54123kqoU8TADNtDZx8OfXdQZNqMulQ2kurX9usLDEsjqQWO124x3wB27Gt66dYHSrvToo0W3lkkSVYjj4pGy2fXLZNaLYX9whXVtIRsSsQI3R02bm2/iI52nn61nZQX1nNcObczR3E5uWJkAZCQF2Ac5wFBzkUFnp29bSNZNmQCBsORgHA+uMZ9c1r1E/fWH+Z/0PUGe3urnTI7XwrmJ1dWLxziM/C2eoJ646d+hrfdm4nktXW0mHgTeIwLJz8LDjn1/dQRYbZbuTUoZHZF+0Q5ZWwRtRG6/QVYxyRXU1vcwyRyIVbw3STIcHGeOnaoyQzwSSTCB3Fw5Yxrt3ITgZOTg8DoP31Ej06/Gpw3ECpBa2iGO3ts7QyNjcCBkAjaCD6kcUHRDpStUEryIGeF4m7q5Gf3E1toFKUoFKUoI2pXJsrC5uhDJOYYmk8KIZeTAJ2r6nGBULTZGv1mIlvI/Dk2ZcAbuOo46Va4oBQVepO9jEj+JeS75An3eCVyDyRjpWVmhvraC5Mt1GT8ao5AI6jpj1/fVkRk5oFAORQUesXbaYEB+0Jy0bMDEgYcMoIzjAJDZA8lNWQtX4xdz+fUfpUojNVWvy6tDBF9hpaPMX2sLrO3GDjoQeuPOgjz3zRaqlgBqLZZFMojGz4gxzux0GzB/vCrT3V8/wBauPllf0qQBnP8Kr9Y0ldVjRHuZodu4ZiOD8SkcHsfIjkc0ESxvGu717c+/wARUv8AE6jb8LY6475yKsJIGjjeT3i4baucAjJ/dVH/ALIXJ2lvafWWYSB9zSJ0APGNuMc56Z+nFYr7F/d2ok13VJJbfeTMXUPIW3fiwP7X/KPXIWGj3TanEX/boMJG2JgFILDO08dR0Nb9RY2NqZ2nu5AHVSqYz8RA8ugzmqu49kpmgit7XXdRtY4k2BopPjxnjk5zj5fpVzpOnHTo5UN1Pcb33Bp23MOAMZ+lBr08PeWol8a7iO50IcKDkMRnGO+Mj0NaNWuG05EbfezFtxxFhj8K5x079PmauQMUx60EKCF5oY5BcXKb1DbWK5GefKod/cNZ3KRft0m8p8UYBHxNt8u3U+lXIGKY5zQRjav/AOLnx5ZX9KrReN9rCxK34y7KJMDYAEDZJxwDkgeoq8NeYoMIYzGu0u7/ANpjzWylKBSlKBSlKBSlKBSvM1hLKsUTyNnCKWOPSgybPGKp7LWYtUnnhit7qI206oXlQBZOTypBORxUrRdWh1m0a5t4p4kV9hWZNpJwDx2I56juDUS9uFjMkj4xb3gJyev3YP8AOg3Xerm11e008WF5N7ycePEmY4uGOWPYfDj5sPOrQdOaj2qlma4kHxPwox+Few+vX6+lSaBSlKBSlKBSlCcCgUzVZFrdrLrMukqk3vEa7y234cYB654/F3rDU7fUJtTsGstRNtCrFp4REriZQRkEnkeXHnQW1Kg6bqttqTTC18UiFtrM0ZVSckcE8Hp29POp1ApSlApSlApSlApWueaK3hknnkSOKNSzu5wqqBkknsAKhfb+jbd32rY7c4z7wnX86DbqaGe1ltlLhp0KAocFcjrntisNLi92ia1eaWWRGLFpWyxDEkH5dvpioz6zprX0bLqNoYhEyswmXAYlcDOep5rRPrunpqMUv2pYraRwSGdzKuFOVK5bPAwGP/5QWWiymbSbSRmLM0KFiTkk7Rmub9p5UjttS355eQ/+1HWz2c9o7CKxjs7uR4JYT4bG4XwwecZBOMjtkcVD1VotbE6WUizBrqSNjC2/CGMJuOO25CPmKDrdUW+azcaY8MdzkbWmBKjnnIHpWiSW8Oib45oRe+EMMwOzxOnTr17de1YD2i0Zs41SzBBAG6ZRkkA8c88Gqu19pdOmvIFkdIo5EWYlmwsch42nyPDdccgUF9YtcR20SahLE11yW2Hjrxj6YFab7VGtL+1tRZXEwuDgyxoSsfIHxH65+Qqn1i/0V9T068cwXTRSFTLHPnwOMg4Bxy20c+dbb32gsmu2W0nE7rsEbRyfdsxJDLu6ZAHTPcUF37/be9ta+PGJ0Te0ZPIXz+Var7VrSytRczShoi+zdGN/PJ7fKquTV9IOqSF7uwFvJbgPciVV3MWwF3g9cdBnvUSO/wBN0zQLaKxmtVlE0O+ATbihLL4nBJIwu447AGg60HIrHxF3hC6hj2zzUI65pKnDanZA8nBnXt9aq5bvQLjXba8N5ZvNHC+JhdDC4ZRjAOOdx/L0oL+a3jlxvXkdGBII+RHNQ7SZX1GeEtvkt0C7mIzg8nj6D91YL7RaHI+xNY09myRtFymcjt19RVDHfW8eoX5S+TdfQyG0lDj42BOAhzyeVx/9UFzdT3NhpJudKsEup5JNwg3iPcGPn6DH5VaWskkttFJNEYpGQM8ZOShI5Ge+Olc9p3tRYTLN70/u3urrEPEO3ecAMwHXCtuBPQbSelWSe0OiMcLq9gTkDAuU6nt19DQWlK02t3bXkImtJ4p4m6PG4YH6it1ApSlApSlBjIgkRkbOGGDg4qGdNtlH4ZCc5/pW+fnU6lBz+lJLdtsutNuLRdm4l7hjg5wAMenNWf2bbgk/eYPbxWx39fWpmBXtBz9wbldS8BNOuJrcSIvje9PgqwJZsf2SAMZ5yfkbRdPgUAqZl45xM/61LwK9oKHVopLXwPctPmuw5beVuWXZgEr55y2B6cmpSQW62YubwS2+UDSh7hsIfU5qzwPKo2owxzWUySLlQu4YJBBHIII5BBAP0oIN1Fbx2Es9liaRYyY1N0yiQjoM84/KtNhNC8Nw16rWsMcn3TNdN94mFO49MckjHPTz4Eef2T0J7mWV9OiaRkBZizEk569evrXtp7NaPB720ViqmSIxP8bcoCcDr6UE5V0pm8NLpSxBkCi5JO3oSOenNRYWJv8AZcWrxQkPmf3ttvDYX6sDk+XFaLr2c0ezgnntbFI5fAkTerNnBGSOvcgGo0Ps1o8VpNMliglV9ofcxIBxnBz6n86DpBplsTkiT5eK361T6kLq2vzDZ6RNc2+xGEwu2XLFyGUjBxhfiB7njjrXSAYzimBQQvs22btIMd/Fb9aiatA1tFE1pZTXTGVUYLcMrRqeC4+Q7VcgY6V5geVBWafbe82kc11BNbzNndG1w7FeT3z3HP1rDU7MWunzy2dtJdXCR5jiNw6+Iw7Z5x88HvVtgCvcUFborzPFMJrR7ZUnZYg7li6cENyOOpGO2KsqYpQKUpQf/9k="/>
          <p:cNvSpPr>
            <a:spLocks noChangeAspect="1" noChangeArrowheads="1"/>
          </p:cNvSpPr>
          <p:nvPr/>
        </p:nvSpPr>
        <p:spPr bwMode="auto">
          <a:xfrm>
            <a:off x="18097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9158" name="AutoShape 8" descr="data:image/jpeg;base64,/9j/4AAQSkZJRgABAQAAAQABAAD/2wBDAAkGBwgHBgkIBwgKCgkLDRYPDQwMDRsUFRAWIB0iIiAdHx8kKDQsJCYxJx8fLT0tMTU3Ojo6Iys/RD84QzQ5Ojf/2wBDAQoKCg0MDRoPDxo3JR8lNzc3Nzc3Nzc3Nzc3Nzc3Nzc3Nzc3Nzc3Nzc3Nzc3Nzc3Nzc3Nzc3Nzc3Nzc3Nzc3Nzf/wAARCACLALoDASIAAhEBAxEB/8QAGwABAAIDAQEAAAAAAAAAAAAAAAQFAgMGAQf/xABEEAACAQMDAgMFBQQHBQkAAAABAgMABBEFEiExQRNRYQYUInGBFSMykdEkobHBMzRicnN0whYlNqLDRFJUkpOjsuHx/8QAFAEBAAAAAAAAAAAAAAAAAAAAAP/EABQRAQAAAAAAAAAAAAAAAAAAAAD/2gAMAwEAAhEDEQA/APuNKUoFKUoFKUoFKUoFKUoNN6cWc39w/wAK25rTe/1Of/Db+Fa4UaQyBpDsEjfCvfnuf0oMLa+M9/cW3u0yLC2BKw+F+FPH/m/canViqBBhRgDyrKgUpSgUpSgUrBJFdmCspKnDAHofI/mKzoFKUoFKUoFKUoFKUoFKUoFKUoPCfKoGn6g95c3cTWd1bi3ZVDzJhZcjOV88dKlFZsnEkePWM/rWqATMHZZY+XbOYj1Bx/3vSggammp++70uok08xENCVy7Ntboccdu/bt3n2DE+8Bj0nYD5VE1Z2CRIXBbc27AxwY3P8qizvqY8RdJNvvN64fxgSNu0HjHeg6CleLnaM9e9e0ClKUClKUEOwhgikuvAhSMtOWkKjG9iBkn16VMqLZ/0l3/jf6VqVQKUpQKUpQKUpQKUrVc3EVrbyTzttijUs7YzgAZNBtrw8CtFhe2+o2q3NnIJIXJAbBHQ4PX1FbznHHWgwhmjmBMUiSAHB2MDik8qwQySv+GNSxx5AZqJpNja2S3HukCQiSYs4UYyQAufyAH0qfQQtK1O21a195snZ4txXJUryPnXlhdRSFoo3DNvlbg5zhzn+Irc4aBWeMAqASV9fSuJ9ldTVNfa1mlCItvcTMzkAczkdT8qC/16dIZVJI3MxCg9yIZD/AGpunDddXnBws7YPmSB+n765j2svUl1fTY4JElRpWYMh3Dm2ugSCPVQKtr6WA2F9v1E2Km9b9oV9u3bjdz9DQdGOlK0WKeHZW6eM0+2NR4z4zJgfiOOMnrW+gUpSgUpSgi2f9Jd/wCN/pWpVV+mOWuNRU9Euto/9ND/ADqwoFKUoFKUoFKUoBqtivbqXUri1lsSltGuVn3539OMY47/AJVZHpUIN+3XUeBhYI2H1Lj+QoGiuJdIspQMeJAjnjHJUH+dTTVd7N/8O6X/AJOH/wCAqwPSg02v4ZP8Rv41vqs0CYz2czFtxF3Omf7srD+VWdBB1x/C0W/k3bdltI27ywp5r55olvb3XtdZW0iEw3OiybgGIJDSZPI56k/nXe+0+G9nNTAIObWQdf7JrgdRH2Pr9lqMXwxxWwtguOFyUfn6K1A14R2vtZpVlFuSPwSyoXLEHwLonk5JyWJ5Paup0GNL6LWbe6VZY21WZNrjI2ggkfxrgvGl1P2ttLsuz21vbyHxDnJkY3CbSf7rqfqK7L2euJ2utfgs2jWeHU3c+IuRh3K4/JTz60HZIixoqIoVVACgDgCsqqZNW911Oy0ua2u5pp1GbmKHMKna5JY5+H8H5stWuR5ig9pTI861QXMFxGZbeaOWMMyl43DDcpIYZHcEEHyINBtrwnBr3r0qu1K3jlvNOlkMgaG4LIFfAJMbj4h3GCePPB7UHmk/1vVf83/0o6sqrNIP7VqvP/bP+mlWWR50HtKUoFKUoFKUoFV8a/70vG7m3iHXyMn61YHpVcTOt3JKLaQiRSvBXjGME898mg3aQANJsgAABAgAHb4RVXfaH4l14g1G+Xx5TwJeE4LfCOw46VO097m3s44JrVy0QCAoVIYAYz1rXd3sqy2oNhc5afaOU7o3PDGgg6DeR2GiXlzcbiiahdZ2jJ5uHH161d2N3Hf2UN3CJBHMgdRIhRgD5g8g+hqp0u0udNsJLb3eW4aS5mnLb1UDxJWk28ntux8hU+O5u0RQ1hIV6cSoWx27/wA/zoOW1OZ10PS7HSITJFLdy28sZmJKwAvG7EkknDlO/UirbWPZyLUYVhJdQ0jfeJ+JAYtmfof4177N6RdWkDJqfgS7XkaIhfiAeVpMHtxlR67c10GKD497MWTW1/rdu6MEt75o0VuSBiIg/wDMT9a6/wBkbZo9f1qXol0YbkZ7hjKc/mf3Vc3eiRYv5rRUW6u3Ds5HQ4RST58IPyrxLS7sLZBbQJcTG0SGRvECDKbunzLGgkz36288Obe4k94YKrRoWCjIHPkOc58hVeWNzqt5HY6rNHcCNgInTKxk7QDg8H8DEf3ie4rLxtbezkE9qIbsuPCa32yKqYGQdxHOdw47YNYynWJNPltrWBob54123kqoU8TADNtDZx8OfXdQZNqMulQ2kurX9usLDEsjqQWO124x3wB27Gt66dYHSrvToo0W3lkkSVYjj4pGy2fXLZNaLYX9whXVtIRsSsQI3R02bm2/iI52nn61nZQX1nNcObczR3E5uWJkAZCQF2Ac5wFBzkUFnp29bSNZNmQCBsORgHA+uMZ9c1r1E/fWH+Z/0PUGe3urnTI7XwrmJ1dWLxziM/C2eoJ646d+hrfdm4nktXW0mHgTeIwLJz8LDjn1/dQRYbZbuTUoZHZF+0Q5ZWwRtRG6/QVYxyRXU1vcwyRyIVbw3STIcHGeOnaoyQzwSSTCB3Fw5Yxrt3ITgZOTg8DoP31Ej06/Gpw3ECpBa2iGO3ts7QyNjcCBkAjaCD6kcUHRDpStUEryIGeF4m7q5Gf3E1toFKUoFKUoI2pXJsrC5uhDJOYYmk8KIZeTAJ2r6nGBULTZGv1mIlvI/Dk2ZcAbuOo46Va4oBQVepO9jEj+JeS75An3eCVyDyRjpWVmhvraC5Mt1GT8ao5AI6jpj1/fVkRk5oFAORQUesXbaYEB+0Jy0bMDEgYcMoIzjAJDZA8lNWQtX4xdz+fUfpUojNVWvy6tDBF9hpaPMX2sLrO3GDjoQeuPOgjz3zRaqlgBqLZZFMojGz4gxzux0GzB/vCrT3V8/wBauPllf0qQBnP8Kr9Y0ldVjRHuZodu4ZiOD8SkcHsfIjkc0ESxvGu717c+/wARUv8AE6jb8LY6475yKsJIGjjeT3i4baucAjJ/dVH/ALIXJ2lvafWWYSB9zSJ0APGNuMc56Z+nFYr7F/d2ok13VJJbfeTMXUPIW3fiwP7X/KPXIWGj3TanEX/boMJG2JgFILDO08dR0Nb9RY2NqZ2nu5AHVSqYz8RA8ugzmqu49kpmgit7XXdRtY4k2BopPjxnjk5zj5fpVzpOnHTo5UN1Pcb33Bp23MOAMZ+lBr08PeWol8a7iO50IcKDkMRnGO+Mj0NaNWuG05EbfezFtxxFhj8K5x079PmauQMUx60EKCF5oY5BcXKb1DbWK5GefKod/cNZ3KRft0m8p8UYBHxNt8u3U+lXIGKY5zQRjav/AOLnx5ZX9KrReN9rCxK34y7KJMDYAEDZJxwDkgeoq8NeYoMIYzGu0u7/ANpjzWylKBSlKBSlKBSlKBSvM1hLKsUTyNnCKWOPSgybPGKp7LWYtUnnhit7qI206oXlQBZOTypBORxUrRdWh1m0a5t4p4kV9hWZNpJwDx2I56juDUS9uFjMkj4xb3gJyev3YP8AOg3Xerm11e008WF5N7ycePEmY4uGOWPYfDj5sPOrQdOaj2qlma4kHxPwox+Few+vX6+lSaBSlKBSlKBSlCcCgUzVZFrdrLrMukqk3vEa7y234cYB654/F3rDU7fUJtTsGstRNtCrFp4REriZQRkEnkeXHnQW1Kg6bqttqTTC18UiFtrM0ZVSckcE8Hp29POp1ApSlApSlApSlApWueaK3hknnkSOKNSzu5wqqBkknsAKhfb+jbd32rY7c4z7wnX86DbqaGe1ltlLhp0KAocFcjrntisNLi92ia1eaWWRGLFpWyxDEkH5dvpioz6zprX0bLqNoYhEyswmXAYlcDOep5rRPrunpqMUv2pYraRwSGdzKuFOVK5bPAwGP/5QWWiymbSbSRmLM0KFiTkk7Rmub9p5UjttS355eQ/+1HWz2c9o7CKxjs7uR4JYT4bG4XwwecZBOMjtkcVD1VotbE6WUizBrqSNjC2/CGMJuOO25CPmKDrdUW+azcaY8MdzkbWmBKjnnIHpWiSW8Oib45oRe+EMMwOzxOnTr17de1YD2i0Zs41SzBBAG6ZRkkA8c88Gqu19pdOmvIFkdIo5EWYlmwsch42nyPDdccgUF9YtcR20SahLE11yW2Hjrxj6YFab7VGtL+1tRZXEwuDgyxoSsfIHxH65+Qqn1i/0V9T068cwXTRSFTLHPnwOMg4Bxy20c+dbb32gsmu2W0nE7rsEbRyfdsxJDLu6ZAHTPcUF37/be9ta+PGJ0Te0ZPIXz+Var7VrSytRczShoi+zdGN/PJ7fKquTV9IOqSF7uwFvJbgPciVV3MWwF3g9cdBnvUSO/wBN0zQLaKxmtVlE0O+ATbihLL4nBJIwu447AGg60HIrHxF3hC6hj2zzUI65pKnDanZA8nBnXt9aq5bvQLjXba8N5ZvNHC+JhdDC4ZRjAOOdx/L0oL+a3jlxvXkdGBII+RHNQ7SZX1GeEtvkt0C7mIzg8nj6D91YL7RaHI+xNY09myRtFymcjt19RVDHfW8eoX5S+TdfQyG0lDj42BOAhzyeVx/9UFzdT3NhpJudKsEup5JNwg3iPcGPn6DH5VaWskkttFJNEYpGQM8ZOShI5Ge+Olc9p3tRYTLN70/u3urrEPEO3ecAMwHXCtuBPQbSelWSe0OiMcLq9gTkDAuU6nt19DQWlK02t3bXkImtJ4p4m6PG4YH6it1ApSlApSlBjIgkRkbOGGDg4qGdNtlH4ZCc5/pW+fnU6lBz+lJLdtsutNuLRdm4l7hjg5wAMenNWf2bbgk/eYPbxWx39fWpmBXtBz9wbldS8BNOuJrcSIvje9PgqwJZsf2SAMZ5yfkbRdPgUAqZl45xM/61LwK9oKHVopLXwPctPmuw5beVuWXZgEr55y2B6cmpSQW62YubwS2+UDSh7hsIfU5qzwPKo2owxzWUySLlQu4YJBBHIII5BBAP0oIN1Fbx2Es9liaRYyY1N0yiQjoM84/KtNhNC8Nw16rWsMcn3TNdN94mFO49MckjHPTz4Eef2T0J7mWV9OiaRkBZizEk569evrXtp7NaPB720ViqmSIxP8bcoCcDr6UE5V0pm8NLpSxBkCi5JO3oSOenNRYWJv8AZcWrxQkPmf3ttvDYX6sDk+XFaLr2c0ezgnntbFI5fAkTerNnBGSOvcgGo0Ps1o8VpNMliglV9ofcxIBxnBz6n86DpBplsTkiT5eK361T6kLq2vzDZ6RNc2+xGEwu2XLFyGUjBxhfiB7njjrXSAYzimBQQvs22btIMd/Fb9aiatA1tFE1pZTXTGVUYLcMrRqeC4+Q7VcgY6V5geVBWafbe82kc11BNbzNndG1w7FeT3z3HP1rDU7MWunzy2dtJdXCR5jiNw6+Iw7Z5x88HvVtgCvcUFborzPFMJrR7ZUnZYg7li6cENyOOpGO2KsqYpQKUpQf/9k="/>
          <p:cNvSpPr>
            <a:spLocks noChangeAspect="1" noChangeArrowheads="1"/>
          </p:cNvSpPr>
          <p:nvPr/>
        </p:nvSpPr>
        <p:spPr bwMode="auto">
          <a:xfrm>
            <a:off x="33337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9164" name="Right Arrow 11"/>
          <p:cNvSpPr>
            <a:spLocks noChangeArrowheads="1"/>
          </p:cNvSpPr>
          <p:nvPr/>
        </p:nvSpPr>
        <p:spPr bwMode="auto">
          <a:xfrm>
            <a:off x="2267744" y="2832795"/>
            <a:ext cx="431800" cy="4508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" name="Right Arrow 13"/>
          <p:cNvSpPr/>
          <p:nvPr/>
        </p:nvSpPr>
        <p:spPr bwMode="auto">
          <a:xfrm>
            <a:off x="5653088" y="2832795"/>
            <a:ext cx="431800" cy="45085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de-CH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9168" name="TextBox 16"/>
          <p:cNvSpPr txBox="1">
            <a:spLocks noChangeArrowheads="1"/>
          </p:cNvSpPr>
          <p:nvPr/>
        </p:nvSpPr>
        <p:spPr bwMode="auto">
          <a:xfrm>
            <a:off x="6228209" y="2575620"/>
            <a:ext cx="28082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i="0" dirty="0"/>
              <a:t>10000s of genes</a:t>
            </a:r>
          </a:p>
          <a:p>
            <a:pPr eaLnBrk="1" hangingPunct="1"/>
            <a:r>
              <a:rPr lang="en-US" sz="1800" i="0" dirty="0"/>
              <a:t>100000s of </a:t>
            </a:r>
            <a:r>
              <a:rPr lang="en-US" sz="1800" i="0" dirty="0" smtClean="0"/>
              <a:t>variants</a:t>
            </a:r>
          </a:p>
          <a:p>
            <a:pPr eaLnBrk="1" hangingPunct="1"/>
            <a:r>
              <a:rPr lang="en-US" sz="1800" i="0" dirty="0" smtClean="0"/>
              <a:t>1000000s of elements</a:t>
            </a:r>
            <a:endParaRPr lang="de-CH" sz="1800" i="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2427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Sequence-based: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3528" y="4418746"/>
            <a:ext cx="8647435" cy="1997532"/>
            <a:chOff x="323528" y="4418746"/>
            <a:chExt cx="8647435" cy="1997532"/>
          </a:xfrm>
        </p:grpSpPr>
        <p:pic>
          <p:nvPicPr>
            <p:cNvPr id="4915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374" y="4581128"/>
              <a:ext cx="2745730" cy="183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6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009728"/>
              <a:ext cx="1724025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63" name="Right Arrow 6"/>
            <p:cNvSpPr>
              <a:spLocks noChangeArrowheads="1"/>
            </p:cNvSpPr>
            <p:nvPr/>
          </p:nvSpPr>
          <p:spPr bwMode="auto">
            <a:xfrm>
              <a:off x="2267744" y="5408216"/>
              <a:ext cx="431800" cy="4508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5652368" y="5408216"/>
              <a:ext cx="431800" cy="45085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de-CH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9167" name="TextBox 7"/>
            <p:cNvSpPr txBox="1">
              <a:spLocks noChangeArrowheads="1"/>
            </p:cNvSpPr>
            <p:nvPr/>
          </p:nvSpPr>
          <p:spPr bwMode="auto">
            <a:xfrm>
              <a:off x="6162675" y="5280422"/>
              <a:ext cx="28082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1800" i="0" dirty="0"/>
                <a:t>1000s of features</a:t>
              </a:r>
            </a:p>
            <a:p>
              <a:pPr eaLnBrk="1" hangingPunct="1"/>
              <a:r>
                <a:rPr lang="en-US" sz="1800" i="0" dirty="0"/>
                <a:t>100s of compounds</a:t>
              </a:r>
              <a:endParaRPr lang="de-CH" sz="1800" i="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3528" y="4418746"/>
              <a:ext cx="28985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Spectroscopy-based:</a:t>
              </a:r>
              <a:endParaRPr lang="en-US" dirty="0"/>
            </a:p>
          </p:txBody>
        </p:sp>
      </p:grpSp>
      <p:pic>
        <p:nvPicPr>
          <p:cNvPr id="2050" name="Picture 2" descr="Next-Generation Sequenc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44" y="2348880"/>
            <a:ext cx="26724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oodliabilitylaw.com/uploads/image/GS_300_300_wh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5035"/>
            <a:ext cx="1730028" cy="17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3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76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379156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http://www.arthursclipart.org/science/science/round%20bottom%20flas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2548">
            <a:off x="186646" y="2216234"/>
            <a:ext cx="2270812" cy="43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08" y="5188551"/>
            <a:ext cx="792327" cy="6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121" y="4944709"/>
            <a:ext cx="659863" cy="63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ebi.ac.uk/chebi/displayImage.do;jsessionid=5A90F7E604B011FA34614AF3A237C2E4?defaultImage=true&amp;imageIndex=0&amp;chebiId=27958&amp;dimensions=4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8" b="17148"/>
          <a:stretch/>
        </p:blipFill>
        <p:spPr bwMode="auto">
          <a:xfrm>
            <a:off x="1248319" y="4614619"/>
            <a:ext cx="946081" cy="6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ebi.ac.uk/chebi/displayImage.do;jsessionid=E9B5A8308CFF39CAEB8A96F674502E42?defaultImage=true&amp;imageIndex=0&amp;chebiId=1879&amp;dimensions=4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0" b="31226"/>
          <a:stretch/>
        </p:blipFill>
        <p:spPr bwMode="auto">
          <a:xfrm>
            <a:off x="2012072" y="5539983"/>
            <a:ext cx="810778" cy="35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0.tqn.com/d/chemistry/1/0/j/G/1/Fluoxetin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07" y="5779612"/>
            <a:ext cx="928468" cy="44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3" descr="http://www.clker.com/cliparts/Q/K/x/q/i/P/empty-erlenmeyer-flask.svg"/>
          <p:cNvSpPr>
            <a:spLocks noChangeAspect="1" noChangeArrowheads="1"/>
          </p:cNvSpPr>
          <p:nvPr/>
        </p:nvSpPr>
        <p:spPr bwMode="auto">
          <a:xfrm>
            <a:off x="640195" y="-55726"/>
            <a:ext cx="5589691" cy="40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19672" y="190381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dirty="0" err="1" smtClean="0">
                <a:solidFill>
                  <a:srgbClr val="333399"/>
                </a:solidFill>
                <a:latin typeface="Comic Sans MS" pitchFamily="66" charset="0"/>
                <a:ea typeface="+mj-ea"/>
                <a:cs typeface="Arial" charset="0"/>
              </a:rPr>
              <a:t>CoLaus</a:t>
            </a:r>
            <a:r>
              <a:rPr lang="en-US" sz="3600" b="1" i="0" dirty="0" smtClean="0">
                <a:solidFill>
                  <a:srgbClr val="333399"/>
                </a:solidFill>
                <a:latin typeface="Comic Sans MS" pitchFamily="66" charset="0"/>
                <a:ea typeface="+mj-ea"/>
                <a:cs typeface="Arial" charset="0"/>
              </a:rPr>
              <a:t> Metabolomics Study</a:t>
            </a:r>
            <a:endParaRPr lang="en-US" dirty="0"/>
          </a:p>
        </p:txBody>
      </p:sp>
      <p:pic>
        <p:nvPicPr>
          <p:cNvPr id="3074" name="Picture 2" descr="http://behance.vo.llnwd.net/profiles7/586021/projects/5439647/hd_7a86528714ea3786e8178bdab4c896dc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55" t="11580" r="37690" b="57732"/>
          <a:stretch/>
        </p:blipFill>
        <p:spPr bwMode="auto">
          <a:xfrm flipH="1">
            <a:off x="-11816" y="476672"/>
            <a:ext cx="1304022" cy="183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539552" y="4365104"/>
            <a:ext cx="2197440" cy="2122817"/>
          </a:xfrm>
          <a:prstGeom prst="ellipse">
            <a:avLst/>
          </a:prstGeom>
          <a:solidFill>
            <a:srgbClr val="FFFF66">
              <a:alpha val="2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2130675" cy="169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1115616" y="1085997"/>
            <a:ext cx="324036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 i="0" dirty="0" smtClean="0"/>
              <a:t>~1000 </a:t>
            </a:r>
            <a:r>
              <a:rPr lang="en-US" dirty="0"/>
              <a:t>urine samples  </a:t>
            </a:r>
            <a:br>
              <a:rPr lang="en-US" dirty="0"/>
            </a:br>
            <a:r>
              <a:rPr lang="en-US" sz="1400" i="0" dirty="0"/>
              <a:t>(from genotyped individuals)</a:t>
            </a:r>
            <a:endParaRPr lang="de-CH" sz="1400" i="0" dirty="0"/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6145110" y="3532946"/>
            <a:ext cx="28055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 i="0" dirty="0" smtClean="0"/>
              <a:t>~2000</a:t>
            </a:r>
            <a:r>
              <a:rPr lang="en-US" i="0" dirty="0" smtClean="0"/>
              <a:t> </a:t>
            </a:r>
            <a:r>
              <a:rPr lang="en-US" dirty="0"/>
              <a:t>NMR </a:t>
            </a:r>
            <a:r>
              <a:rPr lang="en-US" dirty="0" smtClean="0"/>
              <a:t>shifts</a:t>
            </a:r>
            <a:endParaRPr lang="de-CH" sz="1400" i="0" dirty="0"/>
          </a:p>
        </p:txBody>
      </p:sp>
      <p:sp>
        <p:nvSpPr>
          <p:cNvPr id="7" name="Rectangle 6"/>
          <p:cNvSpPr/>
          <p:nvPr/>
        </p:nvSpPr>
        <p:spPr>
          <a:xfrm>
            <a:off x="1979712" y="3789040"/>
            <a:ext cx="2505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dirty="0" err="1"/>
              <a:t>Bruker</a:t>
            </a:r>
            <a:r>
              <a:rPr lang="fr-CH" sz="1600" dirty="0"/>
              <a:t> 16.4T 700MHz </a:t>
            </a:r>
            <a:endParaRPr lang="en-US" sz="1600" dirty="0"/>
          </a:p>
        </p:txBody>
      </p:sp>
      <p:pic>
        <p:nvPicPr>
          <p:cNvPr id="35" name="Picture 2" descr="http://process-nmr.com/WordPress/wp-content/uploads/2009/01/1h-nmr-pear-cider-expansi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10" y="1038181"/>
            <a:ext cx="2805586" cy="17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ircular Arrow 35"/>
          <p:cNvSpPr/>
          <p:nvPr/>
        </p:nvSpPr>
        <p:spPr bwMode="auto">
          <a:xfrm>
            <a:off x="1292206" y="2166511"/>
            <a:ext cx="9571421" cy="7455177"/>
          </a:xfrm>
          <a:prstGeom prst="circularArrow">
            <a:avLst>
              <a:gd name="adj1" fmla="val 10406"/>
              <a:gd name="adj2" fmla="val 1142319"/>
              <a:gd name="adj3" fmla="val 15053751"/>
              <a:gd name="adj4" fmla="val 12044300"/>
              <a:gd name="adj5" fmla="val 10461"/>
            </a:avLst>
          </a:prstGeom>
          <a:solidFill>
            <a:srgbClr val="00B050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55551" y="5301208"/>
            <a:ext cx="4952953" cy="155679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99792" y="5445224"/>
            <a:ext cx="1440160" cy="1368152"/>
            <a:chOff x="4427984" y="3068402"/>
            <a:chExt cx="1656184" cy="1634480"/>
          </a:xfrm>
        </p:grpSpPr>
        <p:sp>
          <p:nvSpPr>
            <p:cNvPr id="21" name="Oval 20"/>
            <p:cNvSpPr/>
            <p:nvPr/>
          </p:nvSpPr>
          <p:spPr bwMode="auto">
            <a:xfrm>
              <a:off x="4427984" y="3068402"/>
              <a:ext cx="1656184" cy="16344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859" b="100000" l="7368" r="97895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t="7829"/>
            <a:stretch/>
          </p:blipFill>
          <p:spPr>
            <a:xfrm>
              <a:off x="4559300" y="3094360"/>
              <a:ext cx="1152128" cy="1587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025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34" grpId="0"/>
      <p:bldP spid="7" grpId="0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sz="3600" b="1" kern="1200" dirty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NMR </a:t>
            </a:r>
            <a:r>
              <a:rPr lang="en-US" sz="3600" b="1" kern="12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produces a spectral fingerprint </a:t>
            </a:r>
            <a:r>
              <a:rPr lang="en-US" sz="3600" b="1" kern="1200" dirty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for </a:t>
            </a:r>
            <a:r>
              <a:rPr lang="en-US" sz="3600" b="1" kern="12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any chemical compound</a:t>
            </a:r>
            <a:endParaRPr lang="en-US" sz="3600" b="1" kern="1200" dirty="0">
              <a:solidFill>
                <a:srgbClr val="333399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3"/>
          <a:stretch/>
        </p:blipFill>
        <p:spPr bwMode="auto">
          <a:xfrm>
            <a:off x="1202913" y="1700808"/>
            <a:ext cx="6537439" cy="500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8096" y="6309320"/>
            <a:ext cx="6824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Chemical shift [in ppm of the resonance frequency]</a:t>
            </a:r>
            <a:endParaRPr lang="en-US" i="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661188" y="3772363"/>
            <a:ext cx="3089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/>
              <a:t>signal </a:t>
            </a:r>
            <a:r>
              <a:rPr lang="en-US" i="0" dirty="0" smtClean="0"/>
              <a:t>intensity [</a:t>
            </a:r>
            <a:r>
              <a:rPr lang="en-US" i="0" dirty="0" err="1" smtClean="0"/>
              <a:t>a.u</a:t>
            </a:r>
            <a:r>
              <a:rPr lang="en-US" i="0" dirty="0" smtClean="0"/>
              <a:t>.] </a:t>
            </a:r>
            <a:endParaRPr lang="en-US" i="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259632" y="2492896"/>
            <a:ext cx="0" cy="30963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9774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83681" y="1844824"/>
            <a:ext cx="7332572" cy="4464496"/>
            <a:chOff x="1083681" y="1844824"/>
            <a:chExt cx="7332572" cy="4464496"/>
          </a:xfrm>
        </p:grpSpPr>
        <p:pic>
          <p:nvPicPr>
            <p:cNvPr id="10" name="Picture 2" descr="http://process-nmr.com/WordPress/wp-content/uploads/2009/01/1h-nmr-pear-cider-expans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47" y="1844824"/>
              <a:ext cx="7087206" cy="4464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 bwMode="auto">
            <a:xfrm>
              <a:off x="1083681" y="2132856"/>
              <a:ext cx="1472095" cy="936104"/>
            </a:xfrm>
            <a:prstGeom prst="ellipse">
              <a:avLst/>
            </a:prstGeom>
            <a:solidFill>
              <a:schemeClr val="accent1">
                <a:alpha val="3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kern="12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… and convoluted spectra for </a:t>
            </a:r>
            <a:r>
              <a:rPr lang="en-US" sz="3600" b="1" kern="1200" dirty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chemical </a:t>
            </a:r>
            <a:r>
              <a:rPr lang="en-US" sz="3600" b="1" kern="12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substances</a:t>
            </a:r>
            <a:endParaRPr lang="en-US" sz="3600" b="1" kern="1200" dirty="0">
              <a:solidFill>
                <a:srgbClr val="333399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8096" y="6309320"/>
            <a:ext cx="6824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Chemical shift [in ppm of the resonance frequency]</a:t>
            </a:r>
            <a:endParaRPr lang="en-US" i="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661188" y="3772363"/>
            <a:ext cx="3089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/>
              <a:t>signal </a:t>
            </a:r>
            <a:r>
              <a:rPr lang="en-US" i="0" dirty="0" smtClean="0"/>
              <a:t>intensity [</a:t>
            </a:r>
            <a:r>
              <a:rPr lang="en-US" i="0" dirty="0" err="1" smtClean="0"/>
              <a:t>a.u</a:t>
            </a:r>
            <a:r>
              <a:rPr lang="en-US" i="0" dirty="0" smtClean="0"/>
              <a:t>.] </a:t>
            </a:r>
            <a:endParaRPr lang="en-US" i="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259632" y="2492896"/>
            <a:ext cx="0" cy="30963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3027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Rectangle 20"/>
          <p:cNvSpPr>
            <a:spLocks noChangeArrowheads="1"/>
          </p:cNvSpPr>
          <p:nvPr/>
        </p:nvSpPr>
        <p:spPr bwMode="auto">
          <a:xfrm>
            <a:off x="304800" y="1524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4000" i="0">
                <a:solidFill>
                  <a:schemeClr val="tx2"/>
                </a:solidFill>
                <a:latin typeface="Arial" pitchFamily="34" charset="0"/>
              </a:rPr>
              <a:t>Genetic variation in SNPs </a:t>
            </a:r>
            <a:br>
              <a:rPr lang="en-GB" sz="4000" i="0">
                <a:solidFill>
                  <a:schemeClr val="tx2"/>
                </a:solidFill>
                <a:latin typeface="Arial" pitchFamily="34" charset="0"/>
              </a:rPr>
            </a:br>
            <a:r>
              <a:rPr lang="en-GB" sz="4000" i="0">
                <a:solidFill>
                  <a:schemeClr val="tx2"/>
                </a:solidFill>
                <a:latin typeface="Arial" pitchFamily="34" charset="0"/>
              </a:rPr>
              <a:t>(</a:t>
            </a:r>
            <a:r>
              <a:rPr lang="en-GB" sz="4000" b="1" i="0">
                <a:solidFill>
                  <a:schemeClr val="tx2"/>
                </a:solidFill>
                <a:latin typeface="Arial" pitchFamily="34" charset="0"/>
              </a:rPr>
              <a:t>S</a:t>
            </a:r>
            <a:r>
              <a:rPr lang="en-GB" sz="4000" i="0">
                <a:solidFill>
                  <a:schemeClr val="tx2"/>
                </a:solidFill>
                <a:latin typeface="Arial" pitchFamily="34" charset="0"/>
              </a:rPr>
              <a:t>ingle </a:t>
            </a:r>
            <a:r>
              <a:rPr lang="en-GB" sz="4000" b="1" i="0">
                <a:solidFill>
                  <a:schemeClr val="tx2"/>
                </a:solidFill>
                <a:latin typeface="Arial" pitchFamily="34" charset="0"/>
              </a:rPr>
              <a:t>N</a:t>
            </a:r>
            <a:r>
              <a:rPr lang="en-GB" sz="4000" i="0">
                <a:solidFill>
                  <a:schemeClr val="tx2"/>
                </a:solidFill>
                <a:latin typeface="Arial" pitchFamily="34" charset="0"/>
              </a:rPr>
              <a:t>ucleotide </a:t>
            </a:r>
            <a:r>
              <a:rPr lang="en-GB" sz="4000" b="1" i="0">
                <a:solidFill>
                  <a:schemeClr val="tx2"/>
                </a:solidFill>
                <a:latin typeface="Arial" pitchFamily="34" charset="0"/>
              </a:rPr>
              <a:t>P</a:t>
            </a:r>
            <a:r>
              <a:rPr lang="en-GB" sz="4000" i="0">
                <a:solidFill>
                  <a:schemeClr val="tx2"/>
                </a:solidFill>
                <a:latin typeface="Arial" pitchFamily="34" charset="0"/>
              </a:rPr>
              <a:t>olymorphisms)</a:t>
            </a:r>
            <a:endParaRPr lang="en-US" sz="4000" i="0">
              <a:solidFill>
                <a:schemeClr val="tx2"/>
              </a:solidFill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81919" y="1700808"/>
            <a:ext cx="7094537" cy="4876800"/>
            <a:chOff x="1691680" y="1865313"/>
            <a:chExt cx="7094537" cy="4876800"/>
          </a:xfrm>
        </p:grpSpPr>
        <p:sp>
          <p:nvSpPr>
            <p:cNvPr id="34818" name="Rectangle 2"/>
            <p:cNvSpPr>
              <a:spLocks noChangeArrowheads="1"/>
            </p:cNvSpPr>
            <p:nvPr/>
          </p:nvSpPr>
          <p:spPr bwMode="auto">
            <a:xfrm>
              <a:off x="4719042" y="1865313"/>
              <a:ext cx="152400" cy="4876800"/>
            </a:xfrm>
            <a:prstGeom prst="rect">
              <a:avLst/>
            </a:prstGeom>
            <a:solidFill>
              <a:srgbClr val="969696">
                <a:alpha val="5294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7481292" y="1865313"/>
              <a:ext cx="152400" cy="4876800"/>
            </a:xfrm>
            <a:prstGeom prst="rect">
              <a:avLst/>
            </a:prstGeom>
            <a:solidFill>
              <a:srgbClr val="969696">
                <a:alpha val="5294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4820" name="Rectangle 4"/>
            <p:cNvSpPr>
              <a:spLocks noChangeArrowheads="1"/>
            </p:cNvSpPr>
            <p:nvPr/>
          </p:nvSpPr>
          <p:spPr bwMode="auto">
            <a:xfrm>
              <a:off x="2898180" y="1865313"/>
              <a:ext cx="152400" cy="4876800"/>
            </a:xfrm>
            <a:prstGeom prst="rect">
              <a:avLst/>
            </a:prstGeom>
            <a:solidFill>
              <a:srgbClr val="969696">
                <a:alpha val="5294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4821" name="Rectangle 7"/>
            <p:cNvSpPr>
              <a:spLocks noChangeArrowheads="1"/>
            </p:cNvSpPr>
            <p:nvPr/>
          </p:nvSpPr>
          <p:spPr bwMode="auto">
            <a:xfrm>
              <a:off x="1744067" y="1985963"/>
              <a:ext cx="7029450" cy="3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ATTGCAA</a:t>
              </a:r>
              <a:r>
                <a:rPr lang="fr-FR" sz="1800" b="1" i="0">
                  <a:solidFill>
                    <a:srgbClr val="FF0000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T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CCGTGG...ATC</a:t>
              </a:r>
              <a:r>
                <a:rPr lang="fr-FR" sz="1800" b="1" i="0">
                  <a:solidFill>
                    <a:srgbClr val="FF0000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AGCCA…TACGATTGCA</a:t>
              </a:r>
              <a:r>
                <a:rPr lang="fr-FR" sz="1800" b="1" i="0">
                  <a:solidFill>
                    <a:srgbClr val="FF0000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C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GCCG…</a:t>
              </a:r>
            </a:p>
          </p:txBody>
        </p:sp>
        <p:sp>
          <p:nvSpPr>
            <p:cNvPr id="34822" name="Rectangle 10"/>
            <p:cNvSpPr>
              <a:spLocks noChangeArrowheads="1"/>
            </p:cNvSpPr>
            <p:nvPr/>
          </p:nvSpPr>
          <p:spPr bwMode="auto">
            <a:xfrm>
              <a:off x="1710730" y="3055938"/>
              <a:ext cx="7029450" cy="3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ATTGCAA</a:t>
              </a:r>
              <a:r>
                <a:rPr lang="fr-FR" sz="1800" b="1" i="0">
                  <a:solidFill>
                    <a:srgbClr val="FFFF66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CCGTGG...ATC</a:t>
              </a:r>
              <a:r>
                <a:rPr lang="fr-FR" sz="1800" b="1" i="0">
                  <a:solidFill>
                    <a:srgbClr val="FFFF66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T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AGCCA…TACGATTGCA</a:t>
              </a:r>
              <a:r>
                <a:rPr lang="fr-FR" sz="1800" b="1" i="0">
                  <a:solidFill>
                    <a:srgbClr val="FFFF66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GCCG…</a:t>
              </a:r>
            </a:p>
          </p:txBody>
        </p:sp>
        <p:sp>
          <p:nvSpPr>
            <p:cNvPr id="34823" name="Rectangle 13"/>
            <p:cNvSpPr>
              <a:spLocks noChangeArrowheads="1"/>
            </p:cNvSpPr>
            <p:nvPr/>
          </p:nvSpPr>
          <p:spPr bwMode="auto">
            <a:xfrm>
              <a:off x="1712317" y="4038600"/>
              <a:ext cx="7029450" cy="325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ATTGCAA</a:t>
              </a:r>
              <a:r>
                <a:rPr lang="fr-FR" sz="1800" b="1" i="0">
                  <a:solidFill>
                    <a:srgbClr val="FFFF66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CCGTGG...ATC</a:t>
              </a:r>
              <a:r>
                <a:rPr lang="fr-FR" sz="1800" b="1" i="0">
                  <a:solidFill>
                    <a:srgbClr val="FFFF66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T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AGCCA…TACGATTGCA</a:t>
              </a:r>
              <a:r>
                <a:rPr lang="fr-FR" sz="1800" b="1" i="0">
                  <a:solidFill>
                    <a:srgbClr val="FFFF66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GCCG…</a:t>
              </a:r>
            </a:p>
          </p:txBody>
        </p:sp>
        <p:sp>
          <p:nvSpPr>
            <p:cNvPr id="34824" name="Rectangle 16"/>
            <p:cNvSpPr>
              <a:spLocks noChangeArrowheads="1"/>
            </p:cNvSpPr>
            <p:nvPr/>
          </p:nvSpPr>
          <p:spPr bwMode="auto">
            <a:xfrm>
              <a:off x="1756767" y="5083175"/>
              <a:ext cx="7029450" cy="325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ATTGCAA</a:t>
              </a:r>
              <a:r>
                <a:rPr lang="fr-FR" sz="1800" b="1" i="0">
                  <a:solidFill>
                    <a:srgbClr val="FF0000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T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CCGTGG...ATC</a:t>
              </a:r>
              <a:r>
                <a:rPr lang="fr-FR" sz="1800" b="1" i="0">
                  <a:solidFill>
                    <a:srgbClr val="FFFF66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T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AGCCA…TACGATTGCA</a:t>
              </a:r>
              <a:r>
                <a:rPr lang="fr-FR" sz="1800" b="1" i="0">
                  <a:solidFill>
                    <a:srgbClr val="FF0000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C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GCCG…</a:t>
              </a:r>
            </a:p>
          </p:txBody>
        </p:sp>
        <p:sp>
          <p:nvSpPr>
            <p:cNvPr id="34825" name="Rectangle 19"/>
            <p:cNvSpPr>
              <a:spLocks noChangeArrowheads="1"/>
            </p:cNvSpPr>
            <p:nvPr/>
          </p:nvSpPr>
          <p:spPr bwMode="auto">
            <a:xfrm>
              <a:off x="1712317" y="6192838"/>
              <a:ext cx="7029450" cy="3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ATTGCAA</a:t>
              </a:r>
              <a:r>
                <a:rPr lang="fr-FR" sz="1800" b="1" i="0">
                  <a:solidFill>
                    <a:srgbClr val="FFFF66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CCGTGG...ATC</a:t>
              </a:r>
              <a:r>
                <a:rPr lang="fr-FR" sz="1800" b="1" i="0">
                  <a:solidFill>
                    <a:srgbClr val="FFFF66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T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AGCCA…TACGATTGCA</a:t>
              </a:r>
              <a:r>
                <a:rPr lang="fr-FR" sz="1800" b="1" i="0">
                  <a:solidFill>
                    <a:srgbClr val="FFFF66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GCCG…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1745655" y="2200275"/>
              <a:ext cx="7029450" cy="325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fr-FR" sz="1800" b="1" i="0" dirty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ATTGCAA</a:t>
              </a:r>
              <a:r>
                <a:rPr lang="fr-FR" sz="1800" b="1" i="0" dirty="0">
                  <a:solidFill>
                    <a:srgbClr val="FF0000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T</a:t>
              </a:r>
              <a:r>
                <a:rPr lang="fr-FR" sz="1800" b="1" i="0" dirty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CCGTGG...ATC</a:t>
              </a:r>
              <a:r>
                <a:rPr lang="fr-FR" sz="1800" b="1" i="0" dirty="0">
                  <a:solidFill>
                    <a:srgbClr val="FF0000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</a:t>
              </a:r>
              <a:r>
                <a:rPr lang="fr-FR" sz="1800" b="1" i="0" dirty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AGCCA…TACGATTGCA</a:t>
              </a:r>
              <a:r>
                <a:rPr lang="fr-FR" sz="1800" b="1" i="0" dirty="0">
                  <a:solidFill>
                    <a:srgbClr val="FF0000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C</a:t>
              </a:r>
              <a:r>
                <a:rPr lang="fr-FR" sz="1800" b="1" i="0" dirty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GCCG…</a:t>
              </a:r>
            </a:p>
          </p:txBody>
        </p:sp>
        <p:sp>
          <p:nvSpPr>
            <p:cNvPr id="34828" name="Rectangle 10"/>
            <p:cNvSpPr>
              <a:spLocks noChangeArrowheads="1"/>
            </p:cNvSpPr>
            <p:nvPr/>
          </p:nvSpPr>
          <p:spPr bwMode="auto">
            <a:xfrm>
              <a:off x="1709142" y="3248025"/>
              <a:ext cx="7029450" cy="325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ATTGCAA</a:t>
              </a:r>
              <a:r>
                <a:rPr lang="fr-FR" sz="1800" b="1" i="0">
                  <a:solidFill>
                    <a:srgbClr val="FFFF66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CCGTGG...ATC</a:t>
              </a:r>
              <a:r>
                <a:rPr lang="fr-FR" sz="1800" b="1" i="0">
                  <a:solidFill>
                    <a:srgbClr val="FFFF66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T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AGCCA…TACGATTGCA</a:t>
              </a:r>
              <a:r>
                <a:rPr lang="fr-FR" sz="1800" b="1" i="0">
                  <a:solidFill>
                    <a:srgbClr val="FFFF66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GCCG…</a:t>
              </a:r>
            </a:p>
          </p:txBody>
        </p:sp>
        <p:sp>
          <p:nvSpPr>
            <p:cNvPr id="34829" name="Rectangle 7"/>
            <p:cNvSpPr>
              <a:spLocks noChangeArrowheads="1"/>
            </p:cNvSpPr>
            <p:nvPr/>
          </p:nvSpPr>
          <p:spPr bwMode="auto">
            <a:xfrm>
              <a:off x="1736130" y="4248150"/>
              <a:ext cx="7029450" cy="325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ATTGCAA</a:t>
              </a:r>
              <a:r>
                <a:rPr lang="fr-FR" sz="1800" b="1" i="0">
                  <a:solidFill>
                    <a:srgbClr val="FF0000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T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CCGTGG...ATC</a:t>
              </a:r>
              <a:r>
                <a:rPr lang="fr-FR" sz="1800" b="1" i="0">
                  <a:solidFill>
                    <a:srgbClr val="FF0000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AGCCA…TACGATTGCA</a:t>
              </a:r>
              <a:r>
                <a:rPr lang="fr-FR" sz="1800" b="1" i="0">
                  <a:solidFill>
                    <a:srgbClr val="FF0000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C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GCCG…</a:t>
              </a:r>
            </a:p>
          </p:txBody>
        </p:sp>
        <p:sp>
          <p:nvSpPr>
            <p:cNvPr id="34830" name="Rectangle 7"/>
            <p:cNvSpPr>
              <a:spLocks noChangeArrowheads="1"/>
            </p:cNvSpPr>
            <p:nvPr/>
          </p:nvSpPr>
          <p:spPr bwMode="auto">
            <a:xfrm>
              <a:off x="1739305" y="5256213"/>
              <a:ext cx="7029450" cy="3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ATTGCAA</a:t>
              </a:r>
              <a:r>
                <a:rPr lang="fr-FR" sz="1800" b="1" i="0">
                  <a:solidFill>
                    <a:srgbClr val="FF0000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T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CCGTGG...ATC</a:t>
              </a:r>
              <a:r>
                <a:rPr lang="fr-FR" sz="1800" b="1" i="0">
                  <a:solidFill>
                    <a:srgbClr val="FF0000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AGCCA…TACGATTGCA</a:t>
              </a:r>
              <a:r>
                <a:rPr lang="fr-FR" sz="1800" b="1" i="0">
                  <a:solidFill>
                    <a:srgbClr val="FF0000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C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GCCG…</a:t>
              </a:r>
            </a:p>
          </p:txBody>
        </p:sp>
        <p:sp>
          <p:nvSpPr>
            <p:cNvPr id="34831" name="Rectangle 7"/>
            <p:cNvSpPr>
              <a:spLocks noChangeArrowheads="1"/>
            </p:cNvSpPr>
            <p:nvPr/>
          </p:nvSpPr>
          <p:spPr bwMode="auto">
            <a:xfrm>
              <a:off x="1691680" y="6381750"/>
              <a:ext cx="7029450" cy="325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ATTGCAA</a:t>
              </a:r>
              <a:r>
                <a:rPr lang="fr-FR" sz="1800" b="1" i="0">
                  <a:solidFill>
                    <a:srgbClr val="FFFF66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CCGTGG...ATC</a:t>
              </a:r>
              <a:r>
                <a:rPr lang="fr-FR" sz="1800" b="1" i="0">
                  <a:solidFill>
                    <a:srgbClr val="FF0000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AGCCA…TACGATTGCA</a:t>
              </a:r>
              <a:r>
                <a:rPr lang="fr-FR" sz="1800" b="1" i="0">
                  <a:solidFill>
                    <a:srgbClr val="FF0000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C</a:t>
              </a:r>
              <a:r>
                <a:rPr lang="fr-FR" sz="1800" b="1" i="0">
                  <a:solidFill>
                    <a:srgbClr val="00256E"/>
                  </a:solidFill>
                  <a:latin typeface="Arial" pitchFamily="34" charset="0"/>
                  <a:ea typeface="ヒラギノ角ゴ Pro W3" pitchFamily="1" charset="-128"/>
                  <a:cs typeface="Arial" pitchFamily="34" charset="0"/>
                </a:rPr>
                <a:t>GCCG…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28" y="1628800"/>
            <a:ext cx="1008112" cy="5157192"/>
            <a:chOff x="251520" y="1628800"/>
            <a:chExt cx="1080120" cy="5683725"/>
          </a:xfrm>
        </p:grpSpPr>
        <p:grpSp>
          <p:nvGrpSpPr>
            <p:cNvPr id="23" name="Group 22"/>
            <p:cNvGrpSpPr/>
            <p:nvPr/>
          </p:nvGrpSpPr>
          <p:grpSpPr>
            <a:xfrm>
              <a:off x="251520" y="2780928"/>
              <a:ext cx="1080120" cy="1171149"/>
              <a:chOff x="2699792" y="3068402"/>
              <a:chExt cx="1656184" cy="1788058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2699792" y="3068402"/>
                <a:ext cx="1656184" cy="163448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113" b="92254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890416" y="3164093"/>
                <a:ext cx="1132217" cy="1692367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251520" y="3933056"/>
              <a:ext cx="1080120" cy="1070558"/>
              <a:chOff x="4427984" y="3068402"/>
              <a:chExt cx="1656184" cy="1634480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4427984" y="3068402"/>
                <a:ext cx="1656184" cy="163448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859" b="100000" l="7368" r="97895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</a:extLst>
              </a:blip>
              <a:srcRect t="7829"/>
              <a:stretch/>
            </p:blipFill>
            <p:spPr>
              <a:xfrm>
                <a:off x="4559300" y="3094360"/>
                <a:ext cx="1152128" cy="1587311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251520" y="6237312"/>
              <a:ext cx="1080120" cy="1075213"/>
              <a:chOff x="7697663" y="3789040"/>
              <a:chExt cx="1080120" cy="1075213"/>
            </a:xfrm>
          </p:grpSpPr>
          <p:sp>
            <p:nvSpPr>
              <p:cNvPr id="22" name="Oval 21"/>
              <p:cNvSpPr/>
              <p:nvPr/>
            </p:nvSpPr>
            <p:spPr bwMode="auto">
              <a:xfrm>
                <a:off x="7697663" y="3789040"/>
                <a:ext cx="1080120" cy="107055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306" b="94628" l="51801" r="96676"/>
                        </a14:imgEffect>
                      </a14:imgLayer>
                    </a14:imgProps>
                  </a:ext>
                </a:extLst>
              </a:blip>
              <a:srcRect l="50416"/>
              <a:stretch/>
            </p:blipFill>
            <p:spPr>
              <a:xfrm>
                <a:off x="7825060" y="3827140"/>
                <a:ext cx="767121" cy="1037113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251520" y="1628800"/>
              <a:ext cx="1080120" cy="1070558"/>
              <a:chOff x="971600" y="3068402"/>
              <a:chExt cx="1656184" cy="1634480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971600" y="3068402"/>
                <a:ext cx="1656184" cy="163448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3093" b="94502" l="459" r="90826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75986" y="3140968"/>
                <a:ext cx="1163766" cy="1553468"/>
              </a:xfrm>
              <a:prstGeom prst="rect">
                <a:avLst/>
              </a:prstGeom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51520" y="5085184"/>
              <a:ext cx="1080120" cy="1092820"/>
              <a:chOff x="5969471" y="3789040"/>
              <a:chExt cx="1080120" cy="109282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5969471" y="3789040"/>
                <a:ext cx="1080120" cy="107055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2110" b="96203" l="4217" r="89157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185495" y="3844250"/>
                <a:ext cx="726765" cy="103761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4447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863080"/>
          </a:xfrm>
        </p:spPr>
        <p:txBody>
          <a:bodyPr/>
          <a:lstStyle/>
          <a:p>
            <a:r>
              <a:rPr lang="en-US" sz="3600" b="1" i="1" kern="12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Targeted Metabolomics </a:t>
            </a:r>
            <a:r>
              <a:rPr lang="en-US" sz="3600" b="1" kern="12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/>
            </a:r>
            <a:br>
              <a:rPr lang="en-US" sz="3600" b="1" kern="12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</a:br>
            <a:r>
              <a:rPr lang="en-US" sz="3600" b="1" kern="12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de-convolutes these spectra for a limited number of compounds</a:t>
            </a:r>
            <a:endParaRPr lang="en-US" sz="3600" b="1" kern="1200" dirty="0">
              <a:solidFill>
                <a:srgbClr val="333399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118342" y="6269250"/>
            <a:ext cx="28055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 i="0" dirty="0" smtClean="0"/>
              <a:t>~2000</a:t>
            </a:r>
            <a:r>
              <a:rPr lang="en-US" i="0" dirty="0" smtClean="0"/>
              <a:t> </a:t>
            </a:r>
            <a:r>
              <a:rPr lang="en-US" dirty="0"/>
              <a:t>NMR </a:t>
            </a:r>
            <a:r>
              <a:rPr lang="en-US" dirty="0" smtClean="0"/>
              <a:t>shifts</a:t>
            </a:r>
            <a:endParaRPr lang="de-CH" sz="1400" i="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222856"/>
            <a:ext cx="5688632" cy="421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222856"/>
            <a:ext cx="3235077" cy="427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940152" y="6237312"/>
            <a:ext cx="28055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 i="0" dirty="0" smtClean="0"/>
              <a:t>~100</a:t>
            </a:r>
            <a:r>
              <a:rPr lang="en-US" i="0" dirty="0" smtClean="0"/>
              <a:t> </a:t>
            </a:r>
            <a:r>
              <a:rPr lang="en-US" dirty="0" smtClean="0"/>
              <a:t>compounds</a:t>
            </a:r>
            <a:endParaRPr lang="de-CH" sz="1400" i="0" dirty="0"/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5580112" y="2123564"/>
            <a:ext cx="3523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b="1" i="0" dirty="0" smtClean="0"/>
              <a:t>Estimated concentration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539552" y="2123564"/>
            <a:ext cx="4968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b="1" i="0" dirty="0" smtClean="0"/>
              <a:t>Measured spectral intensity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4917554" y="3248980"/>
            <a:ext cx="720079" cy="9361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419872" y="4581128"/>
            <a:ext cx="3672408" cy="1688122"/>
          </a:xfrm>
          <a:prstGeom prst="wedgeRoundRectCallout">
            <a:avLst>
              <a:gd name="adj1" fmla="val -1937"/>
              <a:gd name="adj2" fmla="val -8080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Highly </a:t>
            </a:r>
            <a:r>
              <a:rPr lang="en-US" sz="2400" dirty="0" smtClean="0"/>
              <a:t>non-trivial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mostly </a:t>
            </a:r>
            <a:r>
              <a:rPr lang="en-US" sz="2400" dirty="0"/>
              <a:t>proprietary solutions</a:t>
            </a:r>
          </a:p>
        </p:txBody>
      </p:sp>
    </p:spTree>
    <p:extLst>
      <p:ext uri="{BB962C8B-B14F-4D97-AF65-F5344CB8AC3E}">
        <p14:creationId xmlns:p14="http://schemas.microsoft.com/office/powerpoint/2010/main" val="148794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923708" cy="1296144"/>
          </a:xfrm>
        </p:spPr>
        <p:txBody>
          <a:bodyPr/>
          <a:lstStyle/>
          <a:p>
            <a:r>
              <a:rPr lang="en-US" sz="3600" b="1" kern="12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So far, most GWAS on Metabolomics used targeted approach</a:t>
            </a:r>
            <a:endParaRPr lang="en-US" sz="3600" b="1" kern="1200" dirty="0">
              <a:solidFill>
                <a:srgbClr val="333399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03826" cy="52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35130"/>
            <a:ext cx="8903826" cy="1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11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6671782" y="4490293"/>
            <a:ext cx="2364713" cy="2251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Significant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SNP-feature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Associations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7069064" y="1584673"/>
            <a:ext cx="913035" cy="2251802"/>
            <a:chOff x="2915816" y="2243473"/>
            <a:chExt cx="1368152" cy="3335622"/>
          </a:xfrm>
        </p:grpSpPr>
        <p:pic>
          <p:nvPicPr>
            <p:cNvPr id="7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589" y="2243473"/>
              <a:ext cx="1336379" cy="997967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406487"/>
              <a:ext cx="1336379" cy="997967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7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81128"/>
              <a:ext cx="1336379" cy="997967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ounded Rectangle 24"/>
          <p:cNvSpPr/>
          <p:nvPr/>
        </p:nvSpPr>
        <p:spPr bwMode="auto">
          <a:xfrm>
            <a:off x="420688" y="4302968"/>
            <a:ext cx="5221287" cy="2073275"/>
          </a:xfrm>
          <a:prstGeom prst="roundRect">
            <a:avLst>
              <a:gd name="adj" fmla="val 6215"/>
            </a:avLst>
          </a:prstGeom>
          <a:solidFill>
            <a:sysClr val="window" lastClr="FFFFFF">
              <a:alpha val="18000"/>
            </a:sys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52230" name="Group 25"/>
          <p:cNvGrpSpPr>
            <a:grpSpLocks/>
          </p:cNvGrpSpPr>
          <p:nvPr/>
        </p:nvGrpSpPr>
        <p:grpSpPr bwMode="auto">
          <a:xfrm>
            <a:off x="525587" y="4395382"/>
            <a:ext cx="5221215" cy="2073378"/>
            <a:chOff x="920562" y="3912202"/>
            <a:chExt cx="4896544" cy="2530481"/>
          </a:xfrm>
        </p:grpSpPr>
        <p:sp>
          <p:nvSpPr>
            <p:cNvPr id="53" name="Rounded Rectangle 52"/>
            <p:cNvSpPr/>
            <p:nvPr/>
          </p:nvSpPr>
          <p:spPr>
            <a:xfrm>
              <a:off x="920446" y="3911788"/>
              <a:ext cx="4896612" cy="2530355"/>
            </a:xfrm>
            <a:prstGeom prst="roundRect">
              <a:avLst>
                <a:gd name="adj" fmla="val 6215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920446" y="3911788"/>
              <a:ext cx="4896612" cy="2530355"/>
            </a:xfrm>
            <a:prstGeom prst="roundRect">
              <a:avLst>
                <a:gd name="adj" fmla="val 6215"/>
              </a:avLst>
            </a:prstGeom>
            <a:solidFill>
              <a:sysClr val="window" lastClr="FFFFFF">
                <a:alpha val="23000"/>
              </a:sysClr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52231" name="Group 26"/>
          <p:cNvGrpSpPr>
            <a:grpSpLocks/>
          </p:cNvGrpSpPr>
          <p:nvPr/>
        </p:nvGrpSpPr>
        <p:grpSpPr bwMode="auto">
          <a:xfrm>
            <a:off x="655356" y="4490988"/>
            <a:ext cx="5221215" cy="2073378"/>
            <a:chOff x="920562" y="3912202"/>
            <a:chExt cx="4896544" cy="2530481"/>
          </a:xfrm>
        </p:grpSpPr>
        <p:sp>
          <p:nvSpPr>
            <p:cNvPr id="51" name="Rounded Rectangle 50"/>
            <p:cNvSpPr/>
            <p:nvPr/>
          </p:nvSpPr>
          <p:spPr>
            <a:xfrm>
              <a:off x="920826" y="3911354"/>
              <a:ext cx="4896612" cy="2532293"/>
            </a:xfrm>
            <a:prstGeom prst="roundRect">
              <a:avLst>
                <a:gd name="adj" fmla="val 6215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920826" y="3911354"/>
              <a:ext cx="4896612" cy="2532293"/>
            </a:xfrm>
            <a:prstGeom prst="roundRect">
              <a:avLst>
                <a:gd name="adj" fmla="val 6215"/>
              </a:avLst>
            </a:prstGeom>
            <a:solidFill>
              <a:sysClr val="window" lastClr="FFFFFF">
                <a:alpha val="23000"/>
              </a:sysClr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52232" name="Group 27"/>
          <p:cNvGrpSpPr>
            <a:grpSpLocks/>
          </p:cNvGrpSpPr>
          <p:nvPr/>
        </p:nvGrpSpPr>
        <p:grpSpPr bwMode="auto">
          <a:xfrm>
            <a:off x="812576" y="4577077"/>
            <a:ext cx="5221215" cy="2073378"/>
            <a:chOff x="920562" y="3912202"/>
            <a:chExt cx="4896544" cy="2530481"/>
          </a:xfrm>
        </p:grpSpPr>
        <p:sp>
          <p:nvSpPr>
            <p:cNvPr id="49" name="Rounded Rectangle 48"/>
            <p:cNvSpPr/>
            <p:nvPr/>
          </p:nvSpPr>
          <p:spPr>
            <a:xfrm>
              <a:off x="920772" y="3912848"/>
              <a:ext cx="4896612" cy="2530355"/>
            </a:xfrm>
            <a:prstGeom prst="roundRect">
              <a:avLst>
                <a:gd name="adj" fmla="val 6215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920772" y="3912848"/>
              <a:ext cx="4896612" cy="2530355"/>
            </a:xfrm>
            <a:prstGeom prst="roundRect">
              <a:avLst>
                <a:gd name="adj" fmla="val 6215"/>
              </a:avLst>
            </a:prstGeom>
            <a:solidFill>
              <a:sysClr val="window" lastClr="FFFFFF">
                <a:alpha val="23000"/>
              </a:sysClr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3709988" y="2699593"/>
            <a:ext cx="1604962" cy="88900"/>
          </a:xfrm>
          <a:prstGeom prst="rect">
            <a:avLst/>
          </a:prstGeom>
          <a:solidFill>
            <a:srgbClr val="96969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0" name="Pentagon 29"/>
          <p:cNvSpPr/>
          <p:nvPr/>
        </p:nvSpPr>
        <p:spPr bwMode="auto">
          <a:xfrm rot="5400000">
            <a:off x="3175000" y="3494931"/>
            <a:ext cx="1514475" cy="101600"/>
          </a:xfrm>
          <a:prstGeom prst="homePlate">
            <a:avLst/>
          </a:prstGeom>
          <a:solidFill>
            <a:srgbClr val="96969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938213" y="4668093"/>
            <a:ext cx="5221287" cy="2073275"/>
          </a:xfrm>
          <a:prstGeom prst="roundRect">
            <a:avLst>
              <a:gd name="adj" fmla="val 6215"/>
            </a:avLst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52237" name="Group 32"/>
          <p:cNvGrpSpPr>
            <a:grpSpLocks/>
          </p:cNvGrpSpPr>
          <p:nvPr/>
        </p:nvGrpSpPr>
        <p:grpSpPr bwMode="auto">
          <a:xfrm>
            <a:off x="938321" y="4667978"/>
            <a:ext cx="5220710" cy="2073390"/>
            <a:chOff x="1187821" y="3933727"/>
            <a:chExt cx="4896071" cy="2530495"/>
          </a:xfrm>
        </p:grpSpPr>
        <p:grpSp>
          <p:nvGrpSpPr>
            <p:cNvPr id="52246" name="Group 42"/>
            <p:cNvGrpSpPr>
              <a:grpSpLocks/>
            </p:cNvGrpSpPr>
            <p:nvPr/>
          </p:nvGrpSpPr>
          <p:grpSpPr bwMode="auto">
            <a:xfrm>
              <a:off x="1322323" y="4164618"/>
              <a:ext cx="4486458" cy="2000688"/>
              <a:chOff x="511976" y="1828099"/>
              <a:chExt cx="4060024" cy="1961667"/>
            </a:xfrm>
          </p:grpSpPr>
          <p:pic>
            <p:nvPicPr>
              <p:cNvPr id="52251" name="Picture 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884364"/>
                <a:ext cx="4038600" cy="1905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7" name="Text Box 4"/>
              <p:cNvSpPr txBox="1">
                <a:spLocks noChangeArrowheads="1"/>
              </p:cNvSpPr>
              <p:nvPr/>
            </p:nvSpPr>
            <p:spPr bwMode="auto">
              <a:xfrm rot="16200000">
                <a:off x="-144056" y="2483392"/>
                <a:ext cx="1561550" cy="250594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i="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significance</a:t>
                </a:r>
              </a:p>
            </p:txBody>
          </p:sp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1055722" y="3389463"/>
                <a:ext cx="3435556" cy="35334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i="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Chromosomal </a:t>
                </a:r>
                <a:r>
                  <a:rPr lang="en-US" sz="1400" b="1" i="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position</a:t>
                </a:r>
              </a:p>
            </p:txBody>
          </p:sp>
        </p:grpSp>
        <p:sp>
          <p:nvSpPr>
            <p:cNvPr id="44" name="Rounded Rectangle 43"/>
            <p:cNvSpPr/>
            <p:nvPr/>
          </p:nvSpPr>
          <p:spPr>
            <a:xfrm>
              <a:off x="1187720" y="3933867"/>
              <a:ext cx="4896612" cy="2530355"/>
            </a:xfrm>
            <a:prstGeom prst="roundRect">
              <a:avLst>
                <a:gd name="adj" fmla="val 6215"/>
              </a:avLst>
            </a:prstGeom>
            <a:solidFill>
              <a:sysClr val="window" lastClr="FFFFFF">
                <a:alpha val="23000"/>
              </a:sysClr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5" name="Right Brace 44"/>
            <p:cNvSpPr/>
            <p:nvPr/>
          </p:nvSpPr>
          <p:spPr>
            <a:xfrm>
              <a:off x="5720490" y="4244673"/>
              <a:ext cx="291670" cy="863182"/>
            </a:xfrm>
            <a:prstGeom prst="rightBrace">
              <a:avLst>
                <a:gd name="adj1" fmla="val 8333"/>
                <a:gd name="adj2" fmla="val 87645"/>
              </a:avLst>
            </a:prstGeom>
            <a:gradFill flip="none"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78000">
                  <a:sysClr val="windowText" lastClr="000000">
                    <a:tint val="37000"/>
                    <a:satMod val="300000"/>
                    <a:lumMod val="100000"/>
                    <a:alpha val="94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5400000" scaled="1"/>
              <a:tileRect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 bwMode="auto">
          <a:xfrm>
            <a:off x="323850" y="1413719"/>
            <a:ext cx="3378433" cy="259745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63500">
            <a:solidFill>
              <a:srgbClr val="4F81BD">
                <a:lumMod val="75000"/>
              </a:srgbClr>
            </a:solidFill>
          </a:ln>
          <a:effectLst>
            <a:softEdge rad="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0" b="1" i="0" kern="0" dirty="0">
                <a:ln w="19050">
                  <a:solidFill>
                    <a:srgbClr val="7030A0"/>
                  </a:solidFill>
                </a:ln>
                <a:solidFill>
                  <a:srgbClr val="1F497D">
                    <a:alpha val="40000"/>
                  </a:srgbClr>
                </a:solidFill>
                <a:latin typeface="Calibri"/>
                <a:cs typeface="+mn-cs"/>
              </a:rPr>
              <a:t>G</a:t>
            </a:r>
          </a:p>
        </p:txBody>
      </p:sp>
      <p:sp>
        <p:nvSpPr>
          <p:cNvPr id="35" name="Pentagon 34"/>
          <p:cNvSpPr/>
          <p:nvPr/>
        </p:nvSpPr>
        <p:spPr bwMode="auto">
          <a:xfrm rot="5400000">
            <a:off x="3409950" y="3540968"/>
            <a:ext cx="1606550" cy="101600"/>
          </a:xfrm>
          <a:prstGeom prst="homePlate">
            <a:avLst/>
          </a:prstGeom>
          <a:solidFill>
            <a:srgbClr val="96969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2" name="Pentagon 41"/>
          <p:cNvSpPr/>
          <p:nvPr/>
        </p:nvSpPr>
        <p:spPr bwMode="auto">
          <a:xfrm>
            <a:off x="6159500" y="5553909"/>
            <a:ext cx="661988" cy="157163"/>
          </a:xfrm>
          <a:prstGeom prst="homePlate">
            <a:avLst/>
          </a:prstGeom>
          <a:solidFill>
            <a:srgbClr val="96969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8" name="Pentagon 37"/>
          <p:cNvSpPr/>
          <p:nvPr/>
        </p:nvSpPr>
        <p:spPr bwMode="auto">
          <a:xfrm rot="5400000">
            <a:off x="3644900" y="3587006"/>
            <a:ext cx="1700213" cy="103188"/>
          </a:xfrm>
          <a:prstGeom prst="homePlate">
            <a:avLst/>
          </a:prstGeom>
          <a:solidFill>
            <a:srgbClr val="96969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9" name="Pentagon 38"/>
          <p:cNvSpPr/>
          <p:nvPr/>
        </p:nvSpPr>
        <p:spPr bwMode="auto">
          <a:xfrm rot="5400000">
            <a:off x="3882231" y="3632250"/>
            <a:ext cx="1789113" cy="101600"/>
          </a:xfrm>
          <a:prstGeom prst="homePlate">
            <a:avLst/>
          </a:prstGeom>
          <a:solidFill>
            <a:srgbClr val="96969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0" name="Pentagon 39"/>
          <p:cNvSpPr/>
          <p:nvPr/>
        </p:nvSpPr>
        <p:spPr bwMode="auto">
          <a:xfrm rot="5400000">
            <a:off x="4121150" y="3675906"/>
            <a:ext cx="1876425" cy="101600"/>
          </a:xfrm>
          <a:prstGeom prst="homePlate">
            <a:avLst/>
          </a:prstGeom>
          <a:solidFill>
            <a:srgbClr val="96969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923708" cy="1296144"/>
          </a:xfrm>
        </p:spPr>
        <p:txBody>
          <a:bodyPr/>
          <a:lstStyle/>
          <a:p>
            <a:r>
              <a:rPr lang="en-US" sz="3600" b="1" kern="12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Untargeted approach: </a:t>
            </a:r>
            <a:br>
              <a:rPr lang="en-US" sz="3600" b="1" kern="12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</a:br>
            <a:r>
              <a:rPr lang="en-US" sz="3600" b="1" kern="12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GWAS with </a:t>
            </a:r>
            <a:r>
              <a:rPr lang="en-US" sz="3600" b="1" i="1" kern="12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all</a:t>
            </a:r>
            <a:r>
              <a:rPr lang="en-US" sz="3600" b="1" kern="12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 NMR features</a:t>
            </a:r>
            <a:endParaRPr lang="en-US" sz="3600" b="1" kern="1200" dirty="0">
              <a:solidFill>
                <a:srgbClr val="333399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75" y="1413719"/>
            <a:ext cx="724164" cy="2597457"/>
          </a:xfrm>
          <a:prstGeom prst="rect">
            <a:avLst/>
          </a:prstGeom>
          <a:ln w="31750">
            <a:noFill/>
          </a:ln>
        </p:spPr>
      </p:pic>
      <p:sp>
        <p:nvSpPr>
          <p:cNvPr id="69" name="TextBox 68"/>
          <p:cNvSpPr txBox="1"/>
          <p:nvPr/>
        </p:nvSpPr>
        <p:spPr bwMode="auto">
          <a:xfrm>
            <a:off x="5314950" y="1407920"/>
            <a:ext cx="2713667" cy="2597457"/>
          </a:xfrm>
          <a:prstGeom prst="rect">
            <a:avLst/>
          </a:prstGeom>
          <a:noFill/>
          <a:ln w="63500">
            <a:solidFill>
              <a:srgbClr val="33CC33"/>
            </a:solidFill>
          </a:ln>
          <a:effectLst/>
        </p:spPr>
        <p:txBody>
          <a:bodyPr tIns="180000" anchor="ctr"/>
          <a:lstStyle>
            <a:defPPr>
              <a:defRPr lang="en-US"/>
            </a:defPPr>
            <a:lvl1pPr algn="ctr">
              <a:defRPr sz="20000" b="1">
                <a:ln w="19050">
                  <a:solidFill>
                    <a:srgbClr val="33CC33"/>
                  </a:solidFill>
                </a:ln>
                <a:solidFill>
                  <a:srgbClr val="33CC33">
                    <a:alpha val="40000"/>
                  </a:srgb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0" i="0" kern="0" dirty="0">
                <a:latin typeface="Calibri"/>
                <a:cs typeface="+mn-cs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6199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44450"/>
            <a:ext cx="8723313" cy="1143000"/>
          </a:xfrm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Many NMR features have very significant associations</a:t>
            </a:r>
            <a:endParaRPr lang="de-CH" sz="3200" b="1" kern="1200" dirty="0">
              <a:solidFill>
                <a:schemeClr val="accent2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50179" name="AutoShape 2" descr="http://t1.gstatic.com/images?q=tbn:ANd9GcQxd7jS_A0UUNMQ-1T5Lj4-I9b_IygwY2l4w6ytmQBI2Bml6rRusA"/>
          <p:cNvSpPr>
            <a:spLocks noChangeAspect="1" noChangeArrowheads="1"/>
          </p:cNvSpPr>
          <p:nvPr/>
        </p:nvSpPr>
        <p:spPr bwMode="auto">
          <a:xfrm>
            <a:off x="8890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50180" name="AutoShape 4" descr="http://t1.gstatic.com/images?q=tbn:ANd9GcQxd7jS_A0UUNMQ-1T5Lj4-I9b_IygwY2l4w6ytmQBI2Bml6rRusA"/>
          <p:cNvSpPr>
            <a:spLocks noChangeAspect="1" noChangeArrowheads="1"/>
          </p:cNvSpPr>
          <p:nvPr/>
        </p:nvSpPr>
        <p:spPr bwMode="auto">
          <a:xfrm>
            <a:off x="2413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50181" name="AutoShape 6" descr="data:image/jpeg;base64,/9j/4AAQSkZJRgABAQAAAQABAAD/2wBDAAkGBwgHBgkIBwgKCgkLDRYPDQwMDRsUFRAWIB0iIiAdHx8kKDQsJCYxJx8fLT0tMTU3Ojo6Iys/RD84QzQ5Ojf/2wBDAQoKCg0MDRoPDxo3JR8lNzc3Nzc3Nzc3Nzc3Nzc3Nzc3Nzc3Nzc3Nzc3Nzc3Nzc3Nzc3Nzc3Nzc3Nzc3Nzc3Nzf/wAARCACLALoDASIAAhEBAxEB/8QAGwABAAIDAQEAAAAAAAAAAAAAAAQFAgMGAQf/xABEEAACAQMDAgMFBQQHBQkAAAABAgMABBEFEiExQRNRYQYUInGBFSMykdEkobHBMzRicnN0whYlNqLDRFJUkpOjsuHx/8QAFAEBAAAAAAAAAAAAAAAAAAAAAP/EABQRAQAAAAAAAAAAAAAAAAAAAAD/2gAMAwEAAhEDEQA/APuNKUoFKUoFKUoFKUoFKUoNN6cWc39w/wAK25rTe/1Of/Db+Fa4UaQyBpDsEjfCvfnuf0oMLa+M9/cW3u0yLC2BKw+F+FPH/m/canViqBBhRgDyrKgUpSgUpSgUrBJFdmCspKnDAHofI/mKzoFKUoFKUoFKUoFKUoFKUoFKUoPCfKoGn6g95c3cTWd1bi3ZVDzJhZcjOV88dKlFZsnEkePWM/rWqATMHZZY+XbOYj1Bx/3vSggammp++70uok08xENCVy7Ntboccdu/bt3n2DE+8Bj0nYD5VE1Z2CRIXBbc27AxwY3P8qizvqY8RdJNvvN64fxgSNu0HjHeg6CleLnaM9e9e0ClKUClKUEOwhgikuvAhSMtOWkKjG9iBkn16VMqLZ/0l3/jf6VqVQKUpQKUpQKUpQKUrVc3EVrbyTzttijUs7YzgAZNBtrw8CtFhe2+o2q3NnIJIXJAbBHQ4PX1FbznHHWgwhmjmBMUiSAHB2MDik8qwQySv+GNSxx5AZqJpNja2S3HukCQiSYs4UYyQAufyAH0qfQQtK1O21a195snZ4txXJUryPnXlhdRSFoo3DNvlbg5zhzn+Irc4aBWeMAqASV9fSuJ9ldTVNfa1mlCItvcTMzkAczkdT8qC/16dIZVJI3MxCg9yIZD/AGpunDddXnBws7YPmSB+n765j2svUl1fTY4JElRpWYMh3Dm2ugSCPVQKtr6WA2F9v1E2Km9b9oV9u3bjdz9DQdGOlK0WKeHZW6eM0+2NR4z4zJgfiOOMnrW+gUpSgUpSgi2f9Jd/wCN/pWpVV+mOWuNRU9Euto/9ND/ADqwoFKUoFKUoFKUoBqtivbqXUri1lsSltGuVn3539OMY47/AJVZHpUIN+3XUeBhYI2H1Lj+QoGiuJdIspQMeJAjnjHJUH+dTTVd7N/8O6X/AJOH/wCAqwPSg02v4ZP8Rv41vqs0CYz2czFtxF3Omf7srD+VWdBB1x/C0W/k3bdltI27ywp5r55olvb3XtdZW0iEw3OiybgGIJDSZPI56k/nXe+0+G9nNTAIObWQdf7JrgdRH2Pr9lqMXwxxWwtguOFyUfn6K1A14R2vtZpVlFuSPwSyoXLEHwLonk5JyWJ5Paup0GNL6LWbe6VZY21WZNrjI2ggkfxrgvGl1P2ttLsuz21vbyHxDnJkY3CbSf7rqfqK7L2euJ2utfgs2jWeHU3c+IuRh3K4/JTz60HZIixoqIoVVACgDgCsqqZNW911Oy0ua2u5pp1GbmKHMKna5JY5+H8H5stWuR5ig9pTI861QXMFxGZbeaOWMMyl43DDcpIYZHcEEHyINBtrwnBr3r0qu1K3jlvNOlkMgaG4LIFfAJMbj4h3GCePPB7UHmk/1vVf83/0o6sqrNIP7VqvP/bP+mlWWR50HtKUoFKUoFKUoFV8a/70vG7m3iHXyMn61YHpVcTOt3JKLaQiRSvBXjGME898mg3aQANJsgAABAgAHb4RVXfaH4l14g1G+Xx5TwJeE4LfCOw46VO097m3s44JrVy0QCAoVIYAYz1rXd3sqy2oNhc5afaOU7o3PDGgg6DeR2GiXlzcbiiahdZ2jJ5uHH161d2N3Hf2UN3CJBHMgdRIhRgD5g8g+hqp0u0udNsJLb3eW4aS5mnLb1UDxJWk28ntux8hU+O5u0RQ1hIV6cSoWx27/wA/zoOW1OZ10PS7HSITJFLdy28sZmJKwAvG7EkknDlO/UirbWPZyLUYVhJdQ0jfeJ+JAYtmfof4177N6RdWkDJqfgS7XkaIhfiAeVpMHtxlR67c10GKD497MWTW1/rdu6MEt75o0VuSBiIg/wDMT9a6/wBkbZo9f1qXol0YbkZ7hjKc/mf3Vc3eiRYv5rRUW6u3Ds5HQ4RST58IPyrxLS7sLZBbQJcTG0SGRvECDKbunzLGgkz36288Obe4k94YKrRoWCjIHPkOc58hVeWNzqt5HY6rNHcCNgInTKxk7QDg8H8DEf3ie4rLxtbezkE9qIbsuPCa32yKqYGQdxHOdw47YNYynWJNPltrWBob54123kqoU8TADNtDZx8OfXdQZNqMulQ2kurX9usLDEsjqQWO124x3wB27Gt66dYHSrvToo0W3lkkSVYjj4pGy2fXLZNaLYX9whXVtIRsSsQI3R02bm2/iI52nn61nZQX1nNcObczR3E5uWJkAZCQF2Ac5wFBzkUFnp29bSNZNmQCBsORgHA+uMZ9c1r1E/fWH+Z/0PUGe3urnTI7XwrmJ1dWLxziM/C2eoJ646d+hrfdm4nktXW0mHgTeIwLJz8LDjn1/dQRYbZbuTUoZHZF+0Q5ZWwRtRG6/QVYxyRXU1vcwyRyIVbw3STIcHGeOnaoyQzwSSTCB3Fw5Yxrt3ITgZOTg8DoP31Ej06/Gpw3ECpBa2iGO3ts7QyNjcCBkAjaCD6kcUHRDpStUEryIGeF4m7q5Gf3E1toFKUoFKUoI2pXJsrC5uhDJOYYmk8KIZeTAJ2r6nGBULTZGv1mIlvI/Dk2ZcAbuOo46Va4oBQVepO9jEj+JeS75An3eCVyDyRjpWVmhvraC5Mt1GT8ao5AI6jpj1/fVkRk5oFAORQUesXbaYEB+0Jy0bMDEgYcMoIzjAJDZA8lNWQtX4xdz+fUfpUojNVWvy6tDBF9hpaPMX2sLrO3GDjoQeuPOgjz3zRaqlgBqLZZFMojGz4gxzux0GzB/vCrT3V8/wBauPllf0qQBnP8Kr9Y0ldVjRHuZodu4ZiOD8SkcHsfIjkc0ESxvGu717c+/wARUv8AE6jb8LY6475yKsJIGjjeT3i4baucAjJ/dVH/ALIXJ2lvafWWYSB9zSJ0APGNuMc56Z+nFYr7F/d2ok13VJJbfeTMXUPIW3fiwP7X/KPXIWGj3TanEX/boMJG2JgFILDO08dR0Nb9RY2NqZ2nu5AHVSqYz8RA8ugzmqu49kpmgit7XXdRtY4k2BopPjxnjk5zj5fpVzpOnHTo5UN1Pcb33Bp23MOAMZ+lBr08PeWol8a7iO50IcKDkMRnGO+Mj0NaNWuG05EbfezFtxxFhj8K5x079PmauQMUx60EKCF5oY5BcXKb1DbWK5GefKod/cNZ3KRft0m8p8UYBHxNt8u3U+lXIGKY5zQRjav/AOLnx5ZX9KrReN9rCxK34y7KJMDYAEDZJxwDkgeoq8NeYoMIYzGu0u7/ANpjzWylKBSlKBSlKBSlKBSvM1hLKsUTyNnCKWOPSgybPGKp7LWYtUnnhit7qI206oXlQBZOTypBORxUrRdWh1m0a5t4p4kV9hWZNpJwDx2I56juDUS9uFjMkj4xb3gJyev3YP8AOg3Xerm11e008WF5N7ycePEmY4uGOWPYfDj5sPOrQdOaj2qlma4kHxPwox+Few+vX6+lSaBSlKBSlKBSlCcCgUzVZFrdrLrMukqk3vEa7y234cYB654/F3rDU7fUJtTsGstRNtCrFp4REriZQRkEnkeXHnQW1Kg6bqttqTTC18UiFtrM0ZVSckcE8Hp29POp1ApSlApSlApSlApWueaK3hknnkSOKNSzu5wqqBkknsAKhfb+jbd32rY7c4z7wnX86DbqaGe1ltlLhp0KAocFcjrntisNLi92ia1eaWWRGLFpWyxDEkH5dvpioz6zprX0bLqNoYhEyswmXAYlcDOep5rRPrunpqMUv2pYraRwSGdzKuFOVK5bPAwGP/5QWWiymbSbSRmLM0KFiTkk7Rmub9p5UjttS355eQ/+1HWz2c9o7CKxjs7uR4JYT4bG4XwwecZBOMjtkcVD1VotbE6WUizBrqSNjC2/CGMJuOO25CPmKDrdUW+azcaY8MdzkbWmBKjnnIHpWiSW8Oib45oRe+EMMwOzxOnTr17de1YD2i0Zs41SzBBAG6ZRkkA8c88Gqu19pdOmvIFkdIo5EWYlmwsch42nyPDdccgUF9YtcR20SahLE11yW2Hjrxj6YFab7VGtL+1tRZXEwuDgyxoSsfIHxH65+Qqn1i/0V9T068cwXTRSFTLHPnwOMg4Bxy20c+dbb32gsmu2W0nE7rsEbRyfdsxJDLu6ZAHTPcUF37/be9ta+PGJ0Te0ZPIXz+Var7VrSytRczShoi+zdGN/PJ7fKquTV9IOqSF7uwFvJbgPciVV3MWwF3g9cdBnvUSO/wBN0zQLaKxmtVlE0O+ATbihLL4nBJIwu447AGg60HIrHxF3hC6hj2zzUI65pKnDanZA8nBnXt9aq5bvQLjXba8N5ZvNHC+JhdDC4ZRjAOOdx/L0oL+a3jlxvXkdGBII+RHNQ7SZX1GeEtvkt0C7mIzg8nj6D91YL7RaHI+xNY09myRtFymcjt19RVDHfW8eoX5S+TdfQyG0lDj42BOAhzyeVx/9UFzdT3NhpJudKsEup5JNwg3iPcGPn6DH5VaWskkttFJNEYpGQM8ZOShI5Ge+Olc9p3tRYTLN70/u3urrEPEO3ecAMwHXCtuBPQbSelWSe0OiMcLq9gTkDAuU6nt19DQWlK02t3bXkImtJ4p4m6PG4YH6it1ApSlApSlBjIgkRkbOGGDg4qGdNtlH4ZCc5/pW+fnU6lBz+lJLdtsutNuLRdm4l7hjg5wAMenNWf2bbgk/eYPbxWx39fWpmBXtBz9wbldS8BNOuJrcSIvje9PgqwJZsf2SAMZ5yfkbRdPgUAqZl45xM/61LwK9oKHVopLXwPctPmuw5beVuWXZgEr55y2B6cmpSQW62YubwS2+UDSh7hsIfU5qzwPKo2owxzWUySLlQu4YJBBHIII5BBAP0oIN1Fbx2Es9liaRYyY1N0yiQjoM84/KtNhNC8Nw16rWsMcn3TNdN94mFO49MckjHPTz4Eef2T0J7mWV9OiaRkBZizEk569evrXtp7NaPB720ViqmSIxP8bcoCcDr6UE5V0pm8NLpSxBkCi5JO3oSOenNRYWJv8AZcWrxQkPmf3ttvDYX6sDk+XFaLr2c0ezgnntbFI5fAkTerNnBGSOvcgGo0Ps1o8VpNMliglV9ofcxIBxnBz6n86DpBplsTkiT5eK361T6kLq2vzDZ6RNc2+xGEwu2XLFyGUjBxhfiB7njjrXSAYzimBQQvs22btIMd/Fb9aiatA1tFE1pZTXTGVUYLcMrRqeC4+Q7VcgY6V5geVBWafbe82kc11BNbzNndG1w7FeT3z3HP1rDU7MWunzy2dtJdXCR5jiNw6+Iw7Z5x88HvVtgCvcUFborzPFMJrR7ZUnZYg7li6cENyOOpGO2KsqYpQKUpQf/9k="/>
          <p:cNvSpPr>
            <a:spLocks noChangeAspect="1" noChangeArrowheads="1"/>
          </p:cNvSpPr>
          <p:nvPr/>
        </p:nvSpPr>
        <p:spPr bwMode="auto">
          <a:xfrm>
            <a:off x="18097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50182" name="AutoShape 8" descr="data:image/jpeg;base64,/9j/4AAQSkZJRgABAQAAAQABAAD/2wBDAAkGBwgHBgkIBwgKCgkLDRYPDQwMDRsUFRAWIB0iIiAdHx8kKDQsJCYxJx8fLT0tMTU3Ojo6Iys/RD84QzQ5Ojf/2wBDAQoKCg0MDRoPDxo3JR8lNzc3Nzc3Nzc3Nzc3Nzc3Nzc3Nzc3Nzc3Nzc3Nzc3Nzc3Nzc3Nzc3Nzc3Nzc3Nzc3Nzf/wAARCACLALoDASIAAhEBAxEB/8QAGwABAAIDAQEAAAAAAAAAAAAAAAQFAgMGAQf/xABEEAACAQMDAgMFBQQHBQkAAAABAgMABBEFEiExQRNRYQYUInGBFSMykdEkobHBMzRicnN0whYlNqLDRFJUkpOjsuHx/8QAFAEBAAAAAAAAAAAAAAAAAAAAAP/EABQRAQAAAAAAAAAAAAAAAAAAAAD/2gAMAwEAAhEDEQA/APuNKUoFKUoFKUoFKUoFKUoNN6cWc39w/wAK25rTe/1Of/Db+Fa4UaQyBpDsEjfCvfnuf0oMLa+M9/cW3u0yLC2BKw+F+FPH/m/canViqBBhRgDyrKgUpSgUpSgUrBJFdmCspKnDAHofI/mKzoFKUoFKUoFKUoFKUoFKUoFKUoPCfKoGn6g95c3cTWd1bi3ZVDzJhZcjOV88dKlFZsnEkePWM/rWqATMHZZY+XbOYj1Bx/3vSggammp++70uok08xENCVy7Ntboccdu/bt3n2DE+8Bj0nYD5VE1Z2CRIXBbc27AxwY3P8qizvqY8RdJNvvN64fxgSNu0HjHeg6CleLnaM9e9e0ClKUClKUEOwhgikuvAhSMtOWkKjG9iBkn16VMqLZ/0l3/jf6VqVQKUpQKUpQKUpQKUrVc3EVrbyTzttijUs7YzgAZNBtrw8CtFhe2+o2q3NnIJIXJAbBHQ4PX1FbznHHWgwhmjmBMUiSAHB2MDik8qwQySv+GNSxx5AZqJpNja2S3HukCQiSYs4UYyQAufyAH0qfQQtK1O21a195snZ4txXJUryPnXlhdRSFoo3DNvlbg5zhzn+Irc4aBWeMAqASV9fSuJ9ldTVNfa1mlCItvcTMzkAczkdT8qC/16dIZVJI3MxCg9yIZD/AGpunDddXnBws7YPmSB+n765j2svUl1fTY4JElRpWYMh3Dm2ugSCPVQKtr6WA2F9v1E2Km9b9oV9u3bjdz9DQdGOlK0WKeHZW6eM0+2NR4z4zJgfiOOMnrW+gUpSgUpSgi2f9Jd/wCN/pWpVV+mOWuNRU9Euto/9ND/ADqwoFKUoFKUoFKUoBqtivbqXUri1lsSltGuVn3539OMY47/AJVZHpUIN+3XUeBhYI2H1Lj+QoGiuJdIspQMeJAjnjHJUH+dTTVd7N/8O6X/AJOH/wCAqwPSg02v4ZP8Rv41vqs0CYz2czFtxF3Omf7srD+VWdBB1x/C0W/k3bdltI27ywp5r55olvb3XtdZW0iEw3OiybgGIJDSZPI56k/nXe+0+G9nNTAIObWQdf7JrgdRH2Pr9lqMXwxxWwtguOFyUfn6K1A14R2vtZpVlFuSPwSyoXLEHwLonk5JyWJ5Paup0GNL6LWbe6VZY21WZNrjI2ggkfxrgvGl1P2ttLsuz21vbyHxDnJkY3CbSf7rqfqK7L2euJ2utfgs2jWeHU3c+IuRh3K4/JTz60HZIixoqIoVVACgDgCsqqZNW911Oy0ua2u5pp1GbmKHMKna5JY5+H8H5stWuR5ig9pTI861QXMFxGZbeaOWMMyl43DDcpIYZHcEEHyINBtrwnBr3r0qu1K3jlvNOlkMgaG4LIFfAJMbj4h3GCePPB7UHmk/1vVf83/0o6sqrNIP7VqvP/bP+mlWWR50HtKUoFKUoFKUoFV8a/70vG7m3iHXyMn61YHpVcTOt3JKLaQiRSvBXjGME898mg3aQANJsgAABAgAHb4RVXfaH4l14g1G+Xx5TwJeE4LfCOw46VO097m3s44JrVy0QCAoVIYAYz1rXd3sqy2oNhc5afaOU7o3PDGgg6DeR2GiXlzcbiiahdZ2jJ5uHH161d2N3Hf2UN3CJBHMgdRIhRgD5g8g+hqp0u0udNsJLb3eW4aS5mnLb1UDxJWk28ntux8hU+O5u0RQ1hIV6cSoWx27/wA/zoOW1OZ10PS7HSITJFLdy28sZmJKwAvG7EkknDlO/UirbWPZyLUYVhJdQ0jfeJ+JAYtmfof4177N6RdWkDJqfgS7XkaIhfiAeVpMHtxlR67c10GKD497MWTW1/rdu6MEt75o0VuSBiIg/wDMT9a6/wBkbZo9f1qXol0YbkZ7hjKc/mf3Vc3eiRYv5rRUW6u3Ds5HQ4RST58IPyrxLS7sLZBbQJcTG0SGRvECDKbunzLGgkz36288Obe4k94YKrRoWCjIHPkOc58hVeWNzqt5HY6rNHcCNgInTKxk7QDg8H8DEf3ie4rLxtbezkE9qIbsuPCa32yKqYGQdxHOdw47YNYynWJNPltrWBob54123kqoU8TADNtDZx8OfXdQZNqMulQ2kurX9usLDEsjqQWO124x3wB27Gt66dYHSrvToo0W3lkkSVYjj4pGy2fXLZNaLYX9whXVtIRsSsQI3R02bm2/iI52nn61nZQX1nNcObczR3E5uWJkAZCQF2Ac5wFBzkUFnp29bSNZNmQCBsORgHA+uMZ9c1r1E/fWH+Z/0PUGe3urnTI7XwrmJ1dWLxziM/C2eoJ646d+hrfdm4nktXW0mHgTeIwLJz8LDjn1/dQRYbZbuTUoZHZF+0Q5ZWwRtRG6/QVYxyRXU1vcwyRyIVbw3STIcHGeOnaoyQzwSSTCB3Fw5Yxrt3ITgZOTg8DoP31Ej06/Gpw3ECpBa2iGO3ts7QyNjcCBkAjaCD6kcUHRDpStUEryIGeF4m7q5Gf3E1toFKUoFKUoI2pXJsrC5uhDJOYYmk8KIZeTAJ2r6nGBULTZGv1mIlvI/Dk2ZcAbuOo46Va4oBQVepO9jEj+JeS75An3eCVyDyRjpWVmhvraC5Mt1GT8ao5AI6jpj1/fVkRk5oFAORQUesXbaYEB+0Jy0bMDEgYcMoIzjAJDZA8lNWQtX4xdz+fUfpUojNVWvy6tDBF9hpaPMX2sLrO3GDjoQeuPOgjz3zRaqlgBqLZZFMojGz4gxzux0GzB/vCrT3V8/wBauPllf0qQBnP8Kr9Y0ldVjRHuZodu4ZiOD8SkcHsfIjkc0ESxvGu717c+/wARUv8AE6jb8LY6475yKsJIGjjeT3i4baucAjJ/dVH/ALIXJ2lvafWWYSB9zSJ0APGNuMc56Z+nFYr7F/d2ok13VJJbfeTMXUPIW3fiwP7X/KPXIWGj3TanEX/boMJG2JgFILDO08dR0Nb9RY2NqZ2nu5AHVSqYz8RA8ugzmqu49kpmgit7XXdRtY4k2BopPjxnjk5zj5fpVzpOnHTo5UN1Pcb33Bp23MOAMZ+lBr08PeWol8a7iO50IcKDkMRnGO+Mj0NaNWuG05EbfezFtxxFhj8K5x079PmauQMUx60EKCF5oY5BcXKb1DbWK5GefKod/cNZ3KRft0m8p8UYBHxNt8u3U+lXIGKY5zQRjav/AOLnx5ZX9KrReN9rCxK34y7KJMDYAEDZJxwDkgeoq8NeYoMIYzGu0u7/ANpjzWylKBSlKBSlKBSlKBSvM1hLKsUTyNnCKWOPSgybPGKp7LWYtUnnhit7qI206oXlQBZOTypBORxUrRdWh1m0a5t4p4kV9hWZNpJwDx2I56juDUS9uFjMkj4xb3gJyev3YP8AOg3Xerm11e008WF5N7ycePEmY4uGOWPYfDj5sPOrQdOaj2qlma4kHxPwox+Few+vX6+lSaBSlKBSlKBSlCcCgUzVZFrdrLrMukqk3vEa7y234cYB654/F3rDU7fUJtTsGstRNtCrFp4REriZQRkEnkeXHnQW1Kg6bqttqTTC18UiFtrM0ZVSckcE8Hp29POp1ApSlApSlApSlApWueaK3hknnkSOKNSzu5wqqBkknsAKhfb+jbd32rY7c4z7wnX86DbqaGe1ltlLhp0KAocFcjrntisNLi92ia1eaWWRGLFpWyxDEkH5dvpioz6zprX0bLqNoYhEyswmXAYlcDOep5rRPrunpqMUv2pYraRwSGdzKuFOVK5bPAwGP/5QWWiymbSbSRmLM0KFiTkk7Rmub9p5UjttS355eQ/+1HWz2c9o7CKxjs7uR4JYT4bG4XwwecZBOMjtkcVD1VotbE6WUizBrqSNjC2/CGMJuOO25CPmKDrdUW+azcaY8MdzkbWmBKjnnIHpWiSW8Oib45oRe+EMMwOzxOnTr17de1YD2i0Zs41SzBBAG6ZRkkA8c88Gqu19pdOmvIFkdIo5EWYlmwsch42nyPDdccgUF9YtcR20SahLE11yW2Hjrxj6YFab7VGtL+1tRZXEwuDgyxoSsfIHxH65+Qqn1i/0V9T068cwXTRSFTLHPnwOMg4Bxy20c+dbb32gsmu2W0nE7rsEbRyfdsxJDLu6ZAHTPcUF37/be9ta+PGJ0Te0ZPIXz+Var7VrSytRczShoi+zdGN/PJ7fKquTV9IOqSF7uwFvJbgPciVV3MWwF3g9cdBnvUSO/wBN0zQLaKxmtVlE0O+ATbihLL4nBJIwu447AGg60HIrHxF3hC6hj2zzUI65pKnDanZA8nBnXt9aq5bvQLjXba8N5ZvNHC+JhdDC4ZRjAOOdx/L0oL+a3jlxvXkdGBII+RHNQ7SZX1GeEtvkt0C7mIzg8nj6D91YL7RaHI+xNY09myRtFymcjt19RVDHfW8eoX5S+TdfQyG0lDj42BOAhzyeVx/9UFzdT3NhpJudKsEup5JNwg3iPcGPn6DH5VaWskkttFJNEYpGQM8ZOShI5Ge+Olc9p3tRYTLN70/u3urrEPEO3ecAMwHXCtuBPQbSelWSe0OiMcLq9gTkDAuU6nt19DQWlK02t3bXkImtJ4p4m6PG4YH6it1ApSlApSlBjIgkRkbOGGDg4qGdNtlH4ZCc5/pW+fnU6lBz+lJLdtsutNuLRdm4l7hjg5wAMenNWf2bbgk/eYPbxWx39fWpmBXtBz9wbldS8BNOuJrcSIvje9PgqwJZsf2SAMZ5yfkbRdPgUAqZl45xM/61LwK9oKHVopLXwPctPmuw5beVuWXZgEr55y2B6cmpSQW62YubwS2+UDSh7hsIfU5qzwPKo2owxzWUySLlQu4YJBBHIII5BBAP0oIN1Fbx2Es9liaRYyY1N0yiQjoM84/KtNhNC8Nw16rWsMcn3TNdN94mFO49MckjHPTz4Eef2T0J7mWV9OiaRkBZizEk569evrXtp7NaPB720ViqmSIxP8bcoCcDr6UE5V0pm8NLpSxBkCi5JO3oSOenNRYWJv8AZcWrxQkPmf3ttvDYX6sDk+XFaLr2c0ezgnntbFI5fAkTerNnBGSOvcgGo0Ps1o8VpNMliglV9ofcxIBxnBz6n86DpBplsTkiT5eK361T6kLq2vzDZ6RNc2+xGEwu2XLFyGUjBxhfiB7njjrXSAYzimBQQvs22btIMd/Fb9aiatA1tFE1pZTXTGVUYLcMrRqeC4+Q7VcgY6V5geVBWafbe82kc11BNbzNndG1w7FeT3z3HP1rDU7MWunzy2dtJdXCR5jiNw6+Iw7Z5x88HvVtgCvcUFborzPFMJrR7ZUnZYg7li6cENyOOpGO2KsqYpQKUpQf/9k="/>
          <p:cNvSpPr>
            <a:spLocks noChangeAspect="1" noChangeArrowheads="1"/>
          </p:cNvSpPr>
          <p:nvPr/>
        </p:nvSpPr>
        <p:spPr bwMode="auto">
          <a:xfrm>
            <a:off x="33337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" name="Rounded Rectangle 18"/>
          <p:cNvSpPr/>
          <p:nvPr/>
        </p:nvSpPr>
        <p:spPr bwMode="auto">
          <a:xfrm>
            <a:off x="1713508" y="1340768"/>
            <a:ext cx="5221287" cy="2073275"/>
          </a:xfrm>
          <a:prstGeom prst="roundRect">
            <a:avLst>
              <a:gd name="adj" fmla="val 6215"/>
            </a:avLst>
          </a:prstGeom>
          <a:solidFill>
            <a:sysClr val="window" lastClr="FFFFFF">
              <a:alpha val="18000"/>
            </a:sys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1818407" y="1433182"/>
            <a:ext cx="5221215" cy="2073378"/>
            <a:chOff x="920562" y="3912202"/>
            <a:chExt cx="4896544" cy="2530481"/>
          </a:xfrm>
        </p:grpSpPr>
        <p:sp>
          <p:nvSpPr>
            <p:cNvPr id="21" name="Rounded Rectangle 20"/>
            <p:cNvSpPr/>
            <p:nvPr/>
          </p:nvSpPr>
          <p:spPr>
            <a:xfrm>
              <a:off x="920446" y="3911788"/>
              <a:ext cx="4896612" cy="2530355"/>
            </a:xfrm>
            <a:prstGeom prst="roundRect">
              <a:avLst>
                <a:gd name="adj" fmla="val 6215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20446" y="3911788"/>
              <a:ext cx="4896612" cy="2530355"/>
            </a:xfrm>
            <a:prstGeom prst="roundRect">
              <a:avLst>
                <a:gd name="adj" fmla="val 6215"/>
              </a:avLst>
            </a:prstGeom>
            <a:solidFill>
              <a:sysClr val="window" lastClr="FFFFFF">
                <a:alpha val="23000"/>
              </a:sysClr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1948176" y="1528788"/>
            <a:ext cx="5221215" cy="2073378"/>
            <a:chOff x="920562" y="3912202"/>
            <a:chExt cx="4896544" cy="2530481"/>
          </a:xfrm>
        </p:grpSpPr>
        <p:sp>
          <p:nvSpPr>
            <p:cNvPr id="26" name="Rounded Rectangle 25"/>
            <p:cNvSpPr/>
            <p:nvPr/>
          </p:nvSpPr>
          <p:spPr>
            <a:xfrm>
              <a:off x="920826" y="3911354"/>
              <a:ext cx="4896612" cy="2532293"/>
            </a:xfrm>
            <a:prstGeom prst="roundRect">
              <a:avLst>
                <a:gd name="adj" fmla="val 6215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920826" y="3911354"/>
              <a:ext cx="4896612" cy="2532293"/>
            </a:xfrm>
            <a:prstGeom prst="roundRect">
              <a:avLst>
                <a:gd name="adj" fmla="val 6215"/>
              </a:avLst>
            </a:prstGeom>
            <a:solidFill>
              <a:sysClr val="window" lastClr="FFFFFF">
                <a:alpha val="23000"/>
              </a:sysClr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105396" y="1614877"/>
            <a:ext cx="5221215" cy="2073378"/>
            <a:chOff x="920562" y="3912202"/>
            <a:chExt cx="4896544" cy="2530481"/>
          </a:xfrm>
        </p:grpSpPr>
        <p:sp>
          <p:nvSpPr>
            <p:cNvPr id="29" name="Rounded Rectangle 28"/>
            <p:cNvSpPr/>
            <p:nvPr/>
          </p:nvSpPr>
          <p:spPr>
            <a:xfrm>
              <a:off x="920772" y="3912848"/>
              <a:ext cx="4896612" cy="2530355"/>
            </a:xfrm>
            <a:prstGeom prst="roundRect">
              <a:avLst>
                <a:gd name="adj" fmla="val 6215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20772" y="3912848"/>
              <a:ext cx="4896612" cy="2530355"/>
            </a:xfrm>
            <a:prstGeom prst="roundRect">
              <a:avLst>
                <a:gd name="adj" fmla="val 6215"/>
              </a:avLst>
            </a:prstGeom>
            <a:solidFill>
              <a:sysClr val="window" lastClr="FFFFFF">
                <a:alpha val="23000"/>
              </a:sysClr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31" name="Rounded Rectangle 30"/>
          <p:cNvSpPr/>
          <p:nvPr/>
        </p:nvSpPr>
        <p:spPr bwMode="auto">
          <a:xfrm>
            <a:off x="2231033" y="1705893"/>
            <a:ext cx="5221287" cy="2073275"/>
          </a:xfrm>
          <a:prstGeom prst="roundRect">
            <a:avLst>
              <a:gd name="adj" fmla="val 6215"/>
            </a:avLst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i="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2231141" y="1705778"/>
            <a:ext cx="5220710" cy="2073390"/>
            <a:chOff x="1187821" y="3933727"/>
            <a:chExt cx="4896071" cy="2530495"/>
          </a:xfrm>
        </p:grpSpPr>
        <p:grpSp>
          <p:nvGrpSpPr>
            <p:cNvPr id="33" name="Group 42"/>
            <p:cNvGrpSpPr>
              <a:grpSpLocks/>
            </p:cNvGrpSpPr>
            <p:nvPr/>
          </p:nvGrpSpPr>
          <p:grpSpPr bwMode="auto">
            <a:xfrm>
              <a:off x="1322323" y="4164618"/>
              <a:ext cx="4486458" cy="2000688"/>
              <a:chOff x="511976" y="1828099"/>
              <a:chExt cx="4060024" cy="1961667"/>
            </a:xfrm>
          </p:grpSpPr>
          <p:pic>
            <p:nvPicPr>
              <p:cNvPr id="36" name="Picture 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884364"/>
                <a:ext cx="4038600" cy="1905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Text Box 4"/>
              <p:cNvSpPr txBox="1">
                <a:spLocks noChangeArrowheads="1"/>
              </p:cNvSpPr>
              <p:nvPr/>
            </p:nvSpPr>
            <p:spPr bwMode="auto">
              <a:xfrm rot="16200000">
                <a:off x="-144056" y="2483392"/>
                <a:ext cx="1561550" cy="250594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i="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significance</a:t>
                </a:r>
              </a:p>
            </p:txBody>
          </p:sp>
          <p:sp>
            <p:nvSpPr>
              <p:cNvPr id="38" name="Text Box 10"/>
              <p:cNvSpPr txBox="1">
                <a:spLocks noChangeArrowheads="1"/>
              </p:cNvSpPr>
              <p:nvPr/>
            </p:nvSpPr>
            <p:spPr bwMode="auto">
              <a:xfrm>
                <a:off x="1055722" y="3389463"/>
                <a:ext cx="3435556" cy="353343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Verdana" pitchFamily="34" charset="0"/>
                    <a:cs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i="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Chromosomal </a:t>
                </a:r>
                <a:r>
                  <a:rPr lang="en-US" sz="1400" b="1" i="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position</a:t>
                </a:r>
              </a:p>
            </p:txBody>
          </p:sp>
        </p:grpSp>
        <p:sp>
          <p:nvSpPr>
            <p:cNvPr id="34" name="Rounded Rectangle 33"/>
            <p:cNvSpPr/>
            <p:nvPr/>
          </p:nvSpPr>
          <p:spPr>
            <a:xfrm>
              <a:off x="1187720" y="3933867"/>
              <a:ext cx="4896612" cy="2530355"/>
            </a:xfrm>
            <a:prstGeom prst="roundRect">
              <a:avLst>
                <a:gd name="adj" fmla="val 6215"/>
              </a:avLst>
            </a:prstGeom>
            <a:solidFill>
              <a:sysClr val="window" lastClr="FFFFFF">
                <a:alpha val="23000"/>
              </a:sysClr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Right Brace 34"/>
            <p:cNvSpPr/>
            <p:nvPr/>
          </p:nvSpPr>
          <p:spPr>
            <a:xfrm>
              <a:off x="5720490" y="4244673"/>
              <a:ext cx="291670" cy="863182"/>
            </a:xfrm>
            <a:prstGeom prst="rightBrace">
              <a:avLst>
                <a:gd name="adj1" fmla="val 8333"/>
                <a:gd name="adj2" fmla="val 87645"/>
              </a:avLst>
            </a:prstGeom>
            <a:gradFill flip="none"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78000">
                  <a:sysClr val="windowText" lastClr="000000">
                    <a:tint val="37000"/>
                    <a:satMod val="300000"/>
                    <a:lumMod val="100000"/>
                    <a:alpha val="94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5400000" scaled="1"/>
              <a:tileRect/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3" name="Down Arrow 2"/>
          <p:cNvSpPr/>
          <p:nvPr/>
        </p:nvSpPr>
        <p:spPr bwMode="auto">
          <a:xfrm>
            <a:off x="4324151" y="3933056"/>
            <a:ext cx="895921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10826" r="87248" b="81536"/>
          <a:stretch/>
        </p:blipFill>
        <p:spPr bwMode="auto">
          <a:xfrm>
            <a:off x="7680870" y="1421914"/>
            <a:ext cx="1080120" cy="191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" y="4234731"/>
            <a:ext cx="8913267" cy="2622078"/>
            <a:chOff x="-1" y="4234731"/>
            <a:chExt cx="8913267" cy="2622078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05" b="77147"/>
            <a:stretch/>
          </p:blipFill>
          <p:spPr bwMode="auto">
            <a:xfrm>
              <a:off x="-1" y="4234731"/>
              <a:ext cx="7812362" cy="262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" descr="http://process-nmr.com/WordPress/wp-content/uploads/2009/01/1h-nmr-pear-cider-expansi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445734" y="4913798"/>
              <a:ext cx="1800201" cy="113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813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309372"/>
            <a:ext cx="6969968" cy="654862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1300" y="44450"/>
            <a:ext cx="8723313" cy="1143000"/>
          </a:xfrm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3D Manhattan plot</a:t>
            </a:r>
            <a:endParaRPr lang="de-CH" sz="3200" b="1" kern="1200" dirty="0">
              <a:solidFill>
                <a:schemeClr val="accent2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8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433" b="77372"/>
          <a:stretch/>
        </p:blipFill>
        <p:spPr>
          <a:xfrm>
            <a:off x="1588" y="1192920"/>
            <a:ext cx="9144000" cy="2836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44450"/>
            <a:ext cx="8723313" cy="1143000"/>
          </a:xfrm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Two extremely strong </a:t>
            </a:r>
            <a:r>
              <a:rPr lang="en-US" sz="3200" b="1" kern="1200" dirty="0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associations </a:t>
            </a:r>
            <a:r>
              <a:rPr lang="en-US" sz="3200" b="1" kern="1200" dirty="0" smtClean="0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point to novel loci</a:t>
            </a:r>
            <a:endParaRPr lang="de-CH" sz="3200" b="1" kern="1200" dirty="0">
              <a:solidFill>
                <a:schemeClr val="accent2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50179" name="AutoShape 2" descr="http://t1.gstatic.com/images?q=tbn:ANd9GcQxd7jS_A0UUNMQ-1T5Lj4-I9b_IygwY2l4w6ytmQBI2Bml6rRusA"/>
          <p:cNvSpPr>
            <a:spLocks noChangeAspect="1" noChangeArrowheads="1"/>
          </p:cNvSpPr>
          <p:nvPr/>
        </p:nvSpPr>
        <p:spPr bwMode="auto">
          <a:xfrm>
            <a:off x="8890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50180" name="AutoShape 4" descr="http://t1.gstatic.com/images?q=tbn:ANd9GcQxd7jS_A0UUNMQ-1T5Lj4-I9b_IygwY2l4w6ytmQBI2Bml6rRusA"/>
          <p:cNvSpPr>
            <a:spLocks noChangeAspect="1" noChangeArrowheads="1"/>
          </p:cNvSpPr>
          <p:nvPr/>
        </p:nvSpPr>
        <p:spPr bwMode="auto">
          <a:xfrm>
            <a:off x="2413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50181" name="AutoShape 6" descr="data:image/jpeg;base64,/9j/4AAQSkZJRgABAQAAAQABAAD/2wBDAAkGBwgHBgkIBwgKCgkLDRYPDQwMDRsUFRAWIB0iIiAdHx8kKDQsJCYxJx8fLT0tMTU3Ojo6Iys/RD84QzQ5Ojf/2wBDAQoKCg0MDRoPDxo3JR8lNzc3Nzc3Nzc3Nzc3Nzc3Nzc3Nzc3Nzc3Nzc3Nzc3Nzc3Nzc3Nzc3Nzc3Nzc3Nzc3Nzf/wAARCACLALoDASIAAhEBAxEB/8QAGwABAAIDAQEAAAAAAAAAAAAAAAQFAgMGAQf/xABEEAACAQMDAgMFBQQHBQkAAAABAgMABBEFEiExQRNRYQYUInGBFSMykdEkobHBMzRicnN0whYlNqLDRFJUkpOjsuHx/8QAFAEBAAAAAAAAAAAAAAAAAAAAAP/EABQRAQAAAAAAAAAAAAAAAAAAAAD/2gAMAwEAAhEDEQA/APuNKUoFKUoFKUoFKUoFKUoNN6cWc39w/wAK25rTe/1Of/Db+Fa4UaQyBpDsEjfCvfnuf0oMLa+M9/cW3u0yLC2BKw+F+FPH/m/canViqBBhRgDyrKgUpSgUpSgUrBJFdmCspKnDAHofI/mKzoFKUoFKUoFKUoFKUoFKUoFKUoPCfKoGn6g95c3cTWd1bi3ZVDzJhZcjOV88dKlFZsnEkePWM/rWqATMHZZY+XbOYj1Bx/3vSggammp++70uok08xENCVy7Ntboccdu/bt3n2DE+8Bj0nYD5VE1Z2CRIXBbc27AxwY3P8qizvqY8RdJNvvN64fxgSNu0HjHeg6CleLnaM9e9e0ClKUClKUEOwhgikuvAhSMtOWkKjG9iBkn16VMqLZ/0l3/jf6VqVQKUpQKUpQKUpQKUrVc3EVrbyTzttijUs7YzgAZNBtrw8CtFhe2+o2q3NnIJIXJAbBHQ4PX1FbznHHWgwhmjmBMUiSAHB2MDik8qwQySv+GNSxx5AZqJpNja2S3HukCQiSYs4UYyQAufyAH0qfQQtK1O21a195snZ4txXJUryPnXlhdRSFoo3DNvlbg5zhzn+Irc4aBWeMAqASV9fSuJ9ldTVNfa1mlCItvcTMzkAczkdT8qC/16dIZVJI3MxCg9yIZD/AGpunDddXnBws7YPmSB+n765j2svUl1fTY4JElRpWYMh3Dm2ugSCPVQKtr6WA2F9v1E2Km9b9oV9u3bjdz9DQdGOlK0WKeHZW6eM0+2NR4z4zJgfiOOMnrW+gUpSgUpSgi2f9Jd/wCN/pWpVV+mOWuNRU9Euto/9ND/ADqwoFKUoFKUoFKUoBqtivbqXUri1lsSltGuVn3539OMY47/AJVZHpUIN+3XUeBhYI2H1Lj+QoGiuJdIspQMeJAjnjHJUH+dTTVd7N/8O6X/AJOH/wCAqwPSg02v4ZP8Rv41vqs0CYz2czFtxF3Omf7srD+VWdBB1x/C0W/k3bdltI27ywp5r55olvb3XtdZW0iEw3OiybgGIJDSZPI56k/nXe+0+G9nNTAIObWQdf7JrgdRH2Pr9lqMXwxxWwtguOFyUfn6K1A14R2vtZpVlFuSPwSyoXLEHwLonk5JyWJ5Paup0GNL6LWbe6VZY21WZNrjI2ggkfxrgvGl1P2ttLsuz21vbyHxDnJkY3CbSf7rqfqK7L2euJ2utfgs2jWeHU3c+IuRh3K4/JTz60HZIixoqIoVVACgDgCsqqZNW911Oy0ua2u5pp1GbmKHMKna5JY5+H8H5stWuR5ig9pTI861QXMFxGZbeaOWMMyl43DDcpIYZHcEEHyINBtrwnBr3r0qu1K3jlvNOlkMgaG4LIFfAJMbj4h3GCePPB7UHmk/1vVf83/0o6sqrNIP7VqvP/bP+mlWWR50HtKUoFKUoFKUoFV8a/70vG7m3iHXyMn61YHpVcTOt3JKLaQiRSvBXjGME898mg3aQANJsgAABAgAHb4RVXfaH4l14g1G+Xx5TwJeE4LfCOw46VO097m3s44JrVy0QCAoVIYAYz1rXd3sqy2oNhc5afaOU7o3PDGgg6DeR2GiXlzcbiiahdZ2jJ5uHH161d2N3Hf2UN3CJBHMgdRIhRgD5g8g+hqp0u0udNsJLb3eW4aS5mnLb1UDxJWk28ntux8hU+O5u0RQ1hIV6cSoWx27/wA/zoOW1OZ10PS7HSITJFLdy28sZmJKwAvG7EkknDlO/UirbWPZyLUYVhJdQ0jfeJ+JAYtmfof4177N6RdWkDJqfgS7XkaIhfiAeVpMHtxlR67c10GKD497MWTW1/rdu6MEt75o0VuSBiIg/wDMT9a6/wBkbZo9f1qXol0YbkZ7hjKc/mf3Vc3eiRYv5rRUW6u3Ds5HQ4RST58IPyrxLS7sLZBbQJcTG0SGRvECDKbunzLGgkz36288Obe4k94YKrRoWCjIHPkOc58hVeWNzqt5HY6rNHcCNgInTKxk7QDg8H8DEf3ie4rLxtbezkE9qIbsuPCa32yKqYGQdxHOdw47YNYynWJNPltrWBob54123kqoU8TADNtDZx8OfXdQZNqMulQ2kurX9usLDEsjqQWO124x3wB27Gt66dYHSrvToo0W3lkkSVYjj4pGy2fXLZNaLYX9whXVtIRsSsQI3R02bm2/iI52nn61nZQX1nNcObczR3E5uWJkAZCQF2Ac5wFBzkUFnp29bSNZNmQCBsORgHA+uMZ9c1r1E/fWH+Z/0PUGe3urnTI7XwrmJ1dWLxziM/C2eoJ646d+hrfdm4nktXW0mHgTeIwLJz8LDjn1/dQRYbZbuTUoZHZF+0Q5ZWwRtRG6/QVYxyRXU1vcwyRyIVbw3STIcHGeOnaoyQzwSSTCB3Fw5Yxrt3ITgZOTg8DoP31Ej06/Gpw3ECpBa2iGO3ts7QyNjcCBkAjaCD6kcUHRDpStUEryIGeF4m7q5Gf3E1toFKUoFKUoI2pXJsrC5uhDJOYYmk8KIZeTAJ2r6nGBULTZGv1mIlvI/Dk2ZcAbuOo46Va4oBQVepO9jEj+JeS75An3eCVyDyRjpWVmhvraC5Mt1GT8ao5AI6jpj1/fVkRk5oFAORQUesXbaYEB+0Jy0bMDEgYcMoIzjAJDZA8lNWQtX4xdz+fUfpUojNVWvy6tDBF9hpaPMX2sLrO3GDjoQeuPOgjz3zRaqlgBqLZZFMojGz4gxzux0GzB/vCrT3V8/wBauPllf0qQBnP8Kr9Y0ldVjRHuZodu4ZiOD8SkcHsfIjkc0ESxvGu717c+/wARUv8AE6jb8LY6475yKsJIGjjeT3i4baucAjJ/dVH/ALIXJ2lvafWWYSB9zSJ0APGNuMc56Z+nFYr7F/d2ok13VJJbfeTMXUPIW3fiwP7X/KPXIWGj3TanEX/boMJG2JgFILDO08dR0Nb9RY2NqZ2nu5AHVSqYz8RA8ugzmqu49kpmgit7XXdRtY4k2BopPjxnjk5zj5fpVzpOnHTo5UN1Pcb33Bp23MOAMZ+lBr08PeWol8a7iO50IcKDkMRnGO+Mj0NaNWuG05EbfezFtxxFhj8K5x079PmauQMUx60EKCF5oY5BcXKb1DbWK5GefKod/cNZ3KRft0m8p8UYBHxNt8u3U+lXIGKY5zQRjav/AOLnx5ZX9KrReN9rCxK34y7KJMDYAEDZJxwDkgeoq8NeYoMIYzGu0u7/ANpjzWylKBSlKBSlKBSlKBSvM1hLKsUTyNnCKWOPSgybPGKp7LWYtUnnhit7qI206oXlQBZOTypBORxUrRdWh1m0a5t4p4kV9hWZNpJwDx2I56juDUS9uFjMkj4xb3gJyev3YP8AOg3Xerm11e008WF5N7ycePEmY4uGOWPYfDj5sPOrQdOaj2qlma4kHxPwox+Few+vX6+lSaBSlKBSlKBSlCcCgUzVZFrdrLrMukqk3vEa7y234cYB654/F3rDU7fUJtTsGstRNtCrFp4REriZQRkEnkeXHnQW1Kg6bqttqTTC18UiFtrM0ZVSckcE8Hp29POp1ApSlApSlApSlApWueaK3hknnkSOKNSzu5wqqBkknsAKhfb+jbd32rY7c4z7wnX86DbqaGe1ltlLhp0KAocFcjrntisNLi92ia1eaWWRGLFpWyxDEkH5dvpioz6zprX0bLqNoYhEyswmXAYlcDOep5rRPrunpqMUv2pYraRwSGdzKuFOVK5bPAwGP/5QWWiymbSbSRmLM0KFiTkk7Rmub9p5UjttS355eQ/+1HWz2c9o7CKxjs7uR4JYT4bG4XwwecZBOMjtkcVD1VotbE6WUizBrqSNjC2/CGMJuOO25CPmKDrdUW+azcaY8MdzkbWmBKjnnIHpWiSW8Oib45oRe+EMMwOzxOnTr17de1YD2i0Zs41SzBBAG6ZRkkA8c88Gqu19pdOmvIFkdIo5EWYlmwsch42nyPDdccgUF9YtcR20SahLE11yW2Hjrxj6YFab7VGtL+1tRZXEwuDgyxoSsfIHxH65+Qqn1i/0V9T068cwXTRSFTLHPnwOMg4Bxy20c+dbb32gsmu2W0nE7rsEbRyfdsxJDLu6ZAHTPcUF37/be9ta+PGJ0Te0ZPIXz+Var7VrSytRczShoi+zdGN/PJ7fKquTV9IOqSF7uwFvJbgPciVV3MWwF3g9cdBnvUSO/wBN0zQLaKxmtVlE0O+ATbihLL4nBJIwu447AGg60HIrHxF3hC6hj2zzUI65pKnDanZA8nBnXt9aq5bvQLjXba8N5ZvNHC+JhdDC4ZRjAOOdx/L0oL+a3jlxvXkdGBII+RHNQ7SZX1GeEtvkt0C7mIzg8nj6D91YL7RaHI+xNY09myRtFymcjt19RVDHfW8eoX5S+TdfQyG0lDj42BOAhzyeVx/9UFzdT3NhpJudKsEup5JNwg3iPcGPn6DH5VaWskkttFJNEYpGQM8ZOShI5Ge+Olc9p3tRYTLN70/u3urrEPEO3ecAMwHXCtuBPQbSelWSe0OiMcLq9gTkDAuU6nt19DQWlK02t3bXkImtJ4p4m6PG4YH6it1ApSlApSlBjIgkRkbOGGDg4qGdNtlH4ZCc5/pW+fnU6lBz+lJLdtsutNuLRdm4l7hjg5wAMenNWf2bbgk/eYPbxWx39fWpmBXtBz9wbldS8BNOuJrcSIvje9PgqwJZsf2SAMZ5yfkbRdPgUAqZl45xM/61LwK9oKHVopLXwPctPmuw5beVuWXZgEr55y2B6cmpSQW62YubwS2+UDSh7hsIfU5qzwPKo2owxzWUySLlQu4YJBBHIII5BBAP0oIN1Fbx2Es9liaRYyY1N0yiQjoM84/KtNhNC8Nw16rWsMcn3TNdN94mFO49MckjHPTz4Eef2T0J7mWV9OiaRkBZizEk569evrXtp7NaPB720ViqmSIxP8bcoCcDr6UE5V0pm8NLpSxBkCi5JO3oSOenNRYWJv8AZcWrxQkPmf3ttvDYX6sDk+XFaLr2c0ezgnntbFI5fAkTerNnBGSOvcgGo0Ps1o8VpNMliglV9ofcxIBxnBz6n86DpBplsTkiT5eK361T6kLq2vzDZ6RNc2+xGEwu2XLFyGUjBxhfiB7njjrXSAYzimBQQvs22btIMd/Fb9aiatA1tFE1pZTXTGVUYLcMrRqeC4+Q7VcgY6V5geVBWafbe82kc11BNbzNndG1w7FeT3z3HP1rDU7MWunzy2dtJdXCR5jiNw6+Iw7Z5x88HvVtgCvcUFborzPFMJrR7ZUnZYg7li6cENyOOpGO2KsqYpQKUpQf/9k="/>
          <p:cNvSpPr>
            <a:spLocks noChangeAspect="1" noChangeArrowheads="1"/>
          </p:cNvSpPr>
          <p:nvPr/>
        </p:nvSpPr>
        <p:spPr bwMode="auto">
          <a:xfrm>
            <a:off x="18097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50182" name="AutoShape 8" descr="data:image/jpeg;base64,/9j/4AAQSkZJRgABAQAAAQABAAD/2wBDAAkGBwgHBgkIBwgKCgkLDRYPDQwMDRsUFRAWIB0iIiAdHx8kKDQsJCYxJx8fLT0tMTU3Ojo6Iys/RD84QzQ5Ojf/2wBDAQoKCg0MDRoPDxo3JR8lNzc3Nzc3Nzc3Nzc3Nzc3Nzc3Nzc3Nzc3Nzc3Nzc3Nzc3Nzc3Nzc3Nzc3Nzc3Nzc3Nzf/wAARCACLALoDASIAAhEBAxEB/8QAGwABAAIDAQEAAAAAAAAAAAAAAAQFAgMGAQf/xABEEAACAQMDAgMFBQQHBQkAAAABAgMABBEFEiExQRNRYQYUInGBFSMykdEkobHBMzRicnN0whYlNqLDRFJUkpOjsuHx/8QAFAEBAAAAAAAAAAAAAAAAAAAAAP/EABQRAQAAAAAAAAAAAAAAAAAAAAD/2gAMAwEAAhEDEQA/APuNKUoFKUoFKUoFKUoFKUoNN6cWc39w/wAK25rTe/1Of/Db+Fa4UaQyBpDsEjfCvfnuf0oMLa+M9/cW3u0yLC2BKw+F+FPH/m/canViqBBhRgDyrKgUpSgUpSgUrBJFdmCspKnDAHofI/mKzoFKUoFKUoFKUoFKUoFKUoFKUoPCfKoGn6g95c3cTWd1bi3ZVDzJhZcjOV88dKlFZsnEkePWM/rWqATMHZZY+XbOYj1Bx/3vSggammp++70uok08xENCVy7Ntboccdu/bt3n2DE+8Bj0nYD5VE1Z2CRIXBbc27AxwY3P8qizvqY8RdJNvvN64fxgSNu0HjHeg6CleLnaM9e9e0ClKUClKUEOwhgikuvAhSMtOWkKjG9iBkn16VMqLZ/0l3/jf6VqVQKUpQKUpQKUpQKUrVc3EVrbyTzttijUs7YzgAZNBtrw8CtFhe2+o2q3NnIJIXJAbBHQ4PX1FbznHHWgwhmjmBMUiSAHB2MDik8qwQySv+GNSxx5AZqJpNja2S3HukCQiSYs4UYyQAufyAH0qfQQtK1O21a195snZ4txXJUryPnXlhdRSFoo3DNvlbg5zhzn+Irc4aBWeMAqASV9fSuJ9ldTVNfa1mlCItvcTMzkAczkdT8qC/16dIZVJI3MxCg9yIZD/AGpunDddXnBws7YPmSB+n765j2svUl1fTY4JElRpWYMh3Dm2ugSCPVQKtr6WA2F9v1E2Km9b9oV9u3bjdz9DQdGOlK0WKeHZW6eM0+2NR4z4zJgfiOOMnrW+gUpSgUpSgi2f9Jd/wCN/pWpVV+mOWuNRU9Euto/9ND/ADqwoFKUoFKUoFKUoBqtivbqXUri1lsSltGuVn3539OMY47/AJVZHpUIN+3XUeBhYI2H1Lj+QoGiuJdIspQMeJAjnjHJUH+dTTVd7N/8O6X/AJOH/wCAqwPSg02v4ZP8Rv41vqs0CYz2czFtxF3Omf7srD+VWdBB1x/C0W/k3bdltI27ywp5r55olvb3XtdZW0iEw3OiybgGIJDSZPI56k/nXe+0+G9nNTAIObWQdf7JrgdRH2Pr9lqMXwxxWwtguOFyUfn6K1A14R2vtZpVlFuSPwSyoXLEHwLonk5JyWJ5Paup0GNL6LWbe6VZY21WZNrjI2ggkfxrgvGl1P2ttLsuz21vbyHxDnJkY3CbSf7rqfqK7L2euJ2utfgs2jWeHU3c+IuRh3K4/JTz60HZIixoqIoVVACgDgCsqqZNW911Oy0ua2u5pp1GbmKHMKna5JY5+H8H5stWuR5ig9pTI861QXMFxGZbeaOWMMyl43DDcpIYZHcEEHyINBtrwnBr3r0qu1K3jlvNOlkMgaG4LIFfAJMbj4h3GCePPB7UHmk/1vVf83/0o6sqrNIP7VqvP/bP+mlWWR50HtKUoFKUoFKUoFV8a/70vG7m3iHXyMn61YHpVcTOt3JKLaQiRSvBXjGME898mg3aQANJsgAABAgAHb4RVXfaH4l14g1G+Xx5TwJeE4LfCOw46VO097m3s44JrVy0QCAoVIYAYz1rXd3sqy2oNhc5afaOU7o3PDGgg6DeR2GiXlzcbiiahdZ2jJ5uHH161d2N3Hf2UN3CJBHMgdRIhRgD5g8g+hqp0u0udNsJLb3eW4aS5mnLb1UDxJWk28ntux8hU+O5u0RQ1hIV6cSoWx27/wA/zoOW1OZ10PS7HSITJFLdy28sZmJKwAvG7EkknDlO/UirbWPZyLUYVhJdQ0jfeJ+JAYtmfof4177N6RdWkDJqfgS7XkaIhfiAeVpMHtxlR67c10GKD497MWTW1/rdu6MEt75o0VuSBiIg/wDMT9a6/wBkbZo9f1qXol0YbkZ7hjKc/mf3Vc3eiRYv5rRUW6u3Ds5HQ4RST58IPyrxLS7sLZBbQJcTG0SGRvECDKbunzLGgkz36288Obe4k94YKrRoWCjIHPkOc58hVeWNzqt5HY6rNHcCNgInTKxk7QDg8H8DEf3ie4rLxtbezkE9qIbsuPCa32yKqYGQdxHOdw47YNYynWJNPltrWBob54123kqoU8TADNtDZx8OfXdQZNqMulQ2kurX9usLDEsjqQWO124x3wB27Gt66dYHSrvToo0W3lkkSVYjj4pGy2fXLZNaLYX9whXVtIRsSsQI3R02bm2/iI52nn61nZQX1nNcObczR3E5uWJkAZCQF2Ac5wFBzkUFnp29bSNZNmQCBsORgHA+uMZ9c1r1E/fWH+Z/0PUGe3urnTI7XwrmJ1dWLxziM/C2eoJ646d+hrfdm4nktXW0mHgTeIwLJz8LDjn1/dQRYbZbuTUoZHZF+0Q5ZWwRtRG6/QVYxyRXU1vcwyRyIVbw3STIcHGeOnaoyQzwSSTCB3Fw5Yxrt3ITgZOTg8DoP31Ej06/Gpw3ECpBa2iGO3ts7QyNjcCBkAjaCD6kcUHRDpStUEryIGeF4m7q5Gf3E1toFKUoFKUoI2pXJsrC5uhDJOYYmk8KIZeTAJ2r6nGBULTZGv1mIlvI/Dk2ZcAbuOo46Va4oBQVepO9jEj+JeS75An3eCVyDyRjpWVmhvraC5Mt1GT8ao5AI6jpj1/fVkRk5oFAORQUesXbaYEB+0Jy0bMDEgYcMoIzjAJDZA8lNWQtX4xdz+fUfpUojNVWvy6tDBF9hpaPMX2sLrO3GDjoQeuPOgjz3zRaqlgBqLZZFMojGz4gxzux0GzB/vCrT3V8/wBauPllf0qQBnP8Kr9Y0ldVjRHuZodu4ZiOD8SkcHsfIjkc0ESxvGu717c+/wARUv8AE6jb8LY6475yKsJIGjjeT3i4baucAjJ/dVH/ALIXJ2lvafWWYSB9zSJ0APGNuMc56Z+nFYr7F/d2ok13VJJbfeTMXUPIW3fiwP7X/KPXIWGj3TanEX/boMJG2JgFILDO08dR0Nb9RY2NqZ2nu5AHVSqYz8RA8ugzmqu49kpmgit7XXdRtY4k2BopPjxnjk5zj5fpVzpOnHTo5UN1Pcb33Bp23MOAMZ+lBr08PeWol8a7iO50IcKDkMRnGO+Mj0NaNWuG05EbfezFtxxFhj8K5x079PmauQMUx60EKCF5oY5BcXKb1DbWK5GefKod/cNZ3KRft0m8p8UYBHxNt8u3U+lXIGKY5zQRjav/AOLnx5ZX9KrReN9rCxK34y7KJMDYAEDZJxwDkgeoq8NeYoMIYzGu0u7/ANpjzWylKBSlKBSlKBSlKBSvM1hLKsUTyNnCKWOPSgybPGKp7LWYtUnnhit7qI206oXlQBZOTypBORxUrRdWh1m0a5t4p4kV9hWZNpJwDx2I56juDUS9uFjMkj4xb3gJyev3YP8AOg3Xerm11e008WF5N7ycePEmY4uGOWPYfDj5sPOrQdOaj2qlma4kHxPwox+Few+vX6+lSaBSlKBSlKBSlCcCgUzVZFrdrLrMukqk3vEa7y234cYB654/F3rDU7fUJtTsGstRNtCrFp4REriZQRkEnkeXHnQW1Kg6bqttqTTC18UiFtrM0ZVSckcE8Hp29POp1ApSlApSlApSlApWueaK3hknnkSOKNSzu5wqqBkknsAKhfb+jbd32rY7c4z7wnX86DbqaGe1ltlLhp0KAocFcjrntisNLi92ia1eaWWRGLFpWyxDEkH5dvpioz6zprX0bLqNoYhEyswmXAYlcDOep5rRPrunpqMUv2pYraRwSGdzKuFOVK5bPAwGP/5QWWiymbSbSRmLM0KFiTkk7Rmub9p5UjttS355eQ/+1HWz2c9o7CKxjs7uR4JYT4bG4XwwecZBOMjtkcVD1VotbE6WUizBrqSNjC2/CGMJuOO25CPmKDrdUW+azcaY8MdzkbWmBKjnnIHpWiSW8Oib45oRe+EMMwOzxOnTr17de1YD2i0Zs41SzBBAG6ZRkkA8c88Gqu19pdOmvIFkdIo5EWYlmwsch42nyPDdccgUF9YtcR20SahLE11yW2Hjrxj6YFab7VGtL+1tRZXEwuDgyxoSsfIHxH65+Qqn1i/0V9T068cwXTRSFTLHPnwOMg4Bxy20c+dbb32gsmu2W0nE7rsEbRyfdsxJDLu6ZAHTPcUF37/be9ta+PGJ0Te0ZPIXz+Var7VrSytRczShoi+zdGN/PJ7fKquTV9IOqSF7uwFvJbgPciVV3MWwF3g9cdBnvUSO/wBN0zQLaKxmtVlE0O+ATbihLL4nBJIwu447AGg60HIrHxF3hC6hj2zzUI65pKnDanZA8nBnXt9aq5bvQLjXba8N5ZvNHC+JhdDC4ZRjAOOdx/L0oL+a3jlxvXkdGBII+RHNQ7SZX1GeEtvkt0C7mIzg8nj6D91YL7RaHI+xNY09myRtFymcjt19RVDHfW8eoX5S+TdfQyG0lDj42BOAhzyeVx/9UFzdT3NhpJudKsEup5JNwg3iPcGPn6DH5VaWskkttFJNEYpGQM8ZOShI5Ge+Olc9p3tRYTLN70/u3urrEPEO3ecAMwHXCtuBPQbSelWSe0OiMcLq9gTkDAuU6nt19DQWlK02t3bXkImtJ4p4m6PG4YH6it1ApSlApSlBjIgkRkbOGGDg4qGdNtlH4ZCc5/pW+fnU6lBz+lJLdtsutNuLRdm4l7hjg5wAMenNWf2bbgk/eYPbxWx39fWpmBXtBz9wbldS8BNOuJrcSIvje9PgqwJZsf2SAMZ5yfkbRdPgUAqZl45xM/61LwK9oKHVopLXwPctPmuw5beVuWXZgEr55y2B6cmpSQW62YubwS2+UDSh7hsIfU5qzwPKo2owxzWUySLlQu4YJBBHIII5BBAP0oIN1Fbx2Es9liaRYyY1N0yiQjoM84/KtNhNC8Nw16rWsMcn3TNdN94mFO49MckjHPTz4Eef2T0J7mWV9OiaRkBZizEk569evrXtp7NaPB720ViqmSIxP8bcoCcDr6UE5V0pm8NLpSxBkCi5JO3oSOenNRYWJv8AZcWrxQkPmf3ttvDYX6sDk+XFaLr2c0ezgnntbFI5fAkTerNnBGSOvcgGo0Ps1o8VpNMliglV9ofcxIBxnBz6n86DpBplsTkiT5eK361T6kLq2vzDZ6RNc2+xGEwu2XLFyGUjBxhfiB7njjrXSAYzimBQQvs22btIMd/Fb9aiatA1tFE1pZTXTGVUYLcMrRqeC4+Q7VcgY6V5geVBWafbe82kc11BNbzNndG1w7FeT3z3HP1rDU7MWunzy2dtJdXCR5jiNw6+Iw7Z5x88HvVtgCvcUFborzPFMJrR7ZUnZYg7li6cENyOOpGO2KsqYpQKUpQf/9k="/>
          <p:cNvSpPr>
            <a:spLocks noChangeAspect="1" noChangeArrowheads="1"/>
          </p:cNvSpPr>
          <p:nvPr/>
        </p:nvSpPr>
        <p:spPr bwMode="auto">
          <a:xfrm>
            <a:off x="33337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7" name="Group 6"/>
          <p:cNvGrpSpPr/>
          <p:nvPr/>
        </p:nvGrpSpPr>
        <p:grpSpPr>
          <a:xfrm>
            <a:off x="88900" y="4005064"/>
            <a:ext cx="4339084" cy="2836530"/>
            <a:chOff x="88900" y="4005064"/>
            <a:chExt cx="4339084" cy="2836530"/>
          </a:xfrm>
        </p:grpSpPr>
        <p:pic>
          <p:nvPicPr>
            <p:cNvPr id="47" name="Picture 4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28" r="56198" b="54744"/>
            <a:stretch/>
          </p:blipFill>
          <p:spPr>
            <a:xfrm>
              <a:off x="152400" y="4005064"/>
              <a:ext cx="4191000" cy="2836530"/>
            </a:xfrm>
            <a:prstGeom prst="rect">
              <a:avLst/>
            </a:prstGeom>
          </p:spPr>
        </p:pic>
        <p:sp>
          <p:nvSpPr>
            <p:cNvPr id="6" name="Line Callout 3 5"/>
            <p:cNvSpPr/>
            <p:nvPr/>
          </p:nvSpPr>
          <p:spPr bwMode="auto">
            <a:xfrm flipH="1">
              <a:off x="88900" y="4033278"/>
              <a:ext cx="4339084" cy="2708089"/>
            </a:xfrm>
            <a:prstGeom prst="borderCallout3">
              <a:avLst>
                <a:gd name="adj1" fmla="val 109"/>
                <a:gd name="adj2" fmla="val 52806"/>
                <a:gd name="adj3" fmla="val -9036"/>
                <a:gd name="adj4" fmla="val 48767"/>
                <a:gd name="adj5" fmla="val -9140"/>
                <a:gd name="adj6" fmla="val -45946"/>
                <a:gd name="adj7" fmla="val -67858"/>
                <a:gd name="adj8" fmla="val -78914"/>
              </a:avLst>
            </a:prstGeom>
            <a:solidFill>
              <a:schemeClr val="accent3">
                <a:lumMod val="85000"/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80384" y="4033277"/>
            <a:ext cx="4454649" cy="2836530"/>
            <a:chOff x="4580384" y="4033277"/>
            <a:chExt cx="4454649" cy="2836530"/>
          </a:xfrm>
        </p:grpSpPr>
        <p:pic>
          <p:nvPicPr>
            <p:cNvPr id="39" name="Picture 38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76" t="22628" r="4433" b="54744"/>
            <a:stretch/>
          </p:blipFill>
          <p:spPr>
            <a:xfrm>
              <a:off x="4624958" y="4033277"/>
              <a:ext cx="4410075" cy="2836530"/>
            </a:xfrm>
            <a:prstGeom prst="rect">
              <a:avLst/>
            </a:prstGeom>
          </p:spPr>
        </p:pic>
        <p:sp>
          <p:nvSpPr>
            <p:cNvPr id="49" name="Line Callout 3 48"/>
            <p:cNvSpPr/>
            <p:nvPr/>
          </p:nvSpPr>
          <p:spPr bwMode="auto">
            <a:xfrm flipH="1">
              <a:off x="4580384" y="4033277"/>
              <a:ext cx="4339084" cy="2708089"/>
            </a:xfrm>
            <a:prstGeom prst="borderCallout3">
              <a:avLst>
                <a:gd name="adj1" fmla="val 109"/>
                <a:gd name="adj2" fmla="val 52806"/>
                <a:gd name="adj3" fmla="val -8333"/>
                <a:gd name="adj4" fmla="val 49206"/>
                <a:gd name="adj5" fmla="val -8349"/>
                <a:gd name="adj6" fmla="val 9262"/>
                <a:gd name="adj7" fmla="val -78058"/>
                <a:gd name="adj8" fmla="val 9332"/>
              </a:avLst>
            </a:prstGeom>
            <a:solidFill>
              <a:schemeClr val="accent3">
                <a:lumMod val="85000"/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5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6" b="25800"/>
          <a:stretch/>
        </p:blipFill>
        <p:spPr>
          <a:xfrm>
            <a:off x="83662" y="1008112"/>
            <a:ext cx="8880826" cy="5877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44450"/>
            <a:ext cx="8723313" cy="1143000"/>
          </a:xfrm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Two extremely strong </a:t>
            </a:r>
            <a:r>
              <a:rPr lang="en-US" sz="3200" b="1" kern="1200" dirty="0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associations </a:t>
            </a:r>
            <a:r>
              <a:rPr lang="en-US" sz="3200" b="1" kern="1200" dirty="0" smtClean="0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point to novel loci</a:t>
            </a:r>
            <a:endParaRPr lang="de-CH" sz="3200" b="1" kern="1200" dirty="0">
              <a:solidFill>
                <a:schemeClr val="accent2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5" name="Line Callout 3 14"/>
          <p:cNvSpPr/>
          <p:nvPr/>
        </p:nvSpPr>
        <p:spPr bwMode="auto">
          <a:xfrm flipH="1">
            <a:off x="88900" y="3573016"/>
            <a:ext cx="4339084" cy="3240360"/>
          </a:xfrm>
          <a:prstGeom prst="borderCallout3">
            <a:avLst>
              <a:gd name="adj1" fmla="val -133"/>
              <a:gd name="adj2" fmla="val 30717"/>
              <a:gd name="adj3" fmla="val -6049"/>
              <a:gd name="adj4" fmla="val 30708"/>
              <a:gd name="adj5" fmla="val -6004"/>
              <a:gd name="adj6" fmla="val 18238"/>
              <a:gd name="adj7" fmla="val -8563"/>
              <a:gd name="adj8" fmla="val 18207"/>
            </a:avLst>
          </a:prstGeom>
          <a:solidFill>
            <a:schemeClr val="accent3">
              <a:lumMod val="85000"/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" name="Line Callout 3 15"/>
          <p:cNvSpPr/>
          <p:nvPr/>
        </p:nvSpPr>
        <p:spPr bwMode="auto">
          <a:xfrm flipH="1">
            <a:off x="4524075" y="3573016"/>
            <a:ext cx="4339084" cy="3240360"/>
          </a:xfrm>
          <a:prstGeom prst="borderCallout3">
            <a:avLst>
              <a:gd name="adj1" fmla="val -133"/>
              <a:gd name="adj2" fmla="val 30717"/>
              <a:gd name="adj3" fmla="val -6049"/>
              <a:gd name="adj4" fmla="val 30708"/>
              <a:gd name="adj5" fmla="val -6004"/>
              <a:gd name="adj6" fmla="val 18238"/>
              <a:gd name="adj7" fmla="val -8563"/>
              <a:gd name="adj8" fmla="val 18207"/>
            </a:avLst>
          </a:prstGeom>
          <a:solidFill>
            <a:schemeClr val="accent3">
              <a:lumMod val="85000"/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2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kern="1200" dirty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But what </a:t>
            </a:r>
            <a:r>
              <a:rPr lang="en-US" sz="3200" b="1" kern="1200" dirty="0" smtClean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compound is linked to a particular SNP?</a:t>
            </a:r>
            <a:endParaRPr lang="en-US" sz="3200" b="1" kern="1200" dirty="0">
              <a:solidFill>
                <a:schemeClr val="accent2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8" r="56347" b="1977"/>
          <a:stretch/>
        </p:blipFill>
        <p:spPr>
          <a:xfrm>
            <a:off x="611560" y="4149080"/>
            <a:ext cx="7200800" cy="22738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406192" y="4675434"/>
            <a:ext cx="171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Significance</a:t>
            </a:r>
            <a:endParaRPr lang="en-US" i="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27584" y="4149080"/>
            <a:ext cx="0" cy="1440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43080" y="3399383"/>
            <a:ext cx="8421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/>
              <a:t>Plot significance for </a:t>
            </a:r>
            <a:r>
              <a:rPr lang="en-US" sz="2400" dirty="0" smtClean="0"/>
              <a:t>all </a:t>
            </a:r>
            <a:r>
              <a:rPr lang="en-US" sz="2400" i="0" dirty="0" smtClean="0"/>
              <a:t>NMR features for a given SNP</a:t>
            </a:r>
            <a:endParaRPr lang="en-US" sz="2400" i="0" dirty="0"/>
          </a:p>
        </p:txBody>
      </p:sp>
      <p:grpSp>
        <p:nvGrpSpPr>
          <p:cNvPr id="4" name="Group 3"/>
          <p:cNvGrpSpPr/>
          <p:nvPr/>
        </p:nvGrpSpPr>
        <p:grpSpPr>
          <a:xfrm>
            <a:off x="611560" y="1412776"/>
            <a:ext cx="8225012" cy="5419764"/>
            <a:chOff x="611560" y="1412776"/>
            <a:chExt cx="8225012" cy="5419764"/>
          </a:xfrm>
        </p:grpSpPr>
        <p:grpSp>
          <p:nvGrpSpPr>
            <p:cNvPr id="21" name="Group 20"/>
            <p:cNvGrpSpPr/>
            <p:nvPr/>
          </p:nvGrpSpPr>
          <p:grpSpPr>
            <a:xfrm>
              <a:off x="611560" y="1412776"/>
              <a:ext cx="8225012" cy="5010128"/>
              <a:chOff x="611560" y="1412776"/>
              <a:chExt cx="8225012" cy="5010128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11560" y="2204864"/>
                <a:ext cx="8225012" cy="4218040"/>
                <a:chOff x="611560" y="2204864"/>
                <a:chExt cx="8225012" cy="4218040"/>
              </a:xfrm>
            </p:grpSpPr>
            <p:pic>
              <p:nvPicPr>
                <p:cNvPr id="17" name="Picture 16"/>
                <p:cNvPicPr/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6576" r="50138" b="1977"/>
                <a:stretch/>
              </p:blipFill>
              <p:spPr>
                <a:xfrm>
                  <a:off x="611560" y="2664372"/>
                  <a:ext cx="8225012" cy="3758532"/>
                </a:xfrm>
                <a:prstGeom prst="rect">
                  <a:avLst/>
                </a:prstGeom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1475656" y="2204864"/>
                  <a:ext cx="625235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0" dirty="0" smtClean="0"/>
                    <a:t>Compare with NMR spectra of pure compounds</a:t>
                  </a:r>
                  <a:endParaRPr lang="en-US" i="0" dirty="0"/>
                </a:p>
              </p:txBody>
            </p:sp>
          </p:grpSp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779912" y="1412776"/>
                <a:ext cx="975551" cy="851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2915816" y="6309320"/>
              <a:ext cx="34370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Futura"/>
                  <a:cs typeface="Futura"/>
                </a:rPr>
                <a:t>Metabomatching</a:t>
              </a:r>
              <a:endParaRPr lang="en-US" sz="2800" i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312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kern="1200" dirty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“</a:t>
            </a:r>
            <a:r>
              <a:rPr lang="en-US" sz="3200" b="1" kern="1200" dirty="0" err="1" smtClean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Metabo</a:t>
            </a:r>
            <a:r>
              <a:rPr lang="en-US" sz="3200" b="1" kern="1200" dirty="0" smtClean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-matching</a:t>
            </a:r>
            <a:r>
              <a:rPr lang="en-US" sz="3200" b="1" kern="1200" dirty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” works well for several known associations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1321"/>
            <a:ext cx="8064896" cy="51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47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sz="3200" b="1" kern="1200" dirty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Our novel compound-locus associations make biological sense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 b="1345"/>
          <a:stretch/>
        </p:blipFill>
        <p:spPr>
          <a:xfrm>
            <a:off x="0" y="1268760"/>
            <a:ext cx="9143999" cy="5616959"/>
          </a:xfrm>
          <a:prstGeom prst="rect">
            <a:avLst/>
          </a:prstGeom>
        </p:spPr>
      </p:pic>
      <p:sp>
        <p:nvSpPr>
          <p:cNvPr id="4" name="Line Callout 1 3" descr="Solute Carrier Family 7 (Glycoprotein-Associated Amino Acid Transporter Light Chain, Bo,+ System), Member 9"/>
          <p:cNvSpPr/>
          <p:nvPr/>
        </p:nvSpPr>
        <p:spPr bwMode="auto">
          <a:xfrm>
            <a:off x="1259632" y="1988840"/>
            <a:ext cx="2232248" cy="792088"/>
          </a:xfrm>
          <a:prstGeom prst="borderCallout1">
            <a:avLst>
              <a:gd name="adj1" fmla="val 101274"/>
              <a:gd name="adj2" fmla="val 52512"/>
              <a:gd name="adj3" fmla="val 229331"/>
              <a:gd name="adj4" fmla="val 61193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i="0" dirty="0"/>
              <a:t>S</a:t>
            </a:r>
            <a:r>
              <a:rPr lang="en-US" sz="1200" i="0" dirty="0"/>
              <a:t>olute Carrier </a:t>
            </a:r>
            <a:r>
              <a:rPr lang="en-US" sz="1200" b="1" i="0" dirty="0"/>
              <a:t>L</a:t>
            </a:r>
            <a:r>
              <a:rPr lang="en-US" sz="1200" i="0" dirty="0"/>
              <a:t>ight </a:t>
            </a:r>
            <a:r>
              <a:rPr lang="en-US" sz="1200" b="1" i="0" dirty="0"/>
              <a:t>C</a:t>
            </a:r>
            <a:r>
              <a:rPr lang="en-US" sz="1200" i="0" dirty="0"/>
              <a:t>hain </a:t>
            </a:r>
            <a:r>
              <a:rPr lang="en-US" sz="1200" i="0" dirty="0" smtClean="0"/>
              <a:t>Family </a:t>
            </a:r>
            <a:r>
              <a:rPr lang="en-US" sz="1200" b="1" i="0" dirty="0" smtClean="0"/>
              <a:t>7</a:t>
            </a:r>
            <a:r>
              <a:rPr lang="en-US" sz="1200" i="0" dirty="0" smtClean="0"/>
              <a:t>, </a:t>
            </a:r>
            <a:r>
              <a:rPr lang="en-US" sz="1200" i="0" dirty="0"/>
              <a:t>Member </a:t>
            </a:r>
            <a:r>
              <a:rPr lang="en-US" sz="1200" b="1" i="0" dirty="0"/>
              <a:t>9</a:t>
            </a:r>
            <a:r>
              <a:rPr lang="en-US" sz="1200" i="0" dirty="0" smtClean="0"/>
              <a:t> </a:t>
            </a:r>
            <a:r>
              <a:rPr lang="en-US" sz="1200" i="0" dirty="0"/>
              <a:t>(Glycoprotein-Associated Amino Acid </a:t>
            </a:r>
            <a:r>
              <a:rPr lang="en-US" sz="1200" i="0" dirty="0" smtClean="0"/>
              <a:t>Transporter)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5724128" y="2492896"/>
            <a:ext cx="2088232" cy="360040"/>
          </a:xfrm>
          <a:prstGeom prst="borderCallout1">
            <a:avLst>
              <a:gd name="adj1" fmla="val 101948"/>
              <a:gd name="adj2" fmla="val 47103"/>
              <a:gd name="adj3" fmla="val 333631"/>
              <a:gd name="adj4" fmla="val 518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b="1" i="0" dirty="0" err="1" smtClean="0"/>
              <a:t>Fu</a:t>
            </a:r>
            <a:r>
              <a:rPr lang="en-US" sz="1400" i="0" dirty="0" err="1" smtClean="0"/>
              <a:t>cosyl</a:t>
            </a:r>
            <a:r>
              <a:rPr lang="en-US" sz="1400" b="1" i="0" dirty="0" err="1" smtClean="0"/>
              <a:t>t</a:t>
            </a:r>
            <a:r>
              <a:rPr lang="en-US" sz="1400" i="0" dirty="0" err="1" smtClean="0"/>
              <a:t>ransferase</a:t>
            </a:r>
            <a:r>
              <a:rPr lang="en-US" sz="1400" i="0" dirty="0" smtClean="0"/>
              <a:t> </a:t>
            </a:r>
            <a:r>
              <a:rPr lang="en-US" sz="1400" b="1" i="0" dirty="0" smtClean="0"/>
              <a:t>2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100" y="4685074"/>
            <a:ext cx="997389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0" dirty="0" smtClean="0"/>
              <a:t>Lysine</a:t>
            </a:r>
            <a:endParaRPr lang="en-US" i="0" dirty="0"/>
          </a:p>
        </p:txBody>
      </p:sp>
      <p:sp>
        <p:nvSpPr>
          <p:cNvPr id="12" name="TextBox 11"/>
          <p:cNvSpPr txBox="1"/>
          <p:nvPr/>
        </p:nvSpPr>
        <p:spPr>
          <a:xfrm>
            <a:off x="5276314" y="4700434"/>
            <a:ext cx="1067921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0" dirty="0" err="1" smtClean="0"/>
              <a:t>Fucose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04728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ChangeArrowheads="1"/>
          </p:cNvSpPr>
          <p:nvPr/>
        </p:nvSpPr>
        <p:spPr bwMode="auto">
          <a:xfrm>
            <a:off x="304800" y="2286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6000" i="0">
                <a:solidFill>
                  <a:schemeClr val="tx2"/>
                </a:solidFill>
                <a:latin typeface="Arial" charset="0"/>
              </a:rPr>
              <a:t>Phenotypic variation:</a:t>
            </a:r>
            <a:endParaRPr lang="en-US" sz="6000" i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9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58324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31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sz="3200" b="1" kern="1200" dirty="0" err="1" smtClean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TasteSensomics</a:t>
            </a:r>
            <a:r>
              <a:rPr lang="en-US" sz="3200" b="1" kern="1200" dirty="0" smtClean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 Cohort Replicates &gt;40% </a:t>
            </a:r>
            <a:br>
              <a:rPr lang="en-US" sz="3200" b="1" kern="1200" dirty="0" smtClean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</a:br>
            <a:r>
              <a:rPr lang="en-US" sz="3200" b="1" kern="1200" dirty="0" smtClean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of the </a:t>
            </a:r>
            <a:r>
              <a:rPr lang="en-US" sz="3200" b="1" kern="1200" dirty="0" err="1" smtClean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CoLaus</a:t>
            </a:r>
            <a:r>
              <a:rPr lang="en-US" sz="3200" b="1" kern="1200" dirty="0" smtClean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 associations</a:t>
            </a:r>
            <a:endParaRPr lang="en-US" sz="3200" b="1" kern="1200" dirty="0">
              <a:solidFill>
                <a:schemeClr val="accent2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937163"/>
              </p:ext>
            </p:extLst>
          </p:nvPr>
        </p:nvGraphicFramePr>
        <p:xfrm>
          <a:off x="395536" y="1988840"/>
          <a:ext cx="8424936" cy="32687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312"/>
                <a:gridCol w="2808312"/>
                <a:gridCol w="2808312"/>
              </a:tblGrid>
              <a:tr h="400768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Cohort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CoLaus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TasteSensomics</a:t>
                      </a:r>
                      <a:endParaRPr lang="en-US" i="1" dirty="0"/>
                    </a:p>
                  </a:txBody>
                  <a:tcPr/>
                </a:tc>
              </a:tr>
              <a:tr h="463328">
                <a:tc>
                  <a:txBody>
                    <a:bodyPr/>
                    <a:lstStyle/>
                    <a:p>
                      <a:r>
                        <a:rPr lang="en-US" i="0" dirty="0" smtClean="0"/>
                        <a:t>Initiator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CHUV / GSK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Nestle</a:t>
                      </a:r>
                      <a:r>
                        <a:rPr lang="en-US" i="0" baseline="0" dirty="0" smtClean="0"/>
                        <a:t> Research Center</a:t>
                      </a:r>
                      <a:endParaRPr lang="en-US" i="0" dirty="0"/>
                    </a:p>
                  </a:txBody>
                  <a:tcPr/>
                </a:tc>
              </a:tr>
              <a:tr h="400768">
                <a:tc>
                  <a:txBody>
                    <a:bodyPr/>
                    <a:lstStyle/>
                    <a:p>
                      <a:r>
                        <a:rPr lang="en-US" i="0" dirty="0" smtClean="0"/>
                        <a:t>Sample size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835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601</a:t>
                      </a:r>
                      <a:endParaRPr lang="en-US" i="0" dirty="0"/>
                    </a:p>
                  </a:txBody>
                  <a:tcPr/>
                </a:tc>
              </a:tr>
              <a:tr h="400768">
                <a:tc>
                  <a:txBody>
                    <a:bodyPr/>
                    <a:lstStyle/>
                    <a:p>
                      <a:r>
                        <a:rPr lang="en-US" i="0" dirty="0" smtClean="0"/>
                        <a:t>NMR device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Bruker</a:t>
                      </a:r>
                      <a:r>
                        <a:rPr lang="fr-C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16.4T 700MHz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Bruker</a:t>
                      </a:r>
                      <a:r>
                        <a:rPr lang="fr-C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Avance II 600MHz</a:t>
                      </a:r>
                      <a:endParaRPr lang="en-US" i="0" dirty="0"/>
                    </a:p>
                  </a:txBody>
                  <a:tcPr/>
                </a:tc>
              </a:tr>
              <a:tr h="400768">
                <a:tc>
                  <a:txBody>
                    <a:bodyPr/>
                    <a:lstStyle/>
                    <a:p>
                      <a:r>
                        <a:rPr lang="en-US" i="0" dirty="0" smtClean="0"/>
                        <a:t>Population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Lausanne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São Paulo</a:t>
                      </a:r>
                      <a:endParaRPr lang="en-US" i="0" dirty="0"/>
                    </a:p>
                  </a:txBody>
                  <a:tcPr/>
                </a:tc>
              </a:tr>
              <a:tr h="400768">
                <a:tc>
                  <a:txBody>
                    <a:bodyPr/>
                    <a:lstStyle/>
                    <a:p>
                      <a:r>
                        <a:rPr lang="en-US" i="0" dirty="0" smtClean="0"/>
                        <a:t>Ethnicity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Caucasian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Admixed</a:t>
                      </a:r>
                      <a:endParaRPr lang="en-US" i="0" dirty="0"/>
                    </a:p>
                  </a:txBody>
                  <a:tcPr/>
                </a:tc>
              </a:tr>
              <a:tr h="400768">
                <a:tc>
                  <a:txBody>
                    <a:bodyPr/>
                    <a:lstStyle/>
                    <a:p>
                      <a:r>
                        <a:rPr lang="en-US" i="0" dirty="0" smtClean="0"/>
                        <a:t>Discovery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 (P&lt;5x10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‑8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0" dirty="0"/>
                    </a:p>
                  </a:txBody>
                  <a:tcPr/>
                </a:tc>
              </a:tr>
              <a:tr h="400768">
                <a:tc>
                  <a:txBody>
                    <a:bodyPr/>
                    <a:lstStyle/>
                    <a:p>
                      <a:r>
                        <a:rPr lang="en-US" i="0" dirty="0" smtClean="0"/>
                        <a:t>Replication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 (P&lt;0.05/139)</a:t>
                      </a:r>
                      <a:endParaRPr lang="en-US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60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80349"/>
            <a:ext cx="4429300" cy="35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14300" y="57150"/>
            <a:ext cx="890905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i="0" dirty="0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… despite different populations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0" t="691"/>
          <a:stretch/>
        </p:blipFill>
        <p:spPr bwMode="auto">
          <a:xfrm>
            <a:off x="467544" y="5568781"/>
            <a:ext cx="3365938" cy="23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074668"/>
            <a:ext cx="323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CoLaus</a:t>
            </a:r>
            <a:r>
              <a:rPr lang="en-US" sz="2400" i="0" dirty="0" smtClean="0"/>
              <a:t>: Caucasian</a:t>
            </a:r>
            <a:endParaRPr lang="en-US" sz="2400" i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5536" y="1074667"/>
            <a:ext cx="8630686" cy="4730597"/>
            <a:chOff x="395536" y="1074667"/>
            <a:chExt cx="8630686" cy="4730597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099152"/>
              <a:ext cx="4059569" cy="3157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476963" y="1074667"/>
              <a:ext cx="45492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Taste</a:t>
              </a:r>
              <a:r>
                <a:rPr lang="en-GB" sz="2400" b="1" dirty="0" err="1" smtClean="0"/>
                <a:t>Sensomics</a:t>
              </a:r>
              <a:r>
                <a:rPr lang="en-US" sz="2400" i="0" dirty="0" smtClean="0"/>
                <a:t>: Admixed</a:t>
              </a:r>
              <a:endParaRPr lang="en-US" sz="2400" i="0" dirty="0"/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3" t="40127" r="39279" b="34618"/>
            <a:stretch/>
          </p:blipFill>
          <p:spPr bwMode="auto">
            <a:xfrm>
              <a:off x="5141241" y="2336304"/>
              <a:ext cx="2664297" cy="2326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3" b="63665"/>
            <a:stretch/>
          </p:blipFill>
          <p:spPr bwMode="auto">
            <a:xfrm>
              <a:off x="7468086" y="1967765"/>
              <a:ext cx="1403657" cy="1710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https://encrypted-tbn3.gstatic.com/images?q=tbn:ANd9GcQlDu5dJ9uukluG16wZYvzKQ3zE6t0MNKqh8k77-rGx4kOUrtVqXA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98" r="50702" b="-492"/>
            <a:stretch/>
          </p:blipFill>
          <p:spPr bwMode="auto">
            <a:xfrm>
              <a:off x="8089184" y="4356360"/>
              <a:ext cx="843359" cy="1183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Lucy Liu Picture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9" r="14459" b="34497"/>
            <a:stretch/>
          </p:blipFill>
          <p:spPr bwMode="auto">
            <a:xfrm>
              <a:off x="4529961" y="3743184"/>
              <a:ext cx="932934" cy="1183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8" t="-5096" r="30779" b="13646"/>
            <a:stretch/>
          </p:blipFill>
          <p:spPr bwMode="auto">
            <a:xfrm>
              <a:off x="6441413" y="1408658"/>
              <a:ext cx="975001" cy="13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 bwMode="auto">
            <a:xfrm flipH="1">
              <a:off x="4462704" y="1104285"/>
              <a:ext cx="13639" cy="47009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95536" y="1476667"/>
              <a:ext cx="842493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/>
          <p:cNvSpPr txBox="1"/>
          <p:nvPr/>
        </p:nvSpPr>
        <p:spPr>
          <a:xfrm>
            <a:off x="395535" y="6021289"/>
            <a:ext cx="8537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effects are likely to be ethnicity-independent</a:t>
            </a:r>
            <a:r>
              <a:rPr lang="en-US" dirty="0"/>
              <a:t>, and robust against variations of diet and other environmental factors</a:t>
            </a:r>
          </a:p>
        </p:txBody>
      </p:sp>
    </p:spTree>
    <p:extLst>
      <p:ext uri="{BB962C8B-B14F-4D97-AF65-F5344CB8AC3E}">
        <p14:creationId xmlns:p14="http://schemas.microsoft.com/office/powerpoint/2010/main" val="234264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www.gutdoctor.com/images/C/colit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t="3101" r="2402" b="30852"/>
          <a:stretch/>
        </p:blipFill>
        <p:spPr bwMode="auto">
          <a:xfrm>
            <a:off x="6300192" y="4252441"/>
            <a:ext cx="2658666" cy="234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3" y="2132856"/>
            <a:ext cx="8686509" cy="151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4000" b="1" kern="1200" dirty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Clinical </a:t>
            </a:r>
            <a:r>
              <a:rPr lang="en-US" sz="4000" b="1" kern="1200" dirty="0" smtClean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implications: FUT2</a:t>
            </a:r>
            <a:endParaRPr lang="en-US" sz="4000" b="1" kern="1200" dirty="0">
              <a:solidFill>
                <a:schemeClr val="accent2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81"/>
          <a:stretch/>
        </p:blipFill>
        <p:spPr>
          <a:xfrm>
            <a:off x="35497" y="4346397"/>
            <a:ext cx="7632847" cy="242037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8" y="1195632"/>
            <a:ext cx="8670404" cy="111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1" y="3646821"/>
            <a:ext cx="8718721" cy="46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16416" y="3316922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236798" y="980729"/>
            <a:ext cx="8675464" cy="3024336"/>
          </a:xfrm>
          <a:prstGeom prst="round2DiagRect">
            <a:avLst>
              <a:gd name="adj1" fmla="val 6365"/>
              <a:gd name="adj2" fmla="val 0"/>
            </a:avLst>
          </a:prstGeom>
          <a:solidFill>
            <a:schemeClr val="accent3">
              <a:lumMod val="50000"/>
              <a:alpha val="1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3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4000" b="1" kern="1200" dirty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Clinical </a:t>
            </a:r>
            <a:r>
              <a:rPr lang="en-US" sz="4000" b="1" kern="1200" dirty="0" smtClean="0">
                <a:solidFill>
                  <a:schemeClr val="accent2"/>
                </a:solidFill>
                <a:latin typeface="Comic Sans MS" pitchFamily="66" charset="0"/>
                <a:ea typeface="+mn-ea"/>
                <a:cs typeface="Arial" charset="0"/>
              </a:rPr>
              <a:t>implications: SLC7A9</a:t>
            </a:r>
            <a:endParaRPr lang="en-US" sz="4000" b="1" kern="1200" dirty="0">
              <a:solidFill>
                <a:schemeClr val="accent2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1" b="2789"/>
          <a:stretch/>
        </p:blipFill>
        <p:spPr>
          <a:xfrm>
            <a:off x="717600" y="4616648"/>
            <a:ext cx="7632847" cy="2095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5020" y="1268760"/>
            <a:ext cx="8587011" cy="2952328"/>
            <a:chOff x="315020" y="1124744"/>
            <a:chExt cx="8587011" cy="295232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28" y="2186654"/>
              <a:ext cx="8418536" cy="145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20" y="3687471"/>
              <a:ext cx="8460655" cy="389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20" y="1124744"/>
              <a:ext cx="8587011" cy="105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8329116" y="3431222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Line Callout 1 4"/>
          <p:cNvSpPr/>
          <p:nvPr/>
        </p:nvSpPr>
        <p:spPr bwMode="auto">
          <a:xfrm>
            <a:off x="5292080" y="6050508"/>
            <a:ext cx="2088232" cy="618852"/>
          </a:xfrm>
          <a:prstGeom prst="borderCallout1">
            <a:avLst>
              <a:gd name="adj1" fmla="val 72107"/>
              <a:gd name="adj2" fmla="val 101138"/>
              <a:gd name="adj3" fmla="val 44778"/>
              <a:gd name="adj4" fmla="val 126481"/>
            </a:avLst>
          </a:prstGeom>
          <a:solidFill>
            <a:schemeClr val="accent1">
              <a:alpha val="1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594928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CoLaus</a:t>
            </a:r>
            <a:endParaRPr lang="en-US" dirty="0"/>
          </a:p>
        </p:txBody>
      </p:sp>
      <p:sp>
        <p:nvSpPr>
          <p:cNvPr id="14" name="Round Diagonal Corner Rectangle 13"/>
          <p:cNvSpPr/>
          <p:nvPr/>
        </p:nvSpPr>
        <p:spPr bwMode="auto">
          <a:xfrm>
            <a:off x="315020" y="1095029"/>
            <a:ext cx="8597242" cy="3024336"/>
          </a:xfrm>
          <a:prstGeom prst="round2DiagRect">
            <a:avLst>
              <a:gd name="adj1" fmla="val 6365"/>
              <a:gd name="adj2" fmla="val 0"/>
            </a:avLst>
          </a:prstGeom>
          <a:solidFill>
            <a:schemeClr val="accent3">
              <a:lumMod val="50000"/>
              <a:alpha val="1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3078" name="Picture 6" descr="Diagram of two kidneys.  The healthy kidney on the lower right is smooth.  The polycystic kidney on the upper left has many fluid-filled sacs on the surface.  Labels point to the ureter and cysts on the polycystic kidney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892" y="4263950"/>
            <a:ext cx="1400447" cy="140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48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829300" cy="25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304800"/>
            <a:ext cx="8640960" cy="1143000"/>
          </a:xfrm>
        </p:spPr>
        <p:txBody>
          <a:bodyPr/>
          <a:lstStyle/>
          <a:p>
            <a:r>
              <a:rPr lang="en-GB" sz="4800" dirty="0" smtClean="0">
                <a:latin typeface="Verdana"/>
                <a:cs typeface="Verdana"/>
              </a:rPr>
              <a:t>Association with genotype</a:t>
            </a:r>
            <a:endParaRPr lang="en-US" sz="4800" dirty="0" smtClean="0">
              <a:latin typeface="Verdana"/>
              <a:cs typeface="Verdan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7704" y="1484784"/>
            <a:ext cx="5602942" cy="1143000"/>
            <a:chOff x="2057400" y="1752600"/>
            <a:chExt cx="5602942" cy="1143000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>
              <a:off x="2057400" y="2819400"/>
              <a:ext cx="419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Verdana"/>
                <a:cs typeface="Verdana"/>
              </a:endParaRPr>
            </a:p>
          </p:txBody>
        </p:sp>
        <p:sp>
          <p:nvSpPr>
            <p:cNvPr id="43013" name="Oval 5"/>
            <p:cNvSpPr>
              <a:spLocks noChangeArrowheads="1"/>
            </p:cNvSpPr>
            <p:nvPr/>
          </p:nvSpPr>
          <p:spPr bwMode="auto">
            <a:xfrm>
              <a:off x="2438400" y="2743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Verdana"/>
                <a:cs typeface="Verdana"/>
              </a:endParaRPr>
            </a:p>
          </p:txBody>
        </p:sp>
        <p:sp>
          <p:nvSpPr>
            <p:cNvPr id="43014" name="Oval 6"/>
            <p:cNvSpPr>
              <a:spLocks noChangeArrowheads="1"/>
            </p:cNvSpPr>
            <p:nvPr/>
          </p:nvSpPr>
          <p:spPr bwMode="auto">
            <a:xfrm>
              <a:off x="3124200" y="2743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Verdana"/>
                <a:cs typeface="Verdana"/>
              </a:endParaRPr>
            </a:p>
          </p:txBody>
        </p:sp>
        <p:sp>
          <p:nvSpPr>
            <p:cNvPr id="43015" name="Oval 7"/>
            <p:cNvSpPr>
              <a:spLocks noChangeArrowheads="1"/>
            </p:cNvSpPr>
            <p:nvPr/>
          </p:nvSpPr>
          <p:spPr bwMode="auto">
            <a:xfrm>
              <a:off x="5715000" y="2743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Verdana"/>
                <a:cs typeface="Verdana"/>
              </a:endParaRPr>
            </a:p>
          </p:txBody>
        </p:sp>
        <p:sp>
          <p:nvSpPr>
            <p:cNvPr id="43016" name="Oval 8"/>
            <p:cNvSpPr>
              <a:spLocks noChangeArrowheads="1"/>
            </p:cNvSpPr>
            <p:nvPr/>
          </p:nvSpPr>
          <p:spPr bwMode="auto">
            <a:xfrm>
              <a:off x="4800600" y="2743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Verdana"/>
                <a:cs typeface="Verdana"/>
              </a:endParaRPr>
            </a:p>
          </p:txBody>
        </p:sp>
        <p:sp>
          <p:nvSpPr>
            <p:cNvPr id="43017" name="Oval 9"/>
            <p:cNvSpPr>
              <a:spLocks noChangeArrowheads="1"/>
            </p:cNvSpPr>
            <p:nvPr/>
          </p:nvSpPr>
          <p:spPr bwMode="auto">
            <a:xfrm>
              <a:off x="3810000" y="2743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Verdana"/>
                <a:cs typeface="Verdana"/>
              </a:endParaRPr>
            </a:p>
          </p:txBody>
        </p:sp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5486400" y="1752600"/>
              <a:ext cx="217394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GB" sz="2400" i="0">
                  <a:latin typeface="Verdana"/>
                  <a:cs typeface="Verdana"/>
                </a:rPr>
                <a:t>chromosome</a:t>
              </a:r>
              <a:endParaRPr lang="en-US" sz="2400" i="0">
                <a:latin typeface="Verdana"/>
                <a:cs typeface="Verdana"/>
              </a:endParaRPr>
            </a:p>
          </p:txBody>
        </p:sp>
        <p:cxnSp>
          <p:nvCxnSpPr>
            <p:cNvPr id="43019" name="AutoShape 11"/>
            <p:cNvCxnSpPr>
              <a:cxnSpLocks noChangeShapeType="1"/>
              <a:stCxn id="43018" idx="2"/>
            </p:cNvCxnSpPr>
            <p:nvPr/>
          </p:nvCxnSpPr>
          <p:spPr bwMode="auto">
            <a:xfrm rot="5400000">
              <a:off x="6146419" y="2240047"/>
              <a:ext cx="452735" cy="40117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 flipH="1">
              <a:off x="2590800" y="22860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Verdana"/>
                <a:cs typeface="Verdana"/>
              </a:endParaRPr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2895600" y="22860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Verdana"/>
                <a:cs typeface="Verdana"/>
              </a:endParaRPr>
            </a:p>
          </p:txBody>
        </p:sp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2484264" y="1752600"/>
              <a:ext cx="97123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GB" sz="2400" i="0" dirty="0">
                  <a:latin typeface="Verdana"/>
                  <a:cs typeface="Verdana"/>
                </a:rPr>
                <a:t>SNPs</a:t>
              </a:r>
              <a:endParaRPr lang="en-US" sz="2400" i="0" dirty="0">
                <a:latin typeface="Verdana"/>
                <a:cs typeface="Verdana"/>
              </a:endParaRPr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>
              <a:off x="4343400" y="22860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Verdana"/>
                <a:cs typeface="Verdana"/>
              </a:endParaRPr>
            </a:p>
          </p:txBody>
        </p:sp>
        <p:sp>
          <p:nvSpPr>
            <p:cNvPr id="43024" name="Text Box 16"/>
            <p:cNvSpPr txBox="1">
              <a:spLocks noChangeArrowheads="1"/>
            </p:cNvSpPr>
            <p:nvPr/>
          </p:nvSpPr>
          <p:spPr bwMode="auto">
            <a:xfrm>
              <a:off x="3581400" y="1752600"/>
              <a:ext cx="20083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GB" sz="2400" i="0">
                  <a:latin typeface="Verdana"/>
                  <a:cs typeface="Verdana"/>
                </a:rPr>
                <a:t>trait variant</a:t>
              </a:r>
              <a:endParaRPr lang="en-US" sz="2400" i="0">
                <a:latin typeface="Verdana"/>
                <a:cs typeface="Verdana"/>
              </a:endParaRPr>
            </a:p>
          </p:txBody>
        </p:sp>
        <p:sp>
          <p:nvSpPr>
            <p:cNvPr id="43029" name="Oval 21"/>
            <p:cNvSpPr>
              <a:spLocks noChangeArrowheads="1"/>
            </p:cNvSpPr>
            <p:nvPr/>
          </p:nvSpPr>
          <p:spPr bwMode="auto">
            <a:xfrm>
              <a:off x="5715000" y="2589213"/>
              <a:ext cx="152400" cy="15240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Verdana"/>
                <a:cs typeface="Verdana"/>
              </a:endParaRPr>
            </a:p>
          </p:txBody>
        </p:sp>
        <p:sp>
          <p:nvSpPr>
            <p:cNvPr id="43030" name="Oval 22"/>
            <p:cNvSpPr>
              <a:spLocks noChangeArrowheads="1"/>
            </p:cNvSpPr>
            <p:nvPr/>
          </p:nvSpPr>
          <p:spPr bwMode="auto">
            <a:xfrm>
              <a:off x="4800600" y="2589213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Verdana"/>
                <a:cs typeface="Verdana"/>
              </a:endParaRPr>
            </a:p>
          </p:txBody>
        </p:sp>
        <p:sp>
          <p:nvSpPr>
            <p:cNvPr id="43031" name="Oval 23"/>
            <p:cNvSpPr>
              <a:spLocks noChangeArrowheads="1"/>
            </p:cNvSpPr>
            <p:nvPr/>
          </p:nvSpPr>
          <p:spPr bwMode="auto">
            <a:xfrm>
              <a:off x="3810000" y="2590800"/>
              <a:ext cx="152400" cy="15240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Verdana"/>
                <a:cs typeface="Verdana"/>
              </a:endParaRPr>
            </a:p>
          </p:txBody>
        </p:sp>
        <p:sp>
          <p:nvSpPr>
            <p:cNvPr id="43032" name="Oval 24"/>
            <p:cNvSpPr>
              <a:spLocks noChangeArrowheads="1"/>
            </p:cNvSpPr>
            <p:nvPr/>
          </p:nvSpPr>
          <p:spPr bwMode="auto">
            <a:xfrm>
              <a:off x="3124200" y="2590800"/>
              <a:ext cx="152400" cy="15240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Verdana"/>
                <a:cs typeface="Verdana"/>
              </a:endParaRPr>
            </a:p>
          </p:txBody>
        </p:sp>
        <p:sp>
          <p:nvSpPr>
            <p:cNvPr id="43033" name="Oval 25"/>
            <p:cNvSpPr>
              <a:spLocks noChangeArrowheads="1"/>
            </p:cNvSpPr>
            <p:nvPr/>
          </p:nvSpPr>
          <p:spPr bwMode="auto">
            <a:xfrm>
              <a:off x="2438400" y="2590800"/>
              <a:ext cx="152400" cy="15240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Verdana"/>
                <a:cs typeface="Verdan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7544" y="2691408"/>
            <a:ext cx="7704709" cy="1894185"/>
            <a:chOff x="800423" y="4419600"/>
            <a:chExt cx="7704709" cy="1894185"/>
          </a:xfrm>
        </p:grpSpPr>
        <p:sp>
          <p:nvSpPr>
            <p:cNvPr id="43027" name="Text Box 19"/>
            <p:cNvSpPr txBox="1">
              <a:spLocks noChangeArrowheads="1"/>
            </p:cNvSpPr>
            <p:nvPr/>
          </p:nvSpPr>
          <p:spPr bwMode="auto">
            <a:xfrm>
              <a:off x="800423" y="4430439"/>
              <a:ext cx="30945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GB" sz="1800" i="0" dirty="0">
                  <a:latin typeface="Verdana"/>
                  <a:cs typeface="Verdana"/>
                </a:rPr>
                <a:t>Population with ‘   ’ allele</a:t>
              </a:r>
              <a:endParaRPr lang="en-US" sz="1800" i="0" dirty="0">
                <a:latin typeface="Verdana"/>
                <a:cs typeface="Verdana"/>
              </a:endParaRPr>
            </a:p>
          </p:txBody>
        </p:sp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5410602" y="4419600"/>
              <a:ext cx="30945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GB" sz="1800" i="0" dirty="0">
                  <a:latin typeface="Verdana"/>
                  <a:cs typeface="Verdana"/>
                </a:rPr>
                <a:t>Population with ‘   ’ allele</a:t>
              </a:r>
              <a:endParaRPr lang="en-US" sz="1800" i="0" dirty="0">
                <a:latin typeface="Verdana"/>
                <a:cs typeface="Verdana"/>
              </a:endParaRPr>
            </a:p>
          </p:txBody>
        </p:sp>
        <p:sp>
          <p:nvSpPr>
            <p:cNvPr id="43034" name="Text Box 26"/>
            <p:cNvSpPr txBox="1">
              <a:spLocks noChangeArrowheads="1"/>
            </p:cNvSpPr>
            <p:nvPr/>
          </p:nvSpPr>
          <p:spPr bwMode="auto">
            <a:xfrm>
              <a:off x="3306763" y="5852120"/>
              <a:ext cx="35830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400" i="0" dirty="0">
                  <a:latin typeface="Verdana"/>
                  <a:cs typeface="Verdana"/>
                </a:rPr>
                <a:t>Distributions of “trait”</a:t>
              </a:r>
            </a:p>
          </p:txBody>
        </p:sp>
        <p:sp>
          <p:nvSpPr>
            <p:cNvPr id="43035" name="Line 27"/>
            <p:cNvSpPr>
              <a:spLocks noChangeShapeType="1"/>
            </p:cNvSpPr>
            <p:nvPr/>
          </p:nvSpPr>
          <p:spPr bwMode="auto">
            <a:xfrm flipV="1">
              <a:off x="6413500" y="6130925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Verdana"/>
                <a:cs typeface="Verdana"/>
              </a:endParaRPr>
            </a:p>
          </p:txBody>
        </p:sp>
        <p:sp>
          <p:nvSpPr>
            <p:cNvPr id="43036" name="Line 28"/>
            <p:cNvSpPr>
              <a:spLocks noChangeShapeType="1"/>
            </p:cNvSpPr>
            <p:nvPr/>
          </p:nvSpPr>
          <p:spPr bwMode="auto">
            <a:xfrm flipH="1" flipV="1">
              <a:off x="2046288" y="60960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Verdana"/>
                <a:cs typeface="Verdana"/>
              </a:endParaRPr>
            </a:p>
          </p:txBody>
        </p:sp>
        <p:sp>
          <p:nvSpPr>
            <p:cNvPr id="43037" name="Oval 29"/>
            <p:cNvSpPr>
              <a:spLocks noChangeArrowheads="1"/>
            </p:cNvSpPr>
            <p:nvPr/>
          </p:nvSpPr>
          <p:spPr bwMode="auto">
            <a:xfrm>
              <a:off x="2836863" y="4537075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Verdana"/>
                <a:cs typeface="Verdana"/>
              </a:endParaRPr>
            </a:p>
          </p:txBody>
        </p:sp>
        <p:sp>
          <p:nvSpPr>
            <p:cNvPr id="43038" name="Oval 30"/>
            <p:cNvSpPr>
              <a:spLocks noChangeArrowheads="1"/>
            </p:cNvSpPr>
            <p:nvPr/>
          </p:nvSpPr>
          <p:spPr bwMode="auto">
            <a:xfrm>
              <a:off x="7450138" y="4537075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Verdana"/>
                <a:cs typeface="Verdana"/>
              </a:endParaRPr>
            </a:p>
          </p:txBody>
        </p:sp>
        <p:sp>
          <p:nvSpPr>
            <p:cNvPr id="43039" name="Line 31"/>
            <p:cNvSpPr>
              <a:spLocks noChangeShapeType="1"/>
            </p:cNvSpPr>
            <p:nvPr/>
          </p:nvSpPr>
          <p:spPr bwMode="auto">
            <a:xfrm>
              <a:off x="2514600" y="4800600"/>
              <a:ext cx="1371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Verdana"/>
                <a:cs typeface="Verdana"/>
              </a:endParaRPr>
            </a:p>
          </p:txBody>
        </p:sp>
        <p:sp>
          <p:nvSpPr>
            <p:cNvPr id="43040" name="Line 32"/>
            <p:cNvSpPr>
              <a:spLocks noChangeShapeType="1"/>
            </p:cNvSpPr>
            <p:nvPr/>
          </p:nvSpPr>
          <p:spPr bwMode="auto">
            <a:xfrm flipH="1">
              <a:off x="5638800" y="4800600"/>
              <a:ext cx="1295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Verdana"/>
                <a:cs typeface="Verdana"/>
              </a:endParaRPr>
            </a:p>
          </p:txBody>
        </p:sp>
      </p:grpSp>
      <p:pic>
        <p:nvPicPr>
          <p:cNvPr id="43041" name="Picture 3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581128"/>
            <a:ext cx="1584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42" name="Picture 3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1512888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4581128"/>
            <a:ext cx="5472608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4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82942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1443" name="Rectangle 3"/>
          <p:cNvSpPr>
            <a:spLocks noChangeArrowheads="1"/>
          </p:cNvSpPr>
          <p:nvPr/>
        </p:nvSpPr>
        <p:spPr bwMode="auto">
          <a:xfrm>
            <a:off x="228600" y="1524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4800" i="0" dirty="0">
                <a:solidFill>
                  <a:schemeClr val="tx2"/>
                </a:solidFill>
                <a:latin typeface="Arial" charset="0"/>
              </a:rPr>
              <a:t>Association using regression</a:t>
            </a:r>
            <a:endParaRPr lang="en-US" sz="4800" i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01444" name="Text Box 4"/>
          <p:cNvSpPr txBox="1">
            <a:spLocks noChangeArrowheads="1"/>
          </p:cNvSpPr>
          <p:nvPr/>
        </p:nvSpPr>
        <p:spPr bwMode="auto">
          <a:xfrm>
            <a:off x="2314575" y="6172200"/>
            <a:ext cx="165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0">
                <a:latin typeface="Arial" charset="0"/>
                <a:cs typeface="Arial" charset="0"/>
              </a:rPr>
              <a:t>genotype</a:t>
            </a:r>
          </a:p>
        </p:txBody>
      </p:sp>
      <p:sp>
        <p:nvSpPr>
          <p:cNvPr id="701445" name="Text Box 5"/>
          <p:cNvSpPr txBox="1">
            <a:spLocks noChangeArrowheads="1"/>
          </p:cNvSpPr>
          <p:nvPr/>
        </p:nvSpPr>
        <p:spPr bwMode="auto">
          <a:xfrm>
            <a:off x="5386388" y="6172200"/>
            <a:ext cx="2800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0">
                <a:latin typeface="Arial" charset="0"/>
                <a:cs typeface="Arial" charset="0"/>
              </a:rPr>
              <a:t>Coded genotype</a:t>
            </a:r>
          </a:p>
        </p:txBody>
      </p:sp>
      <p:sp>
        <p:nvSpPr>
          <p:cNvPr id="701446" name="Text Box 6"/>
          <p:cNvSpPr txBox="1">
            <a:spLocks noChangeArrowheads="1"/>
          </p:cNvSpPr>
          <p:nvPr/>
        </p:nvSpPr>
        <p:spPr bwMode="auto">
          <a:xfrm rot="16200000">
            <a:off x="-55562" y="3289300"/>
            <a:ext cx="1849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0">
                <a:latin typeface="Arial" charset="0"/>
                <a:cs typeface="Arial" charset="0"/>
              </a:rPr>
              <a:t>phenotype</a:t>
            </a:r>
          </a:p>
        </p:txBody>
      </p:sp>
      <p:grpSp>
        <p:nvGrpSpPr>
          <p:cNvPr id="701447" name="Group 7"/>
          <p:cNvGrpSpPr>
            <a:grpSpLocks/>
          </p:cNvGrpSpPr>
          <p:nvPr/>
        </p:nvGrpSpPr>
        <p:grpSpPr bwMode="auto">
          <a:xfrm>
            <a:off x="5410200" y="2971800"/>
            <a:ext cx="2667000" cy="2724150"/>
            <a:chOff x="3408" y="1872"/>
            <a:chExt cx="1680" cy="1716"/>
          </a:xfrm>
        </p:grpSpPr>
        <p:sp>
          <p:nvSpPr>
            <p:cNvPr id="701448" name="Freeform 8"/>
            <p:cNvSpPr>
              <a:spLocks/>
            </p:cNvSpPr>
            <p:nvPr/>
          </p:nvSpPr>
          <p:spPr bwMode="auto">
            <a:xfrm>
              <a:off x="3408" y="1872"/>
              <a:ext cx="1680" cy="576"/>
            </a:xfrm>
            <a:custGeom>
              <a:avLst/>
              <a:gdLst>
                <a:gd name="T0" fmla="*/ 0 w 1680"/>
                <a:gd name="T1" fmla="*/ 96 h 576"/>
                <a:gd name="T2" fmla="*/ 1680 w 1680"/>
                <a:gd name="T3" fmla="*/ 480 h 576"/>
                <a:gd name="T4" fmla="*/ 1680 w 1680"/>
                <a:gd name="T5" fmla="*/ 0 h 576"/>
                <a:gd name="T6" fmla="*/ 0 w 1680"/>
                <a:gd name="T7" fmla="*/ 576 h 576"/>
                <a:gd name="T8" fmla="*/ 0 w 1680"/>
                <a:gd name="T9" fmla="*/ 9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0" h="576">
                  <a:moveTo>
                    <a:pt x="0" y="96"/>
                  </a:moveTo>
                  <a:lnTo>
                    <a:pt x="1680" y="480"/>
                  </a:lnTo>
                  <a:lnTo>
                    <a:pt x="1680" y="0"/>
                  </a:lnTo>
                  <a:lnTo>
                    <a:pt x="0" y="57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449" name="Rectangle 9"/>
            <p:cNvSpPr>
              <a:spLocks noChangeArrowheads="1"/>
            </p:cNvSpPr>
            <p:nvPr/>
          </p:nvSpPr>
          <p:spPr bwMode="auto">
            <a:xfrm>
              <a:off x="4782" y="3396"/>
              <a:ext cx="288" cy="192"/>
            </a:xfrm>
            <a:prstGeom prst="rect">
              <a:avLst/>
            </a:prstGeom>
            <a:solidFill>
              <a:srgbClr val="FF0000">
                <a:alpha val="34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224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8"/>
          <p:cNvGrpSpPr>
            <a:grpSpLocks/>
          </p:cNvGrpSpPr>
          <p:nvPr/>
        </p:nvGrpSpPr>
        <p:grpSpPr bwMode="auto">
          <a:xfrm>
            <a:off x="539750" y="1341438"/>
            <a:ext cx="8064500" cy="5327650"/>
            <a:chOff x="1187624" y="332656"/>
            <a:chExt cx="7416824" cy="6192688"/>
          </a:xfrm>
        </p:grpSpPr>
        <p:sp>
          <p:nvSpPr>
            <p:cNvPr id="20" name="Rectangle 19"/>
            <p:cNvSpPr/>
            <p:nvPr/>
          </p:nvSpPr>
          <p:spPr>
            <a:xfrm>
              <a:off x="4355834" y="1843922"/>
              <a:ext cx="935863" cy="217741"/>
            </a:xfrm>
            <a:prstGeom prst="rect">
              <a:avLst/>
            </a:prstGeom>
            <a:solidFill>
              <a:srgbClr val="96969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i="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7624" y="332657"/>
              <a:ext cx="3168352" cy="317009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0">
              <a:solidFill>
                <a:srgbClr val="4F81BD">
                  <a:lumMod val="75000"/>
                </a:srgbClr>
              </a:solidFill>
            </a:ln>
            <a:effectLst>
              <a:softEdge rad="0"/>
            </a:effectLst>
          </p:spPr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700" b="1" i="0" kern="0" dirty="0">
                  <a:ln w="19050">
                    <a:solidFill>
                      <a:srgbClr val="7030A0"/>
                    </a:solidFill>
                  </a:ln>
                  <a:solidFill>
                    <a:srgbClr val="1F497D">
                      <a:alpha val="40000"/>
                    </a:srgbClr>
                  </a:solidFill>
                  <a:latin typeface="Calibri"/>
                  <a:cs typeface="+mn-cs"/>
                </a:rPr>
                <a:t>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92080" y="332656"/>
              <a:ext cx="792088" cy="317009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0">
              <a:solidFill>
                <a:srgbClr val="FF0000"/>
              </a:solidFill>
            </a:ln>
          </p:spPr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700" b="1" i="0" kern="0" dirty="0">
                  <a:ln w="19050">
                    <a:solidFill>
                      <a:srgbClr val="FF0000"/>
                    </a:solidFill>
                  </a:ln>
                  <a:solidFill>
                    <a:srgbClr val="FF0000">
                      <a:alpha val="40000"/>
                    </a:srgbClr>
                  </a:solidFill>
                  <a:latin typeface="Calibri"/>
                  <a:cs typeface="+mn-cs"/>
                </a:rPr>
                <a:t>P</a:t>
              </a:r>
              <a:endParaRPr lang="en-US" sz="13900" b="1" i="0" kern="0" dirty="0">
                <a:ln w="19050">
                  <a:solidFill>
                    <a:srgbClr val="FF0000"/>
                  </a:solidFill>
                </a:ln>
                <a:solidFill>
                  <a:srgbClr val="FF0000">
                    <a:alpha val="40000"/>
                  </a:srgbClr>
                </a:solidFill>
                <a:latin typeface="Calibri"/>
                <a:cs typeface="+mn-cs"/>
              </a:endParaRPr>
            </a:p>
          </p:txBody>
        </p:sp>
        <p:pic>
          <p:nvPicPr>
            <p:cNvPr id="471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981" y="4016171"/>
              <a:ext cx="2153467" cy="2509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Pentagon 23"/>
            <p:cNvSpPr/>
            <p:nvPr/>
          </p:nvSpPr>
          <p:spPr>
            <a:xfrm rot="5400000">
              <a:off x="3885340" y="2897159"/>
              <a:ext cx="1863711" cy="192721"/>
            </a:xfrm>
            <a:prstGeom prst="homePlate">
              <a:avLst/>
            </a:prstGeom>
            <a:solidFill>
              <a:srgbClr val="96969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i="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Pentagon 25"/>
            <p:cNvSpPr/>
            <p:nvPr/>
          </p:nvSpPr>
          <p:spPr>
            <a:xfrm rot="2231846">
              <a:off x="6650962" y="4951338"/>
              <a:ext cx="216081" cy="199288"/>
            </a:xfrm>
            <a:prstGeom prst="homePlate">
              <a:avLst/>
            </a:prstGeom>
            <a:solidFill>
              <a:srgbClr val="96969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i="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5904728" y="4233227"/>
              <a:ext cx="1561089" cy="144541"/>
            </a:xfrm>
            <a:prstGeom prst="rect">
              <a:avLst/>
            </a:prstGeom>
            <a:solidFill>
              <a:srgbClr val="96969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i="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08901" y="332657"/>
              <a:ext cx="1735508" cy="3170099"/>
            </a:xfrm>
            <a:prstGeom prst="rect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63500">
              <a:solidFill>
                <a:srgbClr val="FFC000"/>
              </a:solidFill>
            </a:ln>
          </p:spPr>
          <p:txBody>
            <a:bodyPr tIns="0" anchor="ctr"/>
            <a:lstStyle>
              <a:defPPr>
                <a:defRPr lang="en-US"/>
              </a:defPPr>
              <a:lvl1pPr algn="ctr">
                <a:defRPr sz="20000" b="1">
                  <a:ln w="19050">
                    <a:solidFill>
                      <a:srgbClr val="FFC000"/>
                    </a:solidFill>
                  </a:ln>
                  <a:solidFill>
                    <a:srgbClr val="FFC000">
                      <a:alpha val="60000"/>
                    </a:srgbClr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700" i="0" kern="0" dirty="0">
                  <a:latin typeface="Calibri"/>
                  <a:cs typeface="+mn-cs"/>
                </a:rPr>
                <a:t>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84480" y="4940266"/>
              <a:ext cx="528522" cy="145776"/>
            </a:xfrm>
            <a:prstGeom prst="rect">
              <a:avLst/>
            </a:prstGeom>
            <a:solidFill>
              <a:srgbClr val="96969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i="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grpSp>
          <p:nvGrpSpPr>
            <p:cNvPr id="47117" name="Group 29"/>
            <p:cNvGrpSpPr>
              <a:grpSpLocks/>
            </p:cNvGrpSpPr>
            <p:nvPr/>
          </p:nvGrpSpPr>
          <p:grpSpPr bwMode="auto">
            <a:xfrm>
              <a:off x="1187624" y="3933741"/>
              <a:ext cx="4896544" cy="2530481"/>
              <a:chOff x="1187624" y="3933741"/>
              <a:chExt cx="4896544" cy="2530481"/>
            </a:xfrm>
          </p:grpSpPr>
          <p:grpSp>
            <p:nvGrpSpPr>
              <p:cNvPr id="47118" name="Group 30"/>
              <p:cNvGrpSpPr>
                <a:grpSpLocks/>
              </p:cNvGrpSpPr>
              <p:nvPr/>
            </p:nvGrpSpPr>
            <p:grpSpPr bwMode="auto">
              <a:xfrm>
                <a:off x="1291279" y="4165333"/>
                <a:ext cx="4517503" cy="1999973"/>
                <a:chOff x="483882" y="1828800"/>
                <a:chExt cx="4088118" cy="1960966"/>
              </a:xfrm>
            </p:grpSpPr>
            <p:pic>
              <p:nvPicPr>
                <p:cNvPr id="47123" name="Picture 37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884364"/>
                  <a:ext cx="4038600" cy="19054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9" name="Text Box 4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143550" y="2456163"/>
                  <a:ext cx="1561400" cy="306526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i="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significance</a:t>
                  </a:r>
                </a:p>
              </p:txBody>
            </p:sp>
            <p:sp>
              <p:nvSpPr>
                <p:cNvPr id="4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57302" y="3390126"/>
                  <a:ext cx="3435204" cy="331096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Verdana" pitchFamily="34" charset="0"/>
                      <a:cs typeface="Times New Roman" pitchFamily="18" charset="0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i="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Chromosomal </a:t>
                  </a:r>
                  <a:r>
                    <a:rPr lang="en-US" sz="1600" b="1" i="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position</a:t>
                  </a:r>
                </a:p>
              </p:txBody>
            </p:sp>
          </p:grpSp>
          <p:sp>
            <p:nvSpPr>
              <p:cNvPr id="32" name="Rounded Rectangle 31"/>
              <p:cNvSpPr/>
              <p:nvPr/>
            </p:nvSpPr>
            <p:spPr>
              <a:xfrm>
                <a:off x="1187624" y="3934601"/>
                <a:ext cx="4896856" cy="2529849"/>
              </a:xfrm>
              <a:prstGeom prst="roundRect">
                <a:avLst>
                  <a:gd name="adj" fmla="val 6215"/>
                </a:avLst>
              </a:prstGeom>
              <a:solidFill>
                <a:sysClr val="window" lastClr="FFFFFF">
                  <a:alpha val="23000"/>
                </a:sysClr>
              </a:soli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i="0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7" name="Right Brace 36"/>
              <p:cNvSpPr/>
              <p:nvPr/>
            </p:nvSpPr>
            <p:spPr>
              <a:xfrm>
                <a:off x="5720490" y="4244673"/>
                <a:ext cx="291670" cy="863182"/>
              </a:xfrm>
              <a:prstGeom prst="rightBrace">
                <a:avLst>
                  <a:gd name="adj1" fmla="val 8333"/>
                  <a:gd name="adj2" fmla="val 87645"/>
                </a:avLst>
              </a:prstGeom>
              <a:gradFill flip="none"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78000">
                    <a:sysClr val="windowText" lastClr="000000">
                      <a:tint val="37000"/>
                      <a:satMod val="300000"/>
                      <a:lumMod val="100000"/>
                      <a:alpha val="94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i="0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28600" y="1524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4400" i="0">
                <a:latin typeface="Arial" pitchFamily="34" charset="0"/>
              </a:rPr>
              <a:t>Genome-wide Association Studies</a:t>
            </a:r>
            <a:endParaRPr lang="en-US" sz="4400" i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881357" y="1268760"/>
            <a:ext cx="3024336" cy="54726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3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gwas-2012-07-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28663"/>
            <a:ext cx="6300192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8715"/>
            <a:ext cx="89289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rPr>
              <a:t>Published Genome-Wide Associations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rPr>
            </a:br>
            <a:r>
              <a:rPr lang="en-US" sz="1800" b="1" i="0" dirty="0" smtClean="0">
                <a:solidFill>
                  <a:prstClr val="black"/>
                </a:solidFill>
                <a:latin typeface="Calibri"/>
                <a:cs typeface="+mn-cs"/>
              </a:rPr>
              <a:t>(</a:t>
            </a:r>
            <a:r>
              <a:rPr lang="en-US" sz="1800" b="1" i="0" dirty="0">
                <a:solidFill>
                  <a:prstClr val="black"/>
                </a:solidFill>
                <a:latin typeface="Calibri"/>
                <a:cs typeface="+mn-cs"/>
              </a:rPr>
              <a:t>at p≤5x10</a:t>
            </a:r>
            <a:r>
              <a:rPr lang="en-US" sz="1800" b="1" i="0" baseline="30000" dirty="0">
                <a:solidFill>
                  <a:prstClr val="black"/>
                </a:solidFill>
                <a:latin typeface="Calibri"/>
                <a:cs typeface="+mn-cs"/>
              </a:rPr>
              <a:t>-8</a:t>
            </a:r>
            <a:r>
              <a:rPr lang="en-US" sz="1800" b="1" i="0" dirty="0">
                <a:solidFill>
                  <a:prstClr val="black"/>
                </a:solidFill>
                <a:latin typeface="Calibri"/>
                <a:cs typeface="+mn-cs"/>
              </a:rPr>
              <a:t> for 18 trait categories)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5392" y="6075189"/>
            <a:ext cx="2641104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0" dirty="0">
                <a:solidFill>
                  <a:prstClr val="black"/>
                </a:solidFill>
                <a:latin typeface="Calibri"/>
                <a:cs typeface="+mn-cs"/>
              </a:rPr>
              <a:t>NHGRI GWA Catalog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0" dirty="0">
                <a:solidFill>
                  <a:prstClr val="black"/>
                </a:solidFill>
                <a:latin typeface="Calibri"/>
                <a:cs typeface="+mn-cs"/>
              </a:rPr>
              <a:t>www.genome.gov/GWAStudies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0" dirty="0">
                <a:solidFill>
                  <a:prstClr val="black"/>
                </a:solidFill>
                <a:latin typeface="Calibri"/>
                <a:cs typeface="+mn-cs"/>
              </a:rPr>
              <a:t>www.ebi.ac.uk/fgpt/gwas/ </a:t>
            </a:r>
          </a:p>
        </p:txBody>
      </p:sp>
      <p:pic>
        <p:nvPicPr>
          <p:cNvPr id="54277" name="Picture 2" descr="http://wwwdev.ebi.ac.uk/fgpt/gwas/images/dual-logo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6523038"/>
            <a:ext cx="10541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2" descr="http://wwwdev.ebi.ac.uk/fgpt/gwas/images/dual-logo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6453336"/>
            <a:ext cx="12366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8" descr="gwas-2012-07-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5798" y="1412776"/>
            <a:ext cx="282661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61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sz="3200" kern="1200" dirty="0">
                <a:latin typeface="Arial" charset="0"/>
                <a:ea typeface="+mn-ea"/>
                <a:cs typeface="Times New Roman" pitchFamily="18" charset="0"/>
              </a:rPr>
              <a:t>How can we make use of all the GWAS </a:t>
            </a:r>
            <a:r>
              <a:rPr lang="en-US" sz="3200" kern="1200" dirty="0" smtClean="0">
                <a:latin typeface="Arial" charset="0"/>
                <a:ea typeface="+mn-ea"/>
                <a:cs typeface="Times New Roman" pitchFamily="18" charset="0"/>
              </a:rPr>
              <a:t>results to better predict disease risk and learn about disease mechanisms?</a:t>
            </a:r>
            <a:endParaRPr lang="en-US" sz="3200" kern="1200" dirty="0">
              <a:latin typeface="Arial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2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Macintosh PowerPoint</Application>
  <PresentationFormat>On-screen Show (4:3)</PresentationFormat>
  <Paragraphs>144</Paragraphs>
  <Slides>33</Slides>
  <Notes>7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Association with genotype</vt:lpstr>
      <vt:lpstr>PowerPoint Presentation</vt:lpstr>
      <vt:lpstr>PowerPoint Presentation</vt:lpstr>
      <vt:lpstr>PowerPoint Presentation</vt:lpstr>
      <vt:lpstr>How can we make use of all the GWAS results to better predict disease risk and learn about disease mechanisms?</vt:lpstr>
      <vt:lpstr>PowerPoint Presentation</vt:lpstr>
      <vt:lpstr>PowerPoint Presentation</vt:lpstr>
      <vt:lpstr>PowerPoint Presentation</vt:lpstr>
      <vt:lpstr>How could our models become more predictive?</vt:lpstr>
      <vt:lpstr>Towards a layered Systems Model</vt:lpstr>
      <vt:lpstr>An integrated analysis framework</vt:lpstr>
      <vt:lpstr>High throughput methods generating molecular phenotypes</vt:lpstr>
      <vt:lpstr>PowerPoint Presentation</vt:lpstr>
      <vt:lpstr>PowerPoint Presentation</vt:lpstr>
      <vt:lpstr>NMR produces a spectral fingerprint for any chemical compound</vt:lpstr>
      <vt:lpstr>… and convoluted spectra for chemical substances</vt:lpstr>
      <vt:lpstr>Targeted Metabolomics  de-convolutes these spectra for a limited number of compounds</vt:lpstr>
      <vt:lpstr>So far, most GWAS on Metabolomics used targeted approach</vt:lpstr>
      <vt:lpstr>Untargeted approach:  GWAS with all NMR features</vt:lpstr>
      <vt:lpstr>Many NMR features have very significant associations</vt:lpstr>
      <vt:lpstr>3D Manhattan plot</vt:lpstr>
      <vt:lpstr>Two extremely strong associations point to novel loci</vt:lpstr>
      <vt:lpstr>Two extremely strong associations point to novel loci</vt:lpstr>
      <vt:lpstr>But what compound is linked to a particular SNP?</vt:lpstr>
      <vt:lpstr>“Metabo-matching” works well for several known associations</vt:lpstr>
      <vt:lpstr>Our novel compound-locus associations make biological sense</vt:lpstr>
      <vt:lpstr>TasteSensomics Cohort Replicates &gt;40%  of the CoLaus associations</vt:lpstr>
      <vt:lpstr>PowerPoint Presentation</vt:lpstr>
      <vt:lpstr>Clinical implications: FUT2</vt:lpstr>
      <vt:lpstr>Clinical implications: SLC7A9</vt:lpstr>
    </vt:vector>
  </TitlesOfParts>
  <Company>University of Lausanne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Sven Bergmann</dc:creator>
  <cp:lastModifiedBy>Sven Bergmann</cp:lastModifiedBy>
  <cp:revision>1</cp:revision>
  <dcterms:created xsi:type="dcterms:W3CDTF">2017-11-01T16:25:48Z</dcterms:created>
  <dcterms:modified xsi:type="dcterms:W3CDTF">2017-11-01T16:26:36Z</dcterms:modified>
</cp:coreProperties>
</file>