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350" r:id="rId10"/>
    <p:sldId id="292" r:id="rId11"/>
    <p:sldId id="293" r:id="rId12"/>
    <p:sldId id="294" r:id="rId13"/>
    <p:sldId id="348" r:id="rId14"/>
    <p:sldId id="347" r:id="rId15"/>
    <p:sldId id="349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0E7416-B9D9-E240-8CAA-9A782D53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A43F2C08-2C40-8E43-854F-ADF85BCF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FBBD7-070E-074B-AC0B-4E53BF4FE79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53DFC-C116-7747-BCB9-410B73BD587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E550E-A4BF-A546-8A55-7B69B4F4E2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5F3DA-86EF-E74E-97D3-F965DE0D789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DAAA6-E2E4-4240-870D-4AFCE33DAFE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41100-C202-DB48-9D7E-EEB91AD7017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9ED43-4466-684E-BA69-717CD2BDD5D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76CBB-350F-6B44-A87E-6E4BCCD42EB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46B2-FC2F-984C-BDB6-02A21A8790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E3D66-52A5-2540-8156-2AD088273D9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55F97-E91F-974C-A2E0-7446CDE3865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B4FDB-172F-C349-BFFF-6F65FC808CB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F37BC-D0B4-C54D-81D5-1CA36202F24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signature algorithm uses a set of genes as INPUT.</a:t>
            </a:r>
          </a:p>
          <a:p>
            <a:pPr eaLnBrk="1" hangingPunct="1">
              <a:defRPr/>
            </a:pPr>
            <a:r>
              <a:rPr lang="en-US" smtClean="0"/>
              <a:t>These genes could be a putative group of related genes,</a:t>
            </a:r>
          </a:p>
          <a:p>
            <a:pPr eaLnBrk="1" hangingPunct="1">
              <a:defRPr/>
            </a:pPr>
            <a:r>
              <a:rPr lang="en-US" smtClean="0"/>
              <a:t>Or just a random selection of genes.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The algorithm uses the expression data to generate its OUTPUT.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Genes that are not correlated with the bulk of the input-genes are rejected.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And other co-regulated genes that were not part of the INPUT are added.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E701E2-29B6-DD4A-901C-ED084DD9C75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21B5B-7C75-9F4E-9E49-DA5ACE30858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64442-5A68-4043-8B91-870402348B4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E7F09-2E31-4C47-9B1E-7EEB1C967A8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 extension of this algorithm is the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Iterative Signature Algorithm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Here the OUPUT is re-used as INPUT, such that further iterations can bring in more co-regulated genes.</a:t>
            </a:r>
          </a:p>
          <a:p>
            <a:pPr eaLnBrk="1" hangingPunct="1">
              <a:defRPr/>
            </a:pPr>
            <a:r>
              <a:rPr lang="en-US" smtClean="0"/>
              <a:t>We repeat this procedure until the OUTPUT equals to the INPUT. </a:t>
            </a:r>
          </a:p>
          <a:p>
            <a:pPr eaLnBrk="1" hangingPunct="1">
              <a:defRPr/>
            </a:pPr>
            <a:r>
              <a:rPr lang="en-US" smtClean="0"/>
              <a:t>We refer to the final OUTPUT as a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transcription module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As before it contains both the set of co-regulated genes and the conditions that induce their co-regulation.</a:t>
            </a:r>
          </a:p>
          <a:p>
            <a:pPr eaLnBrk="1" hangingPunct="1">
              <a:defRPr/>
            </a:pPr>
            <a:r>
              <a:rPr lang="en-US" smtClean="0"/>
              <a:t>By definition, all genes outside the module are less co-regulated than the module genes under these conditions.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2A0A6-A493-2143-910D-AF3CE0568F9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 order to identify the transcription modules encode in the expression data we proceed as follows:</a:t>
            </a:r>
          </a:p>
          <a:p>
            <a:pPr eaLnBrk="1" hangingPunct="1">
              <a:defRPr/>
            </a:pPr>
            <a:r>
              <a:rPr lang="en-US" smtClean="0"/>
              <a:t>We assemble a large number of random INPUT seeds.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Applying the iterative signature algorithm to each seed converges into a specific transcription module.</a:t>
            </a:r>
          </a:p>
          <a:p>
            <a:pPr eaLnBrk="1" hangingPunct="1">
              <a:defRPr/>
            </a:pPr>
            <a:r>
              <a:rPr lang="en-US" smtClean="0"/>
              <a:t>Since each transcription module is identified independently, it may overlap with other modules.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0497-B99C-DA46-82C4-F66CF6B36C3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30750-2BAD-9848-AD8D-C9565F7C881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17595-AEBE-964C-8282-8C6E2C6FD3A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0E2F5-9681-AE4B-9C37-1E2342A23C9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92366-F96D-B349-B2A6-93F1AEA18D7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1955E-7872-0E4A-B3CE-AB1061EC3A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0D0CA-FFB1-9F46-A04B-73268142DEE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F95F5-6C4A-4144-94DD-DCB1B8E2963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C1A4FE-A79F-3B41-8C29-C39E43B5CB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05CE-116F-D24C-BA5B-AF23571E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E786-A075-794E-B37B-99C68B4C9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CC18-8A14-6844-AE29-D2B86D4C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F5E6-7105-4E42-B095-2BCE686D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0AF7-759D-DB47-88BF-DD165E22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BBDC-6B2C-6142-8F50-B59B5BB2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9160-1E72-774F-AD76-1523A632F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AE49-EA43-E44A-8AEB-17AC7662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15DC-5C95-894B-9084-C87D3EEC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CEC5-8036-BB45-B7D9-39E6DD96D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683F-D8D4-7041-A9B8-8E7B4770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07C5512-ACF6-874A-8435-A5A9E1B3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serverdgm.unil.ch/bergmann/Fibroblasts/visualiser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Genetics and Genome Evolution (GGE)</a:t>
            </a:r>
            <a:br>
              <a:rPr lang="en-US" sz="36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Bioinformatics for Genomics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dirty="0" smtClean="0"/>
              <a:t>Lecture 3: </a:t>
            </a:r>
            <a:br>
              <a:rPr lang="en-US" sz="3600" dirty="0" smtClean="0"/>
            </a:br>
            <a:r>
              <a:rPr lang="en-US" dirty="0" err="1" smtClean="0"/>
              <a:t>Biclustering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bg2"/>
                </a:solidFill>
              </a:rPr>
              <a:t>Sven Bergmann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Department of Computational Biology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err="1" smtClean="0">
                <a:solidFill>
                  <a:schemeClr val="bg2"/>
                </a:solidFill>
              </a:rPr>
              <a:t>Sven.Bergmann@unil.ch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71475" y="2905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82750"/>
            <a:ext cx="31242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31775" y="1601788"/>
            <a:ext cx="8910638" cy="3303587"/>
            <a:chOff x="308" y="1279"/>
            <a:chExt cx="5613" cy="2081"/>
          </a:xfrm>
        </p:grpSpPr>
        <p:pic>
          <p:nvPicPr>
            <p:cNvPr id="32773" name="Picture 5" descr="clustered-expression-da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1470"/>
              <a:ext cx="192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2870" y="1279"/>
              <a:ext cx="3051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i="1">
                  <a:cs typeface="Arial" charset="0"/>
                </a:rPr>
                <a:t>Hierarchical clustering and other 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correlation-based methods may be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good for small data sets, but: </a:t>
              </a:r>
            </a:p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b="1">
                  <a:cs typeface="Arial" charset="0"/>
                </a:rPr>
                <a:t>Problems with large data:</a:t>
              </a:r>
              <a:endParaRPr lang="en-US" sz="2400" i="1">
                <a:cs typeface="Arial" charset="0"/>
              </a:endParaRPr>
            </a:p>
          </p:txBody>
        </p:sp>
      </p:grp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400550" y="3789363"/>
            <a:ext cx="4343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Clusters cannot overlap!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Clustering based on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correlations over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</a:t>
            </a:r>
            <a:r>
              <a:rPr lang="en-US" sz="2400" i="1">
                <a:cs typeface="Arial" charset="0"/>
              </a:rPr>
              <a:t>all</a:t>
            </a:r>
            <a:r>
              <a:rPr lang="en-US" sz="2400">
                <a:cs typeface="Arial" charset="0"/>
              </a:rPr>
              <a:t>  conditions: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sensitive to noise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computation intensive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endParaRPr 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lustered-expression-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319338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938213" y="2333625"/>
            <a:ext cx="7772400" cy="2514600"/>
            <a:chOff x="672" y="1488"/>
            <a:chExt cx="4896" cy="1584"/>
          </a:xfrm>
        </p:grpSpPr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2438" y="1519"/>
              <a:ext cx="3130" cy="1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Search for </a:t>
              </a:r>
              <a:r>
                <a:rPr lang="en-US" sz="2400" i="1">
                  <a:solidFill>
                    <a:schemeClr val="tx2"/>
                  </a:solidFill>
                  <a:cs typeface="Arial" charset="0"/>
                </a:rPr>
                <a:t>transcription modules: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Set of genes co-regulated under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a certain set of conditions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context specific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 allow for overlaps</a:t>
              </a:r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672" y="1488"/>
              <a:ext cx="1536" cy="1536"/>
              <a:chOff x="672" y="1488"/>
              <a:chExt cx="1536" cy="1536"/>
            </a:xfrm>
          </p:grpSpPr>
          <p:sp>
            <p:nvSpPr>
              <p:cNvPr id="78854" name="Rectangle 6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672" cy="672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528" cy="864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864" cy="720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71475" y="319088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71475" y="147638"/>
            <a:ext cx="838200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Overview of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modular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 analysis tools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182688"/>
            <a:ext cx="9144000" cy="56324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Cheng Y and Church GM.  </a:t>
            </a:r>
            <a:r>
              <a:rPr lang="en-US" sz="1800" b="1" i="1" smtClean="0"/>
              <a:t>Biclustering of expression data</a:t>
            </a:r>
            <a:r>
              <a:rPr lang="en-US" sz="1800" smtClean="0"/>
              <a:t>.</a:t>
            </a:r>
            <a:br>
              <a:rPr lang="en-US" sz="1800" smtClean="0"/>
            </a:br>
            <a:r>
              <a:rPr lang="en-US" sz="1800" smtClean="0"/>
              <a:t>(Proc Int Conf Intell Syst Mol Biol. 2000;8:93-103)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Getz G, Levine E, Domany E. </a:t>
            </a:r>
            <a:r>
              <a:rPr lang="en-US" sz="1800" b="1" i="1" smtClean="0"/>
              <a:t>Coupled two-way clustering analysis of gene microarray data</a:t>
            </a:r>
            <a:r>
              <a:rPr lang="en-US" sz="1800" smtClean="0"/>
              <a:t>. (Proc Natl Acad Sci U S A. 2000 Oct 24;97(22):12079-84)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Tanay A, Sharan R, Kupiec M, Shamir R. </a:t>
            </a:r>
            <a:r>
              <a:rPr lang="en-US" sz="1800" b="1" i="1" smtClean="0"/>
              <a:t>Revealing modularity and organization in the yeast molecular network by integrated analysis of highly heterogeneous genomewide data</a:t>
            </a:r>
            <a:r>
              <a:rPr lang="en-US" sz="1800" smtClean="0"/>
              <a:t>. (Proc Natl Acad Sci U S A. 2004 Mar 2;101(9):2981-6)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Sheng Q, Moreau Y, De Moor B. </a:t>
            </a:r>
            <a:r>
              <a:rPr lang="en-US" sz="1800" b="1" i="1" smtClean="0"/>
              <a:t>Biclustering microarray data by Gibbs sampling</a:t>
            </a:r>
            <a:r>
              <a:rPr lang="en-US" sz="1800" smtClean="0"/>
              <a:t>. (Bioinformatics. 2003 Oct;19 Suppl 2:ii196-205)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Gasch AP and Eisen MB. </a:t>
            </a:r>
            <a:r>
              <a:rPr lang="en-US" sz="1800" b="1" i="1" smtClean="0"/>
              <a:t>Exploring the conditional coregulation of yeast gene expression through fuzzy k-means clustering</a:t>
            </a:r>
            <a:r>
              <a:rPr lang="en-US" sz="1800" smtClean="0"/>
              <a:t>.</a:t>
            </a:r>
            <a:br>
              <a:rPr lang="en-US" sz="1800" smtClean="0"/>
            </a:br>
            <a:r>
              <a:rPr lang="en-US" sz="1800" smtClean="0"/>
              <a:t>(Genome Biol. 2002 Oct 10;3(11):RESEARCH0059)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Hastie T, Tibshirani R, Eisen MB, Alizadeh A, Levy R, Staudt L, Chan WC, Botstein D, Brown P. </a:t>
            </a:r>
            <a:r>
              <a:rPr lang="en-US" sz="1800" b="1" i="1" smtClean="0"/>
              <a:t>'Gene shaving' as a method for identifying distinct sets of genes with similar expression patterns</a:t>
            </a:r>
            <a:r>
              <a:rPr lang="en-US" sz="1800" smtClean="0"/>
              <a:t>. (Genome Biol. 2000;1(2):RESEARCH0003.)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2000" i="1" smtClean="0"/>
              <a:t>… and many more!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Coupled two-way Clustering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895600"/>
            <a:ext cx="5619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581400"/>
            <a:ext cx="7477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How to </a:t>
            </a:r>
            <a:r>
              <a:rPr lang="ja-JP" altLang="en-US" sz="3600" smtClean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hear</a:t>
            </a:r>
            <a:r>
              <a:rPr lang="ja-JP" altLang="en-US" sz="3600" smtClean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 the relevant genes?</a:t>
            </a:r>
          </a:p>
        </p:txBody>
      </p:sp>
      <p:pic>
        <p:nvPicPr>
          <p:cNvPr id="40962" name="Picture 3" descr="fifaceleb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1066800" y="1235075"/>
            <a:ext cx="6629400" cy="5129213"/>
            <a:chOff x="672" y="778"/>
            <a:chExt cx="4176" cy="3231"/>
          </a:xfrm>
        </p:grpSpPr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1296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2928" y="1056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5" name="Text Box 7"/>
            <p:cNvSpPr txBox="1">
              <a:spLocks noChangeArrowheads="1"/>
            </p:cNvSpPr>
            <p:nvPr/>
          </p:nvSpPr>
          <p:spPr bwMode="auto">
            <a:xfrm>
              <a:off x="672" y="3360"/>
              <a:ext cx="1440" cy="64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B</a:t>
              </a:r>
              <a:endParaRPr lang="he-IL" sz="2400">
                <a:latin typeface="Tahoma" charset="0"/>
                <a:cs typeface="Arial" charset="0"/>
              </a:endParaRPr>
            </a:p>
          </p:txBody>
        </p:sp>
        <p:sp>
          <p:nvSpPr>
            <p:cNvPr id="191496" name="Rectangle 8"/>
            <p:cNvSpPr>
              <a:spLocks noChangeArrowheads="1"/>
            </p:cNvSpPr>
            <p:nvPr/>
          </p:nvSpPr>
          <p:spPr bwMode="auto">
            <a:xfrm>
              <a:off x="768" y="3456"/>
              <a:ext cx="43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7" name="Rectangle 9"/>
            <p:cNvSpPr>
              <a:spLocks noChangeArrowheads="1"/>
            </p:cNvSpPr>
            <p:nvPr/>
          </p:nvSpPr>
          <p:spPr bwMode="auto">
            <a:xfrm>
              <a:off x="768" y="3792"/>
              <a:ext cx="43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8" name="Oval 10"/>
            <p:cNvSpPr>
              <a:spLocks noChangeArrowheads="1"/>
            </p:cNvSpPr>
            <p:nvPr/>
          </p:nvSpPr>
          <p:spPr bwMode="auto">
            <a:xfrm>
              <a:off x="2707" y="2390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9" name="Oval 11"/>
            <p:cNvSpPr>
              <a:spLocks noChangeArrowheads="1"/>
            </p:cNvSpPr>
            <p:nvPr/>
          </p:nvSpPr>
          <p:spPr bwMode="auto">
            <a:xfrm>
              <a:off x="2016" y="1181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0" name="Oval 12"/>
            <p:cNvSpPr>
              <a:spLocks noChangeArrowheads="1"/>
            </p:cNvSpPr>
            <p:nvPr/>
          </p:nvSpPr>
          <p:spPr bwMode="auto">
            <a:xfrm>
              <a:off x="922" y="1066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1" name="Oval 13"/>
            <p:cNvSpPr>
              <a:spLocks noChangeArrowheads="1"/>
            </p:cNvSpPr>
            <p:nvPr/>
          </p:nvSpPr>
          <p:spPr bwMode="auto">
            <a:xfrm>
              <a:off x="3571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2" name="Oval 14"/>
            <p:cNvSpPr>
              <a:spLocks noChangeArrowheads="1"/>
            </p:cNvSpPr>
            <p:nvPr/>
          </p:nvSpPr>
          <p:spPr bwMode="auto">
            <a:xfrm>
              <a:off x="1498" y="193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3" name="Oval 15"/>
            <p:cNvSpPr>
              <a:spLocks noChangeArrowheads="1"/>
            </p:cNvSpPr>
            <p:nvPr/>
          </p:nvSpPr>
          <p:spPr bwMode="auto">
            <a:xfrm>
              <a:off x="3686" y="1354"/>
              <a:ext cx="182" cy="18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4" name="Oval 16"/>
            <p:cNvSpPr>
              <a:spLocks noChangeArrowheads="1"/>
            </p:cNvSpPr>
            <p:nvPr/>
          </p:nvSpPr>
          <p:spPr bwMode="auto">
            <a:xfrm>
              <a:off x="3053" y="1872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5" name="Oval 17"/>
            <p:cNvSpPr>
              <a:spLocks noChangeArrowheads="1"/>
            </p:cNvSpPr>
            <p:nvPr/>
          </p:nvSpPr>
          <p:spPr bwMode="auto">
            <a:xfrm>
              <a:off x="1555" y="95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6" name="Oval 18"/>
            <p:cNvSpPr>
              <a:spLocks noChangeArrowheads="1"/>
            </p:cNvSpPr>
            <p:nvPr/>
          </p:nvSpPr>
          <p:spPr bwMode="auto">
            <a:xfrm>
              <a:off x="3802" y="77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7" name="Oval 19"/>
            <p:cNvSpPr>
              <a:spLocks noChangeArrowheads="1"/>
            </p:cNvSpPr>
            <p:nvPr/>
          </p:nvSpPr>
          <p:spPr bwMode="auto">
            <a:xfrm>
              <a:off x="4493" y="210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8" name="Oval 20"/>
            <p:cNvSpPr>
              <a:spLocks noChangeArrowheads="1"/>
            </p:cNvSpPr>
            <p:nvPr/>
          </p:nvSpPr>
          <p:spPr bwMode="auto">
            <a:xfrm>
              <a:off x="4666" y="100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5800" y="38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Inside CTWC: Iterations</a:t>
            </a:r>
            <a:endParaRPr lang="he-IL" sz="4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graphicFrame>
        <p:nvGraphicFramePr>
          <p:cNvPr id="195587" name="Group 3"/>
          <p:cNvGraphicFramePr>
            <a:graphicFrameLocks noGrp="1"/>
          </p:cNvGraphicFramePr>
          <p:nvPr/>
        </p:nvGraphicFramePr>
        <p:xfrm>
          <a:off x="395288" y="1181100"/>
          <a:ext cx="8424862" cy="5210272"/>
        </p:xfrm>
        <a:graphic>
          <a:graphicData uri="http://schemas.openxmlformats.org/drawingml/2006/table">
            <a:tbl>
              <a:tblPr/>
              <a:tblGrid>
                <a:gridCol w="1246187"/>
                <a:gridCol w="1851025"/>
                <a:gridCol w="1800225"/>
                <a:gridCol w="1943100"/>
                <a:gridCol w="1584325"/>
              </a:tblGrid>
              <a:tr h="518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Depth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Samples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G2,G3,…G5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S2,S3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G6,G7,….G13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G14,…G21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S4,S5,S6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S10,S11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None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G2(S1)…G2(S3)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G5(S1)…G5(S3)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G22…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…G97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S2(G1)…S2(G5)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S3(G1)…S3(G5)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S12,…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…S51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G98,..G105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G151,..G160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S52,...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G2(S4)...G2(S11)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G5(S4)...G5(S11)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G161…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…G216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S2(G6)...S2(G21)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S3(G6)…S3(G21)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S68…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…S113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635" name="Rectangle 51"/>
          <p:cNvSpPr>
            <a:spLocks noChangeArrowheads="1"/>
          </p:cNvSpPr>
          <p:nvPr/>
        </p:nvSpPr>
        <p:spPr bwMode="auto">
          <a:xfrm>
            <a:off x="304800" y="2224088"/>
            <a:ext cx="8610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6" name="Rectangle 52"/>
          <p:cNvSpPr>
            <a:spLocks noChangeArrowheads="1"/>
          </p:cNvSpPr>
          <p:nvPr/>
        </p:nvSpPr>
        <p:spPr bwMode="auto">
          <a:xfrm>
            <a:off x="304800" y="2720975"/>
            <a:ext cx="8610600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7" name="Rectangle 53"/>
          <p:cNvSpPr>
            <a:spLocks noChangeArrowheads="1"/>
          </p:cNvSpPr>
          <p:nvPr/>
        </p:nvSpPr>
        <p:spPr bwMode="auto">
          <a:xfrm>
            <a:off x="300038" y="3638550"/>
            <a:ext cx="8615362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304800" y="4572000"/>
            <a:ext cx="8610600" cy="933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9" name="Rectangle 55"/>
          <p:cNvSpPr>
            <a:spLocks noChangeArrowheads="1"/>
          </p:cNvSpPr>
          <p:nvPr/>
        </p:nvSpPr>
        <p:spPr bwMode="auto">
          <a:xfrm>
            <a:off x="304800" y="5500688"/>
            <a:ext cx="8610600" cy="1022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95640" name="Group 56"/>
          <p:cNvGrpSpPr>
            <a:grpSpLocks/>
          </p:cNvGrpSpPr>
          <p:nvPr/>
        </p:nvGrpSpPr>
        <p:grpSpPr bwMode="auto">
          <a:xfrm>
            <a:off x="2371725" y="1876425"/>
            <a:ext cx="4911725" cy="473075"/>
            <a:chOff x="1494" y="1182"/>
            <a:chExt cx="3094" cy="298"/>
          </a:xfrm>
        </p:grpSpPr>
        <p:sp>
          <p:nvSpPr>
            <p:cNvPr id="195641" name="Line 57"/>
            <p:cNvSpPr>
              <a:spLocks noChangeShapeType="1"/>
            </p:cNvSpPr>
            <p:nvPr/>
          </p:nvSpPr>
          <p:spPr bwMode="auto">
            <a:xfrm flipH="1">
              <a:off x="1565" y="1182"/>
              <a:ext cx="3023" cy="2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2" name="Line 58"/>
            <p:cNvSpPr>
              <a:spLocks noChangeShapeType="1"/>
            </p:cNvSpPr>
            <p:nvPr/>
          </p:nvSpPr>
          <p:spPr bwMode="auto">
            <a:xfrm flipH="1">
              <a:off x="1494" y="1206"/>
              <a:ext cx="742" cy="2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3" name="Group 59"/>
          <p:cNvGrpSpPr>
            <a:grpSpLocks/>
          </p:cNvGrpSpPr>
          <p:nvPr/>
        </p:nvGrpSpPr>
        <p:grpSpPr bwMode="auto">
          <a:xfrm>
            <a:off x="3905250" y="1911350"/>
            <a:ext cx="3378200" cy="438150"/>
            <a:chOff x="2460" y="1206"/>
            <a:chExt cx="2128" cy="276"/>
          </a:xfrm>
        </p:grpSpPr>
        <p:sp>
          <p:nvSpPr>
            <p:cNvPr id="195644" name="Line 60"/>
            <p:cNvSpPr>
              <a:spLocks noChangeShapeType="1"/>
            </p:cNvSpPr>
            <p:nvPr/>
          </p:nvSpPr>
          <p:spPr bwMode="auto">
            <a:xfrm>
              <a:off x="2460" y="1206"/>
              <a:ext cx="900" cy="2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5" name="Line 61"/>
            <p:cNvSpPr>
              <a:spLocks noChangeShapeType="1"/>
            </p:cNvSpPr>
            <p:nvPr/>
          </p:nvSpPr>
          <p:spPr bwMode="auto">
            <a:xfrm flipH="1">
              <a:off x="3846" y="1206"/>
              <a:ext cx="742" cy="2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6" name="Group 62"/>
          <p:cNvGrpSpPr>
            <a:grpSpLocks/>
          </p:cNvGrpSpPr>
          <p:nvPr/>
        </p:nvGrpSpPr>
        <p:grpSpPr bwMode="auto">
          <a:xfrm>
            <a:off x="2568575" y="1943100"/>
            <a:ext cx="4705350" cy="1098550"/>
            <a:chOff x="1618" y="1224"/>
            <a:chExt cx="2964" cy="692"/>
          </a:xfrm>
        </p:grpSpPr>
        <p:sp>
          <p:nvSpPr>
            <p:cNvPr id="195647" name="Line 63"/>
            <p:cNvSpPr>
              <a:spLocks noChangeShapeType="1"/>
            </p:cNvSpPr>
            <p:nvPr/>
          </p:nvSpPr>
          <p:spPr bwMode="auto">
            <a:xfrm flipH="1">
              <a:off x="1618" y="1522"/>
              <a:ext cx="2964" cy="3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8" name="Line 64"/>
            <p:cNvSpPr>
              <a:spLocks noChangeShapeType="1"/>
            </p:cNvSpPr>
            <p:nvPr/>
          </p:nvSpPr>
          <p:spPr bwMode="auto">
            <a:xfrm flipH="1">
              <a:off x="1619" y="1224"/>
              <a:ext cx="611" cy="6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9" name="Group 65"/>
          <p:cNvGrpSpPr>
            <a:grpSpLocks/>
          </p:cNvGrpSpPr>
          <p:nvPr/>
        </p:nvGrpSpPr>
        <p:grpSpPr bwMode="auto">
          <a:xfrm>
            <a:off x="2570163" y="1914525"/>
            <a:ext cx="4703762" cy="2306638"/>
            <a:chOff x="1619" y="1206"/>
            <a:chExt cx="2963" cy="1453"/>
          </a:xfrm>
        </p:grpSpPr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 flipH="1">
              <a:off x="1746" y="1206"/>
              <a:ext cx="2836" cy="1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1" name="Line 67"/>
            <p:cNvSpPr>
              <a:spLocks noChangeShapeType="1"/>
            </p:cNvSpPr>
            <p:nvPr/>
          </p:nvSpPr>
          <p:spPr bwMode="auto">
            <a:xfrm flipH="1">
              <a:off x="1619" y="1642"/>
              <a:ext cx="871" cy="10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 flipH="1">
              <a:off x="1746" y="1521"/>
              <a:ext cx="2836" cy="11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3" name="Group 69"/>
          <p:cNvGrpSpPr>
            <a:grpSpLocks/>
          </p:cNvGrpSpPr>
          <p:nvPr/>
        </p:nvGrpSpPr>
        <p:grpSpPr bwMode="auto">
          <a:xfrm>
            <a:off x="4181475" y="1914525"/>
            <a:ext cx="3092450" cy="1385888"/>
            <a:chOff x="2634" y="1206"/>
            <a:chExt cx="1948" cy="873"/>
          </a:xfrm>
        </p:grpSpPr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>
              <a:off x="2634" y="1573"/>
              <a:ext cx="918" cy="50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5" name="Line 71"/>
            <p:cNvSpPr>
              <a:spLocks noChangeShapeType="1"/>
            </p:cNvSpPr>
            <p:nvPr/>
          </p:nvSpPr>
          <p:spPr bwMode="auto">
            <a:xfrm flipH="1">
              <a:off x="3552" y="1206"/>
              <a:ext cx="1030" cy="8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6" name="Group 72"/>
          <p:cNvGrpSpPr>
            <a:grpSpLocks/>
          </p:cNvGrpSpPr>
          <p:nvPr/>
        </p:nvGrpSpPr>
        <p:grpSpPr bwMode="auto">
          <a:xfrm>
            <a:off x="3905250" y="1906588"/>
            <a:ext cx="3378200" cy="2170112"/>
            <a:chOff x="2460" y="1201"/>
            <a:chExt cx="2128" cy="1367"/>
          </a:xfrm>
        </p:grpSpPr>
        <p:sp>
          <p:nvSpPr>
            <p:cNvPr id="195657" name="Line 73"/>
            <p:cNvSpPr>
              <a:spLocks noChangeShapeType="1"/>
            </p:cNvSpPr>
            <p:nvPr/>
          </p:nvSpPr>
          <p:spPr bwMode="auto">
            <a:xfrm flipH="1">
              <a:off x="3846" y="1522"/>
              <a:ext cx="742" cy="10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43071" name="Group 74"/>
            <p:cNvGrpSpPr>
              <a:grpSpLocks/>
            </p:cNvGrpSpPr>
            <p:nvPr/>
          </p:nvGrpSpPr>
          <p:grpSpPr bwMode="auto">
            <a:xfrm>
              <a:off x="2460" y="1201"/>
              <a:ext cx="1386" cy="1367"/>
              <a:chOff x="2460" y="1201"/>
              <a:chExt cx="1386" cy="1367"/>
            </a:xfrm>
          </p:grpSpPr>
          <p:sp>
            <p:nvSpPr>
              <p:cNvPr id="195659" name="Line 75"/>
              <p:cNvSpPr>
                <a:spLocks noChangeShapeType="1"/>
              </p:cNvSpPr>
              <p:nvPr/>
            </p:nvSpPr>
            <p:spPr bwMode="auto">
              <a:xfrm>
                <a:off x="2460" y="1201"/>
                <a:ext cx="1386" cy="136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5660" name="Line 76"/>
              <p:cNvSpPr>
                <a:spLocks noChangeShapeType="1"/>
              </p:cNvSpPr>
              <p:nvPr/>
            </p:nvSpPr>
            <p:spPr bwMode="auto">
              <a:xfrm>
                <a:off x="2641" y="1573"/>
                <a:ext cx="1205" cy="9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95661" name="Text Box 77" descr="Parchment"/>
          <p:cNvSpPr txBox="1">
            <a:spLocks noChangeArrowheads="1"/>
          </p:cNvSpPr>
          <p:nvPr/>
        </p:nvSpPr>
        <p:spPr bwMode="auto">
          <a:xfrm>
            <a:off x="4335463" y="3036888"/>
            <a:ext cx="1827212" cy="346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Times New Roman" charset="0"/>
              </a:rPr>
              <a:t>Two-way clustering</a:t>
            </a:r>
            <a:endParaRPr lang="he-IL" sz="16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5" grpId="0" animBg="1"/>
      <p:bldP spid="195636" grpId="0" animBg="1"/>
      <p:bldP spid="195637" grpId="0" animBg="1"/>
      <p:bldP spid="195638" grpId="0" animBg="1"/>
      <p:bldP spid="195639" grpId="0" animBg="1"/>
      <p:bldP spid="195661" grpId="0" animBg="1"/>
      <p:bldP spid="19566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17550" y="2416175"/>
            <a:ext cx="76168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No need for correlations!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decomposes data into </a:t>
            </a:r>
            <a:r>
              <a:rPr lang="ja-JP" altLang="en-US" sz="2800">
                <a:cs typeface="Arial" charset="0"/>
              </a:rPr>
              <a:t>“</a:t>
            </a:r>
            <a:r>
              <a:rPr lang="en-US" sz="2800">
                <a:cs typeface="Arial" charset="0"/>
              </a:rPr>
              <a:t>transcription modules</a:t>
            </a:r>
            <a:r>
              <a:rPr lang="ja-JP" altLang="en-US" sz="2800">
                <a:cs typeface="Arial" charset="0"/>
              </a:rPr>
              <a:t>”</a:t>
            </a:r>
            <a:endParaRPr lang="en-US" sz="2800">
              <a:cs typeface="Arial" charset="0"/>
            </a:endParaRP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integrates external information</a:t>
            </a: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allows for interspecies comparative analysis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57213" y="322263"/>
            <a:ext cx="8086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One example in more detail:</a:t>
            </a:r>
          </a:p>
          <a:p>
            <a:pPr algn="ctr">
              <a:lnSpc>
                <a:spcPct val="14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The (Iterative) Signature Algorithm: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98513" y="6448425"/>
            <a:ext cx="831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cs typeface="Arial" charset="0"/>
              </a:rPr>
              <a:t>J Ihmels, G Friedlander,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SB</a:t>
            </a:r>
            <a:r>
              <a:rPr lang="en-US">
                <a:solidFill>
                  <a:schemeClr val="bg2"/>
                </a:solidFill>
                <a:cs typeface="Arial" charset="0"/>
              </a:rPr>
              <a:t>, O Sarig, Y Ziv &amp; N Barkai</a:t>
            </a:r>
            <a:r>
              <a:rPr lang="en-US" b="1" i="1">
                <a:solidFill>
                  <a:schemeClr val="bg2"/>
                </a:solidFill>
                <a:cs typeface="Arial" charset="0"/>
              </a:rPr>
              <a:t>  Nature Genetics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(2002)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Trip to the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Amazon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:</a:t>
            </a:r>
          </a:p>
        </p:txBody>
      </p:sp>
      <p:pic>
        <p:nvPicPr>
          <p:cNvPr id="84995" name="Picture 3" descr="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63738"/>
            <a:ext cx="64262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Amazon My shopping C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71291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Freeform 6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1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0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3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6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9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2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3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5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8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1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2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3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4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5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6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7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9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20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1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2" name="Line 71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12" name="Rectangle 7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items?</a:t>
            </a:r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items</a:t>
            </a:r>
          </a:p>
        </p:txBody>
      </p:sp>
      <p:sp>
        <p:nvSpPr>
          <p:cNvPr id="87114" name="Text Box 74"/>
          <p:cNvSpPr txBox="1">
            <a:spLocks noChangeArrowheads="1"/>
          </p:cNvSpPr>
          <p:nvPr/>
        </p:nvSpPr>
        <p:spPr bwMode="auto">
          <a:xfrm>
            <a:off x="3451225" y="57912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customers</a:t>
            </a:r>
          </a:p>
        </p:txBody>
      </p:sp>
      <p:grpSp>
        <p:nvGrpSpPr>
          <p:cNvPr id="87115" name="Group 75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87116" name="Line 76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7" name="Rectangle 77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re-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commended items</a:t>
              </a:r>
            </a:p>
          </p:txBody>
        </p:sp>
        <p:sp>
          <p:nvSpPr>
            <p:cNvPr id="87118" name="Line 78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9" name="Line 79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0" name="AutoShape 80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1" name="Group 81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87122" name="Line 82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3" name="Rectangle 83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choice</a:t>
              </a:r>
            </a:p>
          </p:txBody>
        </p:sp>
        <p:sp>
          <p:nvSpPr>
            <p:cNvPr id="87124" name="Line 84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5" name="Group 85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87126" name="Line 86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7" name="Line 87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8" name="Line 88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9" name="Line 89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0" name="Line 90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1" name="Rectangle 91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customers with similar choice</a:t>
              </a:r>
            </a:p>
          </p:txBody>
        </p:sp>
        <p:sp>
          <p:nvSpPr>
            <p:cNvPr id="87132" name="AutoShape 92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False Positives:</a:t>
            </a:r>
          </a:p>
        </p:txBody>
      </p:sp>
      <p:pic>
        <p:nvPicPr>
          <p:cNvPr id="51202" name="Picture 3" descr="Amazon False Posi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973263"/>
            <a:ext cx="81502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Singular Value Decomposition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8229600" cy="3276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/>
              <a:t>V</a:t>
            </a:r>
            <a:r>
              <a:rPr lang="en-US" smtClean="0"/>
              <a:t>: PC matrix of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eigen-genes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(composed of eigenvectors of </a:t>
            </a:r>
            <a:r>
              <a:rPr lang="en-US" b="1" smtClean="0"/>
              <a:t>C </a:t>
            </a:r>
            <a:r>
              <a:rPr lang="en-US" smtClean="0"/>
              <a:t>= </a:t>
            </a:r>
            <a:r>
              <a:rPr lang="en-US" b="1" smtClean="0"/>
              <a:t>E</a:t>
            </a:r>
            <a:r>
              <a:rPr lang="en-US" baseline="30000" smtClean="0"/>
              <a:t>T</a:t>
            </a:r>
            <a:r>
              <a:rPr lang="en-US" smtClean="0">
                <a:solidFill>
                  <a:schemeClr val="tx2"/>
                </a:solidFill>
              </a:rPr>
              <a:t>·</a:t>
            </a:r>
            <a:r>
              <a:rPr lang="en-US" b="1" smtClean="0"/>
              <a:t>E</a:t>
            </a:r>
            <a:r>
              <a:rPr lang="en-US" smtClean="0"/>
              <a:t>)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b="1" smtClean="0"/>
              <a:t>U</a:t>
            </a:r>
            <a:r>
              <a:rPr lang="en-US" smtClean="0"/>
              <a:t>: PC matrix of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eigen-arrays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(composed of eigenvectors of </a:t>
            </a:r>
            <a:r>
              <a:rPr lang="en-US" b="1" smtClean="0"/>
              <a:t>C</a:t>
            </a:r>
            <a:r>
              <a:rPr lang="ja-JP" altLang="en-US" b="1" smtClean="0">
                <a:latin typeface="Arial"/>
              </a:rPr>
              <a:t>’</a:t>
            </a:r>
            <a:r>
              <a:rPr lang="en-US" baseline="-25000" smtClean="0"/>
              <a:t> </a:t>
            </a:r>
            <a:r>
              <a:rPr lang="en-US" smtClean="0"/>
              <a:t>= </a:t>
            </a:r>
            <a:r>
              <a:rPr lang="en-US" b="1" smtClean="0"/>
              <a:t>E</a:t>
            </a:r>
            <a:r>
              <a:rPr lang="en-US" smtClean="0">
                <a:solidFill>
                  <a:schemeClr val="tx2"/>
                </a:solidFill>
              </a:rPr>
              <a:t>·</a:t>
            </a:r>
            <a:r>
              <a:rPr lang="en-US" b="1" smtClean="0"/>
              <a:t>E</a:t>
            </a:r>
            <a:r>
              <a:rPr lang="en-US" baseline="30000" smtClean="0"/>
              <a:t>T</a:t>
            </a:r>
            <a:r>
              <a:rPr lang="en-US" smtClean="0"/>
              <a:t>)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b="1" smtClean="0"/>
              <a:t>D</a:t>
            </a:r>
            <a:r>
              <a:rPr lang="en-US" smtClean="0"/>
              <a:t>: diagonal matrix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743200" y="2133600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cs typeface="Arial" charset="0"/>
              </a:rPr>
              <a:t>E</a:t>
            </a:r>
            <a:r>
              <a:rPr lang="en-US" sz="4400">
                <a:cs typeface="Arial" charset="0"/>
              </a:rPr>
              <a:t> = </a:t>
            </a:r>
            <a:r>
              <a:rPr lang="en-US" sz="4400" b="1">
                <a:cs typeface="Arial" charset="0"/>
              </a:rPr>
              <a:t>U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D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V</a:t>
            </a:r>
            <a:r>
              <a:rPr lang="en-US" sz="4400" baseline="30000">
                <a:cs typeface="Arial" charset="0"/>
              </a:rPr>
              <a:t>T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4113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400">
                <a:latin typeface="Arial"/>
                <a:cs typeface="Arial" charset="0"/>
              </a:rPr>
              <a:t>“</a:t>
            </a:r>
            <a:r>
              <a:rPr lang="en-US" sz="4400">
                <a:cs typeface="Arial" charset="0"/>
              </a:rPr>
              <a:t>SVD = bi-PCA</a:t>
            </a:r>
            <a:r>
              <a:rPr lang="ja-JP" altLang="en-US" sz="4400">
                <a:latin typeface="Arial"/>
                <a:cs typeface="Arial" charset="0"/>
              </a:rPr>
              <a:t>”</a:t>
            </a:r>
            <a:endParaRPr lang="en-US" sz="4400">
              <a:cs typeface="Arial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210050" y="6400800"/>
            <a:ext cx="493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http://public.lanl.gov/mewall/kluwer2002.html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2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0" name="Freeform 3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771650"/>
            <a:ext cx="42052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4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0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6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8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9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0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1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5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6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8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9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1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2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3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4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5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6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7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8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9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0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1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2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3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4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5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6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7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609600" y="261938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</a:t>
            </a:r>
          </a:p>
        </p:txBody>
      </p:sp>
      <p:sp>
        <p:nvSpPr>
          <p:cNvPr id="91208" name="Text Box 72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genes	</a:t>
            </a:r>
          </a:p>
        </p:txBody>
      </p:sp>
      <p:sp>
        <p:nvSpPr>
          <p:cNvPr id="91209" name="Text Box 73"/>
          <p:cNvSpPr txBox="1">
            <a:spLocks noChangeArrowheads="1"/>
          </p:cNvSpPr>
          <p:nvPr/>
        </p:nvSpPr>
        <p:spPr bwMode="auto">
          <a:xfrm>
            <a:off x="3454400" y="57912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conditions</a:t>
            </a:r>
          </a:p>
        </p:txBody>
      </p:sp>
      <p:grpSp>
        <p:nvGrpSpPr>
          <p:cNvPr id="91210" name="Group 74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91211" name="Line 75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similarly expressed genes</a:t>
              </a:r>
            </a:p>
          </p:txBody>
        </p:sp>
        <p:sp>
          <p:nvSpPr>
            <p:cNvPr id="91213" name="Line 77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4" name="Line 78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5" name="AutoShape 79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16" name="Group 80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91217" name="Line 81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8" name="Rectangle 82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guess</a:t>
              </a:r>
            </a:p>
          </p:txBody>
        </p:sp>
        <p:sp>
          <p:nvSpPr>
            <p:cNvPr id="91219" name="Line 83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20" name="Group 84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3" name="Line 87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4" name="Line 88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5" name="Line 89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6" name="Rectangle 90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/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relevant conditions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endParaRPr lang="en-US" sz="2400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91227" name="AutoShape 91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860425" y="6500813"/>
            <a:ext cx="741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J Ihmels, G Friedlander,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O Sarig, Y Ziv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Nature Genetics </a:t>
            </a:r>
            <a:r>
              <a:rPr lang="en-US" sz="1600" b="1">
                <a:cs typeface="Arial" charset="0"/>
              </a:rPr>
              <a:t>(2002)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64801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6629400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8"/>
          <a:stretch>
            <a:fillRect/>
          </a:stretch>
        </p:blipFill>
        <p:spPr bwMode="auto">
          <a:xfrm>
            <a:off x="669925" y="1779588"/>
            <a:ext cx="5387975" cy="4344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3" name="Object 8"/>
          <p:cNvGraphicFramePr>
            <a:graphicFrameLocks noChangeAspect="1"/>
          </p:cNvGraphicFramePr>
          <p:nvPr/>
        </p:nvGraphicFramePr>
        <p:xfrm>
          <a:off x="6143625" y="3760788"/>
          <a:ext cx="16240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Equation" r:id="rId5" imgW="875920" imgH="317362" progId="Equation.3">
                  <p:embed/>
                </p:oleObj>
              </mc:Choice>
              <mc:Fallback>
                <p:oleObj name="Equation" r:id="rId5" imgW="875920" imgH="31736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760788"/>
                        <a:ext cx="16240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6" name="Object 11"/>
          <p:cNvGraphicFramePr>
            <a:graphicFrameLocks noChangeAspect="1"/>
          </p:cNvGraphicFramePr>
          <p:nvPr/>
        </p:nvGraphicFramePr>
        <p:xfrm>
          <a:off x="6138863" y="4351338"/>
          <a:ext cx="2990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7" imgW="2070100" imgH="279400" progId="Equation.3">
                  <p:embed/>
                </p:oleObj>
              </mc:Choice>
              <mc:Fallback>
                <p:oleObj name="Equation" r:id="rId7" imgW="20701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51338"/>
                        <a:ext cx="2990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356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9" name="Object 14"/>
          <p:cNvGraphicFramePr>
            <a:graphicFrameLocks noChangeAspect="1"/>
          </p:cNvGraphicFramePr>
          <p:nvPr/>
        </p:nvGraphicFramePr>
        <p:xfrm>
          <a:off x="6154738" y="4972050"/>
          <a:ext cx="1584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Equation" r:id="rId9" imgW="964781" imgH="317362" progId="Equation.3">
                  <p:embed/>
                </p:oleObj>
              </mc:Choice>
              <mc:Fallback>
                <p:oleObj name="Equation" r:id="rId9" imgW="964781" imgH="31736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4972050"/>
                        <a:ext cx="1584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2" name="Object 17"/>
          <p:cNvGraphicFramePr>
            <a:graphicFrameLocks noChangeAspect="1"/>
          </p:cNvGraphicFramePr>
          <p:nvPr/>
        </p:nvGraphicFramePr>
        <p:xfrm>
          <a:off x="6154738" y="5486400"/>
          <a:ext cx="2974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Equation" r:id="rId11" imgW="2120900" imgH="304800" progId="Equation.3">
                  <p:embed/>
                </p:oleObj>
              </mc:Choice>
              <mc:Fallback>
                <p:oleObj name="Equation" r:id="rId11" imgW="2120900" imgH="304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486400"/>
                        <a:ext cx="2974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4" name="Object 19"/>
          <p:cNvGraphicFramePr>
            <a:graphicFrameLocks noChangeAspect="1"/>
          </p:cNvGraphicFramePr>
          <p:nvPr/>
        </p:nvGraphicFramePr>
        <p:xfrm>
          <a:off x="6081713" y="2836863"/>
          <a:ext cx="5953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13" imgW="152334" imgH="241195" progId="Equation.3">
                  <p:embed/>
                </p:oleObj>
              </mc:Choice>
              <mc:Fallback>
                <p:oleObj name="Equation" r:id="rId13" imgW="152334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836863"/>
                        <a:ext cx="5953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0" y="147638"/>
            <a:ext cx="91440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Signature Algorithm: Score definitions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052638" y="4608513"/>
            <a:ext cx="71437" cy="14287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1403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initial guesses</a:t>
            </a:r>
          </a:p>
          <a:p>
            <a:pPr algn="ctr">
              <a:defRPr/>
            </a:pPr>
            <a:r>
              <a:rPr lang="en-US" sz="1400" b="1" i="1">
                <a:cs typeface="Arial" charset="0"/>
              </a:rPr>
              <a:t>(genes)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052638" y="3646488"/>
            <a:ext cx="71437" cy="730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727200" y="3673475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1727200" y="41783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124075" y="3646488"/>
            <a:ext cx="5616575" cy="7302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124075" y="4618038"/>
            <a:ext cx="5616575" cy="14287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3376613" y="2349500"/>
            <a:ext cx="431800" cy="4392613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414838" y="2349500"/>
            <a:ext cx="431800" cy="4383088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3376613" y="2276475"/>
            <a:ext cx="431800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4140200" y="2420938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57360" name="Group 17"/>
          <p:cNvGrpSpPr>
            <a:grpSpLocks/>
          </p:cNvGrpSpPr>
          <p:nvPr/>
        </p:nvGrpSpPr>
        <p:grpSpPr bwMode="auto">
          <a:xfrm>
            <a:off x="2339975" y="1196975"/>
            <a:ext cx="5184775" cy="73025"/>
            <a:chOff x="1247" y="845"/>
            <a:chExt cx="3266" cy="46"/>
          </a:xfrm>
        </p:grpSpPr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1247" y="845"/>
              <a:ext cx="3266" cy="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2562" y="845"/>
              <a:ext cx="273" cy="4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57361" name="Group 20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5253" name="Rectangle 21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57370" name="Picture 22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5257" name="Line 25"/>
          <p:cNvSpPr>
            <a:spLocks noChangeShapeType="1"/>
          </p:cNvSpPr>
          <p:nvPr/>
        </p:nvSpPr>
        <p:spPr bwMode="auto">
          <a:xfrm flipH="1">
            <a:off x="2224088" y="4076700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3563938" y="22764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3563938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05263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124075" y="4508500"/>
            <a:ext cx="5616575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2195513" y="4221163"/>
            <a:ext cx="3024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5219700" y="1341438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541713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535363" y="1268413"/>
            <a:ext cx="73025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40848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124075" y="3538538"/>
            <a:ext cx="5616575" cy="433387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2052638" y="3538538"/>
            <a:ext cx="71437" cy="4333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 rot="16200000">
            <a:off x="466725" y="4076701"/>
            <a:ext cx="2016125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409" name="Picture 18" descr="color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0" t="2144" r="4968" b="57742"/>
          <a:stretch>
            <a:fillRect/>
          </a:stretch>
        </p:blipFill>
        <p:spPr bwMode="auto">
          <a:xfrm>
            <a:off x="1357313" y="3386138"/>
            <a:ext cx="209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9" name="Text Box 19"/>
          <p:cNvSpPr txBox="1">
            <a:spLocks noChangeArrowheads="1"/>
          </p:cNvSpPr>
          <p:nvPr/>
        </p:nvSpPr>
        <p:spPr bwMode="auto">
          <a:xfrm rot="16200000">
            <a:off x="876301" y="4581525"/>
            <a:ext cx="1160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cs typeface="Arial" charset="0"/>
              </a:rPr>
              <a:t>thresholding: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rot="16200000">
            <a:off x="1474788" y="35734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1763713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971550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H="1">
            <a:off x="2214563" y="3789363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V="1">
            <a:off x="4140200" y="2420938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441483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900113" y="4508500"/>
            <a:ext cx="6767512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1456" name="Group 17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61459" name="Picture 19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1762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1">
              <a:defRPr/>
            </a:pPr>
            <a:r>
              <a:rPr lang="en-US" sz="4000">
                <a:solidFill>
                  <a:schemeClr val="accent2"/>
                </a:solidFill>
                <a:latin typeface="Comic Sans MS" charset="0"/>
                <a:cs typeface="Arial" charset="0"/>
              </a:rPr>
              <a:t>Iterative Signature Algorithm</a:t>
            </a:r>
          </a:p>
        </p:txBody>
      </p:sp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3277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64801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6629400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3" name="Group 6"/>
          <p:cNvGrpSpPr>
            <a:grpSpLocks/>
          </p:cNvGrpSpPr>
          <p:nvPr/>
        </p:nvGrpSpPr>
        <p:grpSpPr bwMode="auto">
          <a:xfrm>
            <a:off x="381000" y="1604963"/>
            <a:ext cx="2590800" cy="4451350"/>
            <a:chOff x="240" y="1056"/>
            <a:chExt cx="1632" cy="2804"/>
          </a:xfrm>
        </p:grpSpPr>
        <p:grpSp>
          <p:nvGrpSpPr>
            <p:cNvPr id="63633" name="Group 7"/>
            <p:cNvGrpSpPr>
              <a:grpSpLocks/>
            </p:cNvGrpSpPr>
            <p:nvPr/>
          </p:nvGrpSpPr>
          <p:grpSpPr bwMode="auto">
            <a:xfrm>
              <a:off x="240" y="1056"/>
              <a:ext cx="1632" cy="2544"/>
              <a:chOff x="576" y="1104"/>
              <a:chExt cx="1632" cy="2544"/>
            </a:xfrm>
          </p:grpSpPr>
          <p:sp>
            <p:nvSpPr>
              <p:cNvPr id="101384" name="Oval 8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6" name="Oval 10"/>
              <p:cNvSpPr>
                <a:spLocks noChangeArrowheads="1"/>
              </p:cNvSpPr>
              <p:nvPr/>
            </p:nvSpPr>
            <p:spPr bwMode="auto">
              <a:xfrm>
                <a:off x="770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7" name="Oval 11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8" name="Oval 12"/>
              <p:cNvSpPr>
                <a:spLocks noChangeArrowheads="1"/>
              </p:cNvSpPr>
              <p:nvPr/>
            </p:nvSpPr>
            <p:spPr bwMode="auto">
              <a:xfrm>
                <a:off x="576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9" name="Oval 13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0" name="Oval 14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1" name="Oval 15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2" name="Oval 1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3" name="Oval 17"/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4" name="Oval 18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5" name="Oval 19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7" name="Oval 21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8" name="Oval 22"/>
              <p:cNvSpPr>
                <a:spLocks noChangeArrowheads="1"/>
              </p:cNvSpPr>
              <p:nvPr/>
            </p:nvSpPr>
            <p:spPr bwMode="auto">
              <a:xfrm>
                <a:off x="1888" y="26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0" name="Oval 24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1" name="Oval 25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2" name="Oval 26"/>
              <p:cNvSpPr>
                <a:spLocks noChangeArrowheads="1"/>
              </p:cNvSpPr>
              <p:nvPr/>
            </p:nvSpPr>
            <p:spPr bwMode="auto">
              <a:xfrm>
                <a:off x="1296" y="12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3" name="Oval 27"/>
              <p:cNvSpPr>
                <a:spLocks noChangeArrowheads="1"/>
              </p:cNvSpPr>
              <p:nvPr/>
            </p:nvSpPr>
            <p:spPr bwMode="auto">
              <a:xfrm>
                <a:off x="768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4" name="Oval 28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5" name="Oval 29"/>
              <p:cNvSpPr>
                <a:spLocks noChangeArrowheads="1"/>
              </p:cNvSpPr>
              <p:nvPr/>
            </p:nvSpPr>
            <p:spPr bwMode="auto">
              <a:xfrm>
                <a:off x="1152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6" name="Oval 30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8" name="Oval 32"/>
              <p:cNvSpPr>
                <a:spLocks noChangeArrowheads="1"/>
              </p:cNvSpPr>
              <p:nvPr/>
            </p:nvSpPr>
            <p:spPr bwMode="auto">
              <a:xfrm>
                <a:off x="1296" y="31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9" name="Oval 33"/>
              <p:cNvSpPr>
                <a:spLocks noChangeArrowheads="1"/>
              </p:cNvSpPr>
              <p:nvPr/>
            </p:nvSpPr>
            <p:spPr bwMode="auto">
              <a:xfrm>
                <a:off x="105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0" name="Oval 34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1" name="Oval 35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2" name="Oval 36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3" name="Oval 37"/>
              <p:cNvSpPr>
                <a:spLocks noChangeArrowheads="1"/>
              </p:cNvSpPr>
              <p:nvPr/>
            </p:nvSpPr>
            <p:spPr bwMode="auto">
              <a:xfrm>
                <a:off x="1488" y="19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4" name="Oval 38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5" name="Oval 39"/>
              <p:cNvSpPr>
                <a:spLocks noChangeArrowheads="1"/>
              </p:cNvSpPr>
              <p:nvPr/>
            </p:nvSpPr>
            <p:spPr bwMode="auto">
              <a:xfrm>
                <a:off x="768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6" name="Oval 40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7" name="Oval 41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8" name="Oval 42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9" name="Oval 43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20" name="Text Box 44"/>
            <p:cNvSpPr txBox="1">
              <a:spLocks noChangeArrowheads="1"/>
            </p:cNvSpPr>
            <p:nvPr/>
          </p:nvSpPr>
          <p:spPr bwMode="auto">
            <a:xfrm>
              <a:off x="240" y="3456"/>
              <a:ext cx="15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INPUT</a:t>
              </a:r>
            </a:p>
          </p:txBody>
        </p:sp>
      </p:grpSp>
      <p:grpSp>
        <p:nvGrpSpPr>
          <p:cNvPr id="63494" name="Group 45"/>
          <p:cNvGrpSpPr>
            <a:grpSpLocks/>
          </p:cNvGrpSpPr>
          <p:nvPr/>
        </p:nvGrpSpPr>
        <p:grpSpPr bwMode="auto">
          <a:xfrm>
            <a:off x="3619500" y="1604963"/>
            <a:ext cx="1524000" cy="1512887"/>
            <a:chOff x="2640" y="2208"/>
            <a:chExt cx="960" cy="953"/>
          </a:xfrm>
        </p:grpSpPr>
        <p:pic>
          <p:nvPicPr>
            <p:cNvPr id="63628" name="Picture 46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08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29" name="Picture 47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304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0" name="Picture 48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00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1" name="Picture 49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6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2" name="Picture 50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92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427" name="AutoShape 51"/>
          <p:cNvSpPr>
            <a:spLocks noChangeArrowheads="1"/>
          </p:cNvSpPr>
          <p:nvPr/>
        </p:nvSpPr>
        <p:spPr bwMode="auto">
          <a:xfrm>
            <a:off x="3314700" y="3117850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6172200" y="550545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600">
                <a:solidFill>
                  <a:schemeClr val="tx2"/>
                </a:solidFill>
                <a:cs typeface="Arial" charset="0"/>
              </a:rPr>
              <a:t>OUTPUT</a:t>
            </a:r>
          </a:p>
        </p:txBody>
      </p:sp>
      <p:sp>
        <p:nvSpPr>
          <p:cNvPr id="101429" name="AutoShape 53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8" name="Group 5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888" y="1104"/>
            <a:chExt cx="1632" cy="2304"/>
          </a:xfrm>
        </p:grpSpPr>
        <p:sp>
          <p:nvSpPr>
            <p:cNvPr id="101431" name="Oval 55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3" name="Oval 57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4" name="Oval 58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6" name="Oval 60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7" name="Oval 61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0" name="Oval 64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1" name="Oval 65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2" name="Oval 66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3" name="Oval 67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4" name="Oval 68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7" name="Oval 71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8" name="Oval 72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9" name="Oval 73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0" name="Oval 74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1" name="Oval 75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15" name="Group 76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53" name="Oval 7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54" name="Oval 7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55" name="Oval 79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6" name="Oval 80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7" name="Oval 81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8" name="Oval 82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9" name="Oval 83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60" name="Oval 84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22" name="Group 85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462" name="Oval 8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3" name="Oval 8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4" name="Oval 8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465" name="AutoShape 89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6" name="AutoShape 90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7" name="AutoShape 91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468" name="Group 92"/>
          <p:cNvGrpSpPr>
            <a:grpSpLocks/>
          </p:cNvGrpSpPr>
          <p:nvPr/>
        </p:nvGrpSpPr>
        <p:grpSpPr bwMode="auto">
          <a:xfrm>
            <a:off x="381000" y="1604963"/>
            <a:ext cx="2590800" cy="3657600"/>
            <a:chOff x="3888" y="1104"/>
            <a:chExt cx="1632" cy="2304"/>
          </a:xfrm>
        </p:grpSpPr>
        <p:sp>
          <p:nvSpPr>
            <p:cNvPr id="101469" name="Oval 93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0" name="Oval 94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1" name="Oval 95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2" name="Oval 96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3" name="Oval 97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4" name="Oval 98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5" name="Oval 99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6" name="Oval 100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7" name="Oval 101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8" name="Oval 102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9" name="Oval 103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0" name="Oval 104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1" name="Oval 105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2" name="Oval 106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3" name="Oval 107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4" name="Oval 108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5" name="Oval 109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6" name="Oval 110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7" name="Oval 111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8" name="Oval 112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9" name="Oval 113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1" name="Group 114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91" name="Oval 11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92" name="Oval 116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93" name="Oval 117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4" name="Oval 118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5" name="Oval 119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6" name="Oval 120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7" name="Oval 121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8" name="Oval 122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8" name="Group 123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500" name="Oval 124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1" name="Oval 125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2" name="Oval 126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503" name="AutoShape 127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504" name="Group 128"/>
          <p:cNvGrpSpPr>
            <a:grpSpLocks/>
          </p:cNvGrpSpPr>
          <p:nvPr/>
        </p:nvGrpSpPr>
        <p:grpSpPr bwMode="auto">
          <a:xfrm>
            <a:off x="6629400" y="4500563"/>
            <a:ext cx="609600" cy="609600"/>
            <a:chOff x="4176" y="2880"/>
            <a:chExt cx="384" cy="384"/>
          </a:xfrm>
        </p:grpSpPr>
        <p:sp>
          <p:nvSpPr>
            <p:cNvPr id="101505" name="Oval 129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6" name="Oval 130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07" name="Group 131"/>
          <p:cNvGrpSpPr>
            <a:grpSpLocks/>
          </p:cNvGrpSpPr>
          <p:nvPr/>
        </p:nvGrpSpPr>
        <p:grpSpPr bwMode="auto">
          <a:xfrm>
            <a:off x="838200" y="4424363"/>
            <a:ext cx="609600" cy="609600"/>
            <a:chOff x="528" y="2832"/>
            <a:chExt cx="384" cy="384"/>
          </a:xfrm>
        </p:grpSpPr>
        <p:sp>
          <p:nvSpPr>
            <p:cNvPr id="101508" name="Oval 132"/>
            <p:cNvSpPr>
              <a:spLocks noChangeArrowheads="1"/>
            </p:cNvSpPr>
            <p:nvPr/>
          </p:nvSpPr>
          <p:spPr bwMode="auto">
            <a:xfrm>
              <a:off x="720" y="3024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9" name="Oval 133"/>
            <p:cNvSpPr>
              <a:spLocks noChangeArrowheads="1"/>
            </p:cNvSpPr>
            <p:nvPr/>
          </p:nvSpPr>
          <p:spPr bwMode="auto">
            <a:xfrm>
              <a:off x="528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10" name="Group 13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984" y="1200"/>
            <a:chExt cx="1632" cy="2304"/>
          </a:xfrm>
        </p:grpSpPr>
        <p:sp>
          <p:nvSpPr>
            <p:cNvPr id="101511" name="Oval 135"/>
            <p:cNvSpPr>
              <a:spLocks noChangeArrowheads="1"/>
            </p:cNvSpPr>
            <p:nvPr/>
          </p:nvSpPr>
          <p:spPr bwMode="auto">
            <a:xfrm>
              <a:off x="3984" y="1200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2" name="Oval 136"/>
            <p:cNvSpPr>
              <a:spLocks noChangeArrowheads="1"/>
            </p:cNvSpPr>
            <p:nvPr/>
          </p:nvSpPr>
          <p:spPr bwMode="auto">
            <a:xfrm>
              <a:off x="528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3" name="Oval 137"/>
            <p:cNvSpPr>
              <a:spLocks noChangeArrowheads="1"/>
            </p:cNvSpPr>
            <p:nvPr/>
          </p:nvSpPr>
          <p:spPr bwMode="auto">
            <a:xfrm>
              <a:off x="4272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4" name="Oval 13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5" name="Oval 139"/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6" name="Oval 140"/>
            <p:cNvSpPr>
              <a:spLocks noChangeArrowheads="1"/>
            </p:cNvSpPr>
            <p:nvPr/>
          </p:nvSpPr>
          <p:spPr bwMode="auto">
            <a:xfrm>
              <a:off x="5088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7" name="Oval 141"/>
            <p:cNvSpPr>
              <a:spLocks noChangeArrowheads="1"/>
            </p:cNvSpPr>
            <p:nvPr/>
          </p:nvSpPr>
          <p:spPr bwMode="auto">
            <a:xfrm>
              <a:off x="532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8" name="Oval 142"/>
            <p:cNvSpPr>
              <a:spLocks noChangeArrowheads="1"/>
            </p:cNvSpPr>
            <p:nvPr/>
          </p:nvSpPr>
          <p:spPr bwMode="auto">
            <a:xfrm>
              <a:off x="5328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9" name="Oval 143"/>
            <p:cNvSpPr>
              <a:spLocks noChangeArrowheads="1"/>
            </p:cNvSpPr>
            <p:nvPr/>
          </p:nvSpPr>
          <p:spPr bwMode="auto">
            <a:xfrm>
              <a:off x="5088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0" name="Oval 144"/>
            <p:cNvSpPr>
              <a:spLocks noChangeArrowheads="1"/>
            </p:cNvSpPr>
            <p:nvPr/>
          </p:nvSpPr>
          <p:spPr bwMode="auto">
            <a:xfrm>
              <a:off x="5296" y="26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1" name="Oval 145"/>
            <p:cNvSpPr>
              <a:spLocks noChangeArrowheads="1"/>
            </p:cNvSpPr>
            <p:nvPr/>
          </p:nvSpPr>
          <p:spPr bwMode="auto">
            <a:xfrm>
              <a:off x="4848" y="268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2" name="Oval 146"/>
            <p:cNvSpPr>
              <a:spLocks noChangeArrowheads="1"/>
            </p:cNvSpPr>
            <p:nvPr/>
          </p:nvSpPr>
          <p:spPr bwMode="auto">
            <a:xfrm>
              <a:off x="4512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3" name="Oval 147"/>
            <p:cNvSpPr>
              <a:spLocks noChangeArrowheads="1"/>
            </p:cNvSpPr>
            <p:nvPr/>
          </p:nvSpPr>
          <p:spPr bwMode="auto">
            <a:xfrm>
              <a:off x="5136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4" name="Oval 148"/>
            <p:cNvSpPr>
              <a:spLocks noChangeArrowheads="1"/>
            </p:cNvSpPr>
            <p:nvPr/>
          </p:nvSpPr>
          <p:spPr bwMode="auto">
            <a:xfrm>
              <a:off x="4704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5" name="Oval 149"/>
            <p:cNvSpPr>
              <a:spLocks noChangeArrowheads="1"/>
            </p:cNvSpPr>
            <p:nvPr/>
          </p:nvSpPr>
          <p:spPr bwMode="auto">
            <a:xfrm>
              <a:off x="4176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6" name="Oval 150"/>
            <p:cNvSpPr>
              <a:spLocks noChangeArrowheads="1"/>
            </p:cNvSpPr>
            <p:nvPr/>
          </p:nvSpPr>
          <p:spPr bwMode="auto">
            <a:xfrm>
              <a:off x="4560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7" name="Oval 151"/>
            <p:cNvSpPr>
              <a:spLocks noChangeArrowheads="1"/>
            </p:cNvSpPr>
            <p:nvPr/>
          </p:nvSpPr>
          <p:spPr bwMode="auto">
            <a:xfrm>
              <a:off x="4272" y="2976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8" name="Oval 152"/>
            <p:cNvSpPr>
              <a:spLocks noChangeArrowheads="1"/>
            </p:cNvSpPr>
            <p:nvPr/>
          </p:nvSpPr>
          <p:spPr bwMode="auto">
            <a:xfrm>
              <a:off x="4464" y="316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9" name="Oval 153"/>
            <p:cNvSpPr>
              <a:spLocks noChangeArrowheads="1"/>
            </p:cNvSpPr>
            <p:nvPr/>
          </p:nvSpPr>
          <p:spPr bwMode="auto">
            <a:xfrm>
              <a:off x="4656" y="18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0" name="Oval 154"/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1" name="Oval 155"/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43" name="Group 156"/>
            <p:cNvGrpSpPr>
              <a:grpSpLocks/>
            </p:cNvGrpSpPr>
            <p:nvPr/>
          </p:nvGrpSpPr>
          <p:grpSpPr bwMode="auto">
            <a:xfrm>
              <a:off x="4416" y="1632"/>
              <a:ext cx="672" cy="624"/>
              <a:chOff x="4320" y="1536"/>
              <a:chExt cx="672" cy="624"/>
            </a:xfrm>
          </p:grpSpPr>
          <p:sp>
            <p:nvSpPr>
              <p:cNvPr id="101533" name="Oval 15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34" name="Oval 15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535" name="Oval 159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6" name="Oval 160"/>
            <p:cNvSpPr>
              <a:spLocks noChangeArrowheads="1"/>
            </p:cNvSpPr>
            <p:nvPr/>
          </p:nvSpPr>
          <p:spPr bwMode="auto">
            <a:xfrm>
              <a:off x="4176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7" name="Oval 161"/>
            <p:cNvSpPr>
              <a:spLocks noChangeArrowheads="1"/>
            </p:cNvSpPr>
            <p:nvPr/>
          </p:nvSpPr>
          <p:spPr bwMode="auto">
            <a:xfrm>
              <a:off x="4416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8" name="Oval 162"/>
            <p:cNvSpPr>
              <a:spLocks noChangeArrowheads="1"/>
            </p:cNvSpPr>
            <p:nvPr/>
          </p:nvSpPr>
          <p:spPr bwMode="auto">
            <a:xfrm>
              <a:off x="4944" y="14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9" name="Oval 163"/>
            <p:cNvSpPr>
              <a:spLocks noChangeArrowheads="1"/>
            </p:cNvSpPr>
            <p:nvPr/>
          </p:nvSpPr>
          <p:spPr bwMode="auto">
            <a:xfrm>
              <a:off x="4992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40" name="Oval 16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50" name="Group 165"/>
            <p:cNvGrpSpPr>
              <a:grpSpLocks/>
            </p:cNvGrpSpPr>
            <p:nvPr/>
          </p:nvGrpSpPr>
          <p:grpSpPr bwMode="auto">
            <a:xfrm>
              <a:off x="4704" y="2976"/>
              <a:ext cx="432" cy="480"/>
              <a:chOff x="4608" y="2880"/>
              <a:chExt cx="432" cy="480"/>
            </a:xfrm>
          </p:grpSpPr>
          <p:sp>
            <p:nvSpPr>
              <p:cNvPr id="101542" name="Oval 16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3" name="Oval 16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4" name="Oval 16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01545" name="Group 169"/>
          <p:cNvGrpSpPr>
            <a:grpSpLocks/>
          </p:cNvGrpSpPr>
          <p:nvPr/>
        </p:nvGrpSpPr>
        <p:grpSpPr bwMode="auto">
          <a:xfrm>
            <a:off x="304800" y="4043363"/>
            <a:ext cx="8458200" cy="2590800"/>
            <a:chOff x="192" y="2592"/>
            <a:chExt cx="5328" cy="1632"/>
          </a:xfrm>
        </p:grpSpPr>
        <p:grpSp>
          <p:nvGrpSpPr>
            <p:cNvPr id="63509" name="Group 170"/>
            <p:cNvGrpSpPr>
              <a:grpSpLocks/>
            </p:cNvGrpSpPr>
            <p:nvPr/>
          </p:nvGrpSpPr>
          <p:grpSpPr bwMode="auto">
            <a:xfrm>
              <a:off x="192" y="3216"/>
              <a:ext cx="5328" cy="1008"/>
              <a:chOff x="192" y="3216"/>
              <a:chExt cx="5328" cy="1008"/>
            </a:xfrm>
          </p:grpSpPr>
          <p:sp>
            <p:nvSpPr>
              <p:cNvPr id="101547" name="Rectangle 171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5328" cy="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8" name="Text Box 172"/>
              <p:cNvSpPr txBox="1">
                <a:spLocks noChangeArrowheads="1"/>
              </p:cNvSpPr>
              <p:nvPr/>
            </p:nvSpPr>
            <p:spPr bwMode="auto">
              <a:xfrm>
                <a:off x="1296" y="3216"/>
                <a:ext cx="3264" cy="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OUTPUT = INPUT</a:t>
                </a:r>
              </a:p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“</a:t>
                </a: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Transcription Module</a:t>
                </a: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”</a:t>
                </a:r>
                <a:endParaRPr lang="en-US" sz="3600">
                  <a:solidFill>
                    <a:schemeClr val="tx2"/>
                  </a:solidFill>
                  <a:cs typeface="Arial" charset="0"/>
                </a:endParaRPr>
              </a:p>
            </p:txBody>
          </p:sp>
        </p:grpSp>
        <p:grpSp>
          <p:nvGrpSpPr>
            <p:cNvPr id="63510" name="Group 173"/>
            <p:cNvGrpSpPr>
              <a:grpSpLocks/>
            </p:cNvGrpSpPr>
            <p:nvPr/>
          </p:nvGrpSpPr>
          <p:grpSpPr bwMode="auto">
            <a:xfrm>
              <a:off x="4176" y="2592"/>
              <a:ext cx="1056" cy="768"/>
              <a:chOff x="2688" y="2976"/>
              <a:chExt cx="1056" cy="768"/>
            </a:xfrm>
          </p:grpSpPr>
          <p:sp>
            <p:nvSpPr>
              <p:cNvPr id="101550" name="Oval 174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1" name="Oval 175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2" name="Oval 17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3" name="Oval 177"/>
              <p:cNvSpPr>
                <a:spLocks noChangeArrowheads="1"/>
              </p:cNvSpPr>
              <p:nvPr/>
            </p:nvSpPr>
            <p:spPr bwMode="auto">
              <a:xfrm>
                <a:off x="2688" y="3264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4" name="Oval 178"/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3516" name="Group 179"/>
              <p:cNvGrpSpPr>
                <a:grpSpLocks/>
              </p:cNvGrpSpPr>
              <p:nvPr/>
            </p:nvGrpSpPr>
            <p:grpSpPr bwMode="auto">
              <a:xfrm>
                <a:off x="3120" y="3264"/>
                <a:ext cx="432" cy="480"/>
                <a:chOff x="4608" y="2880"/>
                <a:chExt cx="432" cy="480"/>
              </a:xfrm>
            </p:grpSpPr>
            <p:sp>
              <p:nvSpPr>
                <p:cNvPr id="101556" name="Oval 180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7" name="Oval 181"/>
                <p:cNvSpPr>
                  <a:spLocks noChangeArrowheads="1"/>
                </p:cNvSpPr>
                <p:nvPr/>
              </p:nvSpPr>
              <p:spPr bwMode="auto">
                <a:xfrm>
                  <a:off x="4848" y="3072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8" name="Oval 182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</p:grpSp>
      <p:sp>
        <p:nvSpPr>
          <p:cNvPr id="101559" name="Text Box 183"/>
          <p:cNvSpPr txBox="1">
            <a:spLocks noChangeArrowheads="1"/>
          </p:cNvSpPr>
          <p:nvPr/>
        </p:nvSpPr>
        <p:spPr bwMode="auto">
          <a:xfrm>
            <a:off x="2262188" y="6429375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J Ihmels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Physical Review E 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(2003) </a:t>
            </a:r>
            <a:endParaRPr lang="en-US" sz="16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5" grpId="0" animBg="1"/>
      <p:bldP spid="1015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1190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Identification of transcription modules </a:t>
            </a:r>
            <a:b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</a:b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using many random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seeds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200" b="1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55563" y="1524000"/>
            <a:ext cx="3427412" cy="5181600"/>
            <a:chOff x="35" y="960"/>
            <a:chExt cx="2159" cy="3264"/>
          </a:xfrm>
        </p:grpSpPr>
        <p:grpSp>
          <p:nvGrpSpPr>
            <p:cNvPr id="65614" name="Group 4"/>
            <p:cNvGrpSpPr>
              <a:grpSpLocks/>
            </p:cNvGrpSpPr>
            <p:nvPr/>
          </p:nvGrpSpPr>
          <p:grpSpPr bwMode="auto">
            <a:xfrm flipV="1">
              <a:off x="1220" y="1680"/>
              <a:ext cx="556" cy="653"/>
              <a:chOff x="3888" y="1104"/>
              <a:chExt cx="1632" cy="2304"/>
            </a:xfrm>
          </p:grpSpPr>
          <p:sp>
            <p:nvSpPr>
              <p:cNvPr id="103429" name="Oval 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0" name="Oval 6"/>
              <p:cNvSpPr>
                <a:spLocks noChangeArrowheads="1"/>
              </p:cNvSpPr>
              <p:nvPr/>
            </p:nvSpPr>
            <p:spPr bwMode="auto">
              <a:xfrm>
                <a:off x="5185" y="1729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1" name="Oval 7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2" name="Oval 8"/>
              <p:cNvSpPr>
                <a:spLocks noChangeArrowheads="1"/>
              </p:cNvSpPr>
              <p:nvPr/>
            </p:nvSpPr>
            <p:spPr bwMode="auto">
              <a:xfrm>
                <a:off x="4416" y="225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3" name="Oval 9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4" name="Oval 10"/>
              <p:cNvSpPr>
                <a:spLocks noChangeArrowheads="1"/>
              </p:cNvSpPr>
              <p:nvPr/>
            </p:nvSpPr>
            <p:spPr bwMode="auto">
              <a:xfrm>
                <a:off x="4992" y="225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5" name="Oval 11"/>
              <p:cNvSpPr>
                <a:spLocks noChangeArrowheads="1"/>
              </p:cNvSpPr>
              <p:nvPr/>
            </p:nvSpPr>
            <p:spPr bwMode="auto">
              <a:xfrm>
                <a:off x="5232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6" name="Oval 12"/>
              <p:cNvSpPr>
                <a:spLocks noChangeArrowheads="1"/>
              </p:cNvSpPr>
              <p:nvPr/>
            </p:nvSpPr>
            <p:spPr bwMode="auto">
              <a:xfrm>
                <a:off x="5232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7" name="Oval 13"/>
              <p:cNvSpPr>
                <a:spLocks noChangeArrowheads="1"/>
              </p:cNvSpPr>
              <p:nvPr/>
            </p:nvSpPr>
            <p:spPr bwMode="auto">
              <a:xfrm>
                <a:off x="4992" y="2498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8" name="Oval 14"/>
              <p:cNvSpPr>
                <a:spLocks noChangeArrowheads="1"/>
              </p:cNvSpPr>
              <p:nvPr/>
            </p:nvSpPr>
            <p:spPr bwMode="auto">
              <a:xfrm>
                <a:off x="5200" y="2600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9" name="Oval 15"/>
              <p:cNvSpPr>
                <a:spLocks noChangeArrowheads="1"/>
              </p:cNvSpPr>
              <p:nvPr/>
            </p:nvSpPr>
            <p:spPr bwMode="auto">
              <a:xfrm>
                <a:off x="4751" y="259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0" name="Oval 16"/>
              <p:cNvSpPr>
                <a:spLocks noChangeArrowheads="1"/>
              </p:cNvSpPr>
              <p:nvPr/>
            </p:nvSpPr>
            <p:spPr bwMode="auto">
              <a:xfrm>
                <a:off x="4416" y="25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1" name="Oval 17"/>
              <p:cNvSpPr>
                <a:spLocks noChangeArrowheads="1"/>
              </p:cNvSpPr>
              <p:nvPr/>
            </p:nvSpPr>
            <p:spPr bwMode="auto">
              <a:xfrm>
                <a:off x="5039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2" name="Oval 18"/>
              <p:cNvSpPr>
                <a:spLocks noChangeArrowheads="1"/>
              </p:cNvSpPr>
              <p:nvPr/>
            </p:nvSpPr>
            <p:spPr bwMode="auto">
              <a:xfrm>
                <a:off x="4607" y="119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3" name="Oval 19"/>
              <p:cNvSpPr>
                <a:spLocks noChangeArrowheads="1"/>
              </p:cNvSpPr>
              <p:nvPr/>
            </p:nvSpPr>
            <p:spPr bwMode="auto">
              <a:xfrm>
                <a:off x="4079" y="2593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4" name="Oval 20"/>
              <p:cNvSpPr>
                <a:spLocks noChangeArrowheads="1"/>
              </p:cNvSpPr>
              <p:nvPr/>
            </p:nvSpPr>
            <p:spPr bwMode="auto">
              <a:xfrm>
                <a:off x="4463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5" name="Oval 21"/>
              <p:cNvSpPr>
                <a:spLocks noChangeArrowheads="1"/>
              </p:cNvSpPr>
              <p:nvPr/>
            </p:nvSpPr>
            <p:spPr bwMode="auto">
              <a:xfrm>
                <a:off x="4176" y="287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6" name="Oval 22"/>
              <p:cNvSpPr>
                <a:spLocks noChangeArrowheads="1"/>
              </p:cNvSpPr>
              <p:nvPr/>
            </p:nvSpPr>
            <p:spPr bwMode="auto">
              <a:xfrm>
                <a:off x="4369" y="307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7" name="Oval 23"/>
              <p:cNvSpPr>
                <a:spLocks noChangeArrowheads="1"/>
              </p:cNvSpPr>
              <p:nvPr/>
            </p:nvSpPr>
            <p:spPr bwMode="auto">
              <a:xfrm>
                <a:off x="4560" y="177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8" name="Oval 24"/>
              <p:cNvSpPr>
                <a:spLocks noChangeArrowheads="1"/>
              </p:cNvSpPr>
              <p:nvPr/>
            </p:nvSpPr>
            <p:spPr bwMode="auto">
              <a:xfrm>
                <a:off x="4657" y="153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9" name="Oval 25"/>
              <p:cNvSpPr>
                <a:spLocks noChangeArrowheads="1"/>
              </p:cNvSpPr>
              <p:nvPr/>
            </p:nvSpPr>
            <p:spPr bwMode="auto">
              <a:xfrm>
                <a:off x="4319" y="1824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78" name="Group 26"/>
              <p:cNvGrpSpPr>
                <a:grpSpLocks/>
              </p:cNvGrpSpPr>
              <p:nvPr/>
            </p:nvGrpSpPr>
            <p:grpSpPr bwMode="auto">
              <a:xfrm>
                <a:off x="4320" y="1536"/>
                <a:ext cx="672" cy="624"/>
                <a:chOff x="4320" y="1536"/>
                <a:chExt cx="672" cy="624"/>
              </a:xfrm>
            </p:grpSpPr>
            <p:sp>
              <p:nvSpPr>
                <p:cNvPr id="103451" name="Oval 2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52" name="Oval 28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53" name="Oval 29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4" name="Oval 30"/>
              <p:cNvSpPr>
                <a:spLocks noChangeArrowheads="1"/>
              </p:cNvSpPr>
              <p:nvPr/>
            </p:nvSpPr>
            <p:spPr bwMode="auto">
              <a:xfrm>
                <a:off x="4079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5" name="Oval 31"/>
              <p:cNvSpPr>
                <a:spLocks noChangeArrowheads="1"/>
              </p:cNvSpPr>
              <p:nvPr/>
            </p:nvSpPr>
            <p:spPr bwMode="auto">
              <a:xfrm>
                <a:off x="4319" y="1295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6" name="Oval 32"/>
              <p:cNvSpPr>
                <a:spLocks noChangeArrowheads="1"/>
              </p:cNvSpPr>
              <p:nvPr/>
            </p:nvSpPr>
            <p:spPr bwMode="auto">
              <a:xfrm>
                <a:off x="4848" y="13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7" name="Oval 33"/>
              <p:cNvSpPr>
                <a:spLocks noChangeArrowheads="1"/>
              </p:cNvSpPr>
              <p:nvPr/>
            </p:nvSpPr>
            <p:spPr bwMode="auto">
              <a:xfrm>
                <a:off x="4895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8" name="Oval 34"/>
              <p:cNvSpPr>
                <a:spLocks noChangeArrowheads="1"/>
              </p:cNvSpPr>
              <p:nvPr/>
            </p:nvSpPr>
            <p:spPr bwMode="auto">
              <a:xfrm>
                <a:off x="4513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85" name="Group 35"/>
              <p:cNvGrpSpPr>
                <a:grpSpLocks/>
              </p:cNvGrpSpPr>
              <p:nvPr/>
            </p:nvGrpSpPr>
            <p:grpSpPr bwMode="auto">
              <a:xfrm>
                <a:off x="4608" y="2880"/>
                <a:ext cx="432" cy="480"/>
                <a:chOff x="4608" y="2880"/>
                <a:chExt cx="432" cy="480"/>
              </a:xfrm>
            </p:grpSpPr>
            <p:sp>
              <p:nvSpPr>
                <p:cNvPr id="103460" name="Oval 36"/>
                <p:cNvSpPr>
                  <a:spLocks noChangeArrowheads="1"/>
                </p:cNvSpPr>
                <p:nvPr/>
              </p:nvSpPr>
              <p:spPr bwMode="auto">
                <a:xfrm>
                  <a:off x="4704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2" name="Oval 3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5" name="Group 39"/>
            <p:cNvGrpSpPr>
              <a:grpSpLocks/>
            </p:cNvGrpSpPr>
            <p:nvPr/>
          </p:nvGrpSpPr>
          <p:grpSpPr bwMode="auto">
            <a:xfrm flipV="1">
              <a:off x="1638" y="2304"/>
              <a:ext cx="556" cy="653"/>
              <a:chOff x="1104" y="1344"/>
              <a:chExt cx="624" cy="816"/>
            </a:xfrm>
          </p:grpSpPr>
          <p:sp>
            <p:nvSpPr>
              <p:cNvPr id="103464" name="Oval 40"/>
              <p:cNvSpPr>
                <a:spLocks noChangeArrowheads="1"/>
              </p:cNvSpPr>
              <p:nvPr/>
            </p:nvSpPr>
            <p:spPr bwMode="auto">
              <a:xfrm>
                <a:off x="1104" y="1344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5" name="Oval 41"/>
              <p:cNvSpPr>
                <a:spLocks noChangeArrowheads="1"/>
              </p:cNvSpPr>
              <p:nvPr/>
            </p:nvSpPr>
            <p:spPr bwMode="auto">
              <a:xfrm>
                <a:off x="1600" y="1565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6" name="Oval 42"/>
              <p:cNvSpPr>
                <a:spLocks noChangeArrowheads="1"/>
              </p:cNvSpPr>
              <p:nvPr/>
            </p:nvSpPr>
            <p:spPr bwMode="auto">
              <a:xfrm>
                <a:off x="1214" y="17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7" name="Oval 43"/>
              <p:cNvSpPr>
                <a:spLocks noChangeArrowheads="1"/>
              </p:cNvSpPr>
              <p:nvPr/>
            </p:nvSpPr>
            <p:spPr bwMode="auto">
              <a:xfrm>
                <a:off x="1306" y="175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8" name="Oval 44"/>
              <p:cNvSpPr>
                <a:spLocks noChangeArrowheads="1"/>
              </p:cNvSpPr>
              <p:nvPr/>
            </p:nvSpPr>
            <p:spPr bwMode="auto">
              <a:xfrm>
                <a:off x="1416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9" name="Oval 45"/>
              <p:cNvSpPr>
                <a:spLocks noChangeArrowheads="1"/>
              </p:cNvSpPr>
              <p:nvPr/>
            </p:nvSpPr>
            <p:spPr bwMode="auto">
              <a:xfrm>
                <a:off x="1526" y="175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0" name="Oval 46"/>
              <p:cNvSpPr>
                <a:spLocks noChangeArrowheads="1"/>
              </p:cNvSpPr>
              <p:nvPr/>
            </p:nvSpPr>
            <p:spPr bwMode="auto">
              <a:xfrm>
                <a:off x="1618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1" name="Oval 47"/>
              <p:cNvSpPr>
                <a:spLocks noChangeArrowheads="1"/>
              </p:cNvSpPr>
              <p:nvPr/>
            </p:nvSpPr>
            <p:spPr bwMode="auto">
              <a:xfrm>
                <a:off x="1618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2" name="Oval 48"/>
              <p:cNvSpPr>
                <a:spLocks noChangeArrowheads="1"/>
              </p:cNvSpPr>
              <p:nvPr/>
            </p:nvSpPr>
            <p:spPr bwMode="auto">
              <a:xfrm>
                <a:off x="1526" y="1838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3" name="Oval 49"/>
              <p:cNvSpPr>
                <a:spLocks noChangeArrowheads="1"/>
              </p:cNvSpPr>
              <p:nvPr/>
            </p:nvSpPr>
            <p:spPr bwMode="auto">
              <a:xfrm>
                <a:off x="1606" y="187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4" name="Oval 50"/>
              <p:cNvSpPr>
                <a:spLocks noChangeArrowheads="1"/>
              </p:cNvSpPr>
              <p:nvPr/>
            </p:nvSpPr>
            <p:spPr bwMode="auto">
              <a:xfrm>
                <a:off x="1434" y="1871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5" name="Oval 51"/>
              <p:cNvSpPr>
                <a:spLocks noChangeArrowheads="1"/>
              </p:cNvSpPr>
              <p:nvPr/>
            </p:nvSpPr>
            <p:spPr bwMode="auto">
              <a:xfrm>
                <a:off x="1306" y="187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6" name="Oval 52"/>
              <p:cNvSpPr>
                <a:spLocks noChangeArrowheads="1"/>
              </p:cNvSpPr>
              <p:nvPr/>
            </p:nvSpPr>
            <p:spPr bwMode="auto">
              <a:xfrm>
                <a:off x="154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7" name="Oval 53"/>
              <p:cNvSpPr>
                <a:spLocks noChangeArrowheads="1"/>
              </p:cNvSpPr>
              <p:nvPr/>
            </p:nvSpPr>
            <p:spPr bwMode="auto">
              <a:xfrm>
                <a:off x="1379" y="1378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8" name="Oval 54"/>
              <p:cNvSpPr>
                <a:spLocks noChangeArrowheads="1"/>
              </p:cNvSpPr>
              <p:nvPr/>
            </p:nvSpPr>
            <p:spPr bwMode="auto">
              <a:xfrm>
                <a:off x="1177" y="187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9" name="Oval 55"/>
              <p:cNvSpPr>
                <a:spLocks noChangeArrowheads="1"/>
              </p:cNvSpPr>
              <p:nvPr/>
            </p:nvSpPr>
            <p:spPr bwMode="auto">
              <a:xfrm>
                <a:off x="132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0" name="Oval 56"/>
              <p:cNvSpPr>
                <a:spLocks noChangeArrowheads="1"/>
              </p:cNvSpPr>
              <p:nvPr/>
            </p:nvSpPr>
            <p:spPr bwMode="auto">
              <a:xfrm>
                <a:off x="1214" y="1973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1" name="Oval 57"/>
              <p:cNvSpPr>
                <a:spLocks noChangeArrowheads="1"/>
              </p:cNvSpPr>
              <p:nvPr/>
            </p:nvSpPr>
            <p:spPr bwMode="auto">
              <a:xfrm>
                <a:off x="1248" y="163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2" name="Oval 58"/>
              <p:cNvSpPr>
                <a:spLocks noChangeArrowheads="1"/>
              </p:cNvSpPr>
              <p:nvPr/>
            </p:nvSpPr>
            <p:spPr bwMode="auto">
              <a:xfrm>
                <a:off x="1361" y="158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3" name="Oval 59"/>
              <p:cNvSpPr>
                <a:spLocks noChangeArrowheads="1"/>
              </p:cNvSpPr>
              <p:nvPr/>
            </p:nvSpPr>
            <p:spPr bwMode="auto">
              <a:xfrm>
                <a:off x="1398" y="149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4" name="Oval 60"/>
              <p:cNvSpPr>
                <a:spLocks noChangeArrowheads="1"/>
              </p:cNvSpPr>
              <p:nvPr/>
            </p:nvSpPr>
            <p:spPr bwMode="auto">
              <a:xfrm>
                <a:off x="1296" y="201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44" name="Group 61"/>
              <p:cNvGrpSpPr>
                <a:grpSpLocks/>
              </p:cNvGrpSpPr>
              <p:nvPr/>
            </p:nvGrpSpPr>
            <p:grpSpPr bwMode="auto">
              <a:xfrm>
                <a:off x="1269" y="1497"/>
                <a:ext cx="257" cy="221"/>
                <a:chOff x="4320" y="1536"/>
                <a:chExt cx="672" cy="624"/>
              </a:xfrm>
            </p:grpSpPr>
            <p:sp>
              <p:nvSpPr>
                <p:cNvPr id="103486" name="Oval 62"/>
                <p:cNvSpPr>
                  <a:spLocks noChangeArrowheads="1"/>
                </p:cNvSpPr>
                <p:nvPr/>
              </p:nvSpPr>
              <p:spPr bwMode="auto">
                <a:xfrm>
                  <a:off x="4320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87" name="Oval 63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88" name="Oval 64"/>
              <p:cNvSpPr>
                <a:spLocks noChangeArrowheads="1"/>
              </p:cNvSpPr>
              <p:nvPr/>
            </p:nvSpPr>
            <p:spPr bwMode="auto">
              <a:xfrm>
                <a:off x="1159" y="1684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9" name="Oval 65"/>
              <p:cNvSpPr>
                <a:spLocks noChangeArrowheads="1"/>
              </p:cNvSpPr>
              <p:nvPr/>
            </p:nvSpPr>
            <p:spPr bwMode="auto">
              <a:xfrm>
                <a:off x="1177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0" name="Oval 66"/>
              <p:cNvSpPr>
                <a:spLocks noChangeArrowheads="1"/>
              </p:cNvSpPr>
              <p:nvPr/>
            </p:nvSpPr>
            <p:spPr bwMode="auto">
              <a:xfrm>
                <a:off x="1269" y="141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1" name="Oval 67"/>
              <p:cNvSpPr>
                <a:spLocks noChangeArrowheads="1"/>
              </p:cNvSpPr>
              <p:nvPr/>
            </p:nvSpPr>
            <p:spPr bwMode="auto">
              <a:xfrm>
                <a:off x="1471" y="1446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2" name="Oval 68"/>
              <p:cNvSpPr>
                <a:spLocks noChangeArrowheads="1"/>
              </p:cNvSpPr>
              <p:nvPr/>
            </p:nvSpPr>
            <p:spPr bwMode="auto">
              <a:xfrm>
                <a:off x="1489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3" name="Oval 69"/>
              <p:cNvSpPr>
                <a:spLocks noChangeArrowheads="1"/>
              </p:cNvSpPr>
              <p:nvPr/>
            </p:nvSpPr>
            <p:spPr bwMode="auto">
              <a:xfrm>
                <a:off x="1343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51" name="Group 70"/>
              <p:cNvGrpSpPr>
                <a:grpSpLocks/>
              </p:cNvGrpSpPr>
              <p:nvPr/>
            </p:nvGrpSpPr>
            <p:grpSpPr bwMode="auto">
              <a:xfrm>
                <a:off x="1379" y="1973"/>
                <a:ext cx="165" cy="170"/>
                <a:chOff x="4608" y="2880"/>
                <a:chExt cx="432" cy="480"/>
              </a:xfrm>
            </p:grpSpPr>
            <p:sp>
              <p:nvSpPr>
                <p:cNvPr id="103495" name="Oval 71"/>
                <p:cNvSpPr>
                  <a:spLocks noChangeArrowheads="1"/>
                </p:cNvSpPr>
                <p:nvPr/>
              </p:nvSpPr>
              <p:spPr bwMode="auto">
                <a:xfrm>
                  <a:off x="4705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6" name="Oval 72"/>
                <p:cNvSpPr>
                  <a:spLocks noChangeArrowheads="1"/>
                </p:cNvSpPr>
                <p:nvPr/>
              </p:nvSpPr>
              <p:spPr bwMode="auto">
                <a:xfrm>
                  <a:off x="4849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7" name="Oval 73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6" name="Group 74"/>
            <p:cNvGrpSpPr>
              <a:grpSpLocks/>
            </p:cNvGrpSpPr>
            <p:nvPr/>
          </p:nvGrpSpPr>
          <p:grpSpPr bwMode="auto">
            <a:xfrm>
              <a:off x="1124" y="2957"/>
              <a:ext cx="557" cy="653"/>
              <a:chOff x="816" y="2880"/>
              <a:chExt cx="624" cy="816"/>
            </a:xfrm>
          </p:grpSpPr>
          <p:sp>
            <p:nvSpPr>
              <p:cNvPr id="103499" name="Oval 75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0" name="Oval 76"/>
              <p:cNvSpPr>
                <a:spLocks noChangeArrowheads="1"/>
              </p:cNvSpPr>
              <p:nvPr/>
            </p:nvSpPr>
            <p:spPr bwMode="auto">
              <a:xfrm>
                <a:off x="1312" y="310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1" name="Oval 77"/>
              <p:cNvSpPr>
                <a:spLocks noChangeArrowheads="1"/>
              </p:cNvSpPr>
              <p:nvPr/>
            </p:nvSpPr>
            <p:spPr bwMode="auto">
              <a:xfrm>
                <a:off x="926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2" name="Oval 78"/>
              <p:cNvSpPr>
                <a:spLocks noChangeArrowheads="1"/>
              </p:cNvSpPr>
              <p:nvPr/>
            </p:nvSpPr>
            <p:spPr bwMode="auto">
              <a:xfrm>
                <a:off x="1018" y="3289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3" name="Oval 79"/>
              <p:cNvSpPr>
                <a:spLocks noChangeArrowheads="1"/>
              </p:cNvSpPr>
              <p:nvPr/>
            </p:nvSpPr>
            <p:spPr bwMode="auto">
              <a:xfrm>
                <a:off x="1129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4" name="Oval 80"/>
              <p:cNvSpPr>
                <a:spLocks noChangeArrowheads="1"/>
              </p:cNvSpPr>
              <p:nvPr/>
            </p:nvSpPr>
            <p:spPr bwMode="auto">
              <a:xfrm>
                <a:off x="1238" y="3289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5" name="Oval 81"/>
              <p:cNvSpPr>
                <a:spLocks noChangeArrowheads="1"/>
              </p:cNvSpPr>
              <p:nvPr/>
            </p:nvSpPr>
            <p:spPr bwMode="auto">
              <a:xfrm>
                <a:off x="1330" y="320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6" name="Oval 82"/>
              <p:cNvSpPr>
                <a:spLocks noChangeArrowheads="1"/>
              </p:cNvSpPr>
              <p:nvPr/>
            </p:nvSpPr>
            <p:spPr bwMode="auto">
              <a:xfrm>
                <a:off x="1330" y="3305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7" name="Oval 83"/>
              <p:cNvSpPr>
                <a:spLocks noChangeArrowheads="1"/>
              </p:cNvSpPr>
              <p:nvPr/>
            </p:nvSpPr>
            <p:spPr bwMode="auto">
              <a:xfrm>
                <a:off x="1238" y="3374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8" name="Oval 84"/>
              <p:cNvSpPr>
                <a:spLocks noChangeArrowheads="1"/>
              </p:cNvSpPr>
              <p:nvPr/>
            </p:nvSpPr>
            <p:spPr bwMode="auto">
              <a:xfrm>
                <a:off x="1318" y="341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9" name="Oval 85"/>
              <p:cNvSpPr>
                <a:spLocks noChangeArrowheads="1"/>
              </p:cNvSpPr>
              <p:nvPr/>
            </p:nvSpPr>
            <p:spPr bwMode="auto">
              <a:xfrm>
                <a:off x="1146" y="3407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0" name="Oval 86"/>
              <p:cNvSpPr>
                <a:spLocks noChangeArrowheads="1"/>
              </p:cNvSpPr>
              <p:nvPr/>
            </p:nvSpPr>
            <p:spPr bwMode="auto">
              <a:xfrm>
                <a:off x="1018" y="3407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1" name="Oval 87"/>
              <p:cNvSpPr>
                <a:spLocks noChangeArrowheads="1"/>
              </p:cNvSpPr>
              <p:nvPr/>
            </p:nvSpPr>
            <p:spPr bwMode="auto">
              <a:xfrm>
                <a:off x="125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2" name="Oval 88"/>
              <p:cNvSpPr>
                <a:spLocks noChangeArrowheads="1"/>
              </p:cNvSpPr>
              <p:nvPr/>
            </p:nvSpPr>
            <p:spPr bwMode="auto">
              <a:xfrm>
                <a:off x="1090" y="2914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3" name="Oval 89"/>
              <p:cNvSpPr>
                <a:spLocks noChangeArrowheads="1"/>
              </p:cNvSpPr>
              <p:nvPr/>
            </p:nvSpPr>
            <p:spPr bwMode="auto">
              <a:xfrm>
                <a:off x="889" y="3407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4" name="Oval 90"/>
              <p:cNvSpPr>
                <a:spLocks noChangeArrowheads="1"/>
              </p:cNvSpPr>
              <p:nvPr/>
            </p:nvSpPr>
            <p:spPr bwMode="auto">
              <a:xfrm>
                <a:off x="103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5" name="Oval 91"/>
              <p:cNvSpPr>
                <a:spLocks noChangeArrowheads="1"/>
              </p:cNvSpPr>
              <p:nvPr/>
            </p:nvSpPr>
            <p:spPr bwMode="auto">
              <a:xfrm>
                <a:off x="926" y="3509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6" name="Oval 92"/>
              <p:cNvSpPr>
                <a:spLocks noChangeArrowheads="1"/>
              </p:cNvSpPr>
              <p:nvPr/>
            </p:nvSpPr>
            <p:spPr bwMode="auto">
              <a:xfrm>
                <a:off x="1200" y="2976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7" name="Oval 93"/>
              <p:cNvSpPr>
                <a:spLocks noChangeArrowheads="1"/>
              </p:cNvSpPr>
              <p:nvPr/>
            </p:nvSpPr>
            <p:spPr bwMode="auto">
              <a:xfrm>
                <a:off x="1073" y="311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8" name="Oval 94"/>
              <p:cNvSpPr>
                <a:spLocks noChangeArrowheads="1"/>
              </p:cNvSpPr>
              <p:nvPr/>
            </p:nvSpPr>
            <p:spPr bwMode="auto">
              <a:xfrm>
                <a:off x="1110" y="303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9" name="Oval 95"/>
              <p:cNvSpPr>
                <a:spLocks noChangeArrowheads="1"/>
              </p:cNvSpPr>
              <p:nvPr/>
            </p:nvSpPr>
            <p:spPr bwMode="auto">
              <a:xfrm>
                <a:off x="981" y="3135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0" name="Group 96"/>
              <p:cNvGrpSpPr>
                <a:grpSpLocks/>
              </p:cNvGrpSpPr>
              <p:nvPr/>
            </p:nvGrpSpPr>
            <p:grpSpPr bwMode="auto">
              <a:xfrm>
                <a:off x="981" y="3033"/>
                <a:ext cx="257" cy="221"/>
                <a:chOff x="4320" y="1536"/>
                <a:chExt cx="672" cy="624"/>
              </a:xfrm>
            </p:grpSpPr>
            <p:sp>
              <p:nvSpPr>
                <p:cNvPr id="103521" name="Oval 9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22" name="Oval 9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23" name="Oval 99"/>
              <p:cNvSpPr>
                <a:spLocks noChangeArrowheads="1"/>
              </p:cNvSpPr>
              <p:nvPr/>
            </p:nvSpPr>
            <p:spPr bwMode="auto">
              <a:xfrm>
                <a:off x="871" y="322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4" name="Oval 100"/>
              <p:cNvSpPr>
                <a:spLocks noChangeArrowheads="1"/>
              </p:cNvSpPr>
              <p:nvPr/>
            </p:nvSpPr>
            <p:spPr bwMode="auto">
              <a:xfrm>
                <a:off x="889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5" name="Oval 101"/>
              <p:cNvSpPr>
                <a:spLocks noChangeArrowheads="1"/>
              </p:cNvSpPr>
              <p:nvPr/>
            </p:nvSpPr>
            <p:spPr bwMode="auto">
              <a:xfrm>
                <a:off x="981" y="294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6" name="Oval 102"/>
              <p:cNvSpPr>
                <a:spLocks noChangeArrowheads="1"/>
              </p:cNvSpPr>
              <p:nvPr/>
            </p:nvSpPr>
            <p:spPr bwMode="auto">
              <a:xfrm>
                <a:off x="983" y="3580"/>
                <a:ext cx="73" cy="69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7" name="Oval 103"/>
              <p:cNvSpPr>
                <a:spLocks noChangeArrowheads="1"/>
              </p:cNvSpPr>
              <p:nvPr/>
            </p:nvSpPr>
            <p:spPr bwMode="auto">
              <a:xfrm>
                <a:off x="1201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8" name="Oval 104"/>
              <p:cNvSpPr>
                <a:spLocks noChangeArrowheads="1"/>
              </p:cNvSpPr>
              <p:nvPr/>
            </p:nvSpPr>
            <p:spPr bwMode="auto">
              <a:xfrm>
                <a:off x="1055" y="320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7" name="Group 105"/>
              <p:cNvGrpSpPr>
                <a:grpSpLocks/>
              </p:cNvGrpSpPr>
              <p:nvPr/>
            </p:nvGrpSpPr>
            <p:grpSpPr bwMode="auto">
              <a:xfrm>
                <a:off x="1091" y="3509"/>
                <a:ext cx="165" cy="170"/>
                <a:chOff x="4608" y="2880"/>
                <a:chExt cx="432" cy="480"/>
              </a:xfrm>
            </p:grpSpPr>
            <p:sp>
              <p:nvSpPr>
                <p:cNvPr id="103530" name="Oval 10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1" name="Oval 10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2" name="Oval 10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7" name="Group 109"/>
            <p:cNvGrpSpPr>
              <a:grpSpLocks/>
            </p:cNvGrpSpPr>
            <p:nvPr/>
          </p:nvGrpSpPr>
          <p:grpSpPr bwMode="auto">
            <a:xfrm>
              <a:off x="1466" y="3571"/>
              <a:ext cx="557" cy="653"/>
              <a:chOff x="576" y="1632"/>
              <a:chExt cx="624" cy="816"/>
            </a:xfrm>
          </p:grpSpPr>
          <p:sp>
            <p:nvSpPr>
              <p:cNvPr id="103534" name="Oval 110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5" name="Oval 111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6" name="Oval 112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7" name="Oval 113"/>
              <p:cNvSpPr>
                <a:spLocks noChangeArrowheads="1"/>
              </p:cNvSpPr>
              <p:nvPr/>
            </p:nvSpPr>
            <p:spPr bwMode="auto">
              <a:xfrm>
                <a:off x="778" y="2041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8" name="Oval 114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9" name="Oval 115"/>
              <p:cNvSpPr>
                <a:spLocks noChangeArrowheads="1"/>
              </p:cNvSpPr>
              <p:nvPr/>
            </p:nvSpPr>
            <p:spPr bwMode="auto">
              <a:xfrm>
                <a:off x="998" y="2041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0" name="Oval 116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1" name="Oval 117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2" name="Oval 118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3" name="Oval 119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4" name="Oval 120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5" name="Oval 121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6" name="Oval 122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7" name="Oval 123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8" name="Oval 124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9" name="Oval 125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0" name="Oval 126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1" name="Oval 127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2" name="Oval 128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3" name="Oval 129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4" name="Oval 130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76" name="Group 131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56" name="Oval 132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57" name="Oval 133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58" name="Oval 134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9" name="Oval 135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0" name="Oval 136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1" name="Oval 137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2" name="Oval 138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3" name="Oval 139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83" name="Group 140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565" name="Oval 141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6" name="Oval 142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7" name="Oval 143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8" name="Group 144"/>
            <p:cNvGrpSpPr>
              <a:grpSpLocks/>
            </p:cNvGrpSpPr>
            <p:nvPr/>
          </p:nvGrpSpPr>
          <p:grpSpPr bwMode="auto">
            <a:xfrm flipV="1">
              <a:off x="1295" y="960"/>
              <a:ext cx="557" cy="653"/>
              <a:chOff x="576" y="1632"/>
              <a:chExt cx="624" cy="816"/>
            </a:xfrm>
          </p:grpSpPr>
          <p:sp>
            <p:nvSpPr>
              <p:cNvPr id="103569" name="Oval 145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0" name="Oval 146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1" name="Oval 147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2" name="Oval 148"/>
              <p:cNvSpPr>
                <a:spLocks noChangeArrowheads="1"/>
              </p:cNvSpPr>
              <p:nvPr/>
            </p:nvSpPr>
            <p:spPr bwMode="auto">
              <a:xfrm>
                <a:off x="778" y="203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3" name="Oval 149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4" name="Oval 150"/>
              <p:cNvSpPr>
                <a:spLocks noChangeArrowheads="1"/>
              </p:cNvSpPr>
              <p:nvPr/>
            </p:nvSpPr>
            <p:spPr bwMode="auto">
              <a:xfrm>
                <a:off x="998" y="203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5" name="Oval 151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7" name="Oval 153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8" name="Oval 154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9" name="Oval 155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0" name="Oval 156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1" name="Oval 157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2" name="Oval 158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3" name="Oval 159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4" name="Oval 160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5" name="Oval 161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6" name="Oval 162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7" name="Oval 163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8" name="Oval 164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9" name="Oval 165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2" name="Group 166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91" name="Oval 16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92" name="Oval 16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93" name="Oval 169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4" name="Oval 170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5" name="Oval 171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6" name="Oval 172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7" name="Oval 173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8" name="Oval 174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9" name="Group 175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600" name="Oval 17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1" name="Oval 17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2" name="Oval 17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sp>
          <p:nvSpPr>
            <p:cNvPr id="103603" name="AutoShape 179"/>
            <p:cNvSpPr>
              <a:spLocks/>
            </p:cNvSpPr>
            <p:nvPr/>
          </p:nvSpPr>
          <p:spPr bwMode="auto">
            <a:xfrm>
              <a:off x="788" y="1056"/>
              <a:ext cx="432" cy="3120"/>
            </a:xfrm>
            <a:prstGeom prst="leftBrace">
              <a:avLst>
                <a:gd name="adj1" fmla="val 60185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4" name="Text Box 180"/>
            <p:cNvSpPr txBox="1">
              <a:spLocks noChangeArrowheads="1"/>
            </p:cNvSpPr>
            <p:nvPr/>
          </p:nvSpPr>
          <p:spPr bwMode="auto">
            <a:xfrm>
              <a:off x="35" y="2473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random</a:t>
              </a:r>
              <a:br>
                <a:rPr lang="en-US" sz="2400">
                  <a:solidFill>
                    <a:schemeClr val="tx2"/>
                  </a:solidFill>
                  <a:cs typeface="Arial" charset="0"/>
                </a:rPr>
              </a:b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“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seeds</a:t>
              </a: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”</a:t>
              </a:r>
              <a:endParaRPr lang="en-US" sz="2400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103605" name="Group 181"/>
          <p:cNvGrpSpPr>
            <a:grpSpLocks/>
          </p:cNvGrpSpPr>
          <p:nvPr/>
        </p:nvGrpSpPr>
        <p:grpSpPr bwMode="auto">
          <a:xfrm>
            <a:off x="3143250" y="1768475"/>
            <a:ext cx="3670300" cy="2193925"/>
            <a:chOff x="1980" y="1114"/>
            <a:chExt cx="2312" cy="1382"/>
          </a:xfrm>
        </p:grpSpPr>
        <p:sp>
          <p:nvSpPr>
            <p:cNvPr id="103606" name="Oval 182"/>
            <p:cNvSpPr>
              <a:spLocks noChangeArrowheads="1"/>
            </p:cNvSpPr>
            <p:nvPr/>
          </p:nvSpPr>
          <p:spPr bwMode="auto">
            <a:xfrm>
              <a:off x="3179" y="111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7" name="Oval 183"/>
            <p:cNvSpPr>
              <a:spLocks noChangeArrowheads="1"/>
            </p:cNvSpPr>
            <p:nvPr/>
          </p:nvSpPr>
          <p:spPr bwMode="auto">
            <a:xfrm>
              <a:off x="4063" y="145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8" name="Oval 184"/>
            <p:cNvSpPr>
              <a:spLocks noChangeArrowheads="1"/>
            </p:cNvSpPr>
            <p:nvPr/>
          </p:nvSpPr>
          <p:spPr bwMode="auto">
            <a:xfrm>
              <a:off x="3375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9" name="Oval 185"/>
            <p:cNvSpPr>
              <a:spLocks noChangeArrowheads="1"/>
            </p:cNvSpPr>
            <p:nvPr/>
          </p:nvSpPr>
          <p:spPr bwMode="auto">
            <a:xfrm>
              <a:off x="3539" y="174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0" name="Oval 186"/>
            <p:cNvSpPr>
              <a:spLocks noChangeArrowheads="1"/>
            </p:cNvSpPr>
            <p:nvPr/>
          </p:nvSpPr>
          <p:spPr bwMode="auto">
            <a:xfrm>
              <a:off x="3736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1" name="Oval 187"/>
            <p:cNvSpPr>
              <a:spLocks noChangeArrowheads="1"/>
            </p:cNvSpPr>
            <p:nvPr/>
          </p:nvSpPr>
          <p:spPr bwMode="auto">
            <a:xfrm>
              <a:off x="3932" y="1748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2" name="Oval 188"/>
            <p:cNvSpPr>
              <a:spLocks noChangeArrowheads="1"/>
            </p:cNvSpPr>
            <p:nvPr/>
          </p:nvSpPr>
          <p:spPr bwMode="auto">
            <a:xfrm>
              <a:off x="4096" y="161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3" name="Oval 189"/>
            <p:cNvSpPr>
              <a:spLocks noChangeArrowheads="1"/>
            </p:cNvSpPr>
            <p:nvPr/>
          </p:nvSpPr>
          <p:spPr bwMode="auto">
            <a:xfrm>
              <a:off x="4096" y="177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4" name="Oval 190"/>
            <p:cNvSpPr>
              <a:spLocks noChangeArrowheads="1"/>
            </p:cNvSpPr>
            <p:nvPr/>
          </p:nvSpPr>
          <p:spPr bwMode="auto">
            <a:xfrm>
              <a:off x="3932" y="187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5" name="Oval 191"/>
            <p:cNvSpPr>
              <a:spLocks noChangeArrowheads="1"/>
            </p:cNvSpPr>
            <p:nvPr/>
          </p:nvSpPr>
          <p:spPr bwMode="auto">
            <a:xfrm>
              <a:off x="4074" y="193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6" name="Oval 192"/>
            <p:cNvSpPr>
              <a:spLocks noChangeArrowheads="1"/>
            </p:cNvSpPr>
            <p:nvPr/>
          </p:nvSpPr>
          <p:spPr bwMode="auto">
            <a:xfrm>
              <a:off x="3736" y="134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7" name="Oval 193"/>
            <p:cNvSpPr>
              <a:spLocks noChangeArrowheads="1"/>
            </p:cNvSpPr>
            <p:nvPr/>
          </p:nvSpPr>
          <p:spPr bwMode="auto">
            <a:xfrm>
              <a:off x="3539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8" name="Oval 194"/>
            <p:cNvSpPr>
              <a:spLocks noChangeArrowheads="1"/>
            </p:cNvSpPr>
            <p:nvPr/>
          </p:nvSpPr>
          <p:spPr bwMode="auto">
            <a:xfrm>
              <a:off x="3650" y="147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9" name="Oval 195"/>
            <p:cNvSpPr>
              <a:spLocks noChangeArrowheads="1"/>
            </p:cNvSpPr>
            <p:nvPr/>
          </p:nvSpPr>
          <p:spPr bwMode="auto">
            <a:xfrm>
              <a:off x="3907" y="2154"/>
              <a:ext cx="130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0" name="Oval 196"/>
            <p:cNvSpPr>
              <a:spLocks noChangeArrowheads="1"/>
            </p:cNvSpPr>
            <p:nvPr/>
          </p:nvSpPr>
          <p:spPr bwMode="auto">
            <a:xfrm>
              <a:off x="3310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1" name="Oval 197"/>
            <p:cNvSpPr>
              <a:spLocks noChangeArrowheads="1"/>
            </p:cNvSpPr>
            <p:nvPr/>
          </p:nvSpPr>
          <p:spPr bwMode="auto">
            <a:xfrm>
              <a:off x="3907" y="127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2" name="Oval 198"/>
            <p:cNvSpPr>
              <a:spLocks noChangeArrowheads="1"/>
            </p:cNvSpPr>
            <p:nvPr/>
          </p:nvSpPr>
          <p:spPr bwMode="auto">
            <a:xfrm>
              <a:off x="3736" y="117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3" name="Oval 199"/>
            <p:cNvSpPr>
              <a:spLocks noChangeArrowheads="1"/>
            </p:cNvSpPr>
            <p:nvPr/>
          </p:nvSpPr>
          <p:spPr bwMode="auto">
            <a:xfrm>
              <a:off x="3521" y="1211"/>
              <a:ext cx="132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4" name="Oval 200"/>
            <p:cNvSpPr>
              <a:spLocks noChangeArrowheads="1"/>
            </p:cNvSpPr>
            <p:nvPr/>
          </p:nvSpPr>
          <p:spPr bwMode="auto">
            <a:xfrm>
              <a:off x="3736" y="19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5" name="Oval 201"/>
            <p:cNvSpPr>
              <a:spLocks noChangeArrowheads="1"/>
            </p:cNvSpPr>
            <p:nvPr/>
          </p:nvSpPr>
          <p:spPr bwMode="auto">
            <a:xfrm>
              <a:off x="3564" y="215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6" name="Oval 202"/>
            <p:cNvSpPr>
              <a:spLocks noChangeArrowheads="1"/>
            </p:cNvSpPr>
            <p:nvPr/>
          </p:nvSpPr>
          <p:spPr bwMode="auto">
            <a:xfrm>
              <a:off x="3693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7" name="Oval 203"/>
            <p:cNvSpPr>
              <a:spLocks noChangeArrowheads="1"/>
            </p:cNvSpPr>
            <p:nvPr/>
          </p:nvSpPr>
          <p:spPr bwMode="auto">
            <a:xfrm>
              <a:off x="3277" y="164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8" name="Oval 204"/>
            <p:cNvSpPr>
              <a:spLocks noChangeArrowheads="1"/>
            </p:cNvSpPr>
            <p:nvPr/>
          </p:nvSpPr>
          <p:spPr bwMode="auto">
            <a:xfrm>
              <a:off x="3907" y="202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9" name="Oval 205"/>
            <p:cNvSpPr>
              <a:spLocks noChangeArrowheads="1"/>
            </p:cNvSpPr>
            <p:nvPr/>
          </p:nvSpPr>
          <p:spPr bwMode="auto">
            <a:xfrm>
              <a:off x="3436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0" name="Oval 206"/>
            <p:cNvSpPr>
              <a:spLocks noChangeArrowheads="1"/>
            </p:cNvSpPr>
            <p:nvPr/>
          </p:nvSpPr>
          <p:spPr bwMode="auto">
            <a:xfrm>
              <a:off x="3736" y="218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1" name="Oval 207"/>
            <p:cNvSpPr>
              <a:spLocks noChangeArrowheads="1"/>
            </p:cNvSpPr>
            <p:nvPr/>
          </p:nvSpPr>
          <p:spPr bwMode="auto">
            <a:xfrm>
              <a:off x="3821" y="1569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2" name="Oval 208"/>
            <p:cNvSpPr>
              <a:spLocks noChangeArrowheads="1"/>
            </p:cNvSpPr>
            <p:nvPr/>
          </p:nvSpPr>
          <p:spPr bwMode="auto">
            <a:xfrm>
              <a:off x="3507" y="1574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606" name="Group 209"/>
            <p:cNvGrpSpPr>
              <a:grpSpLocks/>
            </p:cNvGrpSpPr>
            <p:nvPr/>
          </p:nvGrpSpPr>
          <p:grpSpPr bwMode="auto">
            <a:xfrm>
              <a:off x="3307" y="1309"/>
              <a:ext cx="295" cy="264"/>
              <a:chOff x="4608" y="2880"/>
              <a:chExt cx="432" cy="480"/>
            </a:xfrm>
          </p:grpSpPr>
          <p:sp>
            <p:nvSpPr>
              <p:cNvPr id="103634" name="Oval 210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5" name="Oval 211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6" name="Oval 212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37" name="AutoShape 213"/>
            <p:cNvSpPr>
              <a:spLocks noChangeArrowheads="1"/>
            </p:cNvSpPr>
            <p:nvPr/>
          </p:nvSpPr>
          <p:spPr bwMode="auto">
            <a:xfrm rot="1036798">
              <a:off x="2066" y="1114"/>
              <a:ext cx="984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8" name="AutoShape 214"/>
            <p:cNvSpPr>
              <a:spLocks noChangeArrowheads="1"/>
            </p:cNvSpPr>
            <p:nvPr/>
          </p:nvSpPr>
          <p:spPr bwMode="auto">
            <a:xfrm rot="-1174358">
              <a:off x="2237" y="218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9" name="AutoShape 215"/>
            <p:cNvSpPr>
              <a:spLocks noChangeArrowheads="1"/>
            </p:cNvSpPr>
            <p:nvPr/>
          </p:nvSpPr>
          <p:spPr bwMode="auto">
            <a:xfrm rot="-507267">
              <a:off x="1980" y="1690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0" name="Rectangle 216"/>
            <p:cNvSpPr>
              <a:spLocks noChangeArrowheads="1"/>
            </p:cNvSpPr>
            <p:nvPr/>
          </p:nvSpPr>
          <p:spPr bwMode="auto">
            <a:xfrm>
              <a:off x="3216" y="1152"/>
              <a:ext cx="768" cy="76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41" name="Group 217"/>
          <p:cNvGrpSpPr>
            <a:grpSpLocks/>
          </p:cNvGrpSpPr>
          <p:nvPr/>
        </p:nvGrpSpPr>
        <p:grpSpPr bwMode="auto">
          <a:xfrm>
            <a:off x="2803525" y="4419600"/>
            <a:ext cx="4068763" cy="2011363"/>
            <a:chOff x="1766" y="2784"/>
            <a:chExt cx="2563" cy="1267"/>
          </a:xfrm>
        </p:grpSpPr>
        <p:sp>
          <p:nvSpPr>
            <p:cNvPr id="103642" name="AutoShape 218"/>
            <p:cNvSpPr>
              <a:spLocks noChangeArrowheads="1"/>
            </p:cNvSpPr>
            <p:nvPr/>
          </p:nvSpPr>
          <p:spPr bwMode="auto">
            <a:xfrm rot="-1174358">
              <a:off x="2151" y="3571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3" name="AutoShape 219"/>
            <p:cNvSpPr>
              <a:spLocks noChangeArrowheads="1"/>
            </p:cNvSpPr>
            <p:nvPr/>
          </p:nvSpPr>
          <p:spPr bwMode="auto">
            <a:xfrm rot="-143535">
              <a:off x="1766" y="314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4" name="Oval 220"/>
            <p:cNvSpPr>
              <a:spLocks noChangeArrowheads="1"/>
            </p:cNvSpPr>
            <p:nvPr/>
          </p:nvSpPr>
          <p:spPr bwMode="auto">
            <a:xfrm>
              <a:off x="3216" y="278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5" name="Oval 221"/>
            <p:cNvSpPr>
              <a:spLocks noChangeArrowheads="1"/>
            </p:cNvSpPr>
            <p:nvPr/>
          </p:nvSpPr>
          <p:spPr bwMode="auto">
            <a:xfrm>
              <a:off x="4100" y="312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6" name="Oval 222"/>
            <p:cNvSpPr>
              <a:spLocks noChangeArrowheads="1"/>
            </p:cNvSpPr>
            <p:nvPr/>
          </p:nvSpPr>
          <p:spPr bwMode="auto">
            <a:xfrm>
              <a:off x="3412" y="344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7" name="Oval 223"/>
            <p:cNvSpPr>
              <a:spLocks noChangeArrowheads="1"/>
            </p:cNvSpPr>
            <p:nvPr/>
          </p:nvSpPr>
          <p:spPr bwMode="auto">
            <a:xfrm>
              <a:off x="3576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8" name="Oval 224"/>
            <p:cNvSpPr>
              <a:spLocks noChangeArrowheads="1"/>
            </p:cNvSpPr>
            <p:nvPr/>
          </p:nvSpPr>
          <p:spPr bwMode="auto">
            <a:xfrm>
              <a:off x="377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9" name="Oval 225"/>
            <p:cNvSpPr>
              <a:spLocks noChangeArrowheads="1"/>
            </p:cNvSpPr>
            <p:nvPr/>
          </p:nvSpPr>
          <p:spPr bwMode="auto">
            <a:xfrm>
              <a:off x="3969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0" name="Oval 226"/>
            <p:cNvSpPr>
              <a:spLocks noChangeArrowheads="1"/>
            </p:cNvSpPr>
            <p:nvPr/>
          </p:nvSpPr>
          <p:spPr bwMode="auto">
            <a:xfrm>
              <a:off x="4133" y="328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1" name="Oval 227"/>
            <p:cNvSpPr>
              <a:spLocks noChangeArrowheads="1"/>
            </p:cNvSpPr>
            <p:nvPr/>
          </p:nvSpPr>
          <p:spPr bwMode="auto">
            <a:xfrm>
              <a:off x="413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2" name="Oval 228"/>
            <p:cNvSpPr>
              <a:spLocks noChangeArrowheads="1"/>
            </p:cNvSpPr>
            <p:nvPr/>
          </p:nvSpPr>
          <p:spPr bwMode="auto">
            <a:xfrm>
              <a:off x="3969" y="354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3" name="Oval 229"/>
            <p:cNvSpPr>
              <a:spLocks noChangeArrowheads="1"/>
            </p:cNvSpPr>
            <p:nvPr/>
          </p:nvSpPr>
          <p:spPr bwMode="auto">
            <a:xfrm>
              <a:off x="4111" y="3607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4" name="Oval 230"/>
            <p:cNvSpPr>
              <a:spLocks noChangeArrowheads="1"/>
            </p:cNvSpPr>
            <p:nvPr/>
          </p:nvSpPr>
          <p:spPr bwMode="auto">
            <a:xfrm>
              <a:off x="3773" y="301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5" name="Oval 231"/>
            <p:cNvSpPr>
              <a:spLocks noChangeArrowheads="1"/>
            </p:cNvSpPr>
            <p:nvPr/>
          </p:nvSpPr>
          <p:spPr bwMode="auto">
            <a:xfrm>
              <a:off x="3576" y="360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6" name="Oval 232"/>
            <p:cNvSpPr>
              <a:spLocks noChangeArrowheads="1"/>
            </p:cNvSpPr>
            <p:nvPr/>
          </p:nvSpPr>
          <p:spPr bwMode="auto">
            <a:xfrm>
              <a:off x="3687" y="314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7" name="Oval 233"/>
            <p:cNvSpPr>
              <a:spLocks noChangeArrowheads="1"/>
            </p:cNvSpPr>
            <p:nvPr/>
          </p:nvSpPr>
          <p:spPr bwMode="auto">
            <a:xfrm>
              <a:off x="3944" y="3824"/>
              <a:ext cx="130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8" name="Oval 234"/>
            <p:cNvSpPr>
              <a:spLocks noChangeArrowheads="1"/>
            </p:cNvSpPr>
            <p:nvPr/>
          </p:nvSpPr>
          <p:spPr bwMode="auto">
            <a:xfrm>
              <a:off x="3347" y="360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9" name="Oval 235"/>
            <p:cNvSpPr>
              <a:spLocks noChangeArrowheads="1"/>
            </p:cNvSpPr>
            <p:nvPr/>
          </p:nvSpPr>
          <p:spPr bwMode="auto">
            <a:xfrm>
              <a:off x="3944" y="294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0" name="Oval 236"/>
            <p:cNvSpPr>
              <a:spLocks noChangeArrowheads="1"/>
            </p:cNvSpPr>
            <p:nvPr/>
          </p:nvSpPr>
          <p:spPr bwMode="auto">
            <a:xfrm>
              <a:off x="3773" y="284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1" name="Oval 237"/>
            <p:cNvSpPr>
              <a:spLocks noChangeArrowheads="1"/>
            </p:cNvSpPr>
            <p:nvPr/>
          </p:nvSpPr>
          <p:spPr bwMode="auto">
            <a:xfrm>
              <a:off x="3558" y="2881"/>
              <a:ext cx="132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2" name="Oval 238"/>
            <p:cNvSpPr>
              <a:spLocks noChangeArrowheads="1"/>
            </p:cNvSpPr>
            <p:nvPr/>
          </p:nvSpPr>
          <p:spPr bwMode="auto">
            <a:xfrm>
              <a:off x="3773" y="359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3" name="Oval 239"/>
            <p:cNvSpPr>
              <a:spLocks noChangeArrowheads="1"/>
            </p:cNvSpPr>
            <p:nvPr/>
          </p:nvSpPr>
          <p:spPr bwMode="auto">
            <a:xfrm>
              <a:off x="3601" y="382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4" name="Oval 240"/>
            <p:cNvSpPr>
              <a:spLocks noChangeArrowheads="1"/>
            </p:cNvSpPr>
            <p:nvPr/>
          </p:nvSpPr>
          <p:spPr bwMode="auto">
            <a:xfrm>
              <a:off x="3730" y="372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5" name="Oval 241"/>
            <p:cNvSpPr>
              <a:spLocks noChangeArrowheads="1"/>
            </p:cNvSpPr>
            <p:nvPr/>
          </p:nvSpPr>
          <p:spPr bwMode="auto">
            <a:xfrm>
              <a:off x="3314" y="331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6" name="Oval 242"/>
            <p:cNvSpPr>
              <a:spLocks noChangeArrowheads="1"/>
            </p:cNvSpPr>
            <p:nvPr/>
          </p:nvSpPr>
          <p:spPr bwMode="auto">
            <a:xfrm>
              <a:off x="3944" y="369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7" name="Oval 243"/>
            <p:cNvSpPr>
              <a:spLocks noChangeArrowheads="1"/>
            </p:cNvSpPr>
            <p:nvPr/>
          </p:nvSpPr>
          <p:spPr bwMode="auto">
            <a:xfrm>
              <a:off x="3473" y="37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8" name="Oval 244"/>
            <p:cNvSpPr>
              <a:spLocks noChangeArrowheads="1"/>
            </p:cNvSpPr>
            <p:nvPr/>
          </p:nvSpPr>
          <p:spPr bwMode="auto">
            <a:xfrm>
              <a:off x="3773" y="385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9" name="Oval 245"/>
            <p:cNvSpPr>
              <a:spLocks noChangeArrowheads="1"/>
            </p:cNvSpPr>
            <p:nvPr/>
          </p:nvSpPr>
          <p:spPr bwMode="auto">
            <a:xfrm>
              <a:off x="3858" y="3239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0" name="Oval 246"/>
            <p:cNvSpPr>
              <a:spLocks noChangeArrowheads="1"/>
            </p:cNvSpPr>
            <p:nvPr/>
          </p:nvSpPr>
          <p:spPr bwMode="auto">
            <a:xfrm>
              <a:off x="3544" y="3244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574" name="Group 247"/>
            <p:cNvGrpSpPr>
              <a:grpSpLocks/>
            </p:cNvGrpSpPr>
            <p:nvPr/>
          </p:nvGrpSpPr>
          <p:grpSpPr bwMode="auto">
            <a:xfrm>
              <a:off x="3344" y="2979"/>
              <a:ext cx="295" cy="264"/>
              <a:chOff x="4608" y="2880"/>
              <a:chExt cx="432" cy="480"/>
            </a:xfrm>
          </p:grpSpPr>
          <p:sp>
            <p:nvSpPr>
              <p:cNvPr id="103672" name="Oval 248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3" name="Oval 249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4" name="Oval 250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75" name="Rectangle 251"/>
            <p:cNvSpPr>
              <a:spLocks noChangeArrowheads="1"/>
            </p:cNvSpPr>
            <p:nvPr/>
          </p:nvSpPr>
          <p:spPr bwMode="auto">
            <a:xfrm>
              <a:off x="3552" y="3360"/>
              <a:ext cx="720" cy="67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76" name="Group 252"/>
          <p:cNvGrpSpPr>
            <a:grpSpLocks/>
          </p:cNvGrpSpPr>
          <p:nvPr/>
        </p:nvGrpSpPr>
        <p:grpSpPr bwMode="auto">
          <a:xfrm>
            <a:off x="6705600" y="1676400"/>
            <a:ext cx="2400300" cy="4800600"/>
            <a:chOff x="4224" y="1056"/>
            <a:chExt cx="1512" cy="3024"/>
          </a:xfrm>
        </p:grpSpPr>
        <p:sp>
          <p:nvSpPr>
            <p:cNvPr id="103677" name="AutoShape 253"/>
            <p:cNvSpPr>
              <a:spLocks/>
            </p:cNvSpPr>
            <p:nvPr/>
          </p:nvSpPr>
          <p:spPr bwMode="auto">
            <a:xfrm flipH="1">
              <a:off x="4224" y="1056"/>
              <a:ext cx="432" cy="3024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8" name="Text Box 254"/>
            <p:cNvSpPr txBox="1">
              <a:spLocks noChangeArrowheads="1"/>
            </p:cNvSpPr>
            <p:nvPr/>
          </p:nvSpPr>
          <p:spPr bwMode="auto">
            <a:xfrm>
              <a:off x="4440" y="2266"/>
              <a:ext cx="1296" cy="45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Transcription modules</a:t>
              </a:r>
            </a:p>
          </p:txBody>
        </p:sp>
        <p:sp>
          <p:nvSpPr>
            <p:cNvPr id="103679" name="Text Box 255"/>
            <p:cNvSpPr txBox="1">
              <a:spLocks noChangeArrowheads="1"/>
            </p:cNvSpPr>
            <p:nvPr/>
          </p:nvSpPr>
          <p:spPr bwMode="auto">
            <a:xfrm>
              <a:off x="4513" y="3031"/>
              <a:ext cx="1103" cy="90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Independent identification:</a:t>
              </a:r>
              <a:br>
                <a:rPr lang="en-US" sz="2000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Modules may overlap!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im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New Tools: Module Visualization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667000" y="6491288"/>
            <a:ext cx="6477000" cy="366712"/>
          </a:xfrm>
          <a:prstGeom prst="rect">
            <a:avLst/>
          </a:prstGeom>
          <a:solidFill>
            <a:schemeClr val="tx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>
                <a:cs typeface="Arial" charset="0"/>
                <a:hlinkClick r:id="rId4"/>
              </a:rPr>
              <a:t>http://serverdgm.unil.ch/bergmann/Fibroblasts/visualiser.html</a:t>
            </a:r>
            <a:r>
              <a:rPr lang="en-US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ypergeometric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225800"/>
            <a:ext cx="44259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90513" y="247650"/>
            <a:ext cx="8610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Gene enrichment analysis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73075" y="1295400"/>
            <a:ext cx="1841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588" y="1195388"/>
            <a:ext cx="8955087" cy="19526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The </a:t>
            </a:r>
            <a:r>
              <a:rPr lang="en-US" sz="2400" b="1" i="1" smtClean="0"/>
              <a:t>hypergeometric</a:t>
            </a:r>
            <a:r>
              <a:rPr lang="en-US" sz="2400" smtClean="0"/>
              <a:t> distribution </a:t>
            </a:r>
            <a:r>
              <a:rPr lang="en-US" sz="2400" i="1" smtClean="0"/>
              <a:t>f</a:t>
            </a:r>
            <a:r>
              <a:rPr lang="en-US" sz="2400" smtClean="0"/>
              <a:t>(</a:t>
            </a:r>
            <a:r>
              <a:rPr lang="en-US" sz="2400" i="1" smtClean="0"/>
              <a:t>M,A,K,T</a:t>
            </a:r>
            <a:r>
              <a:rPr lang="en-US" sz="2400" smtClean="0"/>
              <a:t>) gives the probability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that </a:t>
            </a:r>
            <a:r>
              <a:rPr lang="en-US" sz="2400" i="1" smtClean="0"/>
              <a:t>K</a:t>
            </a:r>
            <a:r>
              <a:rPr lang="en-US" sz="2400" smtClean="0"/>
              <a:t> out of </a:t>
            </a:r>
            <a:r>
              <a:rPr lang="en-US" sz="2400" i="1" smtClean="0"/>
              <a:t>A</a:t>
            </a:r>
            <a:r>
              <a:rPr lang="en-US" sz="2400" smtClean="0"/>
              <a:t> genes with a particular annotation match with 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module having </a:t>
            </a:r>
            <a:r>
              <a:rPr lang="en-US" sz="2400" i="1" smtClean="0"/>
              <a:t>M</a:t>
            </a:r>
            <a:r>
              <a:rPr lang="en-US" sz="2400" smtClean="0"/>
              <a:t> genes if there are </a:t>
            </a:r>
            <a:r>
              <a:rPr lang="en-US" sz="2400" i="1" smtClean="0"/>
              <a:t>T</a:t>
            </a:r>
            <a:r>
              <a:rPr lang="en-US" sz="2400" smtClean="0"/>
              <a:t> genes in total.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514475" y="6254750"/>
            <a:ext cx="76295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solidFill>
                  <a:schemeClr val="bg2"/>
                </a:solidFill>
                <a:cs typeface="Arial" charset="0"/>
              </a:rPr>
              <a:t>http://en.wikipedia.org/wiki/Hypergeometric_distribution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SVD: Matrix representation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743200" y="1371600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cs typeface="Arial" charset="0"/>
              </a:rPr>
              <a:t>E</a:t>
            </a:r>
            <a:r>
              <a:rPr lang="en-US" sz="4400">
                <a:cs typeface="Arial" charset="0"/>
              </a:rPr>
              <a:t> = </a:t>
            </a:r>
            <a:r>
              <a:rPr lang="en-US" sz="4400" b="1">
                <a:cs typeface="Arial" charset="0"/>
              </a:rPr>
              <a:t>U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D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V</a:t>
            </a:r>
            <a:r>
              <a:rPr lang="en-US" sz="4400" baseline="30000">
                <a:cs typeface="Arial" charset="0"/>
              </a:rPr>
              <a:t>T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38200" y="2590800"/>
            <a:ext cx="7391400" cy="25908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1069978" y="2895600"/>
            <a:ext cx="1558926" cy="2016125"/>
            <a:chOff x="3407" y="2006"/>
            <a:chExt cx="982" cy="1270"/>
          </a:xfrm>
        </p:grpSpPr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3669" y="2208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endParaRPr lang="en-US" sz="4400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4006" y="200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489" y="200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3407" y="3024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286000" y="35052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343400" y="35814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5400000">
            <a:off x="6991350" y="3100388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flipV="1">
            <a:off x="6553200" y="3276600"/>
            <a:ext cx="1219200" cy="13716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 rot="5400000">
            <a:off x="7000875" y="3357563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 rot="5400000">
            <a:off x="6962775" y="4152900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 rot="5400000">
            <a:off x="6838950" y="3729038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467600" y="29718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7225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3000375" y="3271838"/>
            <a:ext cx="152400" cy="94615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 flipV="1">
            <a:off x="2909888" y="3192463"/>
            <a:ext cx="1371600" cy="14732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3257550" y="3257550"/>
            <a:ext cx="152400" cy="947738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4010025" y="3311525"/>
            <a:ext cx="152400" cy="94615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362325" y="304800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3886200" y="4175125"/>
            <a:ext cx="49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2889250" y="41592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157538" y="41592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4862513" y="32813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 flipV="1">
            <a:off x="4772025" y="3201988"/>
            <a:ext cx="1371600" cy="14732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 rot="2629440">
            <a:off x="5295900" y="3465513"/>
            <a:ext cx="7429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718050" y="33623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5091113" y="35099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52" name="AutoShape 32"/>
          <p:cNvSpPr>
            <a:spLocks noChangeArrowheads="1"/>
          </p:cNvSpPr>
          <p:nvPr/>
        </p:nvSpPr>
        <p:spPr bwMode="auto">
          <a:xfrm>
            <a:off x="5838825" y="4271963"/>
            <a:ext cx="138113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4940300" y="3575050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702300" y="4343400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4733925" y="4048125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0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5648325" y="3057525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0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7373938" y="3209925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7364413" y="3476625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7319963" y="4267200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6172200" y="35814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2511574" y="4495800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41703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4572000" y="2895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59991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4551363" y="4495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6343650" y="29622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6303963" y="4495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8" name="Rectangle 48"/>
          <p:cNvSpPr>
            <a:spLocks noChangeArrowheads="1"/>
          </p:cNvSpPr>
          <p:nvPr/>
        </p:nvSpPr>
        <p:spPr bwMode="auto">
          <a:xfrm>
            <a:off x="3316288" y="4545013"/>
            <a:ext cx="55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U</a:t>
            </a:r>
          </a:p>
        </p:txBody>
      </p:sp>
      <p:sp>
        <p:nvSpPr>
          <p:cNvPr id="56369" name="Rectangle 49"/>
          <p:cNvSpPr>
            <a:spLocks noChangeArrowheads="1"/>
          </p:cNvSpPr>
          <p:nvPr/>
        </p:nvSpPr>
        <p:spPr bwMode="auto">
          <a:xfrm>
            <a:off x="5145088" y="4545013"/>
            <a:ext cx="55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D</a:t>
            </a:r>
          </a:p>
        </p:txBody>
      </p:sp>
      <p:sp>
        <p:nvSpPr>
          <p:cNvPr id="56370" name="Rectangle 50"/>
          <p:cNvSpPr>
            <a:spLocks noChangeArrowheads="1"/>
          </p:cNvSpPr>
          <p:nvPr/>
        </p:nvSpPr>
        <p:spPr bwMode="auto">
          <a:xfrm>
            <a:off x="6786563" y="4545013"/>
            <a:ext cx="731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V</a:t>
            </a:r>
            <a:r>
              <a:rPr lang="en-US" sz="4000" baseline="30000">
                <a:solidFill>
                  <a:schemeClr val="bg2"/>
                </a:solidFill>
                <a:cs typeface="Arial" charset="0"/>
              </a:rPr>
              <a:t>T</a:t>
            </a: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649288" y="5203825"/>
            <a:ext cx="78946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800" b="1" i="1" baseline="-25000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eigen-arrays  </a:t>
            </a:r>
            <a:r>
              <a:rPr lang="en-US" sz="28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800" b="1" i="1" baseline="-25000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eigen-genes  </a:t>
            </a:r>
            <a:r>
              <a:rPr lang="el-GR" sz="28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800" i="1" baseline="-25000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eigenvalues 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 i="1">
                <a:solidFill>
                  <a:schemeClr val="tx2"/>
                </a:solidFill>
                <a:cs typeface="Arial" charset="0"/>
              </a:rPr>
              <a:t>i = 1, …, n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   </a:t>
            </a:r>
            <a:r>
              <a:rPr lang="en-US" sz="2800" i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 rank(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) = #(independent arrays)</a:t>
            </a:r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3048000" y="64008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cs typeface="Arial" charset="0"/>
              </a:rPr>
              <a:t>Alter O., Brown P.O., Botstein D. </a:t>
            </a:r>
            <a:r>
              <a:rPr lang="en-US" sz="1200" i="1">
                <a:solidFill>
                  <a:schemeClr val="bg2"/>
                </a:solidFill>
                <a:cs typeface="Arial" charset="0"/>
              </a:rPr>
              <a:t>Singular value decomposition for genome-wide </a:t>
            </a:r>
          </a:p>
          <a:p>
            <a:pPr>
              <a:defRPr/>
            </a:pPr>
            <a:r>
              <a:rPr lang="en-US" sz="1200" i="1">
                <a:solidFill>
                  <a:schemeClr val="bg2"/>
                </a:solidFill>
                <a:cs typeface="Arial" charset="0"/>
              </a:rPr>
              <a:t>expression data processing and modeling</a:t>
            </a:r>
            <a:r>
              <a:rPr lang="en-US" sz="1200">
                <a:solidFill>
                  <a:schemeClr val="bg2"/>
                </a:solidFill>
                <a:cs typeface="Arial" charset="0"/>
              </a:rPr>
              <a:t>. Proc Natl Acad Sci USA 2000; 97:10101-06.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sz="3200" b="1" smtClean="0"/>
              <a:t>E</a:t>
            </a:r>
            <a:r>
              <a:rPr lang="en-US" sz="3200" smtClean="0"/>
              <a:t> = </a:t>
            </a:r>
            <a:r>
              <a:rPr lang="en-US" sz="3200" b="1" smtClean="0"/>
              <a:t>U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D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V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/>
              <a:t> = </a:t>
            </a:r>
            <a:r>
              <a:rPr lang="en-US" sz="3200" smtClean="0">
                <a:sym typeface="Symbol" charset="0"/>
              </a:rPr>
              <a:t>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smtClean="0">
                <a:sym typeface="Symbol" charset="0"/>
              </a:rPr>
              <a:t>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baseline="30000" smtClean="0">
                <a:sym typeface="Symbol" charset="0"/>
              </a:rPr>
              <a:t>T</a:t>
            </a:r>
            <a:r>
              <a:rPr lang="en-US" sz="3200" baseline="30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 (full expansion)</a:t>
            </a:r>
            <a:r>
              <a:rPr lang="en-US" sz="3200" baseline="30000" smtClean="0">
                <a:sym typeface="Symbol" charset="0"/>
              </a:rPr>
              <a:t/>
            </a:r>
            <a:br>
              <a:rPr lang="en-US" sz="3200" baseline="30000" smtClean="0">
                <a:sym typeface="Symbol" charset="0"/>
              </a:rPr>
            </a:br>
            <a:r>
              <a:rPr lang="en-US" sz="3200" b="1" smtClean="0"/>
              <a:t>E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T</a:t>
            </a:r>
            <a:r>
              <a:rPr lang="en-US" sz="3200" baseline="30000" smtClean="0">
                <a:sym typeface="Symbol" charset="0"/>
              </a:rPr>
              <a:t> </a:t>
            </a:r>
            <a:r>
              <a:rPr lang="en-US" sz="3200" smtClean="0"/>
              <a:t>  (rank-1 expansion)</a:t>
            </a:r>
            <a:br>
              <a:rPr lang="en-US" sz="3200" smtClean="0"/>
            </a:br>
            <a:r>
              <a:rPr lang="el-GR" sz="3200" smtClean="0"/>
              <a:t>Δ</a:t>
            </a:r>
            <a:r>
              <a:rPr lang="en-US" sz="3200" smtClean="0"/>
              <a:t> = |</a:t>
            </a:r>
            <a:r>
              <a:rPr lang="en-US" sz="3200" b="1" smtClean="0"/>
              <a:t>E</a:t>
            </a:r>
            <a:r>
              <a:rPr lang="en-US" sz="3200" smtClean="0"/>
              <a:t> - </a:t>
            </a:r>
            <a:r>
              <a:rPr lang="en-US" sz="3200" b="1" smtClean="0"/>
              <a:t>E</a:t>
            </a:r>
            <a:r>
              <a:rPr lang="en-US" sz="3200" i="1" baseline="-25000" smtClean="0"/>
              <a:t>1</a:t>
            </a:r>
            <a:r>
              <a:rPr lang="en-US" sz="3200" smtClean="0"/>
              <a:t>|</a:t>
            </a:r>
            <a:r>
              <a:rPr lang="en-US" sz="3200" i="1" baseline="40000" smtClean="0"/>
              <a:t>2</a:t>
            </a:r>
            <a:r>
              <a:rPr lang="en-US" sz="3200" smtClean="0"/>
              <a:t>  </a:t>
            </a:r>
            <a:r>
              <a:rPr lang="en-US" sz="3200" baseline="30000" smtClean="0"/>
              <a:t> </a:t>
            </a:r>
            <a:r>
              <a:rPr lang="en-US" sz="3200" smtClean="0"/>
              <a:t>(sum of residuals)</a:t>
            </a:r>
            <a:br>
              <a:rPr lang="en-US" sz="3200" smtClean="0"/>
            </a:br>
            <a:r>
              <a:rPr lang="en-US" sz="3200" baseline="30000" smtClean="0"/>
              <a:t/>
            </a:r>
            <a:br>
              <a:rPr lang="en-US" sz="3200" baseline="30000" smtClean="0"/>
            </a:br>
            <a:r>
              <a:rPr lang="en-US" sz="3200" u="sng" smtClean="0"/>
              <a:t>minimize</a:t>
            </a:r>
            <a:r>
              <a:rPr lang="en-US" sz="3200" smtClean="0"/>
              <a:t> </a:t>
            </a:r>
            <a:r>
              <a:rPr lang="el-GR" sz="3200" smtClean="0"/>
              <a:t>Δ</a:t>
            </a:r>
            <a:r>
              <a:rPr lang="en-US" sz="3200" smtClean="0"/>
              <a:t> for free 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and 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>
                <a:sym typeface="Symbol" charset="0"/>
              </a:rPr>
              <a:t>:</a:t>
            </a:r>
            <a:br>
              <a:rPr lang="en-US" sz="3200" smtClean="0">
                <a:sym typeface="Symbol" charset="0"/>
              </a:rPr>
            </a:br>
            <a:r>
              <a:rPr lang="en-US" sz="3200" b="1" smtClean="0">
                <a:sym typeface="Symbol" charset="0"/>
              </a:rPr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 &amp;  </a:t>
            </a:r>
            <a:r>
              <a:rPr lang="en-US" sz="3200" b="1" smtClean="0"/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/>
            </a:r>
            <a:br>
              <a:rPr lang="en-US" sz="3200" baseline="-25000" smtClean="0">
                <a:sym typeface="Symbol" charset="0"/>
              </a:rPr>
            </a:br>
            <a:r>
              <a:rPr lang="en-US" sz="3200" smtClean="0">
                <a:sym typeface="Symbol" charset="0"/>
              </a:rPr>
              <a:t>implying:</a:t>
            </a:r>
            <a:br>
              <a:rPr lang="en-US" sz="3200" smtClean="0">
                <a:sym typeface="Symbol" charset="0"/>
              </a:rPr>
            </a:br>
            <a:r>
              <a:rPr lang="en-US" sz="3200" b="1" smtClean="0">
                <a:sym typeface="Symbol" charset="0"/>
              </a:rPr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2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 &amp;  </a:t>
            </a:r>
            <a:r>
              <a:rPr lang="en-US" sz="3200" b="1" smtClean="0">
                <a:sym typeface="Symbol" charset="0"/>
              </a:rPr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2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4000" smtClean="0"/>
              <a:t>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chemeClr val="accent2"/>
                </a:solidFill>
                <a:latin typeface="Comic Sans MS" charset="0"/>
                <a:cs typeface="Arial" charset="0"/>
              </a:rPr>
              <a:t>SVD: What is optimized?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419475" y="6156325"/>
            <a:ext cx="572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000">
                <a:solidFill>
                  <a:schemeClr val="tx2"/>
                </a:solidFill>
                <a:cs typeface="Arial" charset="0"/>
              </a:rPr>
            </a:br>
            <a:r>
              <a:rPr lang="en-US" sz="2000">
                <a:solidFill>
                  <a:schemeClr val="bg2"/>
                </a:solidFill>
                <a:cs typeface="Arial" charset="0"/>
              </a:rPr>
              <a:t>Bergmann </a:t>
            </a:r>
            <a:r>
              <a:rPr lang="en-US" sz="2000" i="1">
                <a:solidFill>
                  <a:schemeClr val="bg2"/>
                </a:solidFill>
                <a:cs typeface="Arial" charset="0"/>
              </a:rPr>
              <a:t>et al</a:t>
            </a:r>
            <a:r>
              <a:rPr lang="en-US" sz="2000">
                <a:solidFill>
                  <a:schemeClr val="bg2"/>
                </a:solidFill>
                <a:cs typeface="Arial" charset="0"/>
              </a:rPr>
              <a:t>., Phys. Rev. E 67, 031902 (2003)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SVD: Example deletion mutants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38100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l-GR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λ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·</a:t>
            </a:r>
            <a:r>
              <a:rPr lang="en-US" sz="4400" b="1" i="1" dirty="0">
                <a:solidFill>
                  <a:schemeClr val="tx2"/>
                </a:solidFill>
                <a:cs typeface="Arial" charset="0"/>
                <a:sym typeface="Symbol" charset="0"/>
              </a:rPr>
              <a:t>u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·</a:t>
            </a:r>
            <a:r>
              <a:rPr lang="en-US" sz="4400" b="1" i="1" dirty="0">
                <a:solidFill>
                  <a:schemeClr val="tx2"/>
                </a:solidFill>
                <a:cs typeface="Arial" charset="0"/>
                <a:sym typeface="Symbol" charset="0"/>
              </a:rPr>
              <a:t>v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baseline="30000" dirty="0">
                <a:solidFill>
                  <a:schemeClr val="tx2"/>
                </a:solidFill>
                <a:cs typeface="Arial" charset="0"/>
                <a:sym typeface="Symbol" charset="0"/>
              </a:rPr>
              <a:t>T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990600" y="2362200"/>
            <a:ext cx="73152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990600" y="2438400"/>
            <a:ext cx="1485900" cy="2012950"/>
            <a:chOff x="3453" y="2006"/>
            <a:chExt cx="936" cy="1268"/>
          </a:xfrm>
        </p:grpSpPr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3669" y="2208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r>
                <a:rPr lang="en-US" sz="4400" i="1" baseline="-25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006" y="200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3489" y="200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3453" y="302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6k</a:t>
              </a:r>
            </a:p>
          </p:txBody>
        </p:sp>
      </p:grp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133600" y="30480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067050" y="30480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5400000">
            <a:off x="4610100" y="3086100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619625" y="344805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2878138" y="33702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733675" y="34512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992688" y="3195638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3790950" y="30480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094163" y="34290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432425" y="30480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 flipV="1">
            <a:off x="6248400" y="2743200"/>
            <a:ext cx="1752600" cy="13716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r>
              <a:rPr lang="en-US" sz="12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 ··· 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(300)</a:t>
            </a: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 baseline="30000">
                <a:solidFill>
                  <a:schemeClr val="tx2"/>
                </a:solidFill>
                <a:cs typeface="Arial" charset="0"/>
              </a:rPr>
              <a:t>:                               : </a:t>
            </a:r>
          </a:p>
          <a:p>
            <a:pPr algn="ctr">
              <a:defRPr/>
            </a:pPr>
            <a:r>
              <a:rPr lang="en-US" b="1" baseline="30000">
                <a:solidFill>
                  <a:schemeClr val="tx2"/>
                </a:solidFill>
                <a:cs typeface="Arial" charset="0"/>
              </a:rPr>
              <a:t>:                               : </a:t>
            </a: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r>
              <a:rPr lang="en-US" sz="12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(6k)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 ··· 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(6k)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(300)</a:t>
            </a: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886450" y="322897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grpSp>
        <p:nvGrpSpPr>
          <p:cNvPr id="22545" name="Group 22"/>
          <p:cNvGrpSpPr>
            <a:grpSpLocks/>
          </p:cNvGrpSpPr>
          <p:nvPr/>
        </p:nvGrpSpPr>
        <p:grpSpPr bwMode="auto">
          <a:xfrm>
            <a:off x="3427413" y="2438400"/>
            <a:ext cx="915987" cy="2009775"/>
            <a:chOff x="1808" y="1836"/>
            <a:chExt cx="577" cy="1266"/>
          </a:xfrm>
        </p:grpSpPr>
        <p:sp>
          <p:nvSpPr>
            <p:cNvPr id="60439" name="Text Box 23"/>
            <p:cNvSpPr txBox="1">
              <a:spLocks noChangeArrowheads="1"/>
            </p:cNvSpPr>
            <p:nvPr/>
          </p:nvSpPr>
          <p:spPr bwMode="auto">
            <a:xfrm>
              <a:off x="1907" y="183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40" name="AutoShape 24"/>
            <p:cNvSpPr>
              <a:spLocks noChangeArrowheads="1"/>
            </p:cNvSpPr>
            <p:nvPr/>
          </p:nvSpPr>
          <p:spPr bwMode="auto">
            <a:xfrm>
              <a:off x="1872" y="2061"/>
              <a:ext cx="114" cy="819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1" name="Text Box 25"/>
            <p:cNvSpPr txBox="1">
              <a:spLocks noChangeArrowheads="1"/>
            </p:cNvSpPr>
            <p:nvPr/>
          </p:nvSpPr>
          <p:spPr bwMode="auto">
            <a:xfrm>
              <a:off x="1808" y="2852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solidFill>
                    <a:schemeClr val="tx2"/>
                  </a:solidFill>
                  <a:cs typeface="Arial" charset="0"/>
                </a:rPr>
                <a:t>u</a:t>
              </a:r>
              <a:r>
                <a:rPr lang="en-US" sz="2000" b="1" i="1" baseline="-25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42" name="Text Box 26"/>
            <p:cNvSpPr txBox="1">
              <a:spLocks noChangeArrowheads="1"/>
            </p:cNvSpPr>
            <p:nvPr/>
          </p:nvSpPr>
          <p:spPr bwMode="auto">
            <a:xfrm>
              <a:off x="1944" y="2748"/>
              <a:ext cx="4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990600" y="4724400"/>
            <a:ext cx="7315200" cy="1981200"/>
            <a:chOff x="624" y="2976"/>
            <a:chExt cx="4608" cy="1248"/>
          </a:xfrm>
        </p:grpSpPr>
        <p:sp>
          <p:nvSpPr>
            <p:cNvPr id="60444" name="Rectangle 28"/>
            <p:cNvSpPr>
              <a:spLocks noChangeArrowheads="1"/>
            </p:cNvSpPr>
            <p:nvPr/>
          </p:nvSpPr>
          <p:spPr bwMode="auto">
            <a:xfrm>
              <a:off x="624" y="2976"/>
              <a:ext cx="4608" cy="1248"/>
            </a:xfrm>
            <a:prstGeom prst="rect">
              <a:avLst/>
            </a:prstGeom>
            <a:solidFill>
              <a:srgbClr val="808080">
                <a:alpha val="32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5" name="AutoShape 29"/>
            <p:cNvSpPr>
              <a:spLocks noChangeArrowheads="1"/>
            </p:cNvSpPr>
            <p:nvPr/>
          </p:nvSpPr>
          <p:spPr bwMode="auto">
            <a:xfrm>
              <a:off x="2208" y="3168"/>
              <a:ext cx="114" cy="819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6" name="AutoShape 30"/>
            <p:cNvSpPr>
              <a:spLocks noChangeArrowheads="1"/>
            </p:cNvSpPr>
            <p:nvPr/>
          </p:nvSpPr>
          <p:spPr bwMode="auto">
            <a:xfrm rot="5400000">
              <a:off x="2904" y="338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828" y="3170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400" i="1" baseline="-25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1344" y="3348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60449" name="Rectangle 33"/>
            <p:cNvSpPr>
              <a:spLocks noChangeArrowheads="1"/>
            </p:cNvSpPr>
            <p:nvPr/>
          </p:nvSpPr>
          <p:spPr bwMode="auto">
            <a:xfrm>
              <a:off x="1928" y="3342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60450" name="AutoShape 34"/>
            <p:cNvSpPr>
              <a:spLocks noChangeArrowheads="1"/>
            </p:cNvSpPr>
            <p:nvPr/>
          </p:nvSpPr>
          <p:spPr bwMode="auto">
            <a:xfrm>
              <a:off x="1809" y="3545"/>
              <a:ext cx="87" cy="99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2384" y="3342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60452" name="Rectangle 36"/>
            <p:cNvSpPr>
              <a:spLocks noChangeArrowheads="1"/>
            </p:cNvSpPr>
            <p:nvPr/>
          </p:nvSpPr>
          <p:spPr bwMode="auto">
            <a:xfrm>
              <a:off x="828" y="3168"/>
              <a:ext cx="192" cy="24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2214" y="3186"/>
              <a:ext cx="90" cy="222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4" name="Rectangle 38"/>
            <p:cNvSpPr>
              <a:spLocks noChangeArrowheads="1"/>
            </p:cNvSpPr>
            <p:nvPr/>
          </p:nvSpPr>
          <p:spPr bwMode="auto">
            <a:xfrm>
              <a:off x="2736" y="3552"/>
              <a:ext cx="192" cy="96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5" name="Line 39"/>
            <p:cNvSpPr>
              <a:spLocks noChangeShapeType="1"/>
            </p:cNvSpPr>
            <p:nvPr/>
          </p:nvSpPr>
          <p:spPr bwMode="auto">
            <a:xfrm>
              <a:off x="2052" y="3408"/>
              <a:ext cx="4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 flipH="1" flipV="1">
              <a:off x="2928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3426" y="3354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60458" name="AutoShape 42"/>
            <p:cNvSpPr>
              <a:spLocks noChangeArrowheads="1"/>
            </p:cNvSpPr>
            <p:nvPr/>
          </p:nvSpPr>
          <p:spPr bwMode="auto">
            <a:xfrm flipV="1">
              <a:off x="3940" y="3162"/>
              <a:ext cx="1104" cy="864"/>
            </a:xfrm>
            <a:prstGeom prst="bracketPair">
              <a:avLst>
                <a:gd name="adj" fmla="val 80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         low</a:t>
              </a:r>
            </a:p>
            <a:p>
              <a:pPr algn="ctr">
                <a:lnSpc>
                  <a:spcPct val="140000"/>
                </a:lnSpc>
                <a:defRPr/>
              </a:pPr>
              <a:endParaRPr lang="en-US" sz="2000" i="1">
                <a:solidFill>
                  <a:schemeClr val="tx2"/>
                </a:solidFill>
                <a:cs typeface="Arial" charset="0"/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3200" i="1" baseline="30000">
                  <a:solidFill>
                    <a:schemeClr val="tx2"/>
                  </a:solidFill>
                  <a:cs typeface="Arial" charset="0"/>
                </a:rPr>
                <a:t>low          low</a:t>
              </a:r>
              <a:endParaRPr lang="en-US" sz="2000" i="1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>
              <a:off x="3972" y="3408"/>
              <a:ext cx="4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 flipH="1" flipV="1">
              <a:off x="4416" y="31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2509" y="3302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60462" name="Text Box 46"/>
            <p:cNvSpPr txBox="1">
              <a:spLocks noChangeArrowheads="1"/>
            </p:cNvSpPr>
            <p:nvPr/>
          </p:nvSpPr>
          <p:spPr bwMode="auto">
            <a:xfrm>
              <a:off x="1789" y="3158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2972" y="3302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low</a:t>
              </a:r>
            </a:p>
          </p:txBody>
        </p:sp>
        <p:sp>
          <p:nvSpPr>
            <p:cNvPr id="60464" name="Text Box 48"/>
            <p:cNvSpPr txBox="1">
              <a:spLocks noChangeArrowheads="1"/>
            </p:cNvSpPr>
            <p:nvPr/>
          </p:nvSpPr>
          <p:spPr bwMode="auto">
            <a:xfrm>
              <a:off x="1851" y="3782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low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 smtClean="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>
                <a:solidFill>
                  <a:schemeClr val="bg2"/>
                </a:solidFill>
              </a:rPr>
              <a:t>Standard tools</a:t>
            </a:r>
            <a:br>
              <a:rPr lang="en-US" sz="3600" b="1" smtClean="0">
                <a:solidFill>
                  <a:schemeClr val="bg2"/>
                </a:solidFill>
              </a:rPr>
            </a:br>
            <a:r>
              <a:rPr lang="en-US" sz="3600" smtClean="0">
                <a:solidFill>
                  <a:schemeClr val="bg2"/>
                </a:solidFill>
              </a:rPr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Modular analysis tools</a:t>
            </a:r>
            <a:br>
              <a:rPr lang="en-US" sz="3600" b="1" smtClean="0"/>
            </a:br>
            <a:r>
              <a:rPr lang="en-US" sz="3600" smtClean="0"/>
              <a:t>CTWC, ISA, PPA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52400" y="3886200"/>
            <a:ext cx="5638800" cy="1600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1171</Words>
  <Application>Microsoft Macintosh PowerPoint</Application>
  <PresentationFormat>On-screen Show (4:3)</PresentationFormat>
  <Paragraphs>317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Genetics and Genome Evolution (GGE)  Bioinformatics for Genomics  Lecture 3:  Biclustering</vt:lpstr>
      <vt:lpstr>Singular Value Decomposition</vt:lpstr>
      <vt:lpstr>SVD: Matrix representation</vt:lpstr>
      <vt:lpstr>E = U·D·VT = i λi·ui·viT  (full expansion) E1 = λ1·u1·v1T   (rank-1 expansion) Δ = |E - E1|2   (sum of residuals)  minimize Δ for free u1 and v1: E·v1= λ1·u1  &amp;  ET·u1 = λ1·v1 implying: E·ET·u1 = λ12·u1  &amp;  ET·E·v1 = λ12·v1 </vt:lpstr>
      <vt:lpstr>SVD: Example deletion mutants</vt:lpstr>
      <vt:lpstr>PowerPoint Presentation</vt:lpstr>
      <vt:lpstr>PowerPoint Presentation</vt:lpstr>
      <vt:lpstr>PowerPoint Presentation</vt:lpstr>
      <vt:lpstr>Analysis tools for large datasets </vt:lpstr>
      <vt:lpstr>PowerPoint Presentation</vt:lpstr>
      <vt:lpstr>PowerPoint Presentation</vt:lpstr>
      <vt:lpstr>PowerPoint Presentation</vt:lpstr>
      <vt:lpstr>Coupled two-way Clustering</vt:lpstr>
      <vt:lpstr>How to “hear” the relevant genes?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applied to genome and proteome analyses   Sven Bergmann Department of Medical Genetics University of Lausanne Rue de Bugnon 27 - DGM 328  CH-1005 Lausanne  Switzerland   work: ++41-21-692-5452 cell: ++41-78-663-4980  http://serverdgm.unil.ch/bergmann </dc:title>
  <dc:creator>Sven Bergmann</dc:creator>
  <cp:lastModifiedBy>Sven Bergmann</cp:lastModifiedBy>
  <cp:revision>12</cp:revision>
  <dcterms:created xsi:type="dcterms:W3CDTF">2008-01-25T10:26:06Z</dcterms:created>
  <dcterms:modified xsi:type="dcterms:W3CDTF">2020-03-26T13:04:44Z</dcterms:modified>
</cp:coreProperties>
</file>