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0"/>
  </p:notesMasterIdLst>
  <p:sldIdLst>
    <p:sldId id="310" r:id="rId2"/>
    <p:sldId id="313" r:id="rId3"/>
    <p:sldId id="311" r:id="rId4"/>
    <p:sldId id="312" r:id="rId5"/>
    <p:sldId id="314" r:id="rId6"/>
    <p:sldId id="315" r:id="rId7"/>
    <p:sldId id="316" r:id="rId8"/>
    <p:sldId id="317" r:id="rId9"/>
    <p:sldId id="318" r:id="rId10"/>
    <p:sldId id="319" r:id="rId11"/>
    <p:sldId id="324" r:id="rId12"/>
    <p:sldId id="320" r:id="rId13"/>
    <p:sldId id="321" r:id="rId14"/>
    <p:sldId id="323" r:id="rId15"/>
    <p:sldId id="322" r:id="rId16"/>
    <p:sldId id="325" r:id="rId17"/>
    <p:sldId id="328" r:id="rId18"/>
    <p:sldId id="326" r:id="rId19"/>
    <p:sldId id="327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6F48F7-ABBB-E94F-BB49-72994CC677B7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49ED68-C86A-C74A-B55A-1E4120878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24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30EEA-1B83-47E8-8426-B0B0A78171B0}" type="slidenum">
              <a:rPr lang="x-none"/>
              <a:pPr/>
              <a:t>25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FAF69-61CC-4F87-AAA4-DFD74B6E9D32}" type="slidenum">
              <a:rPr lang="x-none"/>
              <a:pPr/>
              <a:t>26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4C00B-ABCA-4E12-9577-34F18B3E8C9E}" type="slidenum">
              <a:rPr lang="x-none"/>
              <a:pPr/>
              <a:t>27</a:t>
            </a:fld>
            <a:endParaRPr lang="en-US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C4AD0-A4C9-4286-9FC0-498B9A6BA214}" type="slidenum">
              <a:rPr lang="x-none"/>
              <a:pPr/>
              <a:t>28</a:t>
            </a:fld>
            <a:endParaRPr lang="en-US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71C9-E6A5-694C-ACFE-659205EA3DDD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790A-6955-CC4E-B76E-C920B1279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1EA2-82F2-0345-A6D8-BFE643A7F10F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D18B-E068-CD48-8956-682F16E1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82E2-5A97-CD46-8CC6-ABE45049EDBA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667B-E2D1-0948-9E7C-4B864CBB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A5E-929C-FB40-B617-1BF1AD756772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6D-A483-3E4A-A86E-0E197CAA6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E1D3-F670-894F-8C1B-7ABF2ED19F96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C154-7013-484C-9A67-19DDD3837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3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D494A-540B-2941-BE56-097C9187AB26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2DA9-20FB-D445-AA14-61F758CCC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7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67136-D537-6143-83D8-7329B8829AC5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796A5-4230-E345-8447-3DBB1BACB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FEA7-35DF-3547-9002-A0EC84E70B49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5598-E1E8-8042-9CD6-F13D98BE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5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1F19-AD30-3B46-A8DC-86C136FB54BF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490E-4532-3A42-8CCA-0635C204B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513C-ADF6-6C40-A0C2-157D7F4EDA41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48EC-1B14-484F-B27C-529D04DC2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4E925-0B7F-BC41-BCE3-B755DEA43765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DB9C-1FF7-2B4F-BFD1-70DE5383C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81CF6D-DA1E-CB4D-8D92-112CD22977F2}" type="datetimeFigureOut">
              <a:rPr lang="en-US"/>
              <a:pPr>
                <a:defRPr/>
              </a:pPr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CF9BC4-5A3B-4646-AAAB-04B87BF47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r>
              <a:rPr lang="en-US" sz="3600" b="1" dirty="0">
                <a:latin typeface="Calibri" charset="0"/>
              </a:rPr>
              <a:t>Genetics and Genome Evolution (GGE)</a:t>
            </a:r>
            <a:br>
              <a:rPr lang="en-US" sz="3600" b="1" dirty="0">
                <a:latin typeface="Calibri" charset="0"/>
              </a:rPr>
            </a:br>
            <a:r>
              <a:rPr lang="en-US" sz="4000" dirty="0">
                <a:latin typeface="Calibri" charset="0"/>
              </a:rPr>
              <a:t/>
            </a:r>
            <a:br>
              <a:rPr lang="en-US" sz="4000" dirty="0">
                <a:latin typeface="Calibri" charset="0"/>
              </a:rPr>
            </a:br>
            <a:r>
              <a:rPr lang="en-US" sz="4000" i="1" dirty="0">
                <a:latin typeface="Calibri" charset="0"/>
              </a:rPr>
              <a:t>Bioinformatics for Genomics</a:t>
            </a:r>
            <a:r>
              <a:rPr lang="en-US" i="1" dirty="0">
                <a:latin typeface="Calibri" charset="0"/>
              </a:rPr>
              <a:t/>
            </a:r>
            <a:br>
              <a:rPr lang="en-US" i="1" dirty="0">
                <a:latin typeface="Calibri" charset="0"/>
              </a:rPr>
            </a:br>
            <a:r>
              <a:rPr lang="en-US" i="1" dirty="0">
                <a:latin typeface="Calibri" charset="0"/>
              </a:rPr>
              <a:t/>
            </a:r>
            <a:br>
              <a:rPr lang="en-US" i="1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Lecture series 2020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for binding motif prediction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346" b="2483"/>
          <a:stretch/>
        </p:blipFill>
        <p:spPr>
          <a:xfrm>
            <a:off x="0" y="997931"/>
            <a:ext cx="9144000" cy="560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515100"/>
            <a:ext cx="4546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Chromatin structure methods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DOI </a:t>
            </a:r>
            <a:r>
              <a:rPr lang="mr-IN" dirty="0" smtClean="0"/>
              <a:t>/</a:t>
            </a:r>
            <a:r>
              <a:rPr lang="mr-IN" dirty="0"/>
              <a:t>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1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902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MNAse-seq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DNA on nucleosomes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 err="1" smtClean="0">
                <a:solidFill>
                  <a:schemeClr val="tx2"/>
                </a:solidFill>
                <a:latin typeface="Comic Sans MS" charset="0"/>
              </a:rPr>
              <a:t>M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icrococcal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N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ucle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ase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digestion)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46"/>
          <a:stretch/>
        </p:blipFill>
        <p:spPr>
          <a:xfrm>
            <a:off x="0" y="1209028"/>
            <a:ext cx="9144000" cy="5648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58063" y="6523719"/>
            <a:ext cx="40859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MNase-seq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695" y="47836"/>
            <a:ext cx="9268736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DNAse-seq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open, unoccupied DNA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64" y="971244"/>
            <a:ext cx="7391772" cy="58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08" y="1100002"/>
            <a:ext cx="5441637" cy="57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794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FAIRE-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open chromatin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F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ormaldehyde-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ssisted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solation of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R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egulatory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E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lements)</a:t>
            </a:r>
            <a:endParaRPr lang="en-US" sz="2000" dirty="0">
              <a:solidFill>
                <a:schemeClr val="tx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ATAC-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accessible DNA (including between nucleosomes)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495"/>
            <a:ext cx="9144000" cy="57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Chromatin structure methods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DOI </a:t>
            </a:r>
            <a:r>
              <a:rPr lang="mr-IN" dirty="0" smtClean="0"/>
              <a:t>/</a:t>
            </a:r>
            <a:r>
              <a:rPr lang="mr-IN" dirty="0"/>
              <a:t>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3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Ribo-seq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which RNA is bound to ribosomes (i.e. being translated)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84"/>
            <a:ext cx="9144000" cy="54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: genome-wide chromatin contacts 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48" y="899878"/>
            <a:ext cx="7460312" cy="3374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4262691"/>
            <a:ext cx="7450142" cy="2132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20" y="6502400"/>
            <a:ext cx="7785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: output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3" b="2047"/>
          <a:stretch/>
        </p:blipFill>
        <p:spPr>
          <a:xfrm>
            <a:off x="0" y="805149"/>
            <a:ext cx="9144000" cy="60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/>
              <a:t>Genetics and Genome Evolution (GGE)</a:t>
            </a:r>
            <a:br>
              <a:rPr lang="en-US" sz="3600" b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smtClean="0"/>
              <a:t>Bioinformatics for Genomics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dirty="0"/>
              <a:t>Lecture </a:t>
            </a:r>
            <a:r>
              <a:rPr lang="en-US" sz="3600" dirty="0" smtClean="0"/>
              <a:t>series 2020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656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data allow for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modelling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DNA structure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80"/>
            <a:ext cx="9144000" cy="56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More data -&gt; “multi-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omics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” analyses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2908" y="1882477"/>
            <a:ext cx="6270819" cy="331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Cross-correlations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Multivariate regression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Partial Least squares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err="1" smtClean="0"/>
              <a:t>Ping-pong</a:t>
            </a:r>
            <a:r>
              <a:rPr lang="en-US" sz="4400" dirty="0" smtClean="0"/>
              <a:t> algorithm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7866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267200" y="1075905"/>
            <a:ext cx="45720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381000" y="1675980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 dirty="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3600" dirty="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(n-1)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6172200" y="1533105"/>
            <a:ext cx="12192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7696200" y="1533105"/>
            <a:ext cx="762000" cy="1371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endParaRPr lang="en-US" sz="4400" baseline="300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5534025" y="1514055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4724400" y="1533105"/>
            <a:ext cx="6858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4398963" y="121243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5181600" y="119814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4344988" y="212683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77113" y="1514055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22963" y="121243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792788" y="2142705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8231188" y="121243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7453313" y="121401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6990351" y="1212430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7341759" y="2828505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621463" y="2437980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/(n-1)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Cross-correlations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4267200" y="4071120"/>
            <a:ext cx="45720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81000" y="4671195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 dirty="0" smtClean="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 dirty="0" smtClean="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X </a:t>
            </a:r>
            <a:r>
              <a:rPr lang="en-US" sz="3600" dirty="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(n-1)</a:t>
            </a: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>
            <a:off x="6172200" y="4528320"/>
            <a:ext cx="12192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696200" y="4528320"/>
            <a:ext cx="5349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X</a:t>
            </a:r>
            <a:endParaRPr lang="en-US" sz="4400" baseline="30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5452461" y="4497619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4724400" y="4528320"/>
            <a:ext cx="473883" cy="6858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4398963" y="420764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5151675" y="4193358"/>
            <a:ext cx="5746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200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344988" y="5122045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7377113" y="450927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5922963" y="420764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5792788" y="513792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8247870" y="4207645"/>
            <a:ext cx="5746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00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7453313" y="420923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6978699" y="4207645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7341759" y="5823720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6621463" y="543319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/(n-1)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144501"/>
            <a:ext cx="18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Auto-correlations: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4301863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cross-correlations: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98082"/>
            <a:ext cx="683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samples from </a:t>
            </a:r>
            <a:r>
              <a:rPr lang="en-US" b="1" dirty="0" smtClean="0"/>
              <a:t>different</a:t>
            </a:r>
            <a:r>
              <a:rPr lang="en-US" dirty="0" smtClean="0"/>
              <a:t> assays are most similar across all genes?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0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dirty="0" smtClean="0">
                <a:solidFill>
                  <a:schemeClr val="tx2"/>
                </a:solidFill>
                <a:latin typeface="Comic Sans MS" charset="0"/>
              </a:rPr>
              <a:t>Multiple and Multivariate </a:t>
            </a:r>
            <a:r>
              <a:rPr lang="en-US" sz="3200" dirty="0" smtClean="0">
                <a:solidFill>
                  <a:schemeClr val="tx2"/>
                </a:solidFill>
                <a:latin typeface="Comic Sans MS" charset="0"/>
              </a:rPr>
              <a:t>linear </a:t>
            </a:r>
            <a:r>
              <a:rPr lang="en-US" sz="3200" dirty="0" smtClean="0">
                <a:solidFill>
                  <a:schemeClr val="tx2"/>
                </a:solidFill>
                <a:latin typeface="Comic Sans MS" charset="0"/>
              </a:rPr>
              <a:t>regression</a:t>
            </a:r>
            <a:endParaRPr lang="en-US" sz="32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534416"/>
            <a:ext cx="8813800" cy="170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1562" y="6264862"/>
            <a:ext cx="8566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General_linear_model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80" y="3632266"/>
            <a:ext cx="89789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8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6416"/>
            <a:ext cx="8890000" cy="1765300"/>
          </a:xfrm>
          <a:prstGeom prst="rect">
            <a:avLst/>
          </a:prstGeom>
        </p:spPr>
      </p:pic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Partial Least Squares regression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0633" y="6505064"/>
            <a:ext cx="6173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Partial_least_squares_regression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2000"/>
            <a:ext cx="8448030" cy="40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7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410" name="Group 2"/>
          <p:cNvGrpSpPr>
            <a:grpSpLocks/>
          </p:cNvGrpSpPr>
          <p:nvPr/>
        </p:nvGrpSpPr>
        <p:grpSpPr bwMode="auto">
          <a:xfrm>
            <a:off x="5432425" y="1609725"/>
            <a:ext cx="3603625" cy="3860800"/>
            <a:chOff x="3422" y="1273"/>
            <a:chExt cx="2270" cy="2432"/>
          </a:xfrm>
        </p:grpSpPr>
        <p:pic>
          <p:nvPicPr>
            <p:cNvPr id="785411" name="Picture 3" descr="Crow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73" b="48827"/>
            <a:stretch>
              <a:fillRect/>
            </a:stretch>
          </p:blipFill>
          <p:spPr bwMode="auto">
            <a:xfrm>
              <a:off x="3677" y="1273"/>
              <a:ext cx="1160" cy="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54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t="4955" r="7143" b="7936"/>
            <a:stretch>
              <a:fillRect/>
            </a:stretch>
          </p:blipFill>
          <p:spPr bwMode="auto">
            <a:xfrm>
              <a:off x="3649" y="1511"/>
              <a:ext cx="1216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54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t="5952" r="7143" b="10715"/>
            <a:stretch>
              <a:fillRect/>
            </a:stretch>
          </p:blipFill>
          <p:spPr bwMode="auto">
            <a:xfrm>
              <a:off x="3649" y="2805"/>
              <a:ext cx="121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5414" name="Picture 6" descr="microarr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" y="1842"/>
              <a:ext cx="635" cy="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15" name="Text Box 7"/>
            <p:cNvSpPr txBox="1">
              <a:spLocks noChangeArrowheads="1"/>
            </p:cNvSpPr>
            <p:nvPr/>
          </p:nvSpPr>
          <p:spPr bwMode="auto">
            <a:xfrm>
              <a:off x="5284" y="1979"/>
              <a:ext cx="227" cy="220"/>
            </a:xfrm>
            <a:prstGeom prst="rect">
              <a:avLst/>
            </a:prstGeom>
            <a:solidFill>
              <a:schemeClr val="accent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solidFill>
                    <a:schemeClr val="bg1"/>
                  </a:solidFill>
                  <a:latin typeface="Arial" pitchFamily="34" charset="0"/>
                </a:rPr>
                <a:t>E</a:t>
              </a:r>
            </a:p>
          </p:txBody>
        </p:sp>
        <p:grpSp>
          <p:nvGrpSpPr>
            <p:cNvPr id="785416" name="Group 8"/>
            <p:cNvGrpSpPr>
              <a:grpSpLocks/>
            </p:cNvGrpSpPr>
            <p:nvPr/>
          </p:nvGrpSpPr>
          <p:grpSpPr bwMode="auto">
            <a:xfrm>
              <a:off x="5057" y="3022"/>
              <a:ext cx="635" cy="421"/>
              <a:chOff x="11147" y="9589"/>
              <a:chExt cx="748" cy="512"/>
            </a:xfrm>
          </p:grpSpPr>
          <p:pic>
            <p:nvPicPr>
              <p:cNvPr id="785417" name="Picture 9" descr="96_well_microtest_plat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" y="9589"/>
                <a:ext cx="748" cy="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5418" name="Text Box 10"/>
              <p:cNvSpPr txBox="1">
                <a:spLocks noChangeArrowheads="1"/>
              </p:cNvSpPr>
              <p:nvPr/>
            </p:nvSpPr>
            <p:spPr bwMode="auto">
              <a:xfrm>
                <a:off x="11363" y="9718"/>
                <a:ext cx="276" cy="267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900" b="1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</a:p>
            </p:txBody>
          </p:sp>
        </p:grpSp>
        <p:pic>
          <p:nvPicPr>
            <p:cNvPr id="785419" name="Picture 11" descr="circle_ma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9" t="22224" r="5476" b="22112"/>
            <a:stretch>
              <a:fillRect/>
            </a:stretch>
          </p:blipFill>
          <p:spPr bwMode="auto">
            <a:xfrm>
              <a:off x="3422" y="1542"/>
              <a:ext cx="246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20" name="Oval 12"/>
            <p:cNvSpPr>
              <a:spLocks noChangeArrowheads="1"/>
            </p:cNvSpPr>
            <p:nvPr/>
          </p:nvSpPr>
          <p:spPr bwMode="auto">
            <a:xfrm>
              <a:off x="3422" y="1992"/>
              <a:ext cx="199" cy="21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G</a:t>
              </a:r>
            </a:p>
          </p:txBody>
        </p:sp>
        <p:pic>
          <p:nvPicPr>
            <p:cNvPr id="785421" name="Picture 13" descr="drug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12"/>
            <a:stretch>
              <a:fillRect/>
            </a:stretch>
          </p:blipFill>
          <p:spPr bwMode="auto">
            <a:xfrm>
              <a:off x="3422" y="2840"/>
              <a:ext cx="232" cy="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22" name="Oval 14"/>
            <p:cNvSpPr>
              <a:spLocks noChangeArrowheads="1"/>
            </p:cNvSpPr>
            <p:nvPr/>
          </p:nvSpPr>
          <p:spPr bwMode="auto">
            <a:xfrm>
              <a:off x="3450" y="3136"/>
              <a:ext cx="199" cy="208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D</a:t>
              </a:r>
            </a:p>
          </p:txBody>
        </p:sp>
        <p:sp>
          <p:nvSpPr>
            <p:cNvPr id="785423" name="Oval 15"/>
            <p:cNvSpPr>
              <a:spLocks noChangeArrowheads="1"/>
            </p:cNvSpPr>
            <p:nvPr/>
          </p:nvSpPr>
          <p:spPr bwMode="auto">
            <a:xfrm>
              <a:off x="4159" y="1273"/>
              <a:ext cx="196" cy="207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C</a:t>
              </a:r>
            </a:p>
          </p:txBody>
        </p:sp>
        <p:sp>
          <p:nvSpPr>
            <p:cNvPr id="785424" name="Text Box 16"/>
            <p:cNvSpPr txBox="1">
              <a:spLocks noChangeArrowheads="1"/>
            </p:cNvSpPr>
            <p:nvPr/>
          </p:nvSpPr>
          <p:spPr bwMode="auto">
            <a:xfrm>
              <a:off x="4875" y="3158"/>
              <a:ext cx="16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latin typeface="Arial" pitchFamily="34" charset="0"/>
                </a:rPr>
                <a:t>=</a:t>
              </a:r>
            </a:p>
          </p:txBody>
        </p:sp>
        <p:sp>
          <p:nvSpPr>
            <p:cNvPr id="785425" name="Text Box 17"/>
            <p:cNvSpPr txBox="1">
              <a:spLocks noChangeArrowheads="1"/>
            </p:cNvSpPr>
            <p:nvPr/>
          </p:nvSpPr>
          <p:spPr bwMode="auto">
            <a:xfrm>
              <a:off x="4875" y="1978"/>
              <a:ext cx="16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latin typeface="Arial" pitchFamily="34" charset="0"/>
                </a:rPr>
                <a:t>=</a:t>
              </a:r>
            </a:p>
          </p:txBody>
        </p:sp>
      </p:grpSp>
      <p:grpSp>
        <p:nvGrpSpPr>
          <p:cNvPr id="785427" name="Group 19"/>
          <p:cNvGrpSpPr>
            <a:grpSpLocks/>
          </p:cNvGrpSpPr>
          <p:nvPr/>
        </p:nvGrpSpPr>
        <p:grpSpPr bwMode="auto">
          <a:xfrm>
            <a:off x="3059113" y="1649413"/>
            <a:ext cx="3073400" cy="3575050"/>
            <a:chOff x="1927" y="1298"/>
            <a:chExt cx="1936" cy="2252"/>
          </a:xfrm>
        </p:grpSpPr>
        <p:sp>
          <p:nvSpPr>
            <p:cNvPr id="785428" name="Line 20"/>
            <p:cNvSpPr>
              <a:spLocks noChangeShapeType="1"/>
            </p:cNvSpPr>
            <p:nvPr/>
          </p:nvSpPr>
          <p:spPr bwMode="auto">
            <a:xfrm flipH="1">
              <a:off x="3768" y="2765"/>
              <a:ext cx="1" cy="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785429" name="Line 21"/>
            <p:cNvSpPr>
              <a:spLocks noChangeShapeType="1"/>
            </p:cNvSpPr>
            <p:nvPr/>
          </p:nvSpPr>
          <p:spPr bwMode="auto">
            <a:xfrm flipH="1" flipV="1">
              <a:off x="3768" y="1505"/>
              <a:ext cx="1" cy="2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785430" name="Group 22"/>
            <p:cNvGrpSpPr>
              <a:grpSpLocks/>
            </p:cNvGrpSpPr>
            <p:nvPr/>
          </p:nvGrpSpPr>
          <p:grpSpPr bwMode="auto">
            <a:xfrm>
              <a:off x="1927" y="1298"/>
              <a:ext cx="1936" cy="2252"/>
              <a:chOff x="1919" y="1304"/>
              <a:chExt cx="1936" cy="2252"/>
            </a:xfrm>
          </p:grpSpPr>
          <p:pic>
            <p:nvPicPr>
              <p:cNvPr id="785431" name="Picture 23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73" r="82500" b="46054"/>
              <a:stretch>
                <a:fillRect/>
              </a:stretch>
            </p:blipFill>
            <p:spPr bwMode="auto">
              <a:xfrm>
                <a:off x="2438" y="1616"/>
                <a:ext cx="681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432" name="Group 24"/>
              <p:cNvGrpSpPr>
                <a:grpSpLocks/>
              </p:cNvGrpSpPr>
              <p:nvPr/>
            </p:nvGrpSpPr>
            <p:grpSpPr bwMode="auto">
              <a:xfrm rot="-2850916">
                <a:off x="1895" y="1328"/>
                <a:ext cx="388" cy="339"/>
                <a:chOff x="14021" y="15307"/>
                <a:chExt cx="590" cy="545"/>
              </a:xfrm>
            </p:grpSpPr>
            <p:sp>
              <p:nvSpPr>
                <p:cNvPr id="785433" name="Oval 25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466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00">
                        <a:gamma/>
                        <a:shade val="46275"/>
                        <a:invGamma/>
                      </a:srgbClr>
                    </a:gs>
                    <a:gs pos="100000">
                      <a:srgbClr val="00F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4" name="Oval 26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103"/>
                  <a:ext cx="181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>
                        <a:gamma/>
                        <a:shade val="46275"/>
                        <a:invGamma/>
                      </a:srgbClr>
                    </a:gs>
                    <a:gs pos="100000">
                      <a:srgbClr val="00CC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5" name="Oval 27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285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4159" y="15468"/>
                  <a:ext cx="409" cy="262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ED</a:t>
                  </a:r>
                </a:p>
              </p:txBody>
            </p:sp>
          </p:grpSp>
          <p:pic>
            <p:nvPicPr>
              <p:cNvPr id="785437" name="Picture 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58" t="7649" r="75253" b="77930"/>
              <a:stretch>
                <a:fillRect/>
              </a:stretch>
            </p:blipFill>
            <p:spPr bwMode="auto">
              <a:xfrm>
                <a:off x="2426" y="1842"/>
                <a:ext cx="702" cy="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38" name="Line 30"/>
              <p:cNvSpPr>
                <a:spLocks noChangeShapeType="1"/>
              </p:cNvSpPr>
              <p:nvPr/>
            </p:nvSpPr>
            <p:spPr bwMode="auto">
              <a:xfrm flipH="1" flipV="1">
                <a:off x="2225" y="2226"/>
                <a:ext cx="90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pic>
            <p:nvPicPr>
              <p:cNvPr id="785439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26" t="8189" r="75456" b="76581"/>
              <a:stretch>
                <a:fillRect/>
              </a:stretch>
            </p:blipFill>
            <p:spPr bwMode="auto">
              <a:xfrm>
                <a:off x="2442" y="2893"/>
                <a:ext cx="681" cy="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40" name="Line 32"/>
              <p:cNvSpPr>
                <a:spLocks noChangeShapeType="1"/>
              </p:cNvSpPr>
              <p:nvPr/>
            </p:nvSpPr>
            <p:spPr bwMode="auto">
              <a:xfrm flipH="1" flipV="1">
                <a:off x="2253" y="3255"/>
                <a:ext cx="84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41" name="Oval 33"/>
              <p:cNvSpPr>
                <a:spLocks noChangeArrowheads="1"/>
              </p:cNvSpPr>
              <p:nvPr/>
            </p:nvSpPr>
            <p:spPr bwMode="auto">
              <a:xfrm>
                <a:off x="2537" y="1626"/>
                <a:ext cx="196" cy="207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2" name="Oval 34"/>
              <p:cNvSpPr>
                <a:spLocks noChangeArrowheads="1"/>
              </p:cNvSpPr>
              <p:nvPr/>
            </p:nvSpPr>
            <p:spPr bwMode="auto">
              <a:xfrm>
                <a:off x="2875" y="1626"/>
                <a:ext cx="199" cy="207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3" name="Oval 35"/>
              <p:cNvSpPr>
                <a:spLocks noChangeArrowheads="1"/>
              </p:cNvSpPr>
              <p:nvPr/>
            </p:nvSpPr>
            <p:spPr bwMode="auto">
              <a:xfrm>
                <a:off x="2197" y="1957"/>
                <a:ext cx="197" cy="208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4" name="Oval 36"/>
              <p:cNvSpPr>
                <a:spLocks noChangeArrowheads="1"/>
              </p:cNvSpPr>
              <p:nvPr/>
            </p:nvSpPr>
            <p:spPr bwMode="auto">
              <a:xfrm>
                <a:off x="2197" y="2284"/>
                <a:ext cx="197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5" name="Oval 37"/>
              <p:cNvSpPr>
                <a:spLocks noChangeArrowheads="1"/>
              </p:cNvSpPr>
              <p:nvPr/>
            </p:nvSpPr>
            <p:spPr bwMode="auto">
              <a:xfrm>
                <a:off x="2197" y="2986"/>
                <a:ext cx="199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6" name="Oval 38"/>
              <p:cNvSpPr>
                <a:spLocks noChangeArrowheads="1"/>
              </p:cNvSpPr>
              <p:nvPr/>
            </p:nvSpPr>
            <p:spPr bwMode="auto">
              <a:xfrm>
                <a:off x="2197" y="3317"/>
                <a:ext cx="199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7" name="Line 39"/>
              <p:cNvSpPr>
                <a:spLocks noChangeShapeType="1"/>
              </p:cNvSpPr>
              <p:nvPr/>
            </p:nvSpPr>
            <p:spPr bwMode="auto">
              <a:xfrm flipH="1" flipV="1">
                <a:off x="2824" y="1661"/>
                <a:ext cx="1" cy="1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48" name="Text Box 40"/>
              <p:cNvSpPr txBox="1">
                <a:spLocks noChangeArrowheads="1"/>
              </p:cNvSpPr>
              <p:nvPr/>
            </p:nvSpPr>
            <p:spPr bwMode="auto">
              <a:xfrm>
                <a:off x="2454" y="1330"/>
                <a:ext cx="640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Co-modules</a:t>
                </a:r>
              </a:p>
            </p:txBody>
          </p:sp>
          <p:sp>
            <p:nvSpPr>
              <p:cNvPr id="785449" name="Line 41"/>
              <p:cNvSpPr>
                <a:spLocks noChangeShapeType="1"/>
              </p:cNvSpPr>
              <p:nvPr/>
            </p:nvSpPr>
            <p:spPr bwMode="auto">
              <a:xfrm flipV="1">
                <a:off x="2314" y="3193"/>
                <a:ext cx="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0" name="Line 42"/>
              <p:cNvSpPr>
                <a:spLocks noChangeShapeType="1"/>
              </p:cNvSpPr>
              <p:nvPr/>
            </p:nvSpPr>
            <p:spPr bwMode="auto">
              <a:xfrm flipV="1">
                <a:off x="2314" y="2504"/>
                <a:ext cx="1" cy="4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1" name="Line 43"/>
              <p:cNvSpPr>
                <a:spLocks noChangeShapeType="1"/>
              </p:cNvSpPr>
              <p:nvPr/>
            </p:nvSpPr>
            <p:spPr bwMode="auto">
              <a:xfrm flipV="1">
                <a:off x="2314" y="2173"/>
                <a:ext cx="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2" name="Line 44"/>
              <p:cNvSpPr>
                <a:spLocks noChangeShapeType="1"/>
              </p:cNvSpPr>
              <p:nvPr/>
            </p:nvSpPr>
            <p:spPr bwMode="auto">
              <a:xfrm flipV="1">
                <a:off x="2314" y="1723"/>
                <a:ext cx="1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3" name="Line 45"/>
              <p:cNvSpPr>
                <a:spLocks noChangeShapeType="1"/>
              </p:cNvSpPr>
              <p:nvPr/>
            </p:nvSpPr>
            <p:spPr bwMode="auto">
              <a:xfrm flipH="1">
                <a:off x="2740" y="1723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4" name="Line 46"/>
              <p:cNvSpPr>
                <a:spLocks noChangeShapeType="1"/>
              </p:cNvSpPr>
              <p:nvPr/>
            </p:nvSpPr>
            <p:spPr bwMode="auto">
              <a:xfrm flipH="1">
                <a:off x="2314" y="1723"/>
                <a:ext cx="19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5" name="Line 47"/>
              <p:cNvSpPr>
                <a:spLocks noChangeShapeType="1"/>
              </p:cNvSpPr>
              <p:nvPr/>
            </p:nvSpPr>
            <p:spPr bwMode="auto">
              <a:xfrm flipH="1" flipV="1">
                <a:off x="2230" y="1630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grpSp>
            <p:nvGrpSpPr>
              <p:cNvPr id="785456" name="Group 48"/>
              <p:cNvGrpSpPr>
                <a:grpSpLocks/>
              </p:cNvGrpSpPr>
              <p:nvPr/>
            </p:nvGrpSpPr>
            <p:grpSpPr bwMode="auto">
              <a:xfrm>
                <a:off x="3191" y="1511"/>
                <a:ext cx="664" cy="1475"/>
                <a:chOff x="3191" y="1511"/>
                <a:chExt cx="664" cy="1475"/>
              </a:xfrm>
            </p:grpSpPr>
            <p:sp>
              <p:nvSpPr>
                <p:cNvPr id="785457" name="Rectangle 49"/>
                <p:cNvSpPr>
                  <a:spLocks noChangeArrowheads="1"/>
                </p:cNvSpPr>
                <p:nvPr/>
              </p:nvSpPr>
              <p:spPr bwMode="auto">
                <a:xfrm>
                  <a:off x="3684" y="1547"/>
                  <a:ext cx="171" cy="194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58" name="Rectangle 50"/>
                <p:cNvSpPr>
                  <a:spLocks noChangeArrowheads="1"/>
                </p:cNvSpPr>
                <p:nvPr/>
              </p:nvSpPr>
              <p:spPr bwMode="auto">
                <a:xfrm>
                  <a:off x="3684" y="2822"/>
                  <a:ext cx="171" cy="164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59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332" y="1511"/>
                  <a:ext cx="435" cy="1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220" y="1511"/>
                  <a:ext cx="112" cy="15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1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3304" y="2774"/>
                  <a:ext cx="465" cy="1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191" y="2774"/>
                  <a:ext cx="113" cy="15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</p:grpSp>
      </p:grpSp>
      <p:grpSp>
        <p:nvGrpSpPr>
          <p:cNvPr id="785463" name="Group 55"/>
          <p:cNvGrpSpPr>
            <a:grpSpLocks/>
          </p:cNvGrpSpPr>
          <p:nvPr/>
        </p:nvGrpSpPr>
        <p:grpSpPr bwMode="auto">
          <a:xfrm>
            <a:off x="257175" y="1560513"/>
            <a:ext cx="7165975" cy="4149725"/>
            <a:chOff x="162" y="1242"/>
            <a:chExt cx="4514" cy="2614"/>
          </a:xfrm>
        </p:grpSpPr>
        <p:grpSp>
          <p:nvGrpSpPr>
            <p:cNvPr id="785464" name="Group 56"/>
            <p:cNvGrpSpPr>
              <a:grpSpLocks/>
            </p:cNvGrpSpPr>
            <p:nvPr/>
          </p:nvGrpSpPr>
          <p:grpSpPr bwMode="auto">
            <a:xfrm>
              <a:off x="162" y="1242"/>
              <a:ext cx="1650" cy="2614"/>
              <a:chOff x="162" y="1242"/>
              <a:chExt cx="1650" cy="2614"/>
            </a:xfrm>
          </p:grpSpPr>
          <p:pic>
            <p:nvPicPr>
              <p:cNvPr id="785465" name="Picture 57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37" t="22473" r="12415" b="52431"/>
              <a:stretch>
                <a:fillRect/>
              </a:stretch>
            </p:blipFill>
            <p:spPr bwMode="auto">
              <a:xfrm>
                <a:off x="650" y="2752"/>
                <a:ext cx="1152" cy="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466" name="Picture 58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37" t="22473" r="12415" b="52431"/>
              <a:stretch>
                <a:fillRect/>
              </a:stretch>
            </p:blipFill>
            <p:spPr bwMode="auto">
              <a:xfrm>
                <a:off x="633" y="1480"/>
                <a:ext cx="1152" cy="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467" name="Group 59"/>
              <p:cNvGrpSpPr>
                <a:grpSpLocks/>
              </p:cNvGrpSpPr>
              <p:nvPr/>
            </p:nvGrpSpPr>
            <p:grpSpPr bwMode="auto">
              <a:xfrm rot="-2713273">
                <a:off x="143" y="2601"/>
                <a:ext cx="393" cy="227"/>
                <a:chOff x="15291" y="15370"/>
                <a:chExt cx="590" cy="363"/>
              </a:xfrm>
            </p:grpSpPr>
            <p:sp>
              <p:nvSpPr>
                <p:cNvPr id="785468" name="Oval 60"/>
                <p:cNvSpPr>
                  <a:spLocks noChangeArrowheads="1"/>
                </p:cNvSpPr>
                <p:nvPr/>
              </p:nvSpPr>
              <p:spPr bwMode="auto">
                <a:xfrm rot="5400000">
                  <a:off x="15495" y="15166"/>
                  <a:ext cx="181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69" name="Oval 61"/>
                <p:cNvSpPr>
                  <a:spLocks noChangeArrowheads="1"/>
                </p:cNvSpPr>
                <p:nvPr/>
              </p:nvSpPr>
              <p:spPr bwMode="auto">
                <a:xfrm rot="5400000">
                  <a:off x="15495" y="15347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00"/>
                    </a:gs>
                    <a:gs pos="100000">
                      <a:srgbClr val="00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7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5431" y="15412"/>
                  <a:ext cx="316" cy="260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D</a:t>
                  </a:r>
                </a:p>
              </p:txBody>
            </p:sp>
          </p:grpSp>
          <p:pic>
            <p:nvPicPr>
              <p:cNvPr id="785471" name="Picture 6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89" t="48505" r="19977" b="35815"/>
              <a:stretch>
                <a:fillRect/>
              </a:stretch>
            </p:blipFill>
            <p:spPr bwMode="auto">
              <a:xfrm>
                <a:off x="657" y="3022"/>
                <a:ext cx="1135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72" name="Line 64"/>
              <p:cNvSpPr>
                <a:spLocks noChangeShapeType="1"/>
              </p:cNvSpPr>
              <p:nvPr/>
            </p:nvSpPr>
            <p:spPr bwMode="auto">
              <a:xfrm>
                <a:off x="509" y="3480"/>
                <a:ext cx="1303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73" name="Oval 65"/>
              <p:cNvSpPr>
                <a:spLocks noChangeArrowheads="1"/>
              </p:cNvSpPr>
              <p:nvPr/>
            </p:nvSpPr>
            <p:spPr bwMode="auto">
              <a:xfrm>
                <a:off x="425" y="3180"/>
                <a:ext cx="196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74" name="Oval 66"/>
              <p:cNvSpPr>
                <a:spLocks noChangeArrowheads="1"/>
              </p:cNvSpPr>
              <p:nvPr/>
            </p:nvSpPr>
            <p:spPr bwMode="auto">
              <a:xfrm>
                <a:off x="425" y="3568"/>
                <a:ext cx="196" cy="21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75" name="Oval 67"/>
              <p:cNvSpPr>
                <a:spLocks noChangeArrowheads="1"/>
              </p:cNvSpPr>
              <p:nvPr/>
            </p:nvSpPr>
            <p:spPr bwMode="auto">
              <a:xfrm>
                <a:off x="1187" y="2787"/>
                <a:ext cx="196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5</a:t>
                </a:r>
              </a:p>
            </p:txBody>
          </p:sp>
          <p:sp>
            <p:nvSpPr>
              <p:cNvPr id="785476" name="Oval 68"/>
              <p:cNvSpPr>
                <a:spLocks noChangeArrowheads="1"/>
              </p:cNvSpPr>
              <p:nvPr/>
            </p:nvSpPr>
            <p:spPr bwMode="auto">
              <a:xfrm>
                <a:off x="1526" y="2787"/>
                <a:ext cx="199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6</a:t>
                </a:r>
              </a:p>
            </p:txBody>
          </p:sp>
          <p:grpSp>
            <p:nvGrpSpPr>
              <p:cNvPr id="785477" name="Group 69"/>
              <p:cNvGrpSpPr>
                <a:grpSpLocks/>
              </p:cNvGrpSpPr>
              <p:nvPr/>
            </p:nvGrpSpPr>
            <p:grpSpPr bwMode="auto">
              <a:xfrm rot="-2506776">
                <a:off x="162" y="1299"/>
                <a:ext cx="370" cy="243"/>
                <a:chOff x="14692" y="15370"/>
                <a:chExt cx="589" cy="363"/>
              </a:xfrm>
            </p:grpSpPr>
            <p:sp>
              <p:nvSpPr>
                <p:cNvPr id="785478" name="Oval 70"/>
                <p:cNvSpPr>
                  <a:spLocks noChangeArrowheads="1"/>
                </p:cNvSpPr>
                <p:nvPr/>
              </p:nvSpPr>
              <p:spPr bwMode="auto">
                <a:xfrm rot="5400000">
                  <a:off x="14896" y="15347"/>
                  <a:ext cx="182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79" name="Oval 71"/>
                <p:cNvSpPr>
                  <a:spLocks noChangeArrowheads="1"/>
                </p:cNvSpPr>
                <p:nvPr/>
              </p:nvSpPr>
              <p:spPr bwMode="auto">
                <a:xfrm rot="5400000">
                  <a:off x="14896" y="15166"/>
                  <a:ext cx="181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>
                        <a:gamma/>
                        <a:shade val="46275"/>
                        <a:invGamma/>
                      </a:srgbClr>
                    </a:gs>
                    <a:gs pos="100000">
                      <a:srgbClr val="00CC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80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4827" y="15415"/>
                  <a:ext cx="319" cy="243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E</a:t>
                  </a:r>
                </a:p>
              </p:txBody>
            </p:sp>
          </p:grpSp>
          <p:pic>
            <p:nvPicPr>
              <p:cNvPr id="785481" name="Picture 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89" t="74330" r="19977" b="14218"/>
              <a:stretch>
                <a:fillRect/>
              </a:stretch>
            </p:blipFill>
            <p:spPr bwMode="auto">
              <a:xfrm>
                <a:off x="644" y="1749"/>
                <a:ext cx="1135" cy="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82" name="Line 74"/>
              <p:cNvSpPr>
                <a:spLocks noChangeShapeType="1"/>
              </p:cNvSpPr>
              <p:nvPr/>
            </p:nvSpPr>
            <p:spPr bwMode="auto">
              <a:xfrm>
                <a:off x="448" y="2173"/>
                <a:ext cx="13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83" name="Oval 75"/>
              <p:cNvSpPr>
                <a:spLocks noChangeArrowheads="1"/>
              </p:cNvSpPr>
              <p:nvPr/>
            </p:nvSpPr>
            <p:spPr bwMode="auto">
              <a:xfrm>
                <a:off x="422" y="1812"/>
                <a:ext cx="197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84" name="Oval 76"/>
              <p:cNvSpPr>
                <a:spLocks noChangeArrowheads="1"/>
              </p:cNvSpPr>
              <p:nvPr/>
            </p:nvSpPr>
            <p:spPr bwMode="auto">
              <a:xfrm>
                <a:off x="420" y="2231"/>
                <a:ext cx="196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85" name="Oval 77"/>
              <p:cNvSpPr>
                <a:spLocks noChangeArrowheads="1"/>
              </p:cNvSpPr>
              <p:nvPr/>
            </p:nvSpPr>
            <p:spPr bwMode="auto">
              <a:xfrm>
                <a:off x="675" y="1511"/>
                <a:ext cx="198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86" name="Oval 78"/>
              <p:cNvSpPr>
                <a:spLocks noChangeArrowheads="1"/>
              </p:cNvSpPr>
              <p:nvPr/>
            </p:nvSpPr>
            <p:spPr bwMode="auto">
              <a:xfrm>
                <a:off x="929" y="1511"/>
                <a:ext cx="199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87" name="Text Box 79"/>
              <p:cNvSpPr txBox="1">
                <a:spLocks noChangeArrowheads="1"/>
              </p:cNvSpPr>
              <p:nvPr/>
            </p:nvSpPr>
            <p:spPr bwMode="auto">
              <a:xfrm>
                <a:off x="815" y="1242"/>
                <a:ext cx="768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Gene-modules</a:t>
                </a:r>
              </a:p>
            </p:txBody>
          </p:sp>
          <p:sp>
            <p:nvSpPr>
              <p:cNvPr id="785488" name="Line 80"/>
              <p:cNvSpPr>
                <a:spLocks noChangeShapeType="1"/>
              </p:cNvSpPr>
              <p:nvPr/>
            </p:nvSpPr>
            <p:spPr bwMode="auto">
              <a:xfrm flipV="1">
                <a:off x="532" y="1604"/>
                <a:ext cx="1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89" name="Line 81"/>
              <p:cNvSpPr>
                <a:spLocks noChangeShapeType="1"/>
              </p:cNvSpPr>
              <p:nvPr/>
            </p:nvSpPr>
            <p:spPr bwMode="auto">
              <a:xfrm flipH="1">
                <a:off x="532" y="1604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0" name="Line 82"/>
              <p:cNvSpPr>
                <a:spLocks noChangeShapeType="1"/>
              </p:cNvSpPr>
              <p:nvPr/>
            </p:nvSpPr>
            <p:spPr bwMode="auto">
              <a:xfrm flipH="1" flipV="1">
                <a:off x="448" y="1511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1" name="Line 83"/>
              <p:cNvSpPr>
                <a:spLocks noChangeShapeType="1"/>
              </p:cNvSpPr>
              <p:nvPr/>
            </p:nvSpPr>
            <p:spPr bwMode="auto">
              <a:xfrm>
                <a:off x="532" y="2024"/>
                <a:ext cx="1" cy="2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2" name="Line 84"/>
              <p:cNvSpPr>
                <a:spLocks noChangeShapeType="1"/>
              </p:cNvSpPr>
              <p:nvPr/>
            </p:nvSpPr>
            <p:spPr bwMode="auto">
              <a:xfrm flipH="1">
                <a:off x="871" y="1604"/>
                <a:ext cx="5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3" name="Line 85"/>
              <p:cNvSpPr>
                <a:spLocks noChangeShapeType="1"/>
              </p:cNvSpPr>
              <p:nvPr/>
            </p:nvSpPr>
            <p:spPr bwMode="auto">
              <a:xfrm flipV="1">
                <a:off x="535" y="3387"/>
                <a:ext cx="1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4" name="Line 86"/>
              <p:cNvSpPr>
                <a:spLocks noChangeShapeType="1"/>
              </p:cNvSpPr>
              <p:nvPr/>
            </p:nvSpPr>
            <p:spPr bwMode="auto">
              <a:xfrm flipH="1">
                <a:off x="1386" y="2911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5" name="Line 87"/>
              <p:cNvSpPr>
                <a:spLocks noChangeShapeType="1"/>
              </p:cNvSpPr>
              <p:nvPr/>
            </p:nvSpPr>
            <p:spPr bwMode="auto">
              <a:xfrm flipH="1">
                <a:off x="537" y="2911"/>
                <a:ext cx="65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6" name="Line 88"/>
              <p:cNvSpPr>
                <a:spLocks noChangeShapeType="1"/>
              </p:cNvSpPr>
              <p:nvPr/>
            </p:nvSpPr>
            <p:spPr bwMode="auto">
              <a:xfrm>
                <a:off x="537" y="2911"/>
                <a:ext cx="1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7" name="Line 89"/>
              <p:cNvSpPr>
                <a:spLocks noChangeShapeType="1"/>
              </p:cNvSpPr>
              <p:nvPr/>
            </p:nvSpPr>
            <p:spPr bwMode="auto">
              <a:xfrm flipH="1" flipV="1">
                <a:off x="453" y="2818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8" name="Line 90"/>
              <p:cNvSpPr>
                <a:spLocks noChangeShapeType="1"/>
              </p:cNvSpPr>
              <p:nvPr/>
            </p:nvSpPr>
            <p:spPr bwMode="auto">
              <a:xfrm flipH="1">
                <a:off x="927" y="1604"/>
                <a:ext cx="2" cy="21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9" name="Line 91"/>
              <p:cNvSpPr>
                <a:spLocks noChangeShapeType="1"/>
              </p:cNvSpPr>
              <p:nvPr/>
            </p:nvSpPr>
            <p:spPr bwMode="auto">
              <a:xfrm flipH="1">
                <a:off x="1126" y="1630"/>
                <a:ext cx="1" cy="2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0" name="Line 92"/>
              <p:cNvSpPr>
                <a:spLocks noChangeShapeType="1"/>
              </p:cNvSpPr>
              <p:nvPr/>
            </p:nvSpPr>
            <p:spPr bwMode="auto">
              <a:xfrm>
                <a:off x="1485" y="1666"/>
                <a:ext cx="26" cy="2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1" name="Text Box 93"/>
              <p:cNvSpPr txBox="1">
                <a:spLocks noChangeArrowheads="1"/>
              </p:cNvSpPr>
              <p:nvPr/>
            </p:nvSpPr>
            <p:spPr bwMode="auto">
              <a:xfrm>
                <a:off x="839" y="2568"/>
                <a:ext cx="741" cy="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Drug-modules</a:t>
                </a:r>
              </a:p>
            </p:txBody>
          </p:sp>
        </p:grpSp>
        <p:grpSp>
          <p:nvGrpSpPr>
            <p:cNvPr id="785502" name="Group 94"/>
            <p:cNvGrpSpPr>
              <a:grpSpLocks/>
            </p:cNvGrpSpPr>
            <p:nvPr/>
          </p:nvGrpSpPr>
          <p:grpSpPr bwMode="auto">
            <a:xfrm>
              <a:off x="1825" y="2412"/>
              <a:ext cx="2851" cy="1038"/>
              <a:chOff x="1825" y="2412"/>
              <a:chExt cx="2851" cy="1038"/>
            </a:xfrm>
          </p:grpSpPr>
          <p:sp>
            <p:nvSpPr>
              <p:cNvPr id="785503" name="Line 95"/>
              <p:cNvSpPr>
                <a:spLocks noChangeShapeType="1"/>
              </p:cNvSpPr>
              <p:nvPr/>
            </p:nvSpPr>
            <p:spPr bwMode="auto">
              <a:xfrm flipH="1" flipV="1">
                <a:off x="2016" y="2690"/>
                <a:ext cx="254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4" name="Line 96"/>
              <p:cNvSpPr>
                <a:spLocks noChangeShapeType="1"/>
              </p:cNvSpPr>
              <p:nvPr/>
            </p:nvSpPr>
            <p:spPr bwMode="auto">
              <a:xfrm flipH="1">
                <a:off x="1853" y="2690"/>
                <a:ext cx="17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5" name="Line 97"/>
              <p:cNvSpPr>
                <a:spLocks noChangeShapeType="1"/>
              </p:cNvSpPr>
              <p:nvPr/>
            </p:nvSpPr>
            <p:spPr bwMode="auto">
              <a:xfrm flipH="1" flipV="1">
                <a:off x="1825" y="2540"/>
                <a:ext cx="199" cy="15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6" name="Rectangle 98"/>
              <p:cNvSpPr>
                <a:spLocks noChangeArrowheads="1"/>
              </p:cNvSpPr>
              <p:nvPr/>
            </p:nvSpPr>
            <p:spPr bwMode="auto">
              <a:xfrm>
                <a:off x="4444" y="2412"/>
                <a:ext cx="232" cy="15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07" name="Rectangle 99"/>
              <p:cNvSpPr>
                <a:spLocks noChangeArrowheads="1"/>
              </p:cNvSpPr>
              <p:nvPr/>
            </p:nvSpPr>
            <p:spPr bwMode="auto">
              <a:xfrm>
                <a:off x="4440" y="3268"/>
                <a:ext cx="232" cy="18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08" name="Line 100"/>
              <p:cNvSpPr>
                <a:spLocks noChangeShapeType="1"/>
              </p:cNvSpPr>
              <p:nvPr/>
            </p:nvSpPr>
            <p:spPr bwMode="auto">
              <a:xfrm flipH="1" flipV="1">
                <a:off x="4550" y="2575"/>
                <a:ext cx="4" cy="71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785509" name="Group 101"/>
          <p:cNvGrpSpPr>
            <a:grpSpLocks/>
          </p:cNvGrpSpPr>
          <p:nvPr/>
        </p:nvGrpSpPr>
        <p:grpSpPr bwMode="auto">
          <a:xfrm>
            <a:off x="107950" y="2565400"/>
            <a:ext cx="3311525" cy="2592388"/>
            <a:chOff x="1973" y="3385"/>
            <a:chExt cx="2086" cy="1633"/>
          </a:xfrm>
        </p:grpSpPr>
        <p:sp>
          <p:nvSpPr>
            <p:cNvPr id="785510" name="Rectangle 102"/>
            <p:cNvSpPr>
              <a:spLocks noChangeArrowheads="1"/>
            </p:cNvSpPr>
            <p:nvPr/>
          </p:nvSpPr>
          <p:spPr bwMode="auto">
            <a:xfrm>
              <a:off x="1973" y="3385"/>
              <a:ext cx="2086" cy="16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85511" name="Group 103"/>
            <p:cNvGrpSpPr>
              <a:grpSpLocks/>
            </p:cNvGrpSpPr>
            <p:nvPr/>
          </p:nvGrpSpPr>
          <p:grpSpPr bwMode="auto">
            <a:xfrm>
              <a:off x="2064" y="3475"/>
              <a:ext cx="1898" cy="1465"/>
              <a:chOff x="4540" y="11270"/>
              <a:chExt cx="3040" cy="2206"/>
            </a:xfrm>
          </p:grpSpPr>
          <p:grpSp>
            <p:nvGrpSpPr>
              <p:cNvPr id="785512" name="Group 104"/>
              <p:cNvGrpSpPr>
                <a:grpSpLocks/>
              </p:cNvGrpSpPr>
              <p:nvPr/>
            </p:nvGrpSpPr>
            <p:grpSpPr bwMode="auto">
              <a:xfrm>
                <a:off x="5720" y="11769"/>
                <a:ext cx="680" cy="680"/>
                <a:chOff x="1338" y="754"/>
                <a:chExt cx="680" cy="680"/>
              </a:xfrm>
            </p:grpSpPr>
            <p:sp>
              <p:nvSpPr>
                <p:cNvPr id="785513" name="Oval 105"/>
                <p:cNvSpPr>
                  <a:spLocks noChangeArrowheads="1"/>
                </p:cNvSpPr>
                <p:nvPr/>
              </p:nvSpPr>
              <p:spPr bwMode="auto">
                <a:xfrm>
                  <a:off x="1338" y="754"/>
                  <a:ext cx="680" cy="680"/>
                </a:xfrm>
                <a:prstGeom prst="ellipse">
                  <a:avLst/>
                </a:prstGeom>
                <a:blipFill dpi="0" rotWithShape="1">
                  <a:blip r:embed="rId10"/>
                  <a:srcRect/>
                  <a:stretch>
                    <a:fillRect r="-67832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grpSp>
              <p:nvGrpSpPr>
                <p:cNvPr id="785514" name="Group 106"/>
                <p:cNvGrpSpPr>
                  <a:grpSpLocks/>
                </p:cNvGrpSpPr>
                <p:nvPr/>
              </p:nvGrpSpPr>
              <p:grpSpPr bwMode="auto">
                <a:xfrm>
                  <a:off x="1519" y="935"/>
                  <a:ext cx="336" cy="317"/>
                  <a:chOff x="1202" y="663"/>
                  <a:chExt cx="336" cy="317"/>
                </a:xfrm>
              </p:grpSpPr>
              <p:sp>
                <p:nvSpPr>
                  <p:cNvPr id="785515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663"/>
                    <a:ext cx="318" cy="317"/>
                  </a:xfrm>
                  <a:prstGeom prst="ellipse">
                    <a:avLst/>
                  </a:prstGeom>
                  <a:solidFill>
                    <a:srgbClr val="FF66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785516" name="Text Box 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49" y="708"/>
                    <a:ext cx="289" cy="2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9042" tIns="29521" rIns="59042" bIns="29521">
                    <a:spAutoFit/>
                  </a:bodyPr>
                  <a:lstStyle>
                    <a:lvl1pPr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2968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5889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8874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1795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16367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0939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25511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0083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l" rtl="0">
                      <a:lnSpc>
                        <a:spcPct val="100000"/>
                      </a:lnSpc>
                      <a:buFontTx/>
                      <a:buNone/>
                    </a:pPr>
                    <a:r>
                      <a:rPr lang="en-US" sz="1300">
                        <a:latin typeface="Arial" pitchFamily="34" charset="0"/>
                      </a:rPr>
                      <a:t>C</a:t>
                    </a:r>
                    <a:r>
                      <a:rPr lang="en-US" sz="1000" baseline="-25000">
                        <a:latin typeface="Arial" pitchFamily="34" charset="0"/>
                      </a:rPr>
                      <a:t>1</a:t>
                    </a:r>
                  </a:p>
                </p:txBody>
              </p:sp>
            </p:grpSp>
          </p:grpSp>
          <p:sp>
            <p:nvSpPr>
              <p:cNvPr id="785517" name="Oval 109"/>
              <p:cNvSpPr>
                <a:spLocks noChangeArrowheads="1"/>
              </p:cNvSpPr>
              <p:nvPr/>
            </p:nvSpPr>
            <p:spPr bwMode="auto">
              <a:xfrm>
                <a:off x="6808" y="11769"/>
                <a:ext cx="680" cy="680"/>
              </a:xfrm>
              <a:prstGeom prst="ellipse">
                <a:avLst/>
              </a:prstGeom>
              <a:blipFill dpi="0" rotWithShape="1">
                <a:blip r:embed="rId9"/>
                <a:srcRect/>
                <a:stretch>
                  <a:fillRect r="-35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785518" name="Group 110"/>
              <p:cNvGrpSpPr>
                <a:grpSpLocks/>
              </p:cNvGrpSpPr>
              <p:nvPr/>
            </p:nvGrpSpPr>
            <p:grpSpPr bwMode="auto">
              <a:xfrm>
                <a:off x="6989" y="11951"/>
                <a:ext cx="332" cy="317"/>
                <a:chOff x="703" y="1706"/>
                <a:chExt cx="332" cy="317"/>
              </a:xfrm>
            </p:grpSpPr>
            <p:sp>
              <p:nvSpPr>
                <p:cNvPr id="785519" name="Oval 111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20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87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D</a:t>
                  </a:r>
                  <a:r>
                    <a:rPr lang="en-US" sz="1000" baseline="-25000">
                      <a:latin typeface="Arial" pitchFamily="34" charset="0"/>
                    </a:rPr>
                    <a:t>1</a:t>
                  </a:r>
                </a:p>
              </p:txBody>
            </p:sp>
          </p:grpSp>
          <p:sp>
            <p:nvSpPr>
              <p:cNvPr id="785521" name="Text Box 113"/>
              <p:cNvSpPr txBox="1">
                <a:spLocks noChangeArrowheads="1"/>
              </p:cNvSpPr>
              <p:nvPr/>
            </p:nvSpPr>
            <p:spPr bwMode="auto">
              <a:xfrm>
                <a:off x="5946" y="13222"/>
                <a:ext cx="317" cy="25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F</a:t>
                </a:r>
                <a:r>
                  <a:rPr lang="en-US" sz="1300" baseline="-25000">
                    <a:latin typeface="Arial" pitchFamily="34" charset="0"/>
                  </a:rPr>
                  <a:t>2</a:t>
                </a:r>
              </a:p>
            </p:txBody>
          </p:sp>
          <p:grpSp>
            <p:nvGrpSpPr>
              <p:cNvPr id="785522" name="Group 114"/>
              <p:cNvGrpSpPr>
                <a:grpSpLocks/>
              </p:cNvGrpSpPr>
              <p:nvPr/>
            </p:nvGrpSpPr>
            <p:grpSpPr bwMode="auto">
              <a:xfrm>
                <a:off x="5720" y="12268"/>
                <a:ext cx="680" cy="680"/>
                <a:chOff x="1338" y="1570"/>
                <a:chExt cx="680" cy="680"/>
              </a:xfrm>
            </p:grpSpPr>
            <p:sp>
              <p:nvSpPr>
                <p:cNvPr id="785523" name="Oval 115"/>
                <p:cNvSpPr>
                  <a:spLocks noChangeArrowheads="1"/>
                </p:cNvSpPr>
                <p:nvPr/>
              </p:nvSpPr>
              <p:spPr bwMode="auto">
                <a:xfrm>
                  <a:off x="1338" y="1570"/>
                  <a:ext cx="680" cy="680"/>
                </a:xfrm>
                <a:prstGeom prst="ellipse">
                  <a:avLst/>
                </a:prstGeom>
                <a:blipFill dpi="0" rotWithShape="1">
                  <a:blip r:embed="rId10"/>
                  <a:srcRect/>
                  <a:stretch>
                    <a:fillRect r="-67832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grpSp>
              <p:nvGrpSpPr>
                <p:cNvPr id="785524" name="Group 116"/>
                <p:cNvGrpSpPr>
                  <a:grpSpLocks/>
                </p:cNvGrpSpPr>
                <p:nvPr/>
              </p:nvGrpSpPr>
              <p:grpSpPr bwMode="auto">
                <a:xfrm>
                  <a:off x="1519" y="1751"/>
                  <a:ext cx="336" cy="317"/>
                  <a:chOff x="1202" y="663"/>
                  <a:chExt cx="336" cy="317"/>
                </a:xfrm>
              </p:grpSpPr>
              <p:sp>
                <p:nvSpPr>
                  <p:cNvPr id="78552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663"/>
                    <a:ext cx="318" cy="317"/>
                  </a:xfrm>
                  <a:prstGeom prst="ellipse">
                    <a:avLst/>
                  </a:prstGeom>
                  <a:solidFill>
                    <a:srgbClr val="FF66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785526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49" y="708"/>
                    <a:ext cx="289" cy="2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9042" tIns="29521" rIns="59042" bIns="29521">
                    <a:spAutoFit/>
                  </a:bodyPr>
                  <a:lstStyle>
                    <a:lvl1pPr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2968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5889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8874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1795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16367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0939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25511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0083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l" rtl="0">
                      <a:lnSpc>
                        <a:spcPct val="100000"/>
                      </a:lnSpc>
                      <a:buFontTx/>
                      <a:buNone/>
                    </a:pPr>
                    <a:r>
                      <a:rPr lang="en-US" sz="1300">
                        <a:latin typeface="Arial" pitchFamily="34" charset="0"/>
                      </a:rPr>
                      <a:t>C</a:t>
                    </a:r>
                    <a:r>
                      <a:rPr lang="en-US" sz="1000" baseline="-25000">
                        <a:latin typeface="Arial" pitchFamily="34" charset="0"/>
                      </a:rPr>
                      <a:t>2</a:t>
                    </a:r>
                  </a:p>
                </p:txBody>
              </p:sp>
            </p:grpSp>
          </p:grpSp>
          <p:sp>
            <p:nvSpPr>
              <p:cNvPr id="785527" name="Oval 119"/>
              <p:cNvSpPr>
                <a:spLocks noChangeArrowheads="1"/>
              </p:cNvSpPr>
              <p:nvPr/>
            </p:nvSpPr>
            <p:spPr bwMode="auto">
              <a:xfrm rot="5400000">
                <a:off x="6808" y="12268"/>
                <a:ext cx="680" cy="680"/>
              </a:xfrm>
              <a:prstGeom prst="ellipse">
                <a:avLst/>
              </a:prstGeom>
              <a:blipFill dpi="0" rotWithShape="1">
                <a:blip r:embed="rId9"/>
                <a:srcRect/>
                <a:stretch>
                  <a:fillRect r="-35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785528" name="Group 120"/>
              <p:cNvGrpSpPr>
                <a:grpSpLocks/>
              </p:cNvGrpSpPr>
              <p:nvPr/>
            </p:nvGrpSpPr>
            <p:grpSpPr bwMode="auto">
              <a:xfrm>
                <a:off x="6990" y="12450"/>
                <a:ext cx="334" cy="317"/>
                <a:chOff x="2608" y="1480"/>
                <a:chExt cx="334" cy="317"/>
              </a:xfrm>
            </p:grpSpPr>
            <p:sp>
              <p:nvSpPr>
                <p:cNvPr id="785529" name="Oval 121"/>
                <p:cNvSpPr>
                  <a:spLocks noChangeArrowheads="1"/>
                </p:cNvSpPr>
                <p:nvPr/>
              </p:nvSpPr>
              <p:spPr bwMode="auto">
                <a:xfrm>
                  <a:off x="2608" y="1480"/>
                  <a:ext cx="318" cy="317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30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653" y="1525"/>
                  <a:ext cx="289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D</a:t>
                  </a:r>
                  <a:r>
                    <a:rPr lang="en-US" sz="1000" baseline="-25000">
                      <a:latin typeface="Arial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785531" name="Group 123"/>
              <p:cNvGrpSpPr>
                <a:grpSpLocks/>
              </p:cNvGrpSpPr>
              <p:nvPr/>
            </p:nvGrpSpPr>
            <p:grpSpPr bwMode="auto">
              <a:xfrm>
                <a:off x="6083" y="12994"/>
                <a:ext cx="46" cy="181"/>
                <a:chOff x="1655" y="1979"/>
                <a:chExt cx="46" cy="227"/>
              </a:xfrm>
            </p:grpSpPr>
            <p:sp>
              <p:nvSpPr>
                <p:cNvPr id="785532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655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533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701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785534" name="Text Box 126"/>
              <p:cNvSpPr txBox="1">
                <a:spLocks noChangeArrowheads="1"/>
              </p:cNvSpPr>
              <p:nvPr/>
            </p:nvSpPr>
            <p:spPr bwMode="auto">
              <a:xfrm>
                <a:off x="5946" y="11270"/>
                <a:ext cx="317" cy="25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F</a:t>
                </a:r>
                <a:r>
                  <a:rPr lang="en-US" sz="1300" baseline="-25000"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785535" name="Line 127"/>
              <p:cNvSpPr>
                <a:spLocks noChangeShapeType="1"/>
              </p:cNvSpPr>
              <p:nvPr/>
            </p:nvSpPr>
            <p:spPr bwMode="auto">
              <a:xfrm flipH="1" flipV="1">
                <a:off x="6355" y="11451"/>
                <a:ext cx="499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6" name="Line 128"/>
              <p:cNvSpPr>
                <a:spLocks noChangeShapeType="1"/>
              </p:cNvSpPr>
              <p:nvPr/>
            </p:nvSpPr>
            <p:spPr bwMode="auto">
              <a:xfrm flipH="1">
                <a:off x="6355" y="12948"/>
                <a:ext cx="544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7" name="Line 129"/>
              <p:cNvSpPr>
                <a:spLocks noChangeShapeType="1"/>
              </p:cNvSpPr>
              <p:nvPr/>
            </p:nvSpPr>
            <p:spPr bwMode="auto">
              <a:xfrm flipH="1">
                <a:off x="5085" y="11451"/>
                <a:ext cx="771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8" name="Line 130"/>
              <p:cNvSpPr>
                <a:spLocks noChangeShapeType="1"/>
              </p:cNvSpPr>
              <p:nvPr/>
            </p:nvSpPr>
            <p:spPr bwMode="auto">
              <a:xfrm flipH="1" flipV="1">
                <a:off x="5221" y="12903"/>
                <a:ext cx="590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pic>
            <p:nvPicPr>
              <p:cNvPr id="785539" name="Picture 131" descr="circle_m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6" t="41801" r="84732" b="50198"/>
              <a:stretch>
                <a:fillRect/>
              </a:stretch>
            </p:blipFill>
            <p:spPr bwMode="auto">
              <a:xfrm>
                <a:off x="4677" y="11814"/>
                <a:ext cx="408" cy="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540" name="Picture 132" descr="circle_m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6" t="46710" r="84712" b="44679"/>
              <a:stretch>
                <a:fillRect/>
              </a:stretch>
            </p:blipFill>
            <p:spPr bwMode="auto">
              <a:xfrm>
                <a:off x="4858" y="12177"/>
                <a:ext cx="409" cy="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541" name="Group 133"/>
              <p:cNvGrpSpPr>
                <a:grpSpLocks/>
              </p:cNvGrpSpPr>
              <p:nvPr/>
            </p:nvGrpSpPr>
            <p:grpSpPr bwMode="auto">
              <a:xfrm>
                <a:off x="4767" y="11769"/>
                <a:ext cx="323" cy="317"/>
                <a:chOff x="703" y="1706"/>
                <a:chExt cx="323" cy="317"/>
              </a:xfrm>
            </p:grpSpPr>
            <p:sp>
              <p:nvSpPr>
                <p:cNvPr id="785542" name="Oval 134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CC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4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78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G</a:t>
                  </a:r>
                  <a:r>
                    <a:rPr lang="en-US" sz="600" baseline="-25000">
                      <a:latin typeface="Arial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785544" name="Group 136"/>
              <p:cNvGrpSpPr>
                <a:grpSpLocks/>
              </p:cNvGrpSpPr>
              <p:nvPr/>
            </p:nvGrpSpPr>
            <p:grpSpPr bwMode="auto">
              <a:xfrm>
                <a:off x="4903" y="12540"/>
                <a:ext cx="323" cy="317"/>
                <a:chOff x="703" y="1706"/>
                <a:chExt cx="323" cy="317"/>
              </a:xfrm>
            </p:grpSpPr>
            <p:sp>
              <p:nvSpPr>
                <p:cNvPr id="785545" name="Oval 137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CC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46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78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G</a:t>
                  </a:r>
                  <a:r>
                    <a:rPr lang="en-US" sz="600" baseline="-25000">
                      <a:latin typeface="Arial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785547" name="Group 139"/>
              <p:cNvGrpSpPr>
                <a:grpSpLocks/>
              </p:cNvGrpSpPr>
              <p:nvPr/>
            </p:nvGrpSpPr>
            <p:grpSpPr bwMode="auto">
              <a:xfrm>
                <a:off x="6037" y="11542"/>
                <a:ext cx="46" cy="181"/>
                <a:chOff x="1655" y="1979"/>
                <a:chExt cx="46" cy="227"/>
              </a:xfrm>
            </p:grpSpPr>
            <p:sp>
              <p:nvSpPr>
                <p:cNvPr id="785548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655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549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701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785550" name="Line 142"/>
              <p:cNvSpPr>
                <a:spLocks noChangeShapeType="1"/>
              </p:cNvSpPr>
              <p:nvPr/>
            </p:nvSpPr>
            <p:spPr bwMode="auto">
              <a:xfrm>
                <a:off x="6446" y="12132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1" name="Line 143"/>
              <p:cNvSpPr>
                <a:spLocks noChangeShapeType="1"/>
              </p:cNvSpPr>
              <p:nvPr/>
            </p:nvSpPr>
            <p:spPr bwMode="auto">
              <a:xfrm>
                <a:off x="6446" y="12631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2" name="Line 144"/>
              <p:cNvSpPr>
                <a:spLocks noChangeShapeType="1"/>
              </p:cNvSpPr>
              <p:nvPr/>
            </p:nvSpPr>
            <p:spPr bwMode="auto">
              <a:xfrm>
                <a:off x="5312" y="12132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3" name="Line 145"/>
              <p:cNvSpPr>
                <a:spLocks noChangeShapeType="1"/>
              </p:cNvSpPr>
              <p:nvPr/>
            </p:nvSpPr>
            <p:spPr bwMode="auto">
              <a:xfrm>
                <a:off x="5312" y="12631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4" name="Rectangle 146"/>
              <p:cNvSpPr>
                <a:spLocks noChangeArrowheads="1"/>
              </p:cNvSpPr>
              <p:nvPr/>
            </p:nvSpPr>
            <p:spPr bwMode="auto">
              <a:xfrm>
                <a:off x="4540" y="11678"/>
                <a:ext cx="1906" cy="1361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55" name="Rectangle 147"/>
              <p:cNvSpPr>
                <a:spLocks noChangeArrowheads="1"/>
              </p:cNvSpPr>
              <p:nvPr/>
            </p:nvSpPr>
            <p:spPr bwMode="auto">
              <a:xfrm>
                <a:off x="5674" y="11723"/>
                <a:ext cx="1906" cy="1361"/>
              </a:xfrm>
              <a:prstGeom prst="rect">
                <a:avLst/>
              </a:prstGeom>
              <a:solidFill>
                <a:srgbClr val="00FF00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56" name="Text Box 148"/>
              <p:cNvSpPr txBox="1">
                <a:spLocks noChangeArrowheads="1"/>
              </p:cNvSpPr>
              <p:nvPr/>
            </p:nvSpPr>
            <p:spPr bwMode="auto">
              <a:xfrm>
                <a:off x="5221" y="11360"/>
                <a:ext cx="447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[</a:t>
                </a:r>
                <a:r>
                  <a:rPr lang="en-US" sz="1300">
                    <a:latin typeface="Arial" pitchFamily="34" charset="0"/>
                  </a:rPr>
                  <a:t>A</a:t>
                </a:r>
                <a:r>
                  <a:rPr lang="en-US" sz="1000" baseline="-25000">
                    <a:latin typeface="Arial" pitchFamily="34" charset="0"/>
                  </a:rPr>
                  <a:t>GF</a:t>
                </a: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]</a:t>
                </a:r>
                <a:endParaRPr lang="en-US" sz="1300" baseline="-2500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785557" name="Text Box 149"/>
              <p:cNvSpPr txBox="1">
                <a:spLocks noChangeArrowheads="1"/>
              </p:cNvSpPr>
              <p:nvPr/>
            </p:nvSpPr>
            <p:spPr bwMode="auto">
              <a:xfrm>
                <a:off x="6582" y="11407"/>
                <a:ext cx="450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[C</a:t>
                </a:r>
                <a:r>
                  <a:rPr lang="en-US" sz="1000" baseline="-25000">
                    <a:latin typeface="Arial" pitchFamily="34" charset="0"/>
                  </a:rPr>
                  <a:t>DF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58" name="Text Box 150"/>
              <p:cNvSpPr txBox="1">
                <a:spLocks noChangeArrowheads="1"/>
              </p:cNvSpPr>
              <p:nvPr/>
            </p:nvSpPr>
            <p:spPr bwMode="auto">
              <a:xfrm>
                <a:off x="5720" y="11497"/>
                <a:ext cx="441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[B</a:t>
                </a:r>
                <a:r>
                  <a:rPr lang="en-US" sz="1000" baseline="-25000">
                    <a:latin typeface="Arial" pitchFamily="34" charset="0"/>
                  </a:rPr>
                  <a:t>FC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59" name="Text Box 151"/>
              <p:cNvSpPr txBox="1">
                <a:spLocks noChangeArrowheads="1"/>
              </p:cNvSpPr>
              <p:nvPr/>
            </p:nvSpPr>
            <p:spPr bwMode="auto">
              <a:xfrm>
                <a:off x="5312" y="13084"/>
                <a:ext cx="447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[</a:t>
                </a:r>
                <a:r>
                  <a:rPr lang="en-US" sz="1300">
                    <a:latin typeface="Arial" pitchFamily="34" charset="0"/>
                  </a:rPr>
                  <a:t>A</a:t>
                </a:r>
                <a:r>
                  <a:rPr lang="en-US" sz="1000" baseline="-25000">
                    <a:latin typeface="Arial" pitchFamily="34" charset="0"/>
                  </a:rPr>
                  <a:t>GF</a:t>
                </a: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]</a:t>
                </a:r>
                <a:endParaRPr lang="en-US" sz="1300" baseline="-2500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785560" name="Text Box 152"/>
              <p:cNvSpPr txBox="1">
                <a:spLocks noChangeArrowheads="1"/>
              </p:cNvSpPr>
              <p:nvPr/>
            </p:nvSpPr>
            <p:spPr bwMode="auto">
              <a:xfrm>
                <a:off x="6536" y="13084"/>
                <a:ext cx="45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[C</a:t>
                </a:r>
                <a:r>
                  <a:rPr lang="en-US" sz="1000" baseline="-25000">
                    <a:latin typeface="Arial" pitchFamily="34" charset="0"/>
                  </a:rPr>
                  <a:t>DF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61" name="Text Box 153"/>
              <p:cNvSpPr txBox="1">
                <a:spLocks noChangeArrowheads="1"/>
              </p:cNvSpPr>
              <p:nvPr/>
            </p:nvSpPr>
            <p:spPr bwMode="auto">
              <a:xfrm>
                <a:off x="5765" y="12994"/>
                <a:ext cx="441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[B</a:t>
                </a:r>
                <a:r>
                  <a:rPr lang="en-US" sz="1000" baseline="-25000">
                    <a:latin typeface="Arial" pitchFamily="34" charset="0"/>
                  </a:rPr>
                  <a:t>FC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</p:grpSp>
      </p:grpSp>
      <p:sp>
        <p:nvSpPr>
          <p:cNvPr id="785562" name="Rectangle 15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93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Modules and Co-modules</a:t>
            </a:r>
          </a:p>
        </p:txBody>
      </p:sp>
      <p:sp>
        <p:nvSpPr>
          <p:cNvPr id="785563" name="Text Box 155"/>
          <p:cNvSpPr txBox="1">
            <a:spLocks noChangeArrowheads="1"/>
          </p:cNvSpPr>
          <p:nvPr/>
        </p:nvSpPr>
        <p:spPr bwMode="auto">
          <a:xfrm>
            <a:off x="1854200" y="6443663"/>
            <a:ext cx="5661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sz="1600">
                <a:solidFill>
                  <a:srgbClr val="000000"/>
                </a:solidFill>
              </a:rPr>
              <a:t>Z Kutalik, J Beckmann &amp; </a:t>
            </a:r>
            <a:r>
              <a:rPr lang="en-US" sz="1600" b="1">
                <a:solidFill>
                  <a:srgbClr val="000000"/>
                </a:solidFill>
              </a:rPr>
              <a:t>SB</a:t>
            </a:r>
            <a:r>
              <a:rPr lang="en-US" sz="1600">
                <a:solidFill>
                  <a:srgbClr val="000000"/>
                </a:solidFill>
              </a:rPr>
              <a:t>,</a:t>
            </a:r>
            <a:r>
              <a:rPr lang="en-US" sz="1600" b="1" i="1"/>
              <a:t> Nature Biotechnology</a:t>
            </a:r>
            <a:r>
              <a:rPr lang="en-US" sz="1600" i="1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(2008)</a:t>
            </a:r>
            <a:r>
              <a:rPr lang="en-US" sz="1600" i="1">
                <a:solidFill>
                  <a:srgbClr val="000000"/>
                </a:solidFill>
              </a:rPr>
              <a:t>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6219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5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1188138" y="12745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pic>
        <p:nvPicPr>
          <p:cNvPr id="74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2"/>
          <a:stretch>
            <a:fillRect/>
          </a:stretch>
        </p:blipFill>
        <p:spPr bwMode="auto">
          <a:xfrm>
            <a:off x="627063" y="1423988"/>
            <a:ext cx="7912100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1065213" y="5467350"/>
            <a:ext cx="6865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dirty="0"/>
              <a:t>Search Modules in Gene-drug correlation!</a:t>
            </a:r>
          </a:p>
        </p:txBody>
      </p:sp>
    </p:spTree>
    <p:extLst>
      <p:ext uri="{BB962C8B-B14F-4D97-AF65-F5344CB8AC3E}">
        <p14:creationId xmlns:p14="http://schemas.microsoft.com/office/powerpoint/2010/main" val="181631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8" b="25783"/>
          <a:stretch>
            <a:fillRect/>
          </a:stretch>
        </p:blipFill>
        <p:spPr bwMode="auto">
          <a:xfrm>
            <a:off x="1089025" y="1162050"/>
            <a:ext cx="6848475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1074738" y="10477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sp>
        <p:nvSpPr>
          <p:cNvPr id="743430" name="Text Box 6"/>
          <p:cNvSpPr txBox="1">
            <a:spLocks noChangeArrowheads="1"/>
          </p:cNvSpPr>
          <p:nvPr/>
        </p:nvSpPr>
        <p:spPr bwMode="auto">
          <a:xfrm>
            <a:off x="1090301" y="5438775"/>
            <a:ext cx="67617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2800" dirty="0"/>
              <a:t>First identify Gene- and Drug-modules,</a:t>
            </a:r>
          </a:p>
          <a:p>
            <a:pPr algn="ctr">
              <a:buFontTx/>
              <a:buNone/>
            </a:pPr>
            <a:r>
              <a:rPr lang="en-US" sz="2800" dirty="0"/>
              <a:t>Then match those with similar conditions!</a:t>
            </a:r>
          </a:p>
        </p:txBody>
      </p:sp>
    </p:spTree>
    <p:extLst>
      <p:ext uri="{BB962C8B-B14F-4D97-AF65-F5344CB8AC3E}">
        <p14:creationId xmlns:p14="http://schemas.microsoft.com/office/powerpoint/2010/main" val="333509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5" b="-4192"/>
          <a:stretch>
            <a:fillRect/>
          </a:stretch>
        </p:blipFill>
        <p:spPr bwMode="auto">
          <a:xfrm>
            <a:off x="657225" y="1398588"/>
            <a:ext cx="79089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1074738" y="10477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293688" y="5038725"/>
            <a:ext cx="57848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2800" dirty="0"/>
              <a:t>Iteratively refine genes, cell-lines and drugs to get co-modules</a:t>
            </a:r>
          </a:p>
        </p:txBody>
      </p:sp>
      <p:pic>
        <p:nvPicPr>
          <p:cNvPr id="747527" name="Picture 7" descr="Ping%20P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946650"/>
            <a:ext cx="2879725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1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8907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ea typeface="+mj-ea"/>
                <a:cs typeface="+mj-cs"/>
              </a:rPr>
              <a:t>Bioinformatics for Genomics</a:t>
            </a: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b="1" dirty="0" smtClean="0">
                <a:ea typeface="+mj-ea"/>
                <a:cs typeface="+mj-cs"/>
              </a:rPr>
              <a:t>Overview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1233488" y="3121025"/>
            <a:ext cx="69738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/>
              <a:t>March 23	Lecture 1: 	RNA-</a:t>
            </a:r>
            <a:r>
              <a:rPr lang="en-US" sz="3200" dirty="0" err="1"/>
              <a:t>seq</a:t>
            </a:r>
            <a:r>
              <a:rPr lang="en-US" sz="3200" dirty="0"/>
              <a:t> &amp; DE</a:t>
            </a:r>
          </a:p>
          <a:p>
            <a:r>
              <a:rPr lang="en-US" sz="3200" dirty="0"/>
              <a:t>March 24	Lecture 2:  Clustering</a:t>
            </a:r>
            <a:br>
              <a:rPr lang="en-US" sz="3200" dirty="0"/>
            </a:br>
            <a:r>
              <a:rPr lang="en-US" sz="3200" dirty="0"/>
              <a:t>March 30	Lecture 3:	</a:t>
            </a:r>
            <a:r>
              <a:rPr lang="en-US" sz="3200" dirty="0" err="1"/>
              <a:t>Biclustering</a:t>
            </a:r>
            <a:endParaRPr lang="en-US" sz="3200" dirty="0"/>
          </a:p>
          <a:p>
            <a:r>
              <a:rPr lang="en-US" sz="3200" b="1" dirty="0"/>
              <a:t>March 31	Lecture 4:	</a:t>
            </a:r>
            <a:r>
              <a:rPr lang="en-US" sz="3200" b="1" dirty="0" smtClean="0"/>
              <a:t>More data</a:t>
            </a:r>
            <a:endParaRPr lang="en-US" sz="3200" b="1" dirty="0"/>
          </a:p>
          <a:p>
            <a:r>
              <a:rPr lang="en-US" sz="3200" dirty="0"/>
              <a:t>April 1		Lecture 5:	Networks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0"/>
            <a:ext cx="159226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DNA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sequencing assays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825776"/>
            <a:ext cx="8833577" cy="417320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 err="1" smtClean="0"/>
              <a:t>ChIP-seq</a:t>
            </a:r>
            <a:r>
              <a:rPr lang="en-US" dirty="0" smtClean="0"/>
              <a:t>: Which DNA segment bind to proteins?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DNase-seq</a:t>
            </a:r>
            <a:r>
              <a:rPr lang="en-US" b="1" dirty="0" smtClean="0"/>
              <a:t>, </a:t>
            </a:r>
            <a:r>
              <a:rPr lang="en-US" b="1" dirty="0" err="1" smtClean="0"/>
              <a:t>Mnase-seq</a:t>
            </a:r>
            <a:r>
              <a:rPr lang="en-US" b="1" dirty="0" smtClean="0"/>
              <a:t>, FAIRE-</a:t>
            </a:r>
            <a:r>
              <a:rPr lang="en-US" b="1" dirty="0" err="1" smtClean="0"/>
              <a:t>seq</a:t>
            </a:r>
            <a:r>
              <a:rPr lang="en-US" b="1" dirty="0" smtClean="0"/>
              <a:t> &amp; ATAC-</a:t>
            </a:r>
            <a:r>
              <a:rPr lang="en-US" b="1" dirty="0" err="1" smtClean="0"/>
              <a:t>seq</a:t>
            </a:r>
            <a:r>
              <a:rPr lang="en-US" dirty="0" smtClean="0"/>
              <a:t>: Which chromatin regions are accessible?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RiboProfiling</a:t>
            </a:r>
            <a:r>
              <a:rPr lang="en-US" dirty="0" smtClean="0"/>
              <a:t>: Which mRNAs bind to ribosomes?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HiC</a:t>
            </a:r>
            <a:r>
              <a:rPr lang="en-US" dirty="0" smtClean="0"/>
              <a:t>: Which DNA segments make contacts?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and many more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6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02"/>
            <a:ext cx="8229600" cy="130423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overview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C</a:t>
            </a:r>
            <a:r>
              <a:rPr lang="en-US" sz="3600" b="1" dirty="0" smtClean="0">
                <a:solidFill>
                  <a:schemeClr val="tx2"/>
                </a:solidFill>
                <a:latin typeface="Comic Sans MS" charset="0"/>
              </a:rPr>
              <a:t>h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romatin </a:t>
            </a:r>
            <a:r>
              <a:rPr lang="en-US" sz="3600" b="1" u="sng" dirty="0" err="1" smtClean="0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mmuno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-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P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recipitation)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828"/>
            <a:ext cx="9144000" cy="47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protocol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613"/>
          <a:stretch/>
        </p:blipFill>
        <p:spPr>
          <a:xfrm>
            <a:off x="111029" y="1417638"/>
            <a:ext cx="4061952" cy="5170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889"/>
          <a:stretch/>
        </p:blipFill>
        <p:spPr>
          <a:xfrm>
            <a:off x="4460241" y="1995989"/>
            <a:ext cx="4475395" cy="44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analysis workflow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0188"/>
            <a:ext cx="8128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7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binding predictions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092" b="59039"/>
          <a:stretch/>
        </p:blipFill>
        <p:spPr>
          <a:xfrm>
            <a:off x="1111286" y="1035960"/>
            <a:ext cx="5477043" cy="238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9709" r="39092"/>
          <a:stretch/>
        </p:blipFill>
        <p:spPr>
          <a:xfrm>
            <a:off x="2318272" y="3277324"/>
            <a:ext cx="5477043" cy="3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output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45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4345</TotalTime>
  <Words>503</Words>
  <Application>Microsoft Macintosh PowerPoint</Application>
  <PresentationFormat>On-screen Show (4:3)</PresentationFormat>
  <Paragraphs>140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ＭＳ Ｐゴシック</vt:lpstr>
      <vt:lpstr>Arial</vt:lpstr>
      <vt:lpstr>Wingdings</vt:lpstr>
      <vt:lpstr>Garamond</vt:lpstr>
      <vt:lpstr>Times New Roman</vt:lpstr>
      <vt:lpstr>Comic Sans MS</vt:lpstr>
      <vt:lpstr>Office Theme</vt:lpstr>
      <vt:lpstr>Genetics and Genome Evolution (GGE)  Bioinformatics for Genomics  Lecture series 2020</vt:lpstr>
      <vt:lpstr>Genetics and Genome Evolution (GGE)  Bioinformatics for Genomics  Lecture series 2020</vt:lpstr>
      <vt:lpstr>Bioinformatics for Genomics  Overview</vt:lpstr>
      <vt:lpstr>DNA sequencing assays</vt:lpstr>
      <vt:lpstr>ChIP-seq overview (Chromatin Immuno-Precipitation)</vt:lpstr>
      <vt:lpstr>ChIP-seq protocol</vt:lpstr>
      <vt:lpstr>ChIP-seq analysis workflow</vt:lpstr>
      <vt:lpstr>ChIP-seq binding predictions</vt:lpstr>
      <vt:lpstr>ChIP-seq output visualisation</vt:lpstr>
      <vt:lpstr>ChIP-seq for binding motif prediction</vt:lpstr>
      <vt:lpstr>Chromatin structure methods</vt:lpstr>
      <vt:lpstr>MNAse-seq reveals DNA on nucleosomes (Micrococcal Nuclease digestion)</vt:lpstr>
      <vt:lpstr>DNAse-seq reveals open, unoccupied DNA</vt:lpstr>
      <vt:lpstr>FAIRE-seq reveals open chromatin (Formaldehyde-Assisted Isolation of Regulatory Elements)</vt:lpstr>
      <vt:lpstr>ATAC-seq reveals accessible DNA (including between nucleosomes)</vt:lpstr>
      <vt:lpstr>Chromatin structure methods</vt:lpstr>
      <vt:lpstr>Ribo-seq reveals which RNA is bound to ribosomes (i.e. being translated)</vt:lpstr>
      <vt:lpstr>HiC: genome-wide chromatin contacts </vt:lpstr>
      <vt:lpstr>HiC: output visualisation</vt:lpstr>
      <vt:lpstr>HiC data allow for modelling  DNA structure</vt:lpstr>
      <vt:lpstr>More data -&gt; “multi-omics” analyses</vt:lpstr>
      <vt:lpstr>PowerPoint Presentation</vt:lpstr>
      <vt:lpstr>PowerPoint Presentation</vt:lpstr>
      <vt:lpstr>PowerPoint Presentation</vt:lpstr>
      <vt:lpstr>Modules and Co-modules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66</cp:revision>
  <dcterms:created xsi:type="dcterms:W3CDTF">2020-03-11T08:10:08Z</dcterms:created>
  <dcterms:modified xsi:type="dcterms:W3CDTF">2020-03-19T08:46:08Z</dcterms:modified>
</cp:coreProperties>
</file>