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69" r:id="rId2"/>
    <p:sldId id="312" r:id="rId3"/>
    <p:sldId id="314" r:id="rId4"/>
    <p:sldId id="315" r:id="rId5"/>
    <p:sldId id="316" r:id="rId6"/>
    <p:sldId id="317" r:id="rId7"/>
    <p:sldId id="318" r:id="rId8"/>
    <p:sldId id="319" r:id="rId9"/>
    <p:sldId id="324" r:id="rId10"/>
    <p:sldId id="320" r:id="rId11"/>
    <p:sldId id="321" r:id="rId12"/>
    <p:sldId id="323" r:id="rId13"/>
    <p:sldId id="322" r:id="rId14"/>
    <p:sldId id="325" r:id="rId15"/>
    <p:sldId id="328" r:id="rId16"/>
    <p:sldId id="326" r:id="rId17"/>
    <p:sldId id="327" r:id="rId18"/>
    <p:sldId id="329" r:id="rId19"/>
    <p:sldId id="330" r:id="rId20"/>
    <p:sldId id="281" r:id="rId21"/>
    <p:sldId id="282" r:id="rId22"/>
    <p:sldId id="283" r:id="rId23"/>
    <p:sldId id="284" r:id="rId24"/>
    <p:sldId id="285" r:id="rId25"/>
    <p:sldId id="286" r:id="rId26"/>
    <p:sldId id="287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754"/>
  </p:normalViewPr>
  <p:slideViewPr>
    <p:cSldViewPr snapToGrid="0" snapToObjects="1">
      <p:cViewPr varScale="1">
        <p:scale>
          <a:sx n="99" d="100"/>
          <a:sy n="99" d="100"/>
        </p:scale>
        <p:origin x="12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6F48F7-ABBB-E94F-BB49-72994CC677B7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49ED68-C86A-C74A-B55A-1E4120878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24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49ED68-C86A-C74A-B55A-1E4120878AA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2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6FBBD7-070E-074B-AC0B-4E53BF4FE79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39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AB4FDB-172F-C349-BFFF-6F65FC808CB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28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17595-AEBE-964C-8282-8C6E2C6FD3AA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88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E2F5-9681-AE4B-9C37-1E2342A23C96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8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B92366-F96D-B349-B2A6-93F1AEA18D7E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91955E-7872-0E4A-B3CE-AB1061EC3A81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2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E0D0CA-FFB1-9F46-A04B-73268142DEE9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2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B71C9-E6A5-694C-ACFE-659205EA3DDD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8790A-6955-CC4E-B76E-C920B1279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1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81EA2-82F2-0345-A6D8-BFE643A7F10F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1D18B-E068-CD48-8956-682F16E1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82E2-5A97-CD46-8CC6-ABE45049EDBA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F667B-E2D1-0948-9E7C-4B864CBB8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1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A5E-929C-FB40-B617-1BF1AD756772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6266D-A483-3E4A-A86E-0E197CAA6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CE1D3-F670-894F-8C1B-7ABF2ED19F96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3C154-7013-484C-9A67-19DDD3837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3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D494A-540B-2941-BE56-097C9187AB26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82DA9-20FB-D445-AA14-61F758CCC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7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67136-D537-6143-83D8-7329B8829AC5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796A5-4230-E345-8447-3DBB1BACB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7FEA7-35DF-3547-9002-A0EC84E70B49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5598-E1E8-8042-9CD6-F13D98BE1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5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61F19-AD30-3B46-A8DC-86C136FB54BF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3490E-4532-3A42-8CCA-0635C204B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6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513C-ADF6-6C40-A0C2-157D7F4EDA41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448EC-1B14-484F-B27C-529D04DC2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4E925-0B7F-BC41-BCE3-B755DEA43765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9DB9C-1FF7-2B4F-BFD1-70DE5383C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9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C81CF6D-DA1E-CB4D-8D92-112CD22977F2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CF9BC4-5A3B-4646-AAAB-04B87BF47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/>
              <a:t>Genetics and Genome Evolution (GGE)</a:t>
            </a:r>
            <a:br>
              <a:rPr lang="en-US" sz="3600" b="1" dirty="0"/>
            </a:br>
            <a:br>
              <a:rPr lang="en-US" sz="4000" dirty="0"/>
            </a:br>
            <a:r>
              <a:rPr lang="en-US" sz="4000" i="1" dirty="0"/>
              <a:t>Bioinformatics for Genomics</a:t>
            </a:r>
            <a:br>
              <a:rPr lang="en-US" i="1" dirty="0"/>
            </a:br>
            <a:br>
              <a:rPr lang="en-US" i="1" dirty="0"/>
            </a:br>
            <a:r>
              <a:rPr lang="en-US" sz="3600" dirty="0"/>
              <a:t>Lecture 3: </a:t>
            </a:r>
            <a:br>
              <a:rPr lang="en-US" sz="3600" dirty="0"/>
            </a:br>
            <a:r>
              <a:rPr lang="en-US" dirty="0"/>
              <a:t>More seq-data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>
                <a:solidFill>
                  <a:schemeClr val="bg2"/>
                </a:solidFill>
              </a:rPr>
              <a:t>Sven Bergmann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2"/>
                </a:solidFill>
              </a:rPr>
              <a:t>Department of Computational Biology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2"/>
                </a:solidFill>
              </a:rPr>
              <a:t>(</a:t>
            </a:r>
            <a:r>
              <a:rPr lang="en-US" sz="2800" dirty="0" err="1">
                <a:solidFill>
                  <a:schemeClr val="bg2"/>
                </a:solidFill>
              </a:rPr>
              <a:t>Sven.Bergmann@unil.ch</a:t>
            </a:r>
            <a:r>
              <a:rPr lang="en-US" sz="2800" dirty="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8514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9028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MNAse-seq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reveals DNA on nucleosomes</a:t>
            </a:r>
            <a:br>
              <a:rPr lang="en-US" sz="3600" dirty="0">
                <a:solidFill>
                  <a:schemeClr val="tx2"/>
                </a:solidFill>
                <a:latin typeface="Comic Sans MS" charset="0"/>
              </a:rPr>
            </a:b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(</a:t>
            </a:r>
            <a:r>
              <a:rPr lang="en-US" sz="3600" b="1" u="sng" dirty="0" err="1">
                <a:solidFill>
                  <a:schemeClr val="tx2"/>
                </a:solidFill>
                <a:latin typeface="Comic Sans MS" charset="0"/>
              </a:rPr>
              <a:t>M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icrococcal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b="1" u="sng" dirty="0">
                <a:solidFill>
                  <a:schemeClr val="tx2"/>
                </a:solidFill>
                <a:latin typeface="Comic Sans MS" charset="0"/>
              </a:rPr>
              <a:t>N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ucle</a:t>
            </a:r>
            <a:r>
              <a:rPr lang="en-US" sz="3600" b="1" u="sng" dirty="0">
                <a:solidFill>
                  <a:schemeClr val="tx2"/>
                </a:solidFill>
                <a:latin typeface="Comic Sans MS" charset="0"/>
              </a:rPr>
              <a:t>ase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digestion)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346"/>
          <a:stretch/>
        </p:blipFill>
        <p:spPr>
          <a:xfrm>
            <a:off x="0" y="1209028"/>
            <a:ext cx="9144000" cy="5648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58063" y="6523719"/>
            <a:ext cx="408593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MNase-seq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3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695" y="47836"/>
            <a:ext cx="9268736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DNAse-seq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reveals open, unoccupied DNA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64" y="971244"/>
            <a:ext cx="7391772" cy="58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9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08" y="1100002"/>
            <a:ext cx="5441637" cy="57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7940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FAIRE-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reveals open chromatin</a:t>
            </a:r>
            <a:br>
              <a:rPr lang="en-US" sz="3600" dirty="0">
                <a:solidFill>
                  <a:schemeClr val="tx2"/>
                </a:solidFill>
                <a:latin typeface="Comic Sans MS" charset="0"/>
              </a:rPr>
            </a:br>
            <a:r>
              <a:rPr lang="en-US" sz="2000" dirty="0">
                <a:solidFill>
                  <a:schemeClr val="tx2"/>
                </a:solidFill>
                <a:latin typeface="Comic Sans MS" charset="0"/>
              </a:rPr>
              <a:t>(</a:t>
            </a:r>
            <a:r>
              <a:rPr lang="en-US" sz="2000" b="1" u="sng" dirty="0">
                <a:solidFill>
                  <a:schemeClr val="tx2"/>
                </a:solidFill>
                <a:latin typeface="Comic Sans MS" charset="0"/>
              </a:rPr>
              <a:t>F</a:t>
            </a:r>
            <a:r>
              <a:rPr lang="en-US" sz="2000" dirty="0">
                <a:solidFill>
                  <a:schemeClr val="tx2"/>
                </a:solidFill>
                <a:latin typeface="Comic Sans MS" charset="0"/>
              </a:rPr>
              <a:t>ormaldehyde-</a:t>
            </a:r>
            <a:r>
              <a:rPr lang="en-US" sz="2000" b="1" u="sng" dirty="0">
                <a:solidFill>
                  <a:schemeClr val="tx2"/>
                </a:solidFill>
                <a:latin typeface="Comic Sans MS" charset="0"/>
              </a:rPr>
              <a:t>A</a:t>
            </a:r>
            <a:r>
              <a:rPr lang="en-US" sz="2000" dirty="0">
                <a:solidFill>
                  <a:schemeClr val="tx2"/>
                </a:solidFill>
                <a:latin typeface="Comic Sans MS" charset="0"/>
              </a:rPr>
              <a:t>ssisted </a:t>
            </a:r>
            <a:r>
              <a:rPr lang="en-US" sz="2000" b="1" u="sng" dirty="0">
                <a:solidFill>
                  <a:schemeClr val="tx2"/>
                </a:solidFill>
                <a:latin typeface="Comic Sans MS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latin typeface="Comic Sans MS" charset="0"/>
              </a:rPr>
              <a:t>solation of </a:t>
            </a:r>
            <a:r>
              <a:rPr lang="en-US" sz="2000" b="1" u="sng" dirty="0">
                <a:solidFill>
                  <a:schemeClr val="tx2"/>
                </a:solidFill>
                <a:latin typeface="Comic Sans MS" charset="0"/>
              </a:rPr>
              <a:t>R</a:t>
            </a:r>
            <a:r>
              <a:rPr lang="en-US" sz="2000" dirty="0">
                <a:solidFill>
                  <a:schemeClr val="tx2"/>
                </a:solidFill>
                <a:latin typeface="Comic Sans MS" charset="0"/>
              </a:rPr>
              <a:t>egulatory </a:t>
            </a:r>
            <a:r>
              <a:rPr lang="en-US" sz="2000" b="1" u="sng" dirty="0">
                <a:solidFill>
                  <a:schemeClr val="tx2"/>
                </a:solidFill>
                <a:latin typeface="Comic Sans MS" charset="0"/>
              </a:rPr>
              <a:t>E</a:t>
            </a:r>
            <a:r>
              <a:rPr lang="en-US" sz="2000" dirty="0">
                <a:solidFill>
                  <a:schemeClr val="tx2"/>
                </a:solidFill>
                <a:latin typeface="Comic Sans MS" charset="0"/>
              </a:rPr>
              <a:t>lements)</a:t>
            </a:r>
          </a:p>
        </p:txBody>
      </p:sp>
    </p:spTree>
    <p:extLst>
      <p:ext uri="{BB962C8B-B14F-4D97-AF65-F5344CB8AC3E}">
        <p14:creationId xmlns:p14="http://schemas.microsoft.com/office/powerpoint/2010/main" val="2991406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ATAC-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reveals accessible DNA (including between nucleosomes)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495"/>
            <a:ext cx="9144000" cy="57345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7831" y="1123495"/>
            <a:ext cx="433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Assay for </a:t>
            </a:r>
            <a:r>
              <a:rPr lang="en-US" dirty="0" err="1"/>
              <a:t>Transposase</a:t>
            </a:r>
            <a:r>
              <a:rPr lang="en-US" dirty="0"/>
              <a:t>-Accessible Chromatin</a:t>
            </a:r>
          </a:p>
        </p:txBody>
      </p:sp>
    </p:spTree>
    <p:extLst>
      <p:ext uri="{BB962C8B-B14F-4D97-AF65-F5344CB8AC3E}">
        <p14:creationId xmlns:p14="http://schemas.microsoft.com/office/powerpoint/2010/main" val="1392749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Chromatin structure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017"/>
            <a:ext cx="9144000" cy="5372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496" y="6488668"/>
            <a:ext cx="5230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DOI </a:t>
            </a:r>
            <a:r>
              <a:rPr lang="mr-IN" dirty="0"/>
              <a:t>//dx.doi.org/10.13070/mm.en.9.2797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36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Ribo-seq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reveals which RNA is bound to ribosomes (i.e. being translated)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084"/>
            <a:ext cx="9144000" cy="543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49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HiC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: genome-wide chromatin contacts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48" y="899878"/>
            <a:ext cx="7460312" cy="3374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4262691"/>
            <a:ext cx="7450142" cy="2132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20" y="6502400"/>
            <a:ext cx="7785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HiC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: output 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visualisation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883" b="2047"/>
          <a:stretch/>
        </p:blipFill>
        <p:spPr>
          <a:xfrm>
            <a:off x="0" y="805149"/>
            <a:ext cx="9144000" cy="60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30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576"/>
            <a:ext cx="91440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HiC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data allow for 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modelling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br>
              <a:rPr lang="en-US" sz="3600" dirty="0">
                <a:solidFill>
                  <a:schemeClr val="tx2"/>
                </a:solidFill>
                <a:latin typeface="Comic Sans MS" charset="0"/>
              </a:rPr>
            </a:b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DNA structure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580"/>
            <a:ext cx="9144000" cy="56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28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576"/>
            <a:ext cx="91440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More data -&gt; “multi-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omics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” analyses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7560" y="1882477"/>
            <a:ext cx="7336168" cy="4100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/>
              <a:t>Singular Value Decomposition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/>
              <a:t>Cross-correlations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/>
              <a:t>Multivariate regression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/>
              <a:t>Partial Least squares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 err="1"/>
              <a:t>Ping-pong</a:t>
            </a:r>
            <a:r>
              <a:rPr lang="en-US" sz="4400" dirty="0"/>
              <a:t> algorithm</a:t>
            </a:r>
          </a:p>
        </p:txBody>
      </p:sp>
    </p:spTree>
    <p:extLst>
      <p:ext uri="{BB962C8B-B14F-4D97-AF65-F5344CB8AC3E}">
        <p14:creationId xmlns:p14="http://schemas.microsoft.com/office/powerpoint/2010/main" val="337866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DNA sequencing assays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095" y="1825776"/>
            <a:ext cx="8833577" cy="417320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b="1" dirty="0" err="1"/>
              <a:t>ChIP-seq</a:t>
            </a:r>
            <a:r>
              <a:rPr lang="en-US" dirty="0"/>
              <a:t>: Which DNA segment bind to proteins?</a:t>
            </a:r>
          </a:p>
          <a:p>
            <a:pPr>
              <a:lnSpc>
                <a:spcPct val="120000"/>
              </a:lnSpc>
            </a:pPr>
            <a:r>
              <a:rPr lang="en-US" b="1" dirty="0" err="1"/>
              <a:t>DNase-seq</a:t>
            </a:r>
            <a:r>
              <a:rPr lang="en-US" b="1" dirty="0"/>
              <a:t>, </a:t>
            </a:r>
            <a:r>
              <a:rPr lang="en-US" b="1" dirty="0" err="1"/>
              <a:t>Mnase-seq</a:t>
            </a:r>
            <a:r>
              <a:rPr lang="en-US" b="1" dirty="0"/>
              <a:t>, FAIRE-</a:t>
            </a:r>
            <a:r>
              <a:rPr lang="en-US" b="1" dirty="0" err="1"/>
              <a:t>seq</a:t>
            </a:r>
            <a:r>
              <a:rPr lang="en-US" b="1" dirty="0"/>
              <a:t> &amp; ATAC-</a:t>
            </a:r>
            <a:r>
              <a:rPr lang="en-US" b="1" dirty="0" err="1"/>
              <a:t>seq</a:t>
            </a:r>
            <a:r>
              <a:rPr lang="en-US" dirty="0"/>
              <a:t>: Which chromatin regions are accessible?</a:t>
            </a:r>
          </a:p>
          <a:p>
            <a:pPr>
              <a:lnSpc>
                <a:spcPct val="120000"/>
              </a:lnSpc>
            </a:pPr>
            <a:r>
              <a:rPr lang="en-US" b="1" dirty="0" err="1"/>
              <a:t>RiboProfiling</a:t>
            </a:r>
            <a:r>
              <a:rPr lang="en-US" dirty="0"/>
              <a:t>: Which mRNAs bind to ribosomes?</a:t>
            </a:r>
          </a:p>
          <a:p>
            <a:pPr>
              <a:lnSpc>
                <a:spcPct val="120000"/>
              </a:lnSpc>
            </a:pPr>
            <a:r>
              <a:rPr lang="en-US" b="1" dirty="0" err="1"/>
              <a:t>HiC</a:t>
            </a:r>
            <a:r>
              <a:rPr lang="en-US" dirty="0"/>
              <a:t>: Which DNA segments make contacts?</a:t>
            </a:r>
          </a:p>
          <a:p>
            <a:pPr>
              <a:lnSpc>
                <a:spcPct val="120000"/>
              </a:lnSpc>
            </a:pPr>
            <a:r>
              <a:rPr lang="en-GB" dirty="0"/>
              <a:t>and many more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64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chemeClr val="accent2"/>
                </a:solidFill>
                <a:latin typeface="Comic Sans MS" charset="0"/>
              </a:rPr>
              <a:t>Singular Value Decomposition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276600"/>
            <a:ext cx="8229600" cy="3276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/>
              <a:t>V</a:t>
            </a:r>
            <a:r>
              <a:rPr lang="en-US" dirty="0"/>
              <a:t>: PC matrix of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 err="1"/>
              <a:t>eigen</a:t>
            </a:r>
            <a:r>
              <a:rPr lang="en-US" dirty="0"/>
              <a:t>-genes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en-US" dirty="0"/>
              <a:t>(composed of eigenvectors of </a:t>
            </a:r>
            <a:r>
              <a:rPr lang="en-US" b="1" dirty="0"/>
              <a:t>C </a:t>
            </a:r>
            <a:r>
              <a:rPr lang="en-US" dirty="0"/>
              <a:t>= </a:t>
            </a:r>
            <a:r>
              <a:rPr lang="en-US" b="1" dirty="0"/>
              <a:t>E</a:t>
            </a:r>
            <a:r>
              <a:rPr lang="en-US" baseline="30000" dirty="0"/>
              <a:t>T</a:t>
            </a:r>
            <a:r>
              <a:rPr lang="en-US" dirty="0">
                <a:solidFill>
                  <a:schemeClr val="tx2"/>
                </a:solidFill>
              </a:rPr>
              <a:t>·</a:t>
            </a:r>
            <a:r>
              <a:rPr lang="en-US" b="1" dirty="0"/>
              <a:t>E</a:t>
            </a:r>
            <a:r>
              <a:rPr lang="en-US" dirty="0"/>
              <a:t>)</a:t>
            </a:r>
          </a:p>
          <a:p>
            <a:pPr eaLnBrk="1" hangingPunct="1">
              <a:lnSpc>
                <a:spcPct val="140000"/>
              </a:lnSpc>
              <a:buFontTx/>
              <a:buNone/>
              <a:defRPr/>
            </a:pPr>
            <a:r>
              <a:rPr lang="en-US" b="1" dirty="0"/>
              <a:t>U</a:t>
            </a:r>
            <a:r>
              <a:rPr lang="en-US" dirty="0"/>
              <a:t>: PC matrix of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 err="1"/>
              <a:t>eigen</a:t>
            </a:r>
            <a:r>
              <a:rPr lang="en-US" dirty="0"/>
              <a:t>-samples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en-US" dirty="0"/>
              <a:t>(composed of eigenvectors of </a:t>
            </a:r>
            <a:r>
              <a:rPr lang="en-US" b="1" dirty="0"/>
              <a:t>C</a:t>
            </a:r>
            <a:r>
              <a:rPr lang="ja-JP" altLang="en-US" b="1" dirty="0">
                <a:latin typeface="Arial"/>
              </a:rPr>
              <a:t>’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b="1" dirty="0"/>
              <a:t>E</a:t>
            </a:r>
            <a:r>
              <a:rPr lang="en-US" dirty="0">
                <a:solidFill>
                  <a:schemeClr val="tx2"/>
                </a:solidFill>
              </a:rPr>
              <a:t>·</a:t>
            </a:r>
            <a:r>
              <a:rPr lang="en-US" b="1" dirty="0"/>
              <a:t>E</a:t>
            </a:r>
            <a:r>
              <a:rPr lang="en-US" baseline="30000" dirty="0"/>
              <a:t>T</a:t>
            </a:r>
            <a:r>
              <a:rPr lang="en-US" dirty="0"/>
              <a:t>)</a:t>
            </a:r>
          </a:p>
          <a:p>
            <a:pPr eaLnBrk="1" hangingPunct="1">
              <a:lnSpc>
                <a:spcPct val="140000"/>
              </a:lnSpc>
              <a:buFontTx/>
              <a:buNone/>
              <a:defRPr/>
            </a:pPr>
            <a:r>
              <a:rPr lang="en-US" b="1" dirty="0"/>
              <a:t>D</a:t>
            </a:r>
            <a:r>
              <a:rPr lang="en-US" dirty="0"/>
              <a:t>: diagonal matrix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743200" y="2133600"/>
            <a:ext cx="3505200" cy="771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>
                <a:cs typeface="Arial" charset="0"/>
              </a:rPr>
              <a:t>E</a:t>
            </a:r>
            <a:r>
              <a:rPr lang="en-US" sz="4400">
                <a:cs typeface="Arial" charset="0"/>
              </a:rPr>
              <a:t> = </a:t>
            </a:r>
            <a:r>
              <a:rPr lang="en-US" sz="4400" b="1">
                <a:cs typeface="Arial" charset="0"/>
              </a:rPr>
              <a:t>U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>
                <a:cs typeface="Arial" charset="0"/>
              </a:rPr>
              <a:t>D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>
                <a:cs typeface="Arial" charset="0"/>
              </a:rPr>
              <a:t>V</a:t>
            </a:r>
            <a:r>
              <a:rPr lang="en-US" sz="4400" baseline="30000">
                <a:cs typeface="Arial" charset="0"/>
              </a:rPr>
              <a:t>T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438400" y="1295400"/>
            <a:ext cx="41132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4400">
                <a:latin typeface="Arial"/>
                <a:cs typeface="Arial" charset="0"/>
              </a:rPr>
              <a:t>“</a:t>
            </a:r>
            <a:r>
              <a:rPr lang="en-US" sz="4400">
                <a:cs typeface="Arial" charset="0"/>
              </a:rPr>
              <a:t>SVD = bi-PCA</a:t>
            </a:r>
            <a:r>
              <a:rPr lang="ja-JP" altLang="en-US" sz="4400">
                <a:latin typeface="Arial"/>
                <a:cs typeface="Arial" charset="0"/>
              </a:rPr>
              <a:t>”</a:t>
            </a:r>
            <a:endParaRPr lang="en-US" sz="4400">
              <a:cs typeface="Arial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4210050" y="6400800"/>
            <a:ext cx="493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bg2"/>
                </a:solidFill>
                <a:latin typeface="Times New Roman" charset="0"/>
                <a:cs typeface="Arial" charset="0"/>
              </a:rPr>
              <a:t>http://public.lanl.gov/mewall/kluwer2002.html</a:t>
            </a:r>
          </a:p>
        </p:txBody>
      </p:sp>
    </p:spTree>
    <p:extLst>
      <p:ext uri="{BB962C8B-B14F-4D97-AF65-F5344CB8AC3E}">
        <p14:creationId xmlns:p14="http://schemas.microsoft.com/office/powerpoint/2010/main" val="2316966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2"/>
                </a:solidFill>
                <a:latin typeface="Comic Sans MS" charset="0"/>
              </a:rPr>
              <a:t>SVD: Matrix representation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743200" y="1371600"/>
            <a:ext cx="3505200" cy="771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>
                <a:cs typeface="Arial" charset="0"/>
              </a:rPr>
              <a:t>E</a:t>
            </a:r>
            <a:r>
              <a:rPr lang="en-US" sz="4400">
                <a:cs typeface="Arial" charset="0"/>
              </a:rPr>
              <a:t> = </a:t>
            </a:r>
            <a:r>
              <a:rPr lang="en-US" sz="4400" b="1">
                <a:cs typeface="Arial" charset="0"/>
              </a:rPr>
              <a:t>U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>
                <a:cs typeface="Arial" charset="0"/>
              </a:rPr>
              <a:t>D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>
                <a:cs typeface="Arial" charset="0"/>
              </a:rPr>
              <a:t>V</a:t>
            </a:r>
            <a:r>
              <a:rPr lang="en-US" sz="4400" baseline="30000">
                <a:cs typeface="Arial" charset="0"/>
              </a:rPr>
              <a:t>T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838200" y="2590800"/>
            <a:ext cx="7391400" cy="2590800"/>
          </a:xfrm>
          <a:prstGeom prst="rect">
            <a:avLst/>
          </a:prstGeom>
          <a:solidFill>
            <a:srgbClr val="808080">
              <a:alpha val="32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8436" name="Group 5"/>
          <p:cNvGrpSpPr>
            <a:grpSpLocks/>
          </p:cNvGrpSpPr>
          <p:nvPr/>
        </p:nvGrpSpPr>
        <p:grpSpPr bwMode="auto">
          <a:xfrm>
            <a:off x="1069981" y="2895600"/>
            <a:ext cx="1562102" cy="2016125"/>
            <a:chOff x="3407" y="2006"/>
            <a:chExt cx="984" cy="1270"/>
          </a:xfrm>
        </p:grpSpPr>
        <p:sp>
          <p:nvSpPr>
            <p:cNvPr id="56326" name="Rectangle 6"/>
            <p:cNvSpPr>
              <a:spLocks noChangeArrowheads="1"/>
            </p:cNvSpPr>
            <p:nvPr/>
          </p:nvSpPr>
          <p:spPr bwMode="auto">
            <a:xfrm>
              <a:off x="3669" y="2208"/>
              <a:ext cx="480" cy="86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b="1">
                  <a:solidFill>
                    <a:schemeClr val="tx2"/>
                  </a:solidFill>
                  <a:cs typeface="Arial" charset="0"/>
                </a:rPr>
                <a:t>E</a:t>
              </a:r>
              <a:endParaRPr lang="en-US" sz="4400" baseline="30000">
                <a:solidFill>
                  <a:schemeClr val="tx2"/>
                </a:solidFill>
                <a:cs typeface="Arial" charset="0"/>
              </a:endParaRPr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4005" y="2006"/>
              <a:ext cx="3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160</a:t>
              </a:r>
            </a:p>
          </p:txBody>
        </p:sp>
        <p:sp>
          <p:nvSpPr>
            <p:cNvPr id="56328" name="Text Box 8"/>
            <p:cNvSpPr txBox="1">
              <a:spLocks noChangeArrowheads="1"/>
            </p:cNvSpPr>
            <p:nvPr/>
          </p:nvSpPr>
          <p:spPr bwMode="auto">
            <a:xfrm>
              <a:off x="3489" y="2007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56329" name="Text Box 9"/>
            <p:cNvSpPr txBox="1">
              <a:spLocks noChangeArrowheads="1"/>
            </p:cNvSpPr>
            <p:nvPr/>
          </p:nvSpPr>
          <p:spPr bwMode="auto">
            <a:xfrm>
              <a:off x="3407" y="3024"/>
              <a:ext cx="37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30k</a:t>
              </a:r>
            </a:p>
          </p:txBody>
        </p:sp>
      </p:grp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286000" y="35052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=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4343400" y="3581400"/>
            <a:ext cx="33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</a:p>
        </p:txBody>
      </p:sp>
      <p:sp>
        <p:nvSpPr>
          <p:cNvPr id="56332" name="AutoShape 12"/>
          <p:cNvSpPr>
            <a:spLocks noChangeArrowheads="1"/>
          </p:cNvSpPr>
          <p:nvPr/>
        </p:nvSpPr>
        <p:spPr bwMode="auto">
          <a:xfrm rot="5400000">
            <a:off x="6991350" y="3100388"/>
            <a:ext cx="152400" cy="6858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 flipV="1">
            <a:off x="6553200" y="3276600"/>
            <a:ext cx="1219200" cy="1371600"/>
          </a:xfrm>
          <a:prstGeom prst="bracketPair">
            <a:avLst>
              <a:gd name="adj" fmla="val 803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34" name="AutoShape 14"/>
          <p:cNvSpPr>
            <a:spLocks noChangeArrowheads="1"/>
          </p:cNvSpPr>
          <p:nvPr/>
        </p:nvSpPr>
        <p:spPr bwMode="auto">
          <a:xfrm rot="5400000">
            <a:off x="7000875" y="3357563"/>
            <a:ext cx="152400" cy="6858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35" name="AutoShape 15"/>
          <p:cNvSpPr>
            <a:spLocks noChangeArrowheads="1"/>
          </p:cNvSpPr>
          <p:nvPr/>
        </p:nvSpPr>
        <p:spPr bwMode="auto">
          <a:xfrm rot="5400000">
            <a:off x="6962775" y="4152900"/>
            <a:ext cx="152400" cy="6858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 rot="5400000">
            <a:off x="6838950" y="3729038"/>
            <a:ext cx="742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…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7465310" y="2971800"/>
            <a:ext cx="6125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160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2722563" y="28956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56339" name="AutoShape 19"/>
          <p:cNvSpPr>
            <a:spLocks noChangeArrowheads="1"/>
          </p:cNvSpPr>
          <p:nvPr/>
        </p:nvSpPr>
        <p:spPr bwMode="auto">
          <a:xfrm>
            <a:off x="3000375" y="3271838"/>
            <a:ext cx="152400" cy="94615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40" name="AutoShape 20"/>
          <p:cNvSpPr>
            <a:spLocks noChangeArrowheads="1"/>
          </p:cNvSpPr>
          <p:nvPr/>
        </p:nvSpPr>
        <p:spPr bwMode="auto">
          <a:xfrm flipV="1">
            <a:off x="2909888" y="3192463"/>
            <a:ext cx="1371600" cy="1473200"/>
          </a:xfrm>
          <a:prstGeom prst="bracketPair">
            <a:avLst>
              <a:gd name="adj" fmla="val 803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41" name="AutoShape 21"/>
          <p:cNvSpPr>
            <a:spLocks noChangeArrowheads="1"/>
          </p:cNvSpPr>
          <p:nvPr/>
        </p:nvSpPr>
        <p:spPr bwMode="auto">
          <a:xfrm>
            <a:off x="3257550" y="3257550"/>
            <a:ext cx="152400" cy="947738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42" name="AutoShape 22"/>
          <p:cNvSpPr>
            <a:spLocks noChangeArrowheads="1"/>
          </p:cNvSpPr>
          <p:nvPr/>
        </p:nvSpPr>
        <p:spPr bwMode="auto">
          <a:xfrm>
            <a:off x="4010025" y="3311525"/>
            <a:ext cx="152400" cy="94615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43" name="Text Box 23"/>
          <p:cNvSpPr txBox="1">
            <a:spLocks noChangeArrowheads="1"/>
          </p:cNvSpPr>
          <p:nvPr/>
        </p:nvSpPr>
        <p:spPr bwMode="auto">
          <a:xfrm>
            <a:off x="3362325" y="3048000"/>
            <a:ext cx="742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…</a:t>
            </a:r>
          </a:p>
        </p:txBody>
      </p:sp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3886200" y="4175125"/>
            <a:ext cx="49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tx2"/>
                </a:solidFill>
                <a:cs typeface="Arial" charset="0"/>
              </a:rPr>
              <a:t>u</a:t>
            </a:r>
            <a:r>
              <a:rPr lang="en-US" sz="2000" b="1" i="1" baseline="-25000">
                <a:solidFill>
                  <a:schemeClr val="tx2"/>
                </a:solidFill>
                <a:cs typeface="Arial" charset="0"/>
              </a:rPr>
              <a:t>n</a:t>
            </a:r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2889250" y="4159250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tx2"/>
                </a:solidFill>
                <a:cs typeface="Arial" charset="0"/>
              </a:rPr>
              <a:t>u</a:t>
            </a:r>
            <a:r>
              <a:rPr lang="en-US" sz="2000" b="1" i="1" baseline="-25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3157538" y="4159250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tx2"/>
                </a:solidFill>
                <a:cs typeface="Arial" charset="0"/>
              </a:rPr>
              <a:t>u</a:t>
            </a:r>
            <a:r>
              <a:rPr lang="en-US" sz="2000" b="1" i="1" baseline="-25000">
                <a:solidFill>
                  <a:schemeClr val="tx2"/>
                </a:solidFill>
                <a:cs typeface="Arial" charset="0"/>
              </a:rPr>
              <a:t>2</a:t>
            </a:r>
          </a:p>
        </p:txBody>
      </p:sp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4862513" y="3281363"/>
            <a:ext cx="138112" cy="157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48" name="AutoShape 28"/>
          <p:cNvSpPr>
            <a:spLocks noChangeArrowheads="1"/>
          </p:cNvSpPr>
          <p:nvPr/>
        </p:nvSpPr>
        <p:spPr bwMode="auto">
          <a:xfrm flipV="1">
            <a:off x="4772025" y="3201988"/>
            <a:ext cx="1371600" cy="1473200"/>
          </a:xfrm>
          <a:prstGeom prst="bracketPair">
            <a:avLst>
              <a:gd name="adj" fmla="val 803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 rot="2629440">
            <a:off x="5295900" y="3465513"/>
            <a:ext cx="742950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…</a:t>
            </a: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4718050" y="3362325"/>
            <a:ext cx="403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000" i="1">
                <a:solidFill>
                  <a:schemeClr val="tx2"/>
                </a:solidFill>
                <a:cs typeface="Arial" charset="0"/>
              </a:rPr>
              <a:t>λ</a:t>
            </a:r>
            <a:r>
              <a:rPr lang="en-US" sz="2000" i="1" baseline="-25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56351" name="AutoShape 31"/>
          <p:cNvSpPr>
            <a:spLocks noChangeArrowheads="1"/>
          </p:cNvSpPr>
          <p:nvPr/>
        </p:nvSpPr>
        <p:spPr bwMode="auto">
          <a:xfrm>
            <a:off x="5091113" y="3509963"/>
            <a:ext cx="138112" cy="157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52" name="AutoShape 32"/>
          <p:cNvSpPr>
            <a:spLocks noChangeArrowheads="1"/>
          </p:cNvSpPr>
          <p:nvPr/>
        </p:nvSpPr>
        <p:spPr bwMode="auto">
          <a:xfrm>
            <a:off x="5838825" y="4271963"/>
            <a:ext cx="138113" cy="157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6353" name="Text Box 33"/>
          <p:cNvSpPr txBox="1">
            <a:spLocks noChangeArrowheads="1"/>
          </p:cNvSpPr>
          <p:nvPr/>
        </p:nvSpPr>
        <p:spPr bwMode="auto">
          <a:xfrm>
            <a:off x="4940300" y="3575050"/>
            <a:ext cx="403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000" i="1">
                <a:solidFill>
                  <a:schemeClr val="tx2"/>
                </a:solidFill>
                <a:cs typeface="Arial" charset="0"/>
              </a:rPr>
              <a:t>λ</a:t>
            </a:r>
            <a:r>
              <a:rPr lang="en-US" sz="2000" i="1" baseline="-25000">
                <a:solidFill>
                  <a:schemeClr val="tx2"/>
                </a:solidFill>
                <a:cs typeface="Arial" charset="0"/>
              </a:rPr>
              <a:t>2</a:t>
            </a:r>
          </a:p>
        </p:txBody>
      </p:sp>
      <p:sp>
        <p:nvSpPr>
          <p:cNvPr id="56354" name="Text Box 34"/>
          <p:cNvSpPr txBox="1">
            <a:spLocks noChangeArrowheads="1"/>
          </p:cNvSpPr>
          <p:nvPr/>
        </p:nvSpPr>
        <p:spPr bwMode="auto">
          <a:xfrm>
            <a:off x="5702300" y="4343400"/>
            <a:ext cx="403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000" i="1">
                <a:solidFill>
                  <a:schemeClr val="tx2"/>
                </a:solidFill>
                <a:cs typeface="Arial" charset="0"/>
              </a:rPr>
              <a:t>λ</a:t>
            </a:r>
            <a:r>
              <a:rPr lang="en-US" sz="2000" i="1" baseline="-25000">
                <a:solidFill>
                  <a:schemeClr val="tx2"/>
                </a:solidFill>
                <a:cs typeface="Arial" charset="0"/>
              </a:rPr>
              <a:t>n</a:t>
            </a:r>
          </a:p>
        </p:txBody>
      </p:sp>
      <p:sp>
        <p:nvSpPr>
          <p:cNvPr id="56355" name="Text Box 35"/>
          <p:cNvSpPr txBox="1">
            <a:spLocks noChangeArrowheads="1"/>
          </p:cNvSpPr>
          <p:nvPr/>
        </p:nvSpPr>
        <p:spPr bwMode="auto">
          <a:xfrm>
            <a:off x="4733925" y="4048125"/>
            <a:ext cx="495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0</a:t>
            </a:r>
          </a:p>
        </p:txBody>
      </p:sp>
      <p:sp>
        <p:nvSpPr>
          <p:cNvPr id="56356" name="Text Box 36"/>
          <p:cNvSpPr txBox="1">
            <a:spLocks noChangeArrowheads="1"/>
          </p:cNvSpPr>
          <p:nvPr/>
        </p:nvSpPr>
        <p:spPr bwMode="auto">
          <a:xfrm>
            <a:off x="5648325" y="3057525"/>
            <a:ext cx="495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0</a:t>
            </a:r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7373938" y="3209925"/>
            <a:ext cx="417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tx2"/>
                </a:solidFill>
                <a:cs typeface="Arial" charset="0"/>
              </a:rPr>
              <a:t>v</a:t>
            </a:r>
            <a:r>
              <a:rPr lang="en-US" sz="2000" b="1" i="1" baseline="-25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56358" name="Text Box 38"/>
          <p:cNvSpPr txBox="1">
            <a:spLocks noChangeArrowheads="1"/>
          </p:cNvSpPr>
          <p:nvPr/>
        </p:nvSpPr>
        <p:spPr bwMode="auto">
          <a:xfrm>
            <a:off x="7364413" y="3476625"/>
            <a:ext cx="417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tx2"/>
                </a:solidFill>
                <a:cs typeface="Arial" charset="0"/>
              </a:rPr>
              <a:t>v</a:t>
            </a:r>
            <a:r>
              <a:rPr lang="en-US" sz="2000" b="1" i="1" baseline="-25000">
                <a:solidFill>
                  <a:schemeClr val="tx2"/>
                </a:solidFill>
                <a:cs typeface="Arial" charset="0"/>
              </a:rPr>
              <a:t>2</a:t>
            </a:r>
          </a:p>
        </p:txBody>
      </p:sp>
      <p:sp>
        <p:nvSpPr>
          <p:cNvPr id="56359" name="Text Box 39"/>
          <p:cNvSpPr txBox="1">
            <a:spLocks noChangeArrowheads="1"/>
          </p:cNvSpPr>
          <p:nvPr/>
        </p:nvSpPr>
        <p:spPr bwMode="auto">
          <a:xfrm>
            <a:off x="7319963" y="4267200"/>
            <a:ext cx="427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tx2"/>
                </a:solidFill>
                <a:cs typeface="Arial" charset="0"/>
              </a:rPr>
              <a:t>v</a:t>
            </a:r>
            <a:r>
              <a:rPr lang="en-US" sz="2000" b="1" i="1" baseline="-25000">
                <a:solidFill>
                  <a:schemeClr val="tx2"/>
                </a:solidFill>
                <a:cs typeface="Arial" charset="0"/>
              </a:rPr>
              <a:t>n</a:t>
            </a:r>
          </a:p>
        </p:txBody>
      </p:sp>
      <p:sp>
        <p:nvSpPr>
          <p:cNvPr id="56360" name="Rectangle 40"/>
          <p:cNvSpPr>
            <a:spLocks noChangeArrowheads="1"/>
          </p:cNvSpPr>
          <p:nvPr/>
        </p:nvSpPr>
        <p:spPr bwMode="auto">
          <a:xfrm>
            <a:off x="6172200" y="3581400"/>
            <a:ext cx="33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</a:p>
        </p:txBody>
      </p:sp>
      <p:sp>
        <p:nvSpPr>
          <p:cNvPr id="56361" name="Text Box 41"/>
          <p:cNvSpPr txBox="1">
            <a:spLocks noChangeArrowheads="1"/>
          </p:cNvSpPr>
          <p:nvPr/>
        </p:nvSpPr>
        <p:spPr bwMode="auto">
          <a:xfrm>
            <a:off x="2511574" y="4495800"/>
            <a:ext cx="5981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30k</a:t>
            </a:r>
          </a:p>
        </p:txBody>
      </p:sp>
      <p:sp>
        <p:nvSpPr>
          <p:cNvPr id="56362" name="Text Box 42"/>
          <p:cNvSpPr txBox="1">
            <a:spLocks noChangeArrowheads="1"/>
          </p:cNvSpPr>
          <p:nvPr/>
        </p:nvSpPr>
        <p:spPr bwMode="auto">
          <a:xfrm>
            <a:off x="4170363" y="28956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chemeClr val="tx2"/>
                </a:solidFill>
                <a:cs typeface="Arial" charset="0"/>
              </a:rPr>
              <a:t>n</a:t>
            </a:r>
          </a:p>
        </p:txBody>
      </p:sp>
      <p:sp>
        <p:nvSpPr>
          <p:cNvPr id="56363" name="Text Box 43"/>
          <p:cNvSpPr txBox="1">
            <a:spLocks noChangeArrowheads="1"/>
          </p:cNvSpPr>
          <p:nvPr/>
        </p:nvSpPr>
        <p:spPr bwMode="auto">
          <a:xfrm>
            <a:off x="4572000" y="28956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56364" name="Text Box 44"/>
          <p:cNvSpPr txBox="1">
            <a:spLocks noChangeArrowheads="1"/>
          </p:cNvSpPr>
          <p:nvPr/>
        </p:nvSpPr>
        <p:spPr bwMode="auto">
          <a:xfrm>
            <a:off x="5999163" y="28956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chemeClr val="tx2"/>
                </a:solidFill>
                <a:cs typeface="Arial" charset="0"/>
              </a:rPr>
              <a:t>n</a:t>
            </a:r>
          </a:p>
        </p:txBody>
      </p:sp>
      <p:sp>
        <p:nvSpPr>
          <p:cNvPr id="56365" name="Text Box 45"/>
          <p:cNvSpPr txBox="1">
            <a:spLocks noChangeArrowheads="1"/>
          </p:cNvSpPr>
          <p:nvPr/>
        </p:nvSpPr>
        <p:spPr bwMode="auto">
          <a:xfrm>
            <a:off x="4551363" y="44958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chemeClr val="tx2"/>
                </a:solidFill>
                <a:cs typeface="Arial" charset="0"/>
              </a:rPr>
              <a:t>n</a:t>
            </a:r>
          </a:p>
        </p:txBody>
      </p:sp>
      <p:sp>
        <p:nvSpPr>
          <p:cNvPr id="56366" name="Text Box 46"/>
          <p:cNvSpPr txBox="1">
            <a:spLocks noChangeArrowheads="1"/>
          </p:cNvSpPr>
          <p:nvPr/>
        </p:nvSpPr>
        <p:spPr bwMode="auto">
          <a:xfrm>
            <a:off x="6343650" y="29622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56367" name="Text Box 47"/>
          <p:cNvSpPr txBox="1">
            <a:spLocks noChangeArrowheads="1"/>
          </p:cNvSpPr>
          <p:nvPr/>
        </p:nvSpPr>
        <p:spPr bwMode="auto">
          <a:xfrm>
            <a:off x="6303963" y="44958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chemeClr val="tx2"/>
                </a:solidFill>
                <a:cs typeface="Arial" charset="0"/>
              </a:rPr>
              <a:t>n</a:t>
            </a:r>
          </a:p>
        </p:txBody>
      </p:sp>
      <p:sp>
        <p:nvSpPr>
          <p:cNvPr id="56368" name="Rectangle 48"/>
          <p:cNvSpPr>
            <a:spLocks noChangeArrowheads="1"/>
          </p:cNvSpPr>
          <p:nvPr/>
        </p:nvSpPr>
        <p:spPr bwMode="auto">
          <a:xfrm>
            <a:off x="3316288" y="4545013"/>
            <a:ext cx="550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chemeClr val="bg2"/>
                </a:solidFill>
                <a:cs typeface="Arial" charset="0"/>
              </a:rPr>
              <a:t>U</a:t>
            </a:r>
          </a:p>
        </p:txBody>
      </p:sp>
      <p:sp>
        <p:nvSpPr>
          <p:cNvPr id="56369" name="Rectangle 49"/>
          <p:cNvSpPr>
            <a:spLocks noChangeArrowheads="1"/>
          </p:cNvSpPr>
          <p:nvPr/>
        </p:nvSpPr>
        <p:spPr bwMode="auto">
          <a:xfrm>
            <a:off x="5145088" y="4545013"/>
            <a:ext cx="550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chemeClr val="bg2"/>
                </a:solidFill>
                <a:cs typeface="Arial" charset="0"/>
              </a:rPr>
              <a:t>D</a:t>
            </a:r>
          </a:p>
        </p:txBody>
      </p:sp>
      <p:sp>
        <p:nvSpPr>
          <p:cNvPr id="56370" name="Rectangle 50"/>
          <p:cNvSpPr>
            <a:spLocks noChangeArrowheads="1"/>
          </p:cNvSpPr>
          <p:nvPr/>
        </p:nvSpPr>
        <p:spPr bwMode="auto">
          <a:xfrm>
            <a:off x="6786563" y="4545013"/>
            <a:ext cx="7318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chemeClr val="bg2"/>
                </a:solidFill>
                <a:cs typeface="Arial" charset="0"/>
              </a:rPr>
              <a:t>V</a:t>
            </a:r>
            <a:r>
              <a:rPr lang="en-US" sz="4000" baseline="30000">
                <a:solidFill>
                  <a:schemeClr val="bg2"/>
                </a:solidFill>
                <a:cs typeface="Arial" charset="0"/>
              </a:rPr>
              <a:t>T</a:t>
            </a:r>
          </a:p>
        </p:txBody>
      </p:sp>
      <p:sp>
        <p:nvSpPr>
          <p:cNvPr id="56371" name="Text Box 51"/>
          <p:cNvSpPr txBox="1">
            <a:spLocks noChangeArrowheads="1"/>
          </p:cNvSpPr>
          <p:nvPr/>
        </p:nvSpPr>
        <p:spPr bwMode="auto">
          <a:xfrm>
            <a:off x="649288" y="5203825"/>
            <a:ext cx="8225085" cy="103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800" b="1" i="1" dirty="0" err="1">
                <a:solidFill>
                  <a:schemeClr val="tx2"/>
                </a:solidFill>
                <a:cs typeface="Arial" charset="0"/>
              </a:rPr>
              <a:t>u</a:t>
            </a:r>
            <a:r>
              <a:rPr lang="en-US" sz="2800" b="1" i="1" baseline="-25000" dirty="0" err="1">
                <a:solidFill>
                  <a:schemeClr val="tx2"/>
                </a:solidFill>
                <a:cs typeface="Arial" charset="0"/>
              </a:rPr>
              <a:t>i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: </a:t>
            </a:r>
            <a:r>
              <a:rPr lang="en-US" sz="2800" dirty="0" err="1">
                <a:solidFill>
                  <a:schemeClr val="tx2"/>
                </a:solidFill>
                <a:cs typeface="Arial" charset="0"/>
              </a:rPr>
              <a:t>eigen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-samples  </a:t>
            </a:r>
            <a:r>
              <a:rPr lang="en-US" sz="2800" b="1" i="1" dirty="0">
                <a:solidFill>
                  <a:schemeClr val="tx2"/>
                </a:solidFill>
                <a:cs typeface="Arial" charset="0"/>
              </a:rPr>
              <a:t>v</a:t>
            </a:r>
            <a:r>
              <a:rPr lang="en-US" sz="2800" b="1" i="1" baseline="-25000" dirty="0">
                <a:solidFill>
                  <a:schemeClr val="tx2"/>
                </a:solidFill>
                <a:cs typeface="Arial" charset="0"/>
              </a:rPr>
              <a:t>i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: </a:t>
            </a:r>
            <a:r>
              <a:rPr lang="en-US" sz="2800" dirty="0" err="1">
                <a:solidFill>
                  <a:schemeClr val="tx2"/>
                </a:solidFill>
                <a:cs typeface="Arial" charset="0"/>
              </a:rPr>
              <a:t>eigen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-genes  </a:t>
            </a:r>
            <a:r>
              <a:rPr lang="el-GR" sz="2800" i="1" dirty="0">
                <a:solidFill>
                  <a:schemeClr val="tx2"/>
                </a:solidFill>
                <a:cs typeface="Arial" charset="0"/>
              </a:rPr>
              <a:t>λ</a:t>
            </a:r>
            <a:r>
              <a:rPr lang="en-US" sz="2800" i="1" baseline="-25000" dirty="0" err="1">
                <a:solidFill>
                  <a:schemeClr val="tx2"/>
                </a:solidFill>
                <a:cs typeface="Arial" charset="0"/>
              </a:rPr>
              <a:t>i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: eigenvalues </a:t>
            </a:r>
            <a:br>
              <a:rPr lang="en-US" sz="2800" dirty="0">
                <a:solidFill>
                  <a:schemeClr val="tx2"/>
                </a:solidFill>
                <a:cs typeface="Arial" charset="0"/>
              </a:rPr>
            </a:br>
            <a:r>
              <a:rPr lang="en-US" sz="2800" i="1" dirty="0" err="1">
                <a:solidFill>
                  <a:schemeClr val="tx2"/>
                </a:solidFill>
                <a:cs typeface="Arial" charset="0"/>
              </a:rPr>
              <a:t>i</a:t>
            </a:r>
            <a:r>
              <a:rPr lang="en-US" sz="2800" i="1" dirty="0">
                <a:solidFill>
                  <a:schemeClr val="tx2"/>
                </a:solidFill>
                <a:cs typeface="Arial" charset="0"/>
              </a:rPr>
              <a:t> = 1, …, n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    </a:t>
            </a:r>
            <a:r>
              <a:rPr lang="en-US" sz="2800" i="1" dirty="0">
                <a:solidFill>
                  <a:schemeClr val="tx2"/>
                </a:solidFill>
                <a:cs typeface="Arial" charset="0"/>
              </a:rPr>
              <a:t>n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:  rank(</a:t>
            </a:r>
            <a:r>
              <a:rPr lang="en-US" sz="2800" b="1" dirty="0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) = #(</a:t>
            </a:r>
            <a:r>
              <a:rPr lang="en-US" sz="2800">
                <a:solidFill>
                  <a:schemeClr val="tx2"/>
                </a:solidFill>
                <a:cs typeface="Arial" charset="0"/>
              </a:rPr>
              <a:t>independent samples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)</a:t>
            </a:r>
          </a:p>
        </p:txBody>
      </p:sp>
      <p:sp>
        <p:nvSpPr>
          <p:cNvPr id="56372" name="Rectangle 52"/>
          <p:cNvSpPr>
            <a:spLocks noChangeArrowheads="1"/>
          </p:cNvSpPr>
          <p:nvPr/>
        </p:nvSpPr>
        <p:spPr bwMode="auto">
          <a:xfrm>
            <a:off x="3048000" y="64008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2"/>
                </a:solidFill>
                <a:cs typeface="Arial" charset="0"/>
              </a:rPr>
              <a:t>Alter O., Brown P.O., Botstein D. </a:t>
            </a:r>
            <a:r>
              <a:rPr lang="en-US" sz="1200" i="1">
                <a:solidFill>
                  <a:schemeClr val="bg2"/>
                </a:solidFill>
                <a:cs typeface="Arial" charset="0"/>
              </a:rPr>
              <a:t>Singular value decomposition for genome-wide </a:t>
            </a:r>
          </a:p>
          <a:p>
            <a:pPr>
              <a:defRPr/>
            </a:pPr>
            <a:r>
              <a:rPr lang="en-US" sz="1200" i="1">
                <a:solidFill>
                  <a:schemeClr val="bg2"/>
                </a:solidFill>
                <a:cs typeface="Arial" charset="0"/>
              </a:rPr>
              <a:t>expression data processing and modeling</a:t>
            </a:r>
            <a:r>
              <a:rPr lang="en-US" sz="1200">
                <a:solidFill>
                  <a:schemeClr val="bg2"/>
                </a:solidFill>
                <a:cs typeface="Arial" charset="0"/>
              </a:rPr>
              <a:t>. Proc Natl Acad Sci USA 2000; 97:10101-06. </a:t>
            </a:r>
          </a:p>
        </p:txBody>
      </p:sp>
    </p:spTree>
    <p:extLst>
      <p:ext uri="{BB962C8B-B14F-4D97-AF65-F5344CB8AC3E}">
        <p14:creationId xmlns:p14="http://schemas.microsoft.com/office/powerpoint/2010/main" val="399069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305800" cy="53340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defRPr/>
            </a:pPr>
            <a:r>
              <a:rPr lang="en-US" sz="3200" b="1"/>
              <a:t>E</a:t>
            </a:r>
            <a:r>
              <a:rPr lang="en-US" sz="3200"/>
              <a:t> = </a:t>
            </a:r>
            <a:r>
              <a:rPr lang="en-US" sz="3200" b="1"/>
              <a:t>U</a:t>
            </a:r>
            <a:r>
              <a:rPr lang="en-US" sz="3200">
                <a:sym typeface="Symbol" charset="0"/>
              </a:rPr>
              <a:t>·</a:t>
            </a:r>
            <a:r>
              <a:rPr lang="en-US" sz="3200" b="1"/>
              <a:t>D</a:t>
            </a:r>
            <a:r>
              <a:rPr lang="en-US" sz="3200">
                <a:sym typeface="Symbol" charset="0"/>
              </a:rPr>
              <a:t>·</a:t>
            </a:r>
            <a:r>
              <a:rPr lang="en-US" sz="3200" b="1"/>
              <a:t>V</a:t>
            </a:r>
            <a:r>
              <a:rPr lang="en-US" sz="3200" baseline="30000">
                <a:sym typeface="Symbol" charset="0"/>
              </a:rPr>
              <a:t>T</a:t>
            </a:r>
            <a:r>
              <a:rPr lang="en-US" sz="3200"/>
              <a:t> = </a:t>
            </a:r>
            <a:r>
              <a:rPr lang="en-US" sz="3200">
                <a:sym typeface="Symbol" charset="0"/>
              </a:rPr>
              <a:t></a:t>
            </a:r>
            <a:r>
              <a:rPr lang="en-US" sz="3200" i="1" baseline="-25000">
                <a:sym typeface="Symbol" charset="0"/>
              </a:rPr>
              <a:t>i</a:t>
            </a:r>
            <a:r>
              <a:rPr lang="en-US" sz="3200">
                <a:sym typeface="Symbol" charset="0"/>
              </a:rPr>
              <a:t> </a:t>
            </a:r>
            <a:r>
              <a:rPr lang="el-GR" sz="3200" i="1">
                <a:sym typeface="Symbol" charset="0"/>
              </a:rPr>
              <a:t>λ</a:t>
            </a:r>
            <a:r>
              <a:rPr lang="en-US" sz="3200" i="1" baseline="-25000">
                <a:sym typeface="Symbol" charset="0"/>
              </a:rPr>
              <a:t>i</a:t>
            </a:r>
            <a:r>
              <a:rPr lang="en-US" sz="3200" i="1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u</a:t>
            </a:r>
            <a:r>
              <a:rPr lang="en-US" sz="3200" i="1" baseline="-25000">
                <a:sym typeface="Symbol" charset="0"/>
              </a:rPr>
              <a:t>i</a:t>
            </a:r>
            <a:r>
              <a:rPr lang="en-US" sz="3200" i="1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v</a:t>
            </a:r>
            <a:r>
              <a:rPr lang="en-US" sz="3200" i="1" baseline="-25000">
                <a:sym typeface="Symbol" charset="0"/>
              </a:rPr>
              <a:t>i</a:t>
            </a:r>
            <a:r>
              <a:rPr lang="en-US" sz="3200" i="1" baseline="30000">
                <a:sym typeface="Symbol" charset="0"/>
              </a:rPr>
              <a:t>T</a:t>
            </a:r>
            <a:r>
              <a:rPr lang="en-US" sz="3200" baseline="30000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 (full expansion)</a:t>
            </a:r>
            <a:br>
              <a:rPr lang="en-US" sz="3200" baseline="30000">
                <a:sym typeface="Symbol" charset="0"/>
              </a:rPr>
            </a:br>
            <a:r>
              <a:rPr lang="en-US" sz="3200" b="1"/>
              <a:t>E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/>
              <a:t> = </a:t>
            </a:r>
            <a:r>
              <a:rPr lang="el-GR" sz="3200" i="1">
                <a:sym typeface="Symbol" charset="0"/>
              </a:rPr>
              <a:t>λ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i="1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u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i="1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v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i="1" baseline="30000">
                <a:sym typeface="Symbol" charset="0"/>
              </a:rPr>
              <a:t>T</a:t>
            </a:r>
            <a:r>
              <a:rPr lang="en-US" sz="3200" baseline="30000">
                <a:sym typeface="Symbol" charset="0"/>
              </a:rPr>
              <a:t> </a:t>
            </a:r>
            <a:r>
              <a:rPr lang="en-US" sz="3200"/>
              <a:t>  (rank-1 expansion)</a:t>
            </a:r>
            <a:br>
              <a:rPr lang="en-US" sz="3200"/>
            </a:br>
            <a:r>
              <a:rPr lang="el-GR" sz="3200"/>
              <a:t>Δ</a:t>
            </a:r>
            <a:r>
              <a:rPr lang="en-US" sz="3200"/>
              <a:t> = |</a:t>
            </a:r>
            <a:r>
              <a:rPr lang="en-US" sz="3200" b="1"/>
              <a:t>E</a:t>
            </a:r>
            <a:r>
              <a:rPr lang="en-US" sz="3200"/>
              <a:t> - </a:t>
            </a:r>
            <a:r>
              <a:rPr lang="en-US" sz="3200" b="1"/>
              <a:t>E</a:t>
            </a:r>
            <a:r>
              <a:rPr lang="en-US" sz="3200" i="1" baseline="-25000"/>
              <a:t>1</a:t>
            </a:r>
            <a:r>
              <a:rPr lang="en-US" sz="3200"/>
              <a:t>|</a:t>
            </a:r>
            <a:r>
              <a:rPr lang="en-US" sz="3200" i="1" baseline="40000"/>
              <a:t>2</a:t>
            </a:r>
            <a:r>
              <a:rPr lang="en-US" sz="3200"/>
              <a:t>  </a:t>
            </a:r>
            <a:r>
              <a:rPr lang="en-US" sz="3200" baseline="30000"/>
              <a:t> </a:t>
            </a:r>
            <a:r>
              <a:rPr lang="en-US" sz="3200"/>
              <a:t>(sum of residuals)</a:t>
            </a:r>
            <a:br>
              <a:rPr lang="en-US" sz="3200"/>
            </a:br>
            <a:br>
              <a:rPr lang="en-US" sz="3200" baseline="30000"/>
            </a:br>
            <a:r>
              <a:rPr lang="en-US" sz="3200" u="sng"/>
              <a:t>minimize</a:t>
            </a:r>
            <a:r>
              <a:rPr lang="en-US" sz="3200"/>
              <a:t> </a:t>
            </a:r>
            <a:r>
              <a:rPr lang="el-GR" sz="3200"/>
              <a:t>Δ</a:t>
            </a:r>
            <a:r>
              <a:rPr lang="en-US" sz="3200"/>
              <a:t> for free </a:t>
            </a:r>
            <a:r>
              <a:rPr lang="en-US" sz="3200" b="1" i="1">
                <a:sym typeface="Symbol" charset="0"/>
              </a:rPr>
              <a:t>u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baseline="-25000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and </a:t>
            </a:r>
            <a:r>
              <a:rPr lang="en-US" sz="3200" b="1" i="1">
                <a:sym typeface="Symbol" charset="0"/>
              </a:rPr>
              <a:t>v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>
                <a:sym typeface="Symbol" charset="0"/>
              </a:rPr>
              <a:t>:</a:t>
            </a:r>
            <a:br>
              <a:rPr lang="en-US" sz="3200">
                <a:sym typeface="Symbol" charset="0"/>
              </a:rPr>
            </a:br>
            <a:r>
              <a:rPr lang="en-US" sz="3200" b="1">
                <a:sym typeface="Symbol" charset="0"/>
              </a:rPr>
              <a:t>E</a:t>
            </a:r>
            <a:r>
              <a:rPr lang="en-US" sz="3200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v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>
                <a:sym typeface="Symbol" charset="0"/>
              </a:rPr>
              <a:t>= </a:t>
            </a:r>
            <a:r>
              <a:rPr lang="el-GR" sz="3200" i="1">
                <a:sym typeface="Symbol" charset="0"/>
              </a:rPr>
              <a:t>λ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i="1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u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/>
              <a:t>  &amp;  </a:t>
            </a:r>
            <a:r>
              <a:rPr lang="en-US" sz="3200" b="1"/>
              <a:t>E</a:t>
            </a:r>
            <a:r>
              <a:rPr lang="en-US" sz="3200" baseline="30000">
                <a:sym typeface="Symbol" charset="0"/>
              </a:rPr>
              <a:t>T</a:t>
            </a:r>
            <a:r>
              <a:rPr lang="en-US" sz="3200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u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baseline="-25000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= </a:t>
            </a:r>
            <a:r>
              <a:rPr lang="el-GR" sz="3200" i="1">
                <a:sym typeface="Symbol" charset="0"/>
              </a:rPr>
              <a:t>λ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i="1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v</a:t>
            </a:r>
            <a:r>
              <a:rPr lang="en-US" sz="3200" i="1" baseline="-25000">
                <a:sym typeface="Symbol" charset="0"/>
              </a:rPr>
              <a:t>1</a:t>
            </a:r>
            <a:br>
              <a:rPr lang="en-US" sz="3200" baseline="-25000">
                <a:sym typeface="Symbol" charset="0"/>
              </a:rPr>
            </a:br>
            <a:r>
              <a:rPr lang="en-US" sz="3200">
                <a:sym typeface="Symbol" charset="0"/>
              </a:rPr>
              <a:t>implying:</a:t>
            </a:r>
            <a:br>
              <a:rPr lang="en-US" sz="3200">
                <a:sym typeface="Symbol" charset="0"/>
              </a:rPr>
            </a:br>
            <a:r>
              <a:rPr lang="en-US" sz="3200" b="1">
                <a:sym typeface="Symbol" charset="0"/>
              </a:rPr>
              <a:t>E</a:t>
            </a:r>
            <a:r>
              <a:rPr lang="en-US" sz="3200">
                <a:sym typeface="Symbol" charset="0"/>
              </a:rPr>
              <a:t>·</a:t>
            </a:r>
            <a:r>
              <a:rPr lang="en-US" sz="3200" b="1"/>
              <a:t>E</a:t>
            </a:r>
            <a:r>
              <a:rPr lang="en-US" sz="3200" baseline="30000">
                <a:sym typeface="Symbol" charset="0"/>
              </a:rPr>
              <a:t>T</a:t>
            </a:r>
            <a:r>
              <a:rPr lang="en-US" sz="3200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u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baseline="-25000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= </a:t>
            </a:r>
            <a:r>
              <a:rPr lang="el-GR" sz="3200" i="1">
                <a:sym typeface="Symbol" charset="0"/>
              </a:rPr>
              <a:t>λ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i="1" baseline="30000">
                <a:sym typeface="Symbol" charset="0"/>
              </a:rPr>
              <a:t>2</a:t>
            </a:r>
            <a:r>
              <a:rPr lang="en-US" sz="3200" i="1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u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/>
              <a:t>  &amp;  </a:t>
            </a:r>
            <a:r>
              <a:rPr lang="en-US" sz="3200" b="1">
                <a:sym typeface="Symbol" charset="0"/>
              </a:rPr>
              <a:t>E</a:t>
            </a:r>
            <a:r>
              <a:rPr lang="en-US" sz="3200" baseline="30000">
                <a:sym typeface="Symbol" charset="0"/>
              </a:rPr>
              <a:t>T</a:t>
            </a:r>
            <a:r>
              <a:rPr lang="en-US" sz="3200">
                <a:sym typeface="Symbol" charset="0"/>
              </a:rPr>
              <a:t>·</a:t>
            </a:r>
            <a:r>
              <a:rPr lang="en-US" sz="3200" b="1"/>
              <a:t>E</a:t>
            </a:r>
            <a:r>
              <a:rPr lang="en-US" sz="3200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v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baseline="-25000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= </a:t>
            </a:r>
            <a:r>
              <a:rPr lang="el-GR" sz="3200" i="1">
                <a:sym typeface="Symbol" charset="0"/>
              </a:rPr>
              <a:t>λ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3200" i="1" baseline="30000">
                <a:sym typeface="Symbol" charset="0"/>
              </a:rPr>
              <a:t>2</a:t>
            </a:r>
            <a:r>
              <a:rPr lang="en-US" sz="3200" i="1">
                <a:sym typeface="Symbol" charset="0"/>
              </a:rPr>
              <a:t>·</a:t>
            </a:r>
            <a:r>
              <a:rPr lang="en-US" sz="3200" b="1" i="1">
                <a:sym typeface="Symbol" charset="0"/>
              </a:rPr>
              <a:t>v</a:t>
            </a:r>
            <a:r>
              <a:rPr lang="en-US" sz="3200" i="1" baseline="-25000">
                <a:sym typeface="Symbol" charset="0"/>
              </a:rPr>
              <a:t>1</a:t>
            </a:r>
            <a:r>
              <a:rPr lang="en-US" sz="4000"/>
              <a:t> 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accent2"/>
                </a:solidFill>
                <a:latin typeface="Comic Sans MS" charset="0"/>
                <a:cs typeface="Arial" charset="0"/>
              </a:rPr>
              <a:t>SVD: What is optimized?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419475" y="6156325"/>
            <a:ext cx="5724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br>
              <a:rPr lang="en-US" sz="2000">
                <a:solidFill>
                  <a:schemeClr val="tx2"/>
                </a:solidFill>
                <a:cs typeface="Arial" charset="0"/>
              </a:rPr>
            </a:br>
            <a:r>
              <a:rPr lang="en-US" sz="2000">
                <a:solidFill>
                  <a:schemeClr val="bg2"/>
                </a:solidFill>
                <a:cs typeface="Arial" charset="0"/>
              </a:rPr>
              <a:t>Bergmann </a:t>
            </a:r>
            <a:r>
              <a:rPr lang="en-US" sz="2000" i="1">
                <a:solidFill>
                  <a:schemeClr val="bg2"/>
                </a:solidFill>
                <a:cs typeface="Arial" charset="0"/>
              </a:rPr>
              <a:t>et al</a:t>
            </a:r>
            <a:r>
              <a:rPr lang="en-US" sz="2000">
                <a:solidFill>
                  <a:schemeClr val="bg2"/>
                </a:solidFill>
                <a:cs typeface="Arial" charset="0"/>
              </a:rPr>
              <a:t>., Phys. Rev. E 67, 031902 (2003)</a:t>
            </a:r>
          </a:p>
        </p:txBody>
      </p:sp>
    </p:spTree>
    <p:extLst>
      <p:ext uri="{BB962C8B-B14F-4D97-AF65-F5344CB8AC3E}">
        <p14:creationId xmlns:p14="http://schemas.microsoft.com/office/powerpoint/2010/main" val="367854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2"/>
                </a:solidFill>
                <a:latin typeface="Comic Sans MS" charset="0"/>
              </a:rPr>
              <a:t>SVD: Example deletion mutants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743200" y="1219200"/>
            <a:ext cx="3810000" cy="771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i="1" baseline="-25000" dirty="0">
                <a:solidFill>
                  <a:schemeClr val="tx2"/>
                </a:solidFill>
                <a:cs typeface="Arial" charset="0"/>
                <a:sym typeface="Symbol" charset="0"/>
              </a:rPr>
              <a:t>1</a:t>
            </a:r>
            <a:r>
              <a:rPr lang="en-US" sz="4400" dirty="0">
                <a:solidFill>
                  <a:schemeClr val="tx2"/>
                </a:solidFill>
                <a:cs typeface="Arial" charset="0"/>
              </a:rPr>
              <a:t> = </a:t>
            </a:r>
            <a:r>
              <a:rPr lang="el-GR" sz="4400" i="1" dirty="0">
                <a:solidFill>
                  <a:schemeClr val="tx2"/>
                </a:solidFill>
                <a:cs typeface="Arial" charset="0"/>
                <a:sym typeface="Symbol" charset="0"/>
              </a:rPr>
              <a:t>λ</a:t>
            </a:r>
            <a:r>
              <a:rPr lang="en-US" sz="4400" i="1" baseline="-25000" dirty="0">
                <a:solidFill>
                  <a:schemeClr val="tx2"/>
                </a:solidFill>
                <a:cs typeface="Arial" charset="0"/>
                <a:sym typeface="Symbol" charset="0"/>
              </a:rPr>
              <a:t>1</a:t>
            </a:r>
            <a:r>
              <a:rPr lang="en-US" sz="4400" i="1" dirty="0">
                <a:solidFill>
                  <a:schemeClr val="tx2"/>
                </a:solidFill>
                <a:cs typeface="Arial" charset="0"/>
                <a:sym typeface="Symbol" charset="0"/>
              </a:rPr>
              <a:t>·</a:t>
            </a:r>
            <a:r>
              <a:rPr lang="en-US" sz="4400" b="1" i="1" dirty="0">
                <a:solidFill>
                  <a:schemeClr val="tx2"/>
                </a:solidFill>
                <a:cs typeface="Arial" charset="0"/>
                <a:sym typeface="Symbol" charset="0"/>
              </a:rPr>
              <a:t>u</a:t>
            </a:r>
            <a:r>
              <a:rPr lang="en-US" sz="4400" i="1" baseline="-25000" dirty="0">
                <a:solidFill>
                  <a:schemeClr val="tx2"/>
                </a:solidFill>
                <a:cs typeface="Arial" charset="0"/>
                <a:sym typeface="Symbol" charset="0"/>
              </a:rPr>
              <a:t>1</a:t>
            </a:r>
            <a:r>
              <a:rPr lang="en-US" sz="4400" i="1" dirty="0">
                <a:solidFill>
                  <a:schemeClr val="tx2"/>
                </a:solidFill>
                <a:cs typeface="Arial" charset="0"/>
                <a:sym typeface="Symbol" charset="0"/>
              </a:rPr>
              <a:t>·</a:t>
            </a:r>
            <a:r>
              <a:rPr lang="en-US" sz="4400" b="1" i="1" dirty="0">
                <a:solidFill>
                  <a:schemeClr val="tx2"/>
                </a:solidFill>
                <a:cs typeface="Arial" charset="0"/>
                <a:sym typeface="Symbol" charset="0"/>
              </a:rPr>
              <a:t>v</a:t>
            </a:r>
            <a:r>
              <a:rPr lang="en-US" sz="4400" i="1" baseline="-25000" dirty="0">
                <a:solidFill>
                  <a:schemeClr val="tx2"/>
                </a:solidFill>
                <a:cs typeface="Arial" charset="0"/>
                <a:sym typeface="Symbol" charset="0"/>
              </a:rPr>
              <a:t>1</a:t>
            </a:r>
            <a:r>
              <a:rPr lang="en-US" sz="4400" i="1" baseline="30000" dirty="0">
                <a:solidFill>
                  <a:schemeClr val="tx2"/>
                </a:solidFill>
                <a:cs typeface="Arial" charset="0"/>
                <a:sym typeface="Symbol" charset="0"/>
              </a:rPr>
              <a:t>T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990600" y="2362200"/>
            <a:ext cx="7315200" cy="2133600"/>
          </a:xfrm>
          <a:prstGeom prst="rect">
            <a:avLst/>
          </a:prstGeom>
          <a:solidFill>
            <a:srgbClr val="808080">
              <a:alpha val="32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22532" name="Group 5"/>
          <p:cNvGrpSpPr>
            <a:grpSpLocks/>
          </p:cNvGrpSpPr>
          <p:nvPr/>
        </p:nvGrpSpPr>
        <p:grpSpPr bwMode="auto">
          <a:xfrm>
            <a:off x="917580" y="2438400"/>
            <a:ext cx="1560514" cy="2016125"/>
            <a:chOff x="3407" y="2006"/>
            <a:chExt cx="983" cy="1270"/>
          </a:xfrm>
        </p:grpSpPr>
        <p:sp>
          <p:nvSpPr>
            <p:cNvPr id="60422" name="Rectangle 6"/>
            <p:cNvSpPr>
              <a:spLocks noChangeArrowheads="1"/>
            </p:cNvSpPr>
            <p:nvPr/>
          </p:nvSpPr>
          <p:spPr bwMode="auto">
            <a:xfrm>
              <a:off x="3669" y="2208"/>
              <a:ext cx="480" cy="86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b="1">
                  <a:solidFill>
                    <a:schemeClr val="tx2"/>
                  </a:solidFill>
                  <a:cs typeface="Arial" charset="0"/>
                </a:rPr>
                <a:t>E</a:t>
              </a:r>
              <a:r>
                <a:rPr lang="en-US" sz="4400" i="1" baseline="-25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60423" name="Text Box 7"/>
            <p:cNvSpPr txBox="1">
              <a:spLocks noChangeArrowheads="1"/>
            </p:cNvSpPr>
            <p:nvPr/>
          </p:nvSpPr>
          <p:spPr bwMode="auto">
            <a:xfrm>
              <a:off x="4004" y="2006"/>
              <a:ext cx="3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160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3489" y="2007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60425" name="Text Box 9"/>
            <p:cNvSpPr txBox="1">
              <a:spLocks noChangeArrowheads="1"/>
            </p:cNvSpPr>
            <p:nvPr/>
          </p:nvSpPr>
          <p:spPr bwMode="auto">
            <a:xfrm>
              <a:off x="3407" y="3024"/>
              <a:ext cx="37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30k</a:t>
              </a:r>
            </a:p>
          </p:txBody>
        </p:sp>
      </p:grp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2133600" y="30480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=</a:t>
            </a: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3067050" y="3048000"/>
            <a:ext cx="33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</a:p>
        </p:txBody>
      </p:sp>
      <p:sp>
        <p:nvSpPr>
          <p:cNvPr id="60428" name="AutoShape 12"/>
          <p:cNvSpPr>
            <a:spLocks noChangeArrowheads="1"/>
          </p:cNvSpPr>
          <p:nvPr/>
        </p:nvSpPr>
        <p:spPr bwMode="auto">
          <a:xfrm rot="5400000">
            <a:off x="4610100" y="3086100"/>
            <a:ext cx="152400" cy="6858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4617335" y="3448050"/>
            <a:ext cx="6125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160</a:t>
            </a:r>
          </a:p>
        </p:txBody>
      </p:sp>
      <p:sp>
        <p:nvSpPr>
          <p:cNvPr id="60430" name="AutoShape 14"/>
          <p:cNvSpPr>
            <a:spLocks noChangeArrowheads="1"/>
          </p:cNvSpPr>
          <p:nvPr/>
        </p:nvSpPr>
        <p:spPr bwMode="auto">
          <a:xfrm>
            <a:off x="2878138" y="3370263"/>
            <a:ext cx="138112" cy="1571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2733675" y="3451225"/>
            <a:ext cx="403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000" i="1">
                <a:solidFill>
                  <a:schemeClr val="tx2"/>
                </a:solidFill>
                <a:cs typeface="Arial" charset="0"/>
              </a:rPr>
              <a:t>λ</a:t>
            </a:r>
            <a:r>
              <a:rPr lang="en-US" sz="2000" i="1" baseline="-25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4992688" y="3195638"/>
            <a:ext cx="417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chemeClr val="tx2"/>
                </a:solidFill>
                <a:cs typeface="Arial" charset="0"/>
              </a:rPr>
              <a:t>v</a:t>
            </a:r>
            <a:r>
              <a:rPr lang="en-US" sz="2000" b="1" i="1" baseline="-25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3790950" y="3048000"/>
            <a:ext cx="33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4094163" y="34290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5432425" y="304800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=</a:t>
            </a:r>
          </a:p>
        </p:txBody>
      </p:sp>
      <p:sp>
        <p:nvSpPr>
          <p:cNvPr id="60436" name="AutoShape 20"/>
          <p:cNvSpPr>
            <a:spLocks noChangeArrowheads="1"/>
          </p:cNvSpPr>
          <p:nvPr/>
        </p:nvSpPr>
        <p:spPr bwMode="auto">
          <a:xfrm flipV="1">
            <a:off x="6248400" y="2743200"/>
            <a:ext cx="1752600" cy="1371600"/>
          </a:xfrm>
          <a:prstGeom prst="bracketPair">
            <a:avLst>
              <a:gd name="adj" fmla="val 803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>
              <a:defRPr/>
            </a:pP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u</a:t>
            </a:r>
            <a:r>
              <a:rPr lang="en-US" sz="1200" b="1" i="1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1200" b="1" i="1" baseline="30000" dirty="0">
                <a:solidFill>
                  <a:schemeClr val="tx2"/>
                </a:solidFill>
                <a:cs typeface="Arial" charset="0"/>
              </a:rPr>
              <a:t>(1)</a:t>
            </a: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·v</a:t>
            </a:r>
            <a:r>
              <a:rPr lang="en-US" sz="1200" b="1" i="1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1200" b="1" i="1" baseline="30000" dirty="0">
                <a:solidFill>
                  <a:schemeClr val="tx2"/>
                </a:solidFill>
                <a:cs typeface="Arial" charset="0"/>
              </a:rPr>
              <a:t>(1)</a:t>
            </a: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 ··· u</a:t>
            </a:r>
            <a:r>
              <a:rPr lang="en-US" sz="1200" b="1" i="1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1200" b="1" i="1" baseline="30000" dirty="0">
                <a:solidFill>
                  <a:schemeClr val="tx2"/>
                </a:solidFill>
                <a:cs typeface="Arial" charset="0"/>
              </a:rPr>
              <a:t>(1)</a:t>
            </a: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·v</a:t>
            </a:r>
            <a:r>
              <a:rPr lang="en-US" sz="1200" b="1" i="1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1200" b="1" i="1" baseline="30000" dirty="0">
                <a:solidFill>
                  <a:schemeClr val="tx2"/>
                </a:solidFill>
                <a:cs typeface="Arial" charset="0"/>
              </a:rPr>
              <a:t>(160)</a:t>
            </a:r>
          </a:p>
          <a:p>
            <a:pPr algn="ctr">
              <a:defRPr/>
            </a:pPr>
            <a:endParaRPr lang="en-US" sz="1200" b="1" i="1" baseline="30000" dirty="0">
              <a:solidFill>
                <a:schemeClr val="tx2"/>
              </a:solidFill>
              <a:cs typeface="Arial" charset="0"/>
            </a:endParaRPr>
          </a:p>
          <a:p>
            <a:pPr algn="ctr">
              <a:defRPr/>
            </a:pPr>
            <a:endParaRPr lang="en-US" sz="1200" b="1" i="1" baseline="30000" dirty="0">
              <a:solidFill>
                <a:schemeClr val="tx2"/>
              </a:solidFill>
              <a:cs typeface="Arial" charset="0"/>
            </a:endParaRPr>
          </a:p>
          <a:p>
            <a:pPr algn="ctr">
              <a:defRPr/>
            </a:pPr>
            <a:r>
              <a:rPr lang="en-US" b="1" baseline="30000" dirty="0">
                <a:solidFill>
                  <a:schemeClr val="tx2"/>
                </a:solidFill>
                <a:cs typeface="Arial" charset="0"/>
              </a:rPr>
              <a:t>:                               : </a:t>
            </a:r>
          </a:p>
          <a:p>
            <a:pPr algn="ctr">
              <a:defRPr/>
            </a:pPr>
            <a:r>
              <a:rPr lang="en-US" b="1" baseline="30000" dirty="0">
                <a:solidFill>
                  <a:schemeClr val="tx2"/>
                </a:solidFill>
                <a:cs typeface="Arial" charset="0"/>
              </a:rPr>
              <a:t>:                               : </a:t>
            </a:r>
          </a:p>
          <a:p>
            <a:pPr algn="ctr">
              <a:defRPr/>
            </a:pPr>
            <a:endParaRPr lang="en-US" sz="1200" b="1" i="1" baseline="30000" dirty="0">
              <a:solidFill>
                <a:schemeClr val="tx2"/>
              </a:solidFill>
              <a:cs typeface="Arial" charset="0"/>
            </a:endParaRPr>
          </a:p>
          <a:p>
            <a:pPr algn="ctr">
              <a:defRPr/>
            </a:pP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u</a:t>
            </a:r>
            <a:r>
              <a:rPr lang="en-US" sz="1200" b="1" i="1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1200" b="1" i="1" baseline="30000" dirty="0">
                <a:solidFill>
                  <a:schemeClr val="tx2"/>
                </a:solidFill>
                <a:cs typeface="Arial" charset="0"/>
              </a:rPr>
              <a:t>(30k)</a:t>
            </a: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·v</a:t>
            </a:r>
            <a:r>
              <a:rPr lang="en-US" sz="1200" b="1" i="1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1200" b="1" i="1" baseline="30000" dirty="0">
                <a:solidFill>
                  <a:schemeClr val="tx2"/>
                </a:solidFill>
                <a:cs typeface="Arial" charset="0"/>
              </a:rPr>
              <a:t>(1)</a:t>
            </a: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 ··· u</a:t>
            </a:r>
            <a:r>
              <a:rPr lang="en-US" sz="1200" b="1" i="1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1200" b="1" i="1" baseline="30000" dirty="0">
                <a:solidFill>
                  <a:schemeClr val="tx2"/>
                </a:solidFill>
                <a:cs typeface="Arial" charset="0"/>
              </a:rPr>
              <a:t>(6k)</a:t>
            </a:r>
            <a:r>
              <a:rPr lang="en-US" sz="1200" b="1" i="1" dirty="0">
                <a:solidFill>
                  <a:schemeClr val="tx2"/>
                </a:solidFill>
                <a:cs typeface="Arial" charset="0"/>
              </a:rPr>
              <a:t>·v</a:t>
            </a:r>
            <a:r>
              <a:rPr lang="en-US" sz="1200" b="1" i="1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1200" b="1" i="1" baseline="30000" dirty="0">
                <a:solidFill>
                  <a:schemeClr val="tx2"/>
                </a:solidFill>
                <a:cs typeface="Arial" charset="0"/>
              </a:rPr>
              <a:t>(160)</a:t>
            </a:r>
          </a:p>
          <a:p>
            <a:pPr algn="ctr">
              <a:defRPr/>
            </a:pPr>
            <a:endParaRPr lang="en-US" sz="1200" b="1" i="1" baseline="30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5886450" y="3228975"/>
            <a:ext cx="403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000" i="1">
                <a:solidFill>
                  <a:schemeClr val="tx2"/>
                </a:solidFill>
                <a:cs typeface="Arial" charset="0"/>
              </a:rPr>
              <a:t>λ</a:t>
            </a:r>
            <a:r>
              <a:rPr lang="en-US" sz="2000" i="1" baseline="-25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grpSp>
        <p:nvGrpSpPr>
          <p:cNvPr id="22545" name="Group 22"/>
          <p:cNvGrpSpPr>
            <a:grpSpLocks/>
          </p:cNvGrpSpPr>
          <p:nvPr/>
        </p:nvGrpSpPr>
        <p:grpSpPr bwMode="auto">
          <a:xfrm>
            <a:off x="3427413" y="2438400"/>
            <a:ext cx="915987" cy="2009775"/>
            <a:chOff x="1808" y="1836"/>
            <a:chExt cx="577" cy="1266"/>
          </a:xfrm>
        </p:grpSpPr>
        <p:sp>
          <p:nvSpPr>
            <p:cNvPr id="60439" name="Text Box 23"/>
            <p:cNvSpPr txBox="1">
              <a:spLocks noChangeArrowheads="1"/>
            </p:cNvSpPr>
            <p:nvPr/>
          </p:nvSpPr>
          <p:spPr bwMode="auto">
            <a:xfrm>
              <a:off x="1907" y="1836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60440" name="AutoShape 24"/>
            <p:cNvSpPr>
              <a:spLocks noChangeArrowheads="1"/>
            </p:cNvSpPr>
            <p:nvPr/>
          </p:nvSpPr>
          <p:spPr bwMode="auto">
            <a:xfrm>
              <a:off x="1872" y="2061"/>
              <a:ext cx="114" cy="819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41" name="Text Box 25"/>
            <p:cNvSpPr txBox="1">
              <a:spLocks noChangeArrowheads="1"/>
            </p:cNvSpPr>
            <p:nvPr/>
          </p:nvSpPr>
          <p:spPr bwMode="auto">
            <a:xfrm>
              <a:off x="1808" y="2852"/>
              <a:ext cx="2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 i="1">
                  <a:solidFill>
                    <a:schemeClr val="tx2"/>
                  </a:solidFill>
                  <a:cs typeface="Arial" charset="0"/>
                </a:rPr>
                <a:t>u</a:t>
              </a:r>
              <a:r>
                <a:rPr lang="en-US" sz="2000" b="1" i="1" baseline="-25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60442" name="Text Box 26"/>
            <p:cNvSpPr txBox="1">
              <a:spLocks noChangeArrowheads="1"/>
            </p:cNvSpPr>
            <p:nvPr/>
          </p:nvSpPr>
          <p:spPr bwMode="auto">
            <a:xfrm>
              <a:off x="1944" y="2748"/>
              <a:ext cx="44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30k</a:t>
              </a:r>
            </a:p>
          </p:txBody>
        </p:sp>
      </p:grpSp>
      <p:grpSp>
        <p:nvGrpSpPr>
          <p:cNvPr id="60443" name="Group 27"/>
          <p:cNvGrpSpPr>
            <a:grpSpLocks/>
          </p:cNvGrpSpPr>
          <p:nvPr/>
        </p:nvGrpSpPr>
        <p:grpSpPr bwMode="auto">
          <a:xfrm>
            <a:off x="990600" y="4724400"/>
            <a:ext cx="7315200" cy="1981200"/>
            <a:chOff x="624" y="2976"/>
            <a:chExt cx="4608" cy="1248"/>
          </a:xfrm>
        </p:grpSpPr>
        <p:sp>
          <p:nvSpPr>
            <p:cNvPr id="60444" name="Rectangle 28"/>
            <p:cNvSpPr>
              <a:spLocks noChangeArrowheads="1"/>
            </p:cNvSpPr>
            <p:nvPr/>
          </p:nvSpPr>
          <p:spPr bwMode="auto">
            <a:xfrm>
              <a:off x="624" y="2976"/>
              <a:ext cx="4608" cy="1248"/>
            </a:xfrm>
            <a:prstGeom prst="rect">
              <a:avLst/>
            </a:prstGeom>
            <a:solidFill>
              <a:srgbClr val="808080">
                <a:alpha val="32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45" name="AutoShape 29"/>
            <p:cNvSpPr>
              <a:spLocks noChangeArrowheads="1"/>
            </p:cNvSpPr>
            <p:nvPr/>
          </p:nvSpPr>
          <p:spPr bwMode="auto">
            <a:xfrm>
              <a:off x="2208" y="3168"/>
              <a:ext cx="114" cy="819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46" name="AutoShape 30"/>
            <p:cNvSpPr>
              <a:spLocks noChangeArrowheads="1"/>
            </p:cNvSpPr>
            <p:nvPr/>
          </p:nvSpPr>
          <p:spPr bwMode="auto">
            <a:xfrm rot="5400000">
              <a:off x="2904" y="3384"/>
              <a:ext cx="96" cy="432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47" name="Rectangle 31"/>
            <p:cNvSpPr>
              <a:spLocks noChangeArrowheads="1"/>
            </p:cNvSpPr>
            <p:nvPr/>
          </p:nvSpPr>
          <p:spPr bwMode="auto">
            <a:xfrm>
              <a:off x="828" y="3170"/>
              <a:ext cx="480" cy="86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4400" i="1" baseline="-25000">
                <a:solidFill>
                  <a:schemeClr val="tx2"/>
                </a:solidFill>
                <a:cs typeface="Arial" charset="0"/>
              </a:endParaRPr>
            </a:p>
          </p:txBody>
        </p:sp>
        <p:sp>
          <p:nvSpPr>
            <p:cNvPr id="60448" name="Text Box 32"/>
            <p:cNvSpPr txBox="1">
              <a:spLocks noChangeArrowheads="1"/>
            </p:cNvSpPr>
            <p:nvPr/>
          </p:nvSpPr>
          <p:spPr bwMode="auto">
            <a:xfrm>
              <a:off x="1344" y="3348"/>
              <a:ext cx="32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=</a:t>
              </a:r>
            </a:p>
          </p:txBody>
        </p:sp>
        <p:sp>
          <p:nvSpPr>
            <p:cNvPr id="60449" name="Rectangle 33"/>
            <p:cNvSpPr>
              <a:spLocks noChangeArrowheads="1"/>
            </p:cNvSpPr>
            <p:nvPr/>
          </p:nvSpPr>
          <p:spPr bwMode="auto">
            <a:xfrm>
              <a:off x="1928" y="3342"/>
              <a:ext cx="21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·</a:t>
              </a:r>
            </a:p>
          </p:txBody>
        </p:sp>
        <p:sp>
          <p:nvSpPr>
            <p:cNvPr id="60450" name="AutoShape 34"/>
            <p:cNvSpPr>
              <a:spLocks noChangeArrowheads="1"/>
            </p:cNvSpPr>
            <p:nvPr/>
          </p:nvSpPr>
          <p:spPr bwMode="auto">
            <a:xfrm>
              <a:off x="1809" y="3545"/>
              <a:ext cx="87" cy="99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51" name="Rectangle 35"/>
            <p:cNvSpPr>
              <a:spLocks noChangeArrowheads="1"/>
            </p:cNvSpPr>
            <p:nvPr/>
          </p:nvSpPr>
          <p:spPr bwMode="auto">
            <a:xfrm>
              <a:off x="2384" y="3342"/>
              <a:ext cx="21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·</a:t>
              </a:r>
            </a:p>
          </p:txBody>
        </p:sp>
        <p:sp>
          <p:nvSpPr>
            <p:cNvPr id="60452" name="Rectangle 36"/>
            <p:cNvSpPr>
              <a:spLocks noChangeArrowheads="1"/>
            </p:cNvSpPr>
            <p:nvPr/>
          </p:nvSpPr>
          <p:spPr bwMode="auto">
            <a:xfrm>
              <a:off x="828" y="3168"/>
              <a:ext cx="192" cy="24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53" name="Rectangle 37"/>
            <p:cNvSpPr>
              <a:spLocks noChangeArrowheads="1"/>
            </p:cNvSpPr>
            <p:nvPr/>
          </p:nvSpPr>
          <p:spPr bwMode="auto">
            <a:xfrm>
              <a:off x="2214" y="3186"/>
              <a:ext cx="90" cy="222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54" name="Rectangle 38"/>
            <p:cNvSpPr>
              <a:spLocks noChangeArrowheads="1"/>
            </p:cNvSpPr>
            <p:nvPr/>
          </p:nvSpPr>
          <p:spPr bwMode="auto">
            <a:xfrm>
              <a:off x="2736" y="3552"/>
              <a:ext cx="192" cy="96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55" name="Line 39"/>
            <p:cNvSpPr>
              <a:spLocks noChangeShapeType="1"/>
            </p:cNvSpPr>
            <p:nvPr/>
          </p:nvSpPr>
          <p:spPr bwMode="auto">
            <a:xfrm>
              <a:off x="2052" y="3408"/>
              <a:ext cx="4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56" name="Line 40"/>
            <p:cNvSpPr>
              <a:spLocks noChangeShapeType="1"/>
            </p:cNvSpPr>
            <p:nvPr/>
          </p:nvSpPr>
          <p:spPr bwMode="auto">
            <a:xfrm flipH="1" flipV="1">
              <a:off x="2928" y="340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57" name="Text Box 41"/>
            <p:cNvSpPr txBox="1">
              <a:spLocks noChangeArrowheads="1"/>
            </p:cNvSpPr>
            <p:nvPr/>
          </p:nvSpPr>
          <p:spPr bwMode="auto">
            <a:xfrm>
              <a:off x="3426" y="3354"/>
              <a:ext cx="32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=</a:t>
              </a:r>
            </a:p>
          </p:txBody>
        </p:sp>
        <p:sp>
          <p:nvSpPr>
            <p:cNvPr id="60458" name="AutoShape 42"/>
            <p:cNvSpPr>
              <a:spLocks noChangeArrowheads="1"/>
            </p:cNvSpPr>
            <p:nvPr/>
          </p:nvSpPr>
          <p:spPr bwMode="auto">
            <a:xfrm flipV="1">
              <a:off x="3940" y="3162"/>
              <a:ext cx="1104" cy="864"/>
            </a:xfrm>
            <a:prstGeom prst="bracketPair">
              <a:avLst>
                <a:gd name="adj" fmla="val 803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lnSpc>
                  <a:spcPct val="140000"/>
                </a:lnSpc>
                <a:defRPr/>
              </a:pPr>
              <a:r>
                <a:rPr lang="en-US" sz="2000" i="1">
                  <a:solidFill>
                    <a:schemeClr val="tx2"/>
                  </a:solidFill>
                  <a:cs typeface="Arial" charset="0"/>
                </a:rPr>
                <a:t>high         low</a:t>
              </a:r>
            </a:p>
            <a:p>
              <a:pPr algn="ctr">
                <a:lnSpc>
                  <a:spcPct val="140000"/>
                </a:lnSpc>
                <a:defRPr/>
              </a:pPr>
              <a:endParaRPr lang="en-US" sz="2000" i="1">
                <a:solidFill>
                  <a:schemeClr val="tx2"/>
                </a:solidFill>
                <a:cs typeface="Arial" charset="0"/>
              </a:endParaRPr>
            </a:p>
            <a:p>
              <a:pPr algn="ctr">
                <a:lnSpc>
                  <a:spcPct val="200000"/>
                </a:lnSpc>
                <a:defRPr/>
              </a:pPr>
              <a:r>
                <a:rPr lang="en-US" sz="3200" i="1" baseline="30000">
                  <a:solidFill>
                    <a:schemeClr val="tx2"/>
                  </a:solidFill>
                  <a:cs typeface="Arial" charset="0"/>
                </a:rPr>
                <a:t>low          low</a:t>
              </a:r>
              <a:endParaRPr lang="en-US" sz="2000" i="1" baseline="30000">
                <a:solidFill>
                  <a:schemeClr val="tx2"/>
                </a:solidFill>
                <a:cs typeface="Arial" charset="0"/>
              </a:endParaRPr>
            </a:p>
          </p:txBody>
        </p:sp>
        <p:sp>
          <p:nvSpPr>
            <p:cNvPr id="60459" name="Line 43"/>
            <p:cNvSpPr>
              <a:spLocks noChangeShapeType="1"/>
            </p:cNvSpPr>
            <p:nvPr/>
          </p:nvSpPr>
          <p:spPr bwMode="auto">
            <a:xfrm>
              <a:off x="3972" y="3408"/>
              <a:ext cx="4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60" name="Line 44"/>
            <p:cNvSpPr>
              <a:spLocks noChangeShapeType="1"/>
            </p:cNvSpPr>
            <p:nvPr/>
          </p:nvSpPr>
          <p:spPr bwMode="auto">
            <a:xfrm flipH="1" flipV="1">
              <a:off x="4416" y="31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61" name="Text Box 45"/>
            <p:cNvSpPr txBox="1">
              <a:spLocks noChangeArrowheads="1"/>
            </p:cNvSpPr>
            <p:nvPr/>
          </p:nvSpPr>
          <p:spPr bwMode="auto">
            <a:xfrm>
              <a:off x="2509" y="3302"/>
              <a:ext cx="41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i="1">
                  <a:solidFill>
                    <a:schemeClr val="tx2"/>
                  </a:solidFill>
                  <a:cs typeface="Arial" charset="0"/>
                </a:rPr>
                <a:t>high</a:t>
              </a:r>
            </a:p>
          </p:txBody>
        </p:sp>
        <p:sp>
          <p:nvSpPr>
            <p:cNvPr id="60462" name="Text Box 46"/>
            <p:cNvSpPr txBox="1">
              <a:spLocks noChangeArrowheads="1"/>
            </p:cNvSpPr>
            <p:nvPr/>
          </p:nvSpPr>
          <p:spPr bwMode="auto">
            <a:xfrm>
              <a:off x="1789" y="3158"/>
              <a:ext cx="41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i="1">
                  <a:solidFill>
                    <a:schemeClr val="tx2"/>
                  </a:solidFill>
                  <a:cs typeface="Arial" charset="0"/>
                </a:rPr>
                <a:t>high</a:t>
              </a:r>
            </a:p>
          </p:txBody>
        </p:sp>
        <p:sp>
          <p:nvSpPr>
            <p:cNvPr id="60463" name="Text Box 47"/>
            <p:cNvSpPr txBox="1">
              <a:spLocks noChangeArrowheads="1"/>
            </p:cNvSpPr>
            <p:nvPr/>
          </p:nvSpPr>
          <p:spPr bwMode="auto">
            <a:xfrm>
              <a:off x="2972" y="3302"/>
              <a:ext cx="35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i="1">
                  <a:solidFill>
                    <a:schemeClr val="tx2"/>
                  </a:solidFill>
                  <a:cs typeface="Arial" charset="0"/>
                </a:rPr>
                <a:t>low</a:t>
              </a:r>
            </a:p>
          </p:txBody>
        </p:sp>
        <p:sp>
          <p:nvSpPr>
            <p:cNvPr id="60464" name="Text Box 48"/>
            <p:cNvSpPr txBox="1">
              <a:spLocks noChangeArrowheads="1"/>
            </p:cNvSpPr>
            <p:nvPr/>
          </p:nvSpPr>
          <p:spPr bwMode="auto">
            <a:xfrm>
              <a:off x="1851" y="3782"/>
              <a:ext cx="35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i="1">
                  <a:solidFill>
                    <a:schemeClr val="tx2"/>
                  </a:solidFill>
                  <a:cs typeface="Arial" charset="0"/>
                </a:rPr>
                <a:t>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48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accent2"/>
                </a:solidFill>
                <a:latin typeface="Comic Sans MS" charset="0"/>
                <a:cs typeface="Arial" charset="0"/>
              </a:rPr>
              <a:t>SVD: Example deletion mutants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825"/>
            <a:ext cx="9144000" cy="58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962400"/>
            <a:ext cx="4495800" cy="28956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0" y="990600"/>
            <a:ext cx="9144000" cy="5943600"/>
            <a:chOff x="0" y="624"/>
            <a:chExt cx="5760" cy="3744"/>
          </a:xfrm>
        </p:grpSpPr>
        <p:sp>
          <p:nvSpPr>
            <p:cNvPr id="62470" name="Rectangle 6"/>
            <p:cNvSpPr>
              <a:spLocks noChangeArrowheads="1"/>
            </p:cNvSpPr>
            <p:nvPr/>
          </p:nvSpPr>
          <p:spPr bwMode="auto">
            <a:xfrm>
              <a:off x="0" y="624"/>
              <a:ext cx="2832" cy="187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2471" name="Rectangle 7"/>
            <p:cNvSpPr>
              <a:spLocks noChangeArrowheads="1"/>
            </p:cNvSpPr>
            <p:nvPr/>
          </p:nvSpPr>
          <p:spPr bwMode="auto">
            <a:xfrm>
              <a:off x="2832" y="624"/>
              <a:ext cx="2928" cy="187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2472" name="Rectangle 8"/>
            <p:cNvSpPr>
              <a:spLocks noChangeArrowheads="1"/>
            </p:cNvSpPr>
            <p:nvPr/>
          </p:nvSpPr>
          <p:spPr bwMode="auto">
            <a:xfrm>
              <a:off x="2832" y="2496"/>
              <a:ext cx="2928" cy="187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693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accent2"/>
                </a:solidFill>
                <a:latin typeface="Comic Sans MS" charset="0"/>
                <a:cs typeface="Arial" charset="0"/>
              </a:rPr>
              <a:t>SVD: Example deletion mutants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00"/>
            <a:ext cx="9144000" cy="585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6627" name="Group 4"/>
          <p:cNvGrpSpPr>
            <a:grpSpLocks/>
          </p:cNvGrpSpPr>
          <p:nvPr/>
        </p:nvGrpSpPr>
        <p:grpSpPr bwMode="auto">
          <a:xfrm>
            <a:off x="0" y="990600"/>
            <a:ext cx="9144000" cy="5943600"/>
            <a:chOff x="0" y="624"/>
            <a:chExt cx="5760" cy="3744"/>
          </a:xfrm>
        </p:grpSpPr>
        <p:sp>
          <p:nvSpPr>
            <p:cNvPr id="64517" name="Rectangle 5"/>
            <p:cNvSpPr>
              <a:spLocks noChangeArrowheads="1"/>
            </p:cNvSpPr>
            <p:nvPr/>
          </p:nvSpPr>
          <p:spPr bwMode="auto">
            <a:xfrm>
              <a:off x="0" y="624"/>
              <a:ext cx="2832" cy="187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4518" name="Rectangle 6"/>
            <p:cNvSpPr>
              <a:spLocks noChangeArrowheads="1"/>
            </p:cNvSpPr>
            <p:nvPr/>
          </p:nvSpPr>
          <p:spPr bwMode="auto">
            <a:xfrm>
              <a:off x="2832" y="624"/>
              <a:ext cx="2928" cy="187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4519" name="Rectangle 7"/>
            <p:cNvSpPr>
              <a:spLocks noChangeArrowheads="1"/>
            </p:cNvSpPr>
            <p:nvPr/>
          </p:nvSpPr>
          <p:spPr bwMode="auto">
            <a:xfrm>
              <a:off x="2832" y="2496"/>
              <a:ext cx="2928" cy="187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502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accent2"/>
                </a:solidFill>
                <a:latin typeface="Comic Sans MS" charset="0"/>
                <a:cs typeface="Arial" charset="0"/>
              </a:rPr>
              <a:t>SVD: Example deletion mutants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825"/>
            <a:ext cx="9144000" cy="58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0" y="990600"/>
            <a:ext cx="9144000" cy="5943600"/>
            <a:chOff x="0" y="624"/>
            <a:chExt cx="5760" cy="3744"/>
          </a:xfrm>
        </p:grpSpPr>
        <p:sp>
          <p:nvSpPr>
            <p:cNvPr id="66565" name="Rectangle 5"/>
            <p:cNvSpPr>
              <a:spLocks noChangeArrowheads="1"/>
            </p:cNvSpPr>
            <p:nvPr/>
          </p:nvSpPr>
          <p:spPr bwMode="auto">
            <a:xfrm>
              <a:off x="0" y="624"/>
              <a:ext cx="2832" cy="187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6566" name="Rectangle 6"/>
            <p:cNvSpPr>
              <a:spLocks noChangeArrowheads="1"/>
            </p:cNvSpPr>
            <p:nvPr/>
          </p:nvSpPr>
          <p:spPr bwMode="auto">
            <a:xfrm>
              <a:off x="2832" y="624"/>
              <a:ext cx="2928" cy="187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6567" name="Rectangle 7"/>
            <p:cNvSpPr>
              <a:spLocks noChangeArrowheads="1"/>
            </p:cNvSpPr>
            <p:nvPr/>
          </p:nvSpPr>
          <p:spPr bwMode="auto">
            <a:xfrm>
              <a:off x="2832" y="2496"/>
              <a:ext cx="2928" cy="187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18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402"/>
            <a:ext cx="8229600" cy="1304236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b="1" dirty="0" err="1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overview</a:t>
            </a:r>
            <a:br>
              <a:rPr lang="en-US" sz="3600" dirty="0">
                <a:solidFill>
                  <a:schemeClr val="tx2"/>
                </a:solidFill>
                <a:latin typeface="Comic Sans MS" charset="0"/>
              </a:rPr>
            </a:b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(</a:t>
            </a:r>
            <a:r>
              <a:rPr lang="en-US" sz="3600" b="1" u="sng" dirty="0">
                <a:solidFill>
                  <a:schemeClr val="tx2"/>
                </a:solidFill>
                <a:latin typeface="Comic Sans MS" charset="0"/>
              </a:rPr>
              <a:t>C</a:t>
            </a:r>
            <a:r>
              <a:rPr lang="en-US" sz="3600" b="1" dirty="0">
                <a:solidFill>
                  <a:schemeClr val="tx2"/>
                </a:solidFill>
                <a:latin typeface="Comic Sans MS" charset="0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romatin </a:t>
            </a:r>
            <a:r>
              <a:rPr lang="en-US" sz="3600" b="1" u="sng" dirty="0" err="1">
                <a:solidFill>
                  <a:schemeClr val="tx2"/>
                </a:solidFill>
                <a:latin typeface="Comic Sans MS" charset="0"/>
              </a:rPr>
              <a:t>I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mmuno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-</a:t>
            </a:r>
            <a:r>
              <a:rPr lang="en-US" sz="3600" b="1" u="sng" dirty="0">
                <a:solidFill>
                  <a:schemeClr val="tx2"/>
                </a:solidFill>
                <a:latin typeface="Comic Sans MS" charset="0"/>
              </a:rPr>
              <a:t>P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recipitation)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3828"/>
            <a:ext cx="9144000" cy="47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ChIP-seq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protocol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3613"/>
          <a:stretch/>
        </p:blipFill>
        <p:spPr>
          <a:xfrm>
            <a:off x="111029" y="1417638"/>
            <a:ext cx="4061952" cy="5170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5889"/>
          <a:stretch/>
        </p:blipFill>
        <p:spPr>
          <a:xfrm>
            <a:off x="4460241" y="1995989"/>
            <a:ext cx="4475395" cy="44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2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ChIP-seq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analysis workflow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0188"/>
            <a:ext cx="81280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70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ChIP-seq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binding 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9092" b="59039"/>
          <a:stretch/>
        </p:blipFill>
        <p:spPr>
          <a:xfrm>
            <a:off x="1111286" y="1035960"/>
            <a:ext cx="5477043" cy="2388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9709" r="39092"/>
          <a:stretch/>
        </p:blipFill>
        <p:spPr>
          <a:xfrm>
            <a:off x="2318272" y="3277324"/>
            <a:ext cx="5477043" cy="35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ChIP-seq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output 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visualisation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00"/>
            <a:ext cx="9144000" cy="45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0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ChIP-seq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for binding motif prediction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346" b="2483"/>
          <a:stretch/>
        </p:blipFill>
        <p:spPr>
          <a:xfrm>
            <a:off x="0" y="997931"/>
            <a:ext cx="9144000" cy="5602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6515100"/>
            <a:ext cx="4546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4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Chromatin structure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017"/>
            <a:ext cx="9144000" cy="5372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496" y="6488668"/>
            <a:ext cx="5230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DOI </a:t>
            </a:r>
            <a:r>
              <a:rPr lang="mr-IN" dirty="0"/>
              <a:t>//dx.doi.org/10.13070/mm.en.9.2797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15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5937</TotalTime>
  <Words>629</Words>
  <Application>Microsoft Macintosh PowerPoint</Application>
  <PresentationFormat>On-screen Show (4:3)</PresentationFormat>
  <Paragraphs>133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Comic Sans MS</vt:lpstr>
      <vt:lpstr>Times New Roman</vt:lpstr>
      <vt:lpstr>Office Theme</vt:lpstr>
      <vt:lpstr>Genetics and Genome Evolution (GGE)  Bioinformatics for Genomics  Lecture 3:  More seq-data</vt:lpstr>
      <vt:lpstr>DNA sequencing assays</vt:lpstr>
      <vt:lpstr>ChIP-seq overview (Chromatin Immuno-Precipitation)</vt:lpstr>
      <vt:lpstr>ChIP-seq protocol</vt:lpstr>
      <vt:lpstr>ChIP-seq analysis workflow</vt:lpstr>
      <vt:lpstr>ChIP-seq binding predictions</vt:lpstr>
      <vt:lpstr>ChIP-seq output visualisation</vt:lpstr>
      <vt:lpstr>ChIP-seq for binding motif prediction</vt:lpstr>
      <vt:lpstr>Chromatin structure methods</vt:lpstr>
      <vt:lpstr>MNAse-seq reveals DNA on nucleosomes (Micrococcal Nuclease digestion)</vt:lpstr>
      <vt:lpstr>DNAse-seq reveals open, unoccupied DNA</vt:lpstr>
      <vt:lpstr>FAIRE-seq reveals open chromatin (Formaldehyde-Assisted Isolation of Regulatory Elements)</vt:lpstr>
      <vt:lpstr>ATAC-seq reveals accessible DNA (including between nucleosomes)</vt:lpstr>
      <vt:lpstr>Chromatin structure methods</vt:lpstr>
      <vt:lpstr>Ribo-seq reveals which RNA is bound to ribosomes (i.e. being translated)</vt:lpstr>
      <vt:lpstr>HiC: genome-wide chromatin contacts </vt:lpstr>
      <vt:lpstr>HiC: output visualisation</vt:lpstr>
      <vt:lpstr>HiC data allow for modelling  DNA structure</vt:lpstr>
      <vt:lpstr>More data -&gt; “multi-omics” analyses</vt:lpstr>
      <vt:lpstr>Singular Value Decomposition</vt:lpstr>
      <vt:lpstr>SVD: Matrix representation</vt:lpstr>
      <vt:lpstr>E = U·D·VT = i λi·ui·viT  (full expansion) E1 = λ1·u1·v1T   (rank-1 expansion) Δ = |E - E1|2   (sum of residuals)  minimize Δ for free u1 and v1: E·v1= λ1·u1  &amp;  ET·u1 = λ1·v1 implying: E·ET·u1 = λ12·u1  &amp;  ET·E·v1 = λ12·v1 </vt:lpstr>
      <vt:lpstr>SVD: Example deletion mutants</vt:lpstr>
      <vt:lpstr>PowerPoint Presentation</vt:lpstr>
      <vt:lpstr>PowerPoint Presentation</vt:lpstr>
      <vt:lpstr>PowerPoint Presentation</vt:lpstr>
    </vt:vector>
  </TitlesOfParts>
  <Company>University of Lausanne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and Genome Evolution (GGE)</dc:title>
  <dc:creator>Sven Bergmann</dc:creator>
  <cp:lastModifiedBy>Sven Bergmann</cp:lastModifiedBy>
  <cp:revision>72</cp:revision>
  <dcterms:created xsi:type="dcterms:W3CDTF">2020-03-11T08:10:08Z</dcterms:created>
  <dcterms:modified xsi:type="dcterms:W3CDTF">2022-04-06T11:52:27Z</dcterms:modified>
</cp:coreProperties>
</file>