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5"/>
  </p:notesMasterIdLst>
  <p:sldIdLst>
    <p:sldId id="256" r:id="rId2"/>
    <p:sldId id="257" r:id="rId3"/>
    <p:sldId id="259" r:id="rId4"/>
    <p:sldId id="260" r:id="rId5"/>
    <p:sldId id="261" r:id="rId6"/>
    <p:sldId id="262" r:id="rId7"/>
    <p:sldId id="278" r:id="rId8"/>
    <p:sldId id="279" r:id="rId9"/>
    <p:sldId id="263" r:id="rId10"/>
    <p:sldId id="264" r:id="rId11"/>
    <p:sldId id="266" r:id="rId12"/>
    <p:sldId id="265" r:id="rId13"/>
    <p:sldId id="277" r:id="rId14"/>
    <p:sldId id="267" r:id="rId15"/>
    <p:sldId id="271" r:id="rId16"/>
    <p:sldId id="280" r:id="rId17"/>
    <p:sldId id="284" r:id="rId18"/>
    <p:sldId id="281" r:id="rId19"/>
    <p:sldId id="283" r:id="rId20"/>
    <p:sldId id="282" r:id="rId21"/>
    <p:sldId id="273" r:id="rId22"/>
    <p:sldId id="285" r:id="rId23"/>
    <p:sldId id="275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88099" autoAdjust="0"/>
  </p:normalViewPr>
  <p:slideViewPr>
    <p:cSldViewPr>
      <p:cViewPr>
        <p:scale>
          <a:sx n="64" d="100"/>
          <a:sy n="64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9B207-48AA-497B-A9A7-5B4D30971719}" type="datetimeFigureOut">
              <a:rPr lang="fr-CH" smtClean="0"/>
              <a:t>21.05.2015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35A8A-7304-41E9-A99B-45E06967801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54626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enetic_epidemiology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en.wikipedia.org/wiki/Single-nucleotide_polymorphisms" TargetMode="External"/><Relationship Id="rId4" Type="http://schemas.openxmlformats.org/officeDocument/2006/relationships/hyperlink" Target="http://en.wikipedia.org/wiki/Single-nucleotide_polymorphism" TargetMode="External"/></Relationships>
</file>

<file path=ppt/notesSlides/_rels/notes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Medical_sign" TargetMode="External"/><Relationship Id="rId13" Type="http://schemas.openxmlformats.org/officeDocument/2006/relationships/hyperlink" Target="http://en.wikipedia.org/wiki/Multiple_sclerosis#cite_note-3" TargetMode="External"/><Relationship Id="rId18" Type="http://schemas.openxmlformats.org/officeDocument/2006/relationships/hyperlink" Target="http://en.wikipedia.org/wiki/Pain" TargetMode="External"/><Relationship Id="rId3" Type="http://schemas.openxmlformats.org/officeDocument/2006/relationships/hyperlink" Target="http://en.wikipedia.org/wiki/Inflammation" TargetMode="External"/><Relationship Id="rId7" Type="http://schemas.openxmlformats.org/officeDocument/2006/relationships/hyperlink" Target="http://en.wikipedia.org/wiki/Spinal_cord" TargetMode="External"/><Relationship Id="rId12" Type="http://schemas.openxmlformats.org/officeDocument/2006/relationships/hyperlink" Target="http://en.wikipedia.org/wiki/Cognitive_disability" TargetMode="External"/><Relationship Id="rId17" Type="http://schemas.openxmlformats.org/officeDocument/2006/relationships/hyperlink" Target="http://en.wikipedia.org/wiki/Rheumatoid_arthritis#cite_note-McGraw_Hill-1" TargetMode="External"/><Relationship Id="rId2" Type="http://schemas.openxmlformats.org/officeDocument/2006/relationships/slide" Target="../slides/slide10.xml"/><Relationship Id="rId16" Type="http://schemas.openxmlformats.org/officeDocument/2006/relationships/hyperlink" Target="http://en.wikipedia.org/wiki/Synovial_joints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Human_brain" TargetMode="External"/><Relationship Id="rId11" Type="http://schemas.openxmlformats.org/officeDocument/2006/relationships/hyperlink" Target="http://en.wikipedia.org/wiki/Multiple_sclerosis#cite_note-pmid11955556-2" TargetMode="External"/><Relationship Id="rId5" Type="http://schemas.openxmlformats.org/officeDocument/2006/relationships/hyperlink" Target="http://en.wikipedia.org/wiki/Neurons" TargetMode="External"/><Relationship Id="rId15" Type="http://schemas.openxmlformats.org/officeDocument/2006/relationships/hyperlink" Target="http://en.wikipedia.org/wiki/Systemic_disease" TargetMode="External"/><Relationship Id="rId10" Type="http://schemas.openxmlformats.org/officeDocument/2006/relationships/hyperlink" Target="http://en.wikipedia.org/wiki/Multiple_sclerosis#cite_note-pmid18970977-1" TargetMode="External"/><Relationship Id="rId4" Type="http://schemas.openxmlformats.org/officeDocument/2006/relationships/hyperlink" Target="http://en.wikipedia.org/wiki/Myelin_sheaths" TargetMode="External"/><Relationship Id="rId9" Type="http://schemas.openxmlformats.org/officeDocument/2006/relationships/hyperlink" Target="http://en.wikipedia.org/wiki/Symptom" TargetMode="External"/><Relationship Id="rId14" Type="http://schemas.openxmlformats.org/officeDocument/2006/relationships/hyperlink" Target="http://en.wikipedia.org/wiki/Multiple_sclerosis#cite_note-pmid8780061-4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err="1" smtClean="0"/>
              <a:t>Does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it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mean</a:t>
            </a:r>
            <a:r>
              <a:rPr lang="fr-CH" baseline="0" dirty="0" smtClean="0"/>
              <a:t> </a:t>
            </a:r>
            <a:r>
              <a:rPr lang="fr-CH" baseline="0" dirty="0" err="1" smtClean="0"/>
              <a:t>that</a:t>
            </a:r>
            <a:r>
              <a:rPr lang="fr-CH" baseline="0" dirty="0" smtClean="0"/>
              <a:t> the expression </a:t>
            </a:r>
            <a:r>
              <a:rPr lang="fr-CH" baseline="0" dirty="0" err="1" smtClean="0"/>
              <a:t>is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conserved</a:t>
            </a:r>
            <a:r>
              <a:rPr lang="fr-CH" baseline="0" dirty="0" smtClean="0"/>
              <a:t> in </a:t>
            </a:r>
            <a:r>
              <a:rPr lang="fr-CH" baseline="0" dirty="0" err="1" smtClean="0"/>
              <a:t>particular</a:t>
            </a:r>
            <a:r>
              <a:rPr lang="fr-CH" baseline="0" dirty="0" smtClean="0"/>
              <a:t> tissues????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35A8A-7304-41E9-A99B-45E06967801D}" type="slidenum">
              <a:rPr lang="fr-CH" smtClean="0"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393753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Is </a:t>
            </a:r>
            <a:r>
              <a:rPr lang="fr-CH" dirty="0" err="1" smtClean="0"/>
              <a:t>it</a:t>
            </a:r>
            <a:r>
              <a:rPr lang="fr-CH" dirty="0" smtClean="0"/>
              <a:t> </a:t>
            </a:r>
            <a:r>
              <a:rPr lang="fr-CH" dirty="0" err="1" smtClean="0"/>
              <a:t>always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necessary</a:t>
            </a:r>
            <a:r>
              <a:rPr lang="fr-CH" baseline="0" dirty="0" smtClean="0"/>
              <a:t>?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35A8A-7304-41E9-A99B-45E06967801D}" type="slidenum">
              <a:rPr lang="fr-CH" smtClean="0"/>
              <a:t>19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728412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err="1" smtClean="0"/>
              <a:t>With</a:t>
            </a:r>
            <a:r>
              <a:rPr lang="fr-CH" baseline="0" dirty="0" smtClean="0"/>
              <a:t> the FDR at 10% </a:t>
            </a:r>
            <a:r>
              <a:rPr lang="fr-CH" baseline="0" dirty="0" err="1" smtClean="0"/>
              <a:t>it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means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that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we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don’t</a:t>
            </a:r>
            <a:r>
              <a:rPr lang="fr-CH" baseline="0" dirty="0" smtClean="0"/>
              <a:t> have a </a:t>
            </a:r>
            <a:r>
              <a:rPr lang="fr-CH" baseline="0" dirty="0" err="1" smtClean="0"/>
              <a:t>clear</a:t>
            </a:r>
            <a:r>
              <a:rPr lang="fr-CH" baseline="0" dirty="0" smtClean="0"/>
              <a:t> </a:t>
            </a:r>
            <a:r>
              <a:rPr lang="fr-CH" baseline="0" dirty="0" err="1" smtClean="0"/>
              <a:t>correlation</a:t>
            </a:r>
            <a:r>
              <a:rPr lang="fr-CH" baseline="0" dirty="0" smtClean="0"/>
              <a:t> but </a:t>
            </a:r>
            <a:r>
              <a:rPr lang="fr-CH" baseline="0" dirty="0" err="1" smtClean="0"/>
              <a:t>indicates</a:t>
            </a:r>
            <a:r>
              <a:rPr lang="fr-CH" baseline="0" dirty="0" smtClean="0"/>
              <a:t> us </a:t>
            </a:r>
            <a:r>
              <a:rPr lang="fr-CH" baseline="0" dirty="0" err="1" smtClean="0"/>
              <a:t>that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there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is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maybe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something</a:t>
            </a:r>
            <a:r>
              <a:rPr lang="fr-CH" baseline="0" dirty="0" smtClean="0"/>
              <a:t> </a:t>
            </a:r>
            <a:r>
              <a:rPr lang="fr-CH" baseline="0" dirty="0" err="1" smtClean="0"/>
              <a:t>further</a:t>
            </a:r>
            <a:r>
              <a:rPr lang="fr-CH" baseline="0" dirty="0" smtClean="0"/>
              <a:t> analyse (to look </a:t>
            </a:r>
            <a:r>
              <a:rPr lang="fr-CH" baseline="0" dirty="0" err="1" smtClean="0"/>
              <a:t>after</a:t>
            </a:r>
            <a:r>
              <a:rPr lang="fr-CH" baseline="0" dirty="0" smtClean="0"/>
              <a:t>)</a:t>
            </a:r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35A8A-7304-41E9-A99B-45E06967801D}" type="slidenum">
              <a:rPr lang="fr-CH" smtClean="0"/>
              <a:t>20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972194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err="1" smtClean="0"/>
              <a:t>Roles</a:t>
            </a:r>
            <a:r>
              <a:rPr lang="fr-CH" baseline="0" dirty="0" smtClean="0"/>
              <a:t> of </a:t>
            </a:r>
            <a:r>
              <a:rPr lang="fr-CH" baseline="0" dirty="0" err="1" smtClean="0"/>
              <a:t>lincRNAs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35A8A-7304-41E9-A99B-45E06967801D}" type="slidenum">
              <a:rPr lang="fr-CH" smtClean="0"/>
              <a:t>21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84591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Ajouter le plot</a:t>
            </a:r>
            <a:r>
              <a:rPr lang="fr-CH" baseline="0" dirty="0" smtClean="0"/>
              <a:t> ou il n’y a pas de corrélation </a:t>
            </a:r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35A8A-7304-41E9-A99B-45E06967801D}" type="slidenum">
              <a:rPr lang="fr-CH" smtClean="0"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05153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Genetic epidemiology"/>
              </a:rPr>
              <a:t>genetic epidemiology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genome-wide association study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(GWA study, or GWAS), also known as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whole genome association study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(WGA study, or WGAS) or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common-variant association study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(CVAS), is an examination of many common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Single-nucleotide polymorphism"/>
              </a:rPr>
              <a:t>genetic variants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in different individuals to see if any variant is associated with a trait. GWAS typically focus on associations between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Single-nucleotide polymorphisms"/>
              </a:rPr>
              <a:t>single-nucleotide polymorphisms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(SNPs) and traits like major diseases.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studies normally compare the DNA of two groups of participants: people with the disease (cases) and similar people without (controls). </a:t>
            </a:r>
          </a:p>
          <a:p>
            <a:endParaRPr lang="fr-CH" dirty="0" smtClean="0"/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Genetic epidemiology"/>
              </a:rPr>
              <a:t>genetic epidemiology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genome-wide association study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(GWA study, or GWAS), also known as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whole genome association study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(WGA study, or WGAS) or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common-variant association study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(CVAS), is an examination of many common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Single-nucleotide polymorphism"/>
              </a:rPr>
              <a:t>genetic variants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in different individuals to see if any variant is associated with a trait. GWAS typically focus on associations between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Single-nucleotide polymorphisms"/>
              </a:rPr>
              <a:t>single-nucleotide polymorphisms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(SNPs) and traits like major diseases.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studies normally compare the DNA of two groups of participants: people with the disease (cases) and similar people without (controls). </a:t>
            </a:r>
          </a:p>
          <a:p>
            <a:endParaRPr lang="fr-CH" dirty="0" smtClean="0"/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35A8A-7304-41E9-A99B-45E06967801D}" type="slidenum">
              <a:rPr lang="fr-CH" smtClean="0"/>
              <a:t>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70725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err="1" smtClean="0"/>
              <a:t>Explain</a:t>
            </a:r>
            <a:r>
              <a:rPr lang="fr-CH" baseline="0" dirty="0" smtClean="0"/>
              <a:t> </a:t>
            </a:r>
            <a:r>
              <a:rPr lang="fr-CH" baseline="0" dirty="0" err="1" smtClean="0"/>
              <a:t>each</a:t>
            </a:r>
            <a:r>
              <a:rPr lang="fr-CH" baseline="0" dirty="0" smtClean="0"/>
              <a:t> </a:t>
            </a:r>
            <a:r>
              <a:rPr lang="fr-CH" baseline="0" dirty="0" err="1" smtClean="0"/>
              <a:t>disease</a:t>
            </a:r>
            <a:r>
              <a:rPr lang="fr-CH" baseline="0" dirty="0" smtClean="0"/>
              <a:t> and put </a:t>
            </a:r>
            <a:r>
              <a:rPr lang="fr-CH" baseline="0" dirty="0" err="1" smtClean="0"/>
              <a:t>some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disgusting</a:t>
            </a:r>
            <a:r>
              <a:rPr lang="fr-CH" baseline="0" dirty="0" smtClean="0"/>
              <a:t> </a:t>
            </a:r>
            <a:r>
              <a:rPr lang="fr-CH" baseline="0" dirty="0" err="1" smtClean="0"/>
              <a:t>pictures</a:t>
            </a:r>
            <a:endParaRPr lang="fr-CH" baseline="0" dirty="0" smtClean="0"/>
          </a:p>
          <a:p>
            <a:endParaRPr lang="fr-CH" dirty="0" smtClean="0"/>
          </a:p>
          <a:p>
            <a:r>
              <a:rPr lang="fr-CH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stemic</a:t>
            </a:r>
            <a:r>
              <a:rPr lang="fr-CH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H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sclerosis</a:t>
            </a:r>
            <a:r>
              <a:rPr lang="fr-CH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fr-CH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SSc</a:t>
            </a:r>
            <a:r>
              <a:rPr lang="fr-CH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fr-CH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</a:t>
            </a:r>
            <a:r>
              <a:rPr lang="fr-CH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fr-CH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systemic</a:t>
            </a:r>
            <a:r>
              <a:rPr lang="fr-CH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connective tissue </a:t>
            </a:r>
            <a:r>
              <a:rPr lang="fr-CH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disease</a:t>
            </a:r>
            <a:r>
              <a:rPr lang="fr-CH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fr-CH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Characteristics</a:t>
            </a:r>
            <a:r>
              <a:rPr lang="fr-CH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fr-CH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systemic</a:t>
            </a:r>
            <a:r>
              <a:rPr lang="fr-CH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H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sclerosis</a:t>
            </a:r>
            <a:r>
              <a:rPr lang="fr-CH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H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include</a:t>
            </a:r>
            <a:r>
              <a:rPr lang="fr-CH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essential </a:t>
            </a:r>
            <a:r>
              <a:rPr lang="fr-CH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vasomotor</a:t>
            </a:r>
            <a:r>
              <a:rPr lang="fr-CH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H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disturbances</a:t>
            </a:r>
            <a:r>
              <a:rPr lang="fr-CH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fr-CH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fibrosis</a:t>
            </a:r>
            <a:r>
              <a:rPr lang="fr-CH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fr-CH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subsequent</a:t>
            </a:r>
            <a:r>
              <a:rPr lang="fr-CH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H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atrophy</a:t>
            </a:r>
            <a:r>
              <a:rPr lang="fr-CH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the skin (</a:t>
            </a:r>
            <a:r>
              <a:rPr lang="fr-CH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</a:t>
            </a:r>
            <a:r>
              <a:rPr lang="fr-CH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image </a:t>
            </a:r>
            <a:r>
              <a:rPr lang="fr-CH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below</a:t>
            </a:r>
            <a:r>
              <a:rPr lang="fr-CH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fr-CH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subcutaneous</a:t>
            </a:r>
            <a:r>
              <a:rPr lang="fr-CH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tissue, muscles, and </a:t>
            </a:r>
            <a:r>
              <a:rPr lang="fr-CH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internal</a:t>
            </a:r>
            <a:r>
              <a:rPr lang="fr-CH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H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organs</a:t>
            </a:r>
            <a:r>
              <a:rPr lang="fr-CH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fr-CH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</a:t>
            </a:r>
            <a:r>
              <a:rPr lang="fr-CH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fr-CH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alimentary</a:t>
            </a:r>
            <a:r>
              <a:rPr lang="fr-CH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tract, </a:t>
            </a:r>
            <a:r>
              <a:rPr lang="fr-CH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lungs</a:t>
            </a:r>
            <a:r>
              <a:rPr lang="fr-CH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fr-CH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heart</a:t>
            </a:r>
            <a:r>
              <a:rPr lang="fr-CH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fr-CH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kidney</a:t>
            </a:r>
            <a:r>
              <a:rPr lang="fr-CH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CNS); and </a:t>
            </a:r>
            <a:r>
              <a:rPr lang="fr-CH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immunologic</a:t>
            </a:r>
            <a:r>
              <a:rPr lang="fr-CH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H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disturbances</a:t>
            </a:r>
            <a:r>
              <a:rPr lang="fr-CH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H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accompany</a:t>
            </a:r>
            <a:r>
              <a:rPr lang="fr-CH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H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</a:t>
            </a:r>
            <a:r>
              <a:rPr lang="fr-CH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H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findings</a:t>
            </a:r>
            <a:r>
              <a:rPr lang="fr-CH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fr-CH" dirty="0" smtClean="0"/>
          </a:p>
          <a:p>
            <a:endParaRPr lang="fr-CH" dirty="0" smtClean="0"/>
          </a:p>
          <a:p>
            <a:endParaRPr lang="fr-CH" dirty="0" smtClean="0"/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Multiple sclerosis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also known as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disseminated sclerosis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or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encephalomyelitis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disseminata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is an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Inflammation"/>
              </a:rPr>
              <a:t>inflammatory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disease in which the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Myelin sheaths"/>
              </a:rPr>
              <a:t>insulating covers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Neurons"/>
              </a:rPr>
              <a:t>nerve cells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in the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Human brain"/>
              </a:rPr>
              <a:t>brain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and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Spinal cord"/>
              </a:rPr>
              <a:t>spinal cord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are damaged. This damage disrupts the ability of parts of the nervous system to communicate, resulting in a wide range of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Medical sign"/>
              </a:rPr>
              <a:t>signs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and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Symptom"/>
              </a:rPr>
              <a:t>symptoms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/>
              </a:rPr>
              <a:t>[1]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/>
              </a:rPr>
              <a:t>[2]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including physical,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 tooltip="Cognitive disability"/>
              </a:rPr>
              <a:t>mental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/>
              </a:rPr>
              <a:t>[2]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and sometimes psychiatric problems.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3"/>
              </a:rPr>
              <a:t>[3]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MS takes several forms, with new symptoms either occurring in isolated attacks (relapsing forms) or building up over time (progressive forms).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4"/>
              </a:rPr>
              <a:t>[4]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Between attacks, symptoms may disappear completely; however, permanent neurological problems often occur, especially as the disease advances.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4"/>
              </a:rPr>
              <a:t>[4]</a:t>
            </a:r>
            <a:endParaRPr lang="en-US" sz="1200" b="0" i="0" u="none" strike="noStrike" kern="1200" baseline="300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300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300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Rheumatoid arthritis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is a chronic,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5" tooltip="Systemic disease"/>
              </a:rPr>
              <a:t>systemic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Inflammation"/>
              </a:rPr>
              <a:t>inflammatory disorder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that primarily affects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6" tooltip="Synovial joints"/>
              </a:rPr>
              <a:t>joints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7"/>
              </a:rPr>
              <a:t>[1]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It may result in deformed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8" tooltip="Pain"/>
              </a:rPr>
              <a:t>painful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joints, which can lead to loss of function. The disease may also have signs and symptoms in organs other than joints.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35A8A-7304-41E9-A99B-45E06967801D}" type="slidenum">
              <a:rPr lang="fr-CH" smtClean="0"/>
              <a:t>10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64983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35A8A-7304-41E9-A99B-45E06967801D}" type="slidenum">
              <a:rPr lang="fr-CH" smtClean="0"/>
              <a:t>11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54217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baseline="0" dirty="0" smtClean="0"/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35A8A-7304-41E9-A99B-45E06967801D}" type="slidenum">
              <a:rPr lang="fr-CH" smtClean="0"/>
              <a:t>12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371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Alpha</a:t>
            </a:r>
            <a:r>
              <a:rPr lang="fr-CH" baseline="0" dirty="0" smtClean="0"/>
              <a:t> </a:t>
            </a:r>
            <a:r>
              <a:rPr lang="fr-CH" baseline="0" dirty="0" err="1" smtClean="0"/>
              <a:t>error</a:t>
            </a:r>
            <a:r>
              <a:rPr lang="fr-CH" baseline="0" dirty="0" smtClean="0"/>
              <a:t> = the </a:t>
            </a:r>
            <a:r>
              <a:rPr lang="fr-CH" baseline="0" dirty="0" err="1" smtClean="0"/>
              <a:t>probability</a:t>
            </a:r>
            <a:r>
              <a:rPr lang="fr-CH" baseline="0" dirty="0" smtClean="0"/>
              <a:t> to </a:t>
            </a:r>
            <a:r>
              <a:rPr lang="fr-CH" baseline="0" dirty="0" err="1" smtClean="0"/>
              <a:t>reject</a:t>
            </a:r>
            <a:r>
              <a:rPr lang="fr-CH" baseline="0" dirty="0" smtClean="0"/>
              <a:t> H0 if H0 </a:t>
            </a:r>
            <a:r>
              <a:rPr lang="fr-CH" baseline="0" dirty="0" err="1" smtClean="0"/>
              <a:t>is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true</a:t>
            </a:r>
            <a:r>
              <a:rPr lang="fr-CH" baseline="0" dirty="0" smtClean="0"/>
              <a:t>…</a:t>
            </a:r>
          </a:p>
          <a:p>
            <a:r>
              <a:rPr lang="fr-CH" baseline="0" dirty="0" smtClean="0"/>
              <a:t>If </a:t>
            </a:r>
            <a:r>
              <a:rPr lang="fr-CH" baseline="0" dirty="0" err="1" smtClean="0"/>
              <a:t>we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had</a:t>
            </a:r>
            <a:r>
              <a:rPr lang="fr-CH" baseline="0" dirty="0" smtClean="0"/>
              <a:t> 1000 H0s </a:t>
            </a:r>
            <a:r>
              <a:rPr lang="fr-CH" baseline="0" dirty="0" err="1" smtClean="0"/>
              <a:t>taht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we</a:t>
            </a:r>
            <a:r>
              <a:rPr lang="fr-CH" baseline="0" dirty="0" smtClean="0"/>
              <a:t> tests the </a:t>
            </a:r>
            <a:r>
              <a:rPr lang="fr-CH" baseline="0" dirty="0" err="1" smtClean="0"/>
              <a:t>error</a:t>
            </a:r>
            <a:r>
              <a:rPr lang="fr-CH" baseline="0" dirty="0" smtClean="0"/>
              <a:t> alpha </a:t>
            </a:r>
            <a:r>
              <a:rPr lang="fr-CH" baseline="0" dirty="0" err="1" smtClean="0"/>
              <a:t>is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multiplied</a:t>
            </a:r>
            <a:r>
              <a:rPr lang="fr-CH" baseline="0" dirty="0" smtClean="0"/>
              <a:t> by 1000</a:t>
            </a:r>
          </a:p>
          <a:p>
            <a:r>
              <a:rPr lang="fr-CH" baseline="0" dirty="0" err="1" smtClean="0"/>
              <a:t>Because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there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is</a:t>
            </a:r>
            <a:r>
              <a:rPr lang="fr-CH" baseline="0" dirty="0" smtClean="0"/>
              <a:t> a </a:t>
            </a:r>
            <a:r>
              <a:rPr lang="fr-CH" baseline="0" dirty="0" err="1" smtClean="0"/>
              <a:t>sum</a:t>
            </a:r>
            <a:r>
              <a:rPr lang="fr-CH" baseline="0" dirty="0" smtClean="0"/>
              <a:t> of all the </a:t>
            </a:r>
            <a:r>
              <a:rPr lang="fr-CH" baseline="0" dirty="0" err="1" smtClean="0"/>
              <a:t>error</a:t>
            </a:r>
            <a:r>
              <a:rPr lang="fr-CH" baseline="0" dirty="0" smtClean="0"/>
              <a:t> alpha </a:t>
            </a:r>
            <a:r>
              <a:rPr lang="fr-CH" baseline="0" dirty="0" err="1" smtClean="0"/>
              <a:t>so</a:t>
            </a:r>
            <a:r>
              <a:rPr lang="fr-CH" baseline="0" dirty="0" smtClean="0"/>
              <a:t> </a:t>
            </a:r>
            <a:r>
              <a:rPr lang="fr-CH" baseline="0" dirty="0" err="1" smtClean="0"/>
              <a:t>we</a:t>
            </a:r>
            <a:r>
              <a:rPr lang="fr-CH" baseline="0" dirty="0" smtClean="0"/>
              <a:t> are no more at alpha = 0.05 for the «global» H0 (?)</a:t>
            </a:r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35A8A-7304-41E9-A99B-45E06967801D}" type="slidenum">
              <a:rPr lang="fr-CH" smtClean="0"/>
              <a:t>13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428944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False discovery rate (FDR) is designed to control the proportion of false positives among the set of rejected hypotheses ®</a:t>
            </a:r>
          </a:p>
          <a:p>
            <a:r>
              <a:rPr lang="en-US" dirty="0" smtClean="0"/>
              <a:t>We don’t</a:t>
            </a:r>
            <a:r>
              <a:rPr lang="en-US" baseline="0" dirty="0" smtClean="0"/>
              <a:t> have to speak about the FDR because we don’t FDR.</a:t>
            </a:r>
          </a:p>
          <a:p>
            <a:r>
              <a:rPr lang="en-US" baseline="0" dirty="0" smtClean="0"/>
              <a:t>??????</a:t>
            </a:r>
          </a:p>
          <a:p>
            <a:r>
              <a:rPr lang="en-US" baseline="0" dirty="0" smtClean="0"/>
              <a:t>1)We made 1000 correlation test with permuted data to find out if the value of the observed </a:t>
            </a:r>
            <a:r>
              <a:rPr lang="en-US" baseline="0" dirty="0" err="1" smtClean="0"/>
              <a:t>corraltion</a:t>
            </a:r>
            <a:r>
              <a:rPr lang="en-US" baseline="0" dirty="0" smtClean="0"/>
              <a:t> are significant </a:t>
            </a:r>
          </a:p>
          <a:p>
            <a:r>
              <a:rPr lang="en-US" baseline="0" dirty="0" smtClean="0"/>
              <a:t>2)We tried to obtain the </a:t>
            </a:r>
            <a:r>
              <a:rPr lang="en-US" baseline="0" dirty="0" err="1" smtClean="0"/>
              <a:t>quantile</a:t>
            </a:r>
            <a:r>
              <a:rPr lang="en-US" baseline="0" dirty="0" smtClean="0"/>
              <a:t> 95% of the permuted values so that we can take in the last part…</a:t>
            </a:r>
          </a:p>
          <a:p>
            <a:r>
              <a:rPr lang="en-US" baseline="0" dirty="0" smtClean="0"/>
              <a:t>3)Use the </a:t>
            </a:r>
            <a:r>
              <a:rPr lang="en-US" baseline="0" dirty="0" err="1" smtClean="0"/>
              <a:t>quantile</a:t>
            </a:r>
            <a:r>
              <a:rPr lang="en-US" baseline="0" dirty="0" smtClean="0"/>
              <a:t> 95% of the </a:t>
            </a:r>
            <a:r>
              <a:rPr lang="en-US" baseline="0" dirty="0" err="1" smtClean="0"/>
              <a:t>paermuted</a:t>
            </a:r>
            <a:r>
              <a:rPr lang="en-US" baseline="0" dirty="0" smtClean="0"/>
              <a:t> values as threshold, to only keep the significant value </a:t>
            </a:r>
            <a:r>
              <a:rPr lang="en-US" baseline="0" dirty="0" smtClean="0">
                <a:sym typeface="Wingdings"/>
              </a:rPr>
              <a:t>greater than 95% in the normal distribution.</a:t>
            </a:r>
            <a:endParaRPr lang="en-US" baseline="0" dirty="0" smtClean="0"/>
          </a:p>
          <a:p>
            <a:r>
              <a:rPr lang="fr-CH" dirty="0" smtClean="0"/>
              <a:t>????????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35A8A-7304-41E9-A99B-45E06967801D}" type="slidenum">
              <a:rPr lang="fr-CH" smtClean="0"/>
              <a:t>14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12495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err="1" smtClean="0"/>
              <a:t>Negative</a:t>
            </a:r>
            <a:r>
              <a:rPr lang="fr-CH" dirty="0" smtClean="0"/>
              <a:t> </a:t>
            </a:r>
            <a:r>
              <a:rPr lang="fr-CH" dirty="0" err="1" smtClean="0"/>
              <a:t>correlation</a:t>
            </a:r>
            <a:endParaRPr lang="fr-CH" dirty="0" smtClean="0"/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35A8A-7304-41E9-A99B-45E06967801D}" type="slidenum">
              <a:rPr lang="fr-CH" smtClean="0"/>
              <a:t>18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1992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1EE8-ECFD-4592-87F8-D8067F0B1A1B}" type="datetimeFigureOut">
              <a:rPr lang="fr-CH" smtClean="0"/>
              <a:t>21.05.2015</a:t>
            </a:fld>
            <a:endParaRPr lang="fr-CH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E0CAB5-BCD7-4766-ACD4-6E4804DD2D34}" type="slidenum">
              <a:rPr lang="fr-CH" smtClean="0"/>
              <a:t>‹N°›</a:t>
            </a:fld>
            <a:endParaRPr lang="fr-CH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1EE8-ECFD-4592-87F8-D8067F0B1A1B}" type="datetimeFigureOut">
              <a:rPr lang="fr-CH" smtClean="0"/>
              <a:t>21.05.2015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CAB5-BCD7-4766-ACD4-6E4804DD2D34}" type="slidenum">
              <a:rPr lang="fr-CH" smtClean="0"/>
              <a:t>‹N°›</a:t>
            </a:fld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EE0CAB5-BCD7-4766-ACD4-6E4804DD2D34}" type="slidenum">
              <a:rPr lang="fr-CH" smtClean="0"/>
              <a:t>‹N°›</a:t>
            </a:fld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1EE8-ECFD-4592-87F8-D8067F0B1A1B}" type="datetimeFigureOut">
              <a:rPr lang="fr-CH" smtClean="0"/>
              <a:t>21.05.2015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1EE8-ECFD-4592-87F8-D8067F0B1A1B}" type="datetimeFigureOut">
              <a:rPr lang="fr-CH" smtClean="0"/>
              <a:t>21.05.2015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EE0CAB5-BCD7-4766-ACD4-6E4804DD2D34}" type="slidenum">
              <a:rPr lang="fr-CH" smtClean="0"/>
              <a:t>‹N°›</a:t>
            </a:fld>
            <a:endParaRPr lang="fr-CH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1EE8-ECFD-4592-87F8-D8067F0B1A1B}" type="datetimeFigureOut">
              <a:rPr lang="fr-CH" smtClean="0"/>
              <a:t>21.05.2015</a:t>
            </a:fld>
            <a:endParaRPr lang="fr-CH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E0CAB5-BCD7-4766-ACD4-6E4804DD2D34}" type="slidenum">
              <a:rPr lang="fr-CH" smtClean="0"/>
              <a:t>‹N°›</a:t>
            </a:fld>
            <a:endParaRPr lang="fr-CH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C931EE8-ECFD-4592-87F8-D8067F0B1A1B}" type="datetimeFigureOut">
              <a:rPr lang="fr-CH" smtClean="0"/>
              <a:t>21.05.2015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CAB5-BCD7-4766-ACD4-6E4804DD2D34}" type="slidenum">
              <a:rPr lang="fr-CH" smtClean="0"/>
              <a:t>‹N°›</a:t>
            </a:fld>
            <a:endParaRPr lang="fr-CH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1EE8-ECFD-4592-87F8-D8067F0B1A1B}" type="datetimeFigureOut">
              <a:rPr lang="fr-CH" smtClean="0"/>
              <a:t>21.05.2015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CH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EE0CAB5-BCD7-4766-ACD4-6E4804DD2D34}" type="slidenum">
              <a:rPr lang="fr-CH" smtClean="0"/>
              <a:t>‹N°›</a:t>
            </a:fld>
            <a:endParaRPr lang="fr-CH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1EE8-ECFD-4592-87F8-D8067F0B1A1B}" type="datetimeFigureOut">
              <a:rPr lang="fr-CH" smtClean="0"/>
              <a:t>21.05.2015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EE0CAB5-BCD7-4766-ACD4-6E4804DD2D34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1EE8-ECFD-4592-87F8-D8067F0B1A1B}" type="datetimeFigureOut">
              <a:rPr lang="fr-CH" smtClean="0"/>
              <a:t>21.05.2015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E0CAB5-BCD7-4766-ACD4-6E4804DD2D34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E0CAB5-BCD7-4766-ACD4-6E4804DD2D34}" type="slidenum">
              <a:rPr lang="fr-CH" smtClean="0"/>
              <a:t>‹N°›</a:t>
            </a:fld>
            <a:endParaRPr lang="fr-CH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1EE8-ECFD-4592-87F8-D8067F0B1A1B}" type="datetimeFigureOut">
              <a:rPr lang="fr-CH" smtClean="0"/>
              <a:t>21.05.2015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EE0CAB5-BCD7-4766-ACD4-6E4804DD2D34}" type="slidenum">
              <a:rPr lang="fr-CH" smtClean="0"/>
              <a:t>‹N°›</a:t>
            </a:fld>
            <a:endParaRPr lang="fr-CH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C931EE8-ECFD-4592-87F8-D8067F0B1A1B}" type="datetimeFigureOut">
              <a:rPr lang="fr-CH" smtClean="0"/>
              <a:t>21.05.2015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C931EE8-ECFD-4592-87F8-D8067F0B1A1B}" type="datetimeFigureOut">
              <a:rPr lang="fr-CH" smtClean="0"/>
              <a:t>21.05.2015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CH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E0CAB5-BCD7-4766-ACD4-6E4804DD2D34}" type="slidenum">
              <a:rPr lang="fr-CH" smtClean="0"/>
              <a:t>‹N°›</a:t>
            </a:fld>
            <a:endParaRPr lang="fr-CH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3356992"/>
            <a:ext cx="6400800" cy="2904728"/>
          </a:xfrm>
        </p:spPr>
        <p:txBody>
          <a:bodyPr>
            <a:normAutofit lnSpcReduction="10000"/>
          </a:bodyPr>
          <a:lstStyle/>
          <a:p>
            <a:r>
              <a:rPr lang="fr-CH" dirty="0" err="1" smtClean="0"/>
              <a:t>Supervisor</a:t>
            </a:r>
            <a:r>
              <a:rPr lang="fr-CH" dirty="0" smtClean="0"/>
              <a:t>:</a:t>
            </a:r>
          </a:p>
          <a:p>
            <a:r>
              <a:rPr lang="fr-CH" b="0" dirty="0" err="1"/>
              <a:t>Yihong</a:t>
            </a:r>
            <a:r>
              <a:rPr lang="fr-CH" b="0" dirty="0"/>
              <a:t> Jennifer </a:t>
            </a:r>
            <a:r>
              <a:rPr lang="fr-CH" b="0" dirty="0" smtClean="0"/>
              <a:t>Tan</a:t>
            </a:r>
          </a:p>
          <a:p>
            <a:endParaRPr lang="fr-CH" b="0" dirty="0" smtClean="0"/>
          </a:p>
          <a:p>
            <a:endParaRPr lang="fr-CH" b="0" dirty="0"/>
          </a:p>
          <a:p>
            <a:endParaRPr lang="fr-CH" b="0" dirty="0"/>
          </a:p>
          <a:p>
            <a:endParaRPr lang="fr-CH" b="0" dirty="0" smtClean="0"/>
          </a:p>
          <a:p>
            <a:endParaRPr lang="fr-CH" b="0" dirty="0"/>
          </a:p>
          <a:p>
            <a:r>
              <a:rPr lang="fr-CH" dirty="0" err="1"/>
              <a:t>Eric</a:t>
            </a:r>
            <a:r>
              <a:rPr lang="fr-CH" dirty="0"/>
              <a:t> </a:t>
            </a:r>
            <a:r>
              <a:rPr lang="fr-CH" dirty="0" err="1" smtClean="0"/>
              <a:t>Gähwiler</a:t>
            </a:r>
            <a:endParaRPr lang="fr-CH" dirty="0" smtClean="0"/>
          </a:p>
          <a:p>
            <a:r>
              <a:rPr lang="fr-CH" dirty="0" smtClean="0"/>
              <a:t>Karim </a:t>
            </a:r>
            <a:r>
              <a:rPr lang="fr-CH" dirty="0" err="1" smtClean="0"/>
              <a:t>Hamidi</a:t>
            </a:r>
            <a:endParaRPr lang="fr-CH" dirty="0" smtClean="0"/>
          </a:p>
          <a:p>
            <a:r>
              <a:rPr lang="fr-CH" dirty="0" smtClean="0"/>
              <a:t>Virginie Ricci</a:t>
            </a:r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H" dirty="0" smtClean="0"/>
              <a:t>Identification of Auto-Immune </a:t>
            </a:r>
            <a:r>
              <a:rPr lang="fr-CH" dirty="0" err="1" smtClean="0"/>
              <a:t>disease</a:t>
            </a:r>
            <a:r>
              <a:rPr lang="fr-CH" dirty="0" smtClean="0"/>
              <a:t> </a:t>
            </a:r>
            <a:r>
              <a:rPr lang="fr-CH" dirty="0" err="1" smtClean="0"/>
              <a:t>associated</a:t>
            </a:r>
            <a:r>
              <a:rPr lang="fr-CH" dirty="0" smtClean="0"/>
              <a:t> </a:t>
            </a:r>
            <a:r>
              <a:rPr lang="fr-CH" dirty="0" err="1" smtClean="0"/>
              <a:t>Intergenic</a:t>
            </a:r>
            <a:r>
              <a:rPr lang="fr-CH" dirty="0" smtClean="0"/>
              <a:t> Long </a:t>
            </a:r>
            <a:r>
              <a:rPr lang="fr-CH" dirty="0" err="1" smtClean="0"/>
              <a:t>noncoding</a:t>
            </a:r>
            <a:r>
              <a:rPr lang="fr-CH" dirty="0" smtClean="0"/>
              <a:t> </a:t>
            </a:r>
            <a:r>
              <a:rPr lang="fr-CH" dirty="0" err="1" smtClean="0"/>
              <a:t>RNAs</a:t>
            </a:r>
            <a:r>
              <a:rPr lang="fr-CH" dirty="0" smtClean="0"/>
              <a:t>  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664524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Dataset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fr-CH" dirty="0" err="1"/>
              <a:t>Crohn's</a:t>
            </a:r>
            <a:r>
              <a:rPr lang="fr-CH" dirty="0"/>
              <a:t> </a:t>
            </a:r>
            <a:r>
              <a:rPr lang="fr-CH" dirty="0" err="1" smtClean="0"/>
              <a:t>disease</a:t>
            </a:r>
            <a:endParaRPr lang="fr-CH" dirty="0" smtClean="0"/>
          </a:p>
          <a:p>
            <a:pPr lvl="1"/>
            <a:r>
              <a:rPr lang="fr-CH" dirty="0" err="1" smtClean="0"/>
              <a:t>Hypothyroidism</a:t>
            </a:r>
            <a:endParaRPr lang="fr-CH" dirty="0" smtClean="0"/>
          </a:p>
          <a:p>
            <a:pPr lvl="1"/>
            <a:r>
              <a:rPr lang="fr-CH" dirty="0" smtClean="0"/>
              <a:t>Multiple </a:t>
            </a:r>
            <a:r>
              <a:rPr lang="fr-CH" dirty="0" err="1" smtClean="0"/>
              <a:t>sclerosis</a:t>
            </a:r>
            <a:endParaRPr lang="fr-CH" dirty="0" smtClean="0"/>
          </a:p>
          <a:p>
            <a:pPr lvl="1"/>
            <a:r>
              <a:rPr lang="fr-CH" dirty="0" err="1" smtClean="0"/>
              <a:t>Psoriatic</a:t>
            </a:r>
            <a:r>
              <a:rPr lang="fr-CH" dirty="0" smtClean="0"/>
              <a:t> </a:t>
            </a:r>
            <a:r>
              <a:rPr lang="fr-CH" dirty="0" err="1" smtClean="0"/>
              <a:t>arthritis</a:t>
            </a:r>
            <a:endParaRPr lang="fr-CH" dirty="0" smtClean="0"/>
          </a:p>
          <a:p>
            <a:pPr lvl="1"/>
            <a:r>
              <a:rPr lang="fr-CH" dirty="0" err="1" smtClean="0"/>
              <a:t>Rheumatoid</a:t>
            </a:r>
            <a:r>
              <a:rPr lang="fr-CH" dirty="0" smtClean="0"/>
              <a:t> </a:t>
            </a:r>
            <a:r>
              <a:rPr lang="fr-CH" dirty="0" err="1" smtClean="0"/>
              <a:t>arthritis</a:t>
            </a:r>
            <a:endParaRPr lang="fr-CH" dirty="0" smtClean="0"/>
          </a:p>
          <a:p>
            <a:pPr lvl="1"/>
            <a:r>
              <a:rPr lang="en-US" dirty="0" smtClean="0"/>
              <a:t>Systemic lupus erythematosus and Systemic sclerosis</a:t>
            </a:r>
          </a:p>
          <a:p>
            <a:pPr lvl="1"/>
            <a:r>
              <a:rPr lang="fr-CH" dirty="0" smtClean="0"/>
              <a:t>Type 1 </a:t>
            </a:r>
            <a:r>
              <a:rPr lang="fr-CH" dirty="0" err="1" smtClean="0"/>
              <a:t>diabetes</a:t>
            </a:r>
            <a:endParaRPr lang="fr-CH" dirty="0" smtClean="0"/>
          </a:p>
          <a:p>
            <a:pPr marL="274320" lvl="1" indent="0">
              <a:buNone/>
            </a:pPr>
            <a:endParaRPr lang="fr-CH" dirty="0" smtClean="0"/>
          </a:p>
          <a:p>
            <a:pPr marL="274320" lvl="1" indent="0">
              <a:buNone/>
            </a:pPr>
            <a:r>
              <a:rPr lang="fr-CH" dirty="0" err="1" smtClean="0"/>
              <a:t>Only</a:t>
            </a:r>
            <a:r>
              <a:rPr lang="fr-CH" dirty="0" smtClean="0"/>
              <a:t> </a:t>
            </a:r>
            <a:r>
              <a:rPr lang="fr-CH" dirty="0" err="1" smtClean="0"/>
              <a:t>SNPs</a:t>
            </a:r>
            <a:r>
              <a:rPr lang="fr-CH" dirty="0" smtClean="0"/>
              <a:t> </a:t>
            </a:r>
            <a:r>
              <a:rPr lang="fr-CH" dirty="0" err="1" smtClean="0"/>
              <a:t>associated</a:t>
            </a:r>
            <a:r>
              <a:rPr lang="fr-CH" dirty="0" smtClean="0"/>
              <a:t> to the traits </a:t>
            </a:r>
            <a:r>
              <a:rPr lang="fr-CH" dirty="0" err="1" smtClean="0"/>
              <a:t>with</a:t>
            </a:r>
            <a:r>
              <a:rPr lang="fr-CH" dirty="0" smtClean="0"/>
              <a:t> a </a:t>
            </a:r>
            <a:r>
              <a:rPr lang="fr-CH" dirty="0" err="1" smtClean="0"/>
              <a:t>p.value</a:t>
            </a:r>
            <a:r>
              <a:rPr lang="fr-CH" dirty="0" smtClean="0"/>
              <a:t> &lt; 5x10-8</a:t>
            </a:r>
            <a:endParaRPr lang="fr-CH" dirty="0"/>
          </a:p>
        </p:txBody>
      </p:sp>
      <p:sp>
        <p:nvSpPr>
          <p:cNvPr id="5" name="Flèche vers le bas 4"/>
          <p:cNvSpPr/>
          <p:nvPr/>
        </p:nvSpPr>
        <p:spPr>
          <a:xfrm>
            <a:off x="4283968" y="5229200"/>
            <a:ext cx="72008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ZoneTexte 5"/>
          <p:cNvSpPr txBox="1"/>
          <p:nvPr/>
        </p:nvSpPr>
        <p:spPr>
          <a:xfrm>
            <a:off x="2064615" y="5965630"/>
            <a:ext cx="5134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000" b="1" dirty="0" smtClean="0"/>
              <a:t>579 </a:t>
            </a:r>
            <a:r>
              <a:rPr lang="fr-CH" sz="2000" b="1" dirty="0" err="1" smtClean="0"/>
              <a:t>SNPs</a:t>
            </a:r>
            <a:r>
              <a:rPr lang="fr-CH" sz="2000" b="1" dirty="0" smtClean="0"/>
              <a:t> </a:t>
            </a:r>
            <a:r>
              <a:rPr lang="fr-CH" sz="2000" b="1" dirty="0" err="1" smtClean="0"/>
              <a:t>associated</a:t>
            </a:r>
            <a:r>
              <a:rPr lang="fr-CH" sz="2000" b="1" dirty="0" smtClean="0"/>
              <a:t> to immune traits</a:t>
            </a:r>
            <a:endParaRPr lang="fr-CH" sz="2000" b="1" dirty="0"/>
          </a:p>
        </p:txBody>
      </p:sp>
    </p:spTree>
    <p:extLst>
      <p:ext uri="{BB962C8B-B14F-4D97-AF65-F5344CB8AC3E}">
        <p14:creationId xmlns:p14="http://schemas.microsoft.com/office/powerpoint/2010/main" val="151110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Methodology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4572000"/>
          </a:xfrm>
        </p:spPr>
        <p:txBody>
          <a:bodyPr/>
          <a:lstStyle/>
          <a:p>
            <a:pPr marL="0" indent="0">
              <a:buNone/>
            </a:pPr>
            <a:endParaRPr lang="fr-CH" dirty="0"/>
          </a:p>
          <a:p>
            <a:r>
              <a:rPr lang="fr-CH" dirty="0" smtClean="0"/>
              <a:t>Data </a:t>
            </a:r>
            <a:r>
              <a:rPr lang="fr-CH" dirty="0" err="1" smtClean="0"/>
              <a:t>collecting</a:t>
            </a:r>
            <a:r>
              <a:rPr lang="fr-CH" dirty="0" smtClean="0"/>
              <a:t> and manipulations</a:t>
            </a:r>
          </a:p>
          <a:p>
            <a:endParaRPr lang="fr-CH" dirty="0"/>
          </a:p>
          <a:p>
            <a:r>
              <a:rPr lang="fr-CH" dirty="0" err="1" smtClean="0"/>
              <a:t>Estimate</a:t>
            </a:r>
            <a:r>
              <a:rPr lang="fr-CH" dirty="0" smtClean="0"/>
              <a:t> </a:t>
            </a:r>
            <a:r>
              <a:rPr lang="fr-CH" dirty="0" err="1" smtClean="0"/>
              <a:t>correlation</a:t>
            </a:r>
            <a:r>
              <a:rPr lang="fr-CH" dirty="0" smtClean="0"/>
              <a:t> test </a:t>
            </a:r>
            <a:r>
              <a:rPr lang="fr-CH" dirty="0" err="1" smtClean="0"/>
              <a:t>between</a:t>
            </a:r>
            <a:r>
              <a:rPr lang="fr-CH" dirty="0" smtClean="0"/>
              <a:t> </a:t>
            </a:r>
            <a:r>
              <a:rPr lang="fr-CH" dirty="0" err="1" smtClean="0"/>
              <a:t>lincRNAs</a:t>
            </a:r>
            <a:r>
              <a:rPr lang="fr-CH" dirty="0" smtClean="0"/>
              <a:t> expression </a:t>
            </a:r>
            <a:r>
              <a:rPr lang="fr-CH" dirty="0" err="1" smtClean="0"/>
              <a:t>levels</a:t>
            </a:r>
            <a:r>
              <a:rPr lang="fr-CH" dirty="0" smtClean="0"/>
              <a:t> and </a:t>
            </a:r>
            <a:r>
              <a:rPr lang="fr-CH" dirty="0" err="1" smtClean="0"/>
              <a:t>genotypes</a:t>
            </a:r>
            <a:r>
              <a:rPr lang="fr-CH" dirty="0" smtClean="0"/>
              <a:t> of Auto-Immune </a:t>
            </a:r>
            <a:r>
              <a:rPr lang="fr-CH" dirty="0" err="1" smtClean="0"/>
              <a:t>diseases-SNPs</a:t>
            </a:r>
            <a:r>
              <a:rPr lang="fr-CH" dirty="0" smtClean="0"/>
              <a:t> – cis-</a:t>
            </a:r>
            <a:r>
              <a:rPr lang="fr-CH" dirty="0" err="1" smtClean="0"/>
              <a:t>eQTL</a:t>
            </a:r>
            <a:endParaRPr lang="fr-CH" dirty="0" smtClean="0"/>
          </a:p>
          <a:p>
            <a:endParaRPr lang="fr-CH" dirty="0"/>
          </a:p>
          <a:p>
            <a:r>
              <a:rPr lang="fr-CH" dirty="0" err="1" smtClean="0"/>
              <a:t>Randomized</a:t>
            </a:r>
            <a:r>
              <a:rPr lang="fr-CH" dirty="0" smtClean="0"/>
              <a:t> multiple </a:t>
            </a:r>
            <a:r>
              <a:rPr lang="fr-CH" dirty="0" err="1" smtClean="0"/>
              <a:t>correlation</a:t>
            </a:r>
            <a:r>
              <a:rPr lang="fr-CH" dirty="0" smtClean="0"/>
              <a:t> test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97934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Methodology</a:t>
            </a:r>
            <a:endParaRPr lang="fr-CH" dirty="0"/>
          </a:p>
        </p:txBody>
      </p:sp>
      <p:grpSp>
        <p:nvGrpSpPr>
          <p:cNvPr id="4" name="Groupe 3"/>
          <p:cNvGrpSpPr/>
          <p:nvPr/>
        </p:nvGrpSpPr>
        <p:grpSpPr>
          <a:xfrm>
            <a:off x="1547664" y="1268760"/>
            <a:ext cx="5904656" cy="5284751"/>
            <a:chOff x="1331640" y="1400794"/>
            <a:chExt cx="5904656" cy="5284751"/>
          </a:xfrm>
        </p:grpSpPr>
        <p:sp>
          <p:nvSpPr>
            <p:cNvPr id="5" name="Rectangle 4"/>
            <p:cNvSpPr/>
            <p:nvPr/>
          </p:nvSpPr>
          <p:spPr>
            <a:xfrm>
              <a:off x="1331640" y="1544810"/>
              <a:ext cx="1944216" cy="8040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dirty="0" smtClean="0"/>
            </a:p>
            <a:p>
              <a:pPr algn="ctr"/>
              <a:r>
                <a:rPr lang="fr-CH" sz="1600" dirty="0" err="1" smtClean="0"/>
                <a:t>LincRNAs</a:t>
              </a:r>
              <a:r>
                <a:rPr lang="fr-CH" sz="1600" dirty="0" smtClean="0"/>
                <a:t> location</a:t>
              </a:r>
            </a:p>
            <a:p>
              <a:pPr algn="ctr"/>
              <a:r>
                <a:rPr lang="fr-CH" dirty="0" smtClean="0"/>
                <a:t>(7256)</a:t>
              </a:r>
              <a:endParaRPr lang="fr-CH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292080" y="1544810"/>
              <a:ext cx="1944216" cy="8040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600" dirty="0" smtClean="0"/>
            </a:p>
            <a:p>
              <a:pPr algn="ctr"/>
              <a:r>
                <a:rPr lang="fr-CH" sz="1600" dirty="0" err="1" smtClean="0"/>
                <a:t>SNPs</a:t>
              </a:r>
              <a:r>
                <a:rPr lang="fr-CH" sz="1600" dirty="0" smtClean="0"/>
                <a:t> location</a:t>
              </a:r>
            </a:p>
            <a:p>
              <a:pPr algn="ctr"/>
              <a:r>
                <a:rPr lang="fr-CH" sz="1600" dirty="0" smtClean="0"/>
                <a:t>(579)</a:t>
              </a:r>
              <a:endParaRPr lang="fr-CH" sz="16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284024" y="2624930"/>
              <a:ext cx="1944216" cy="7885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sz="1600" dirty="0" err="1" smtClean="0"/>
                <a:t>lincRNA</a:t>
              </a:r>
              <a:r>
                <a:rPr lang="fr-CH" sz="1600" dirty="0" smtClean="0"/>
                <a:t> close to the </a:t>
              </a:r>
              <a:r>
                <a:rPr lang="fr-CH" sz="1600" dirty="0" err="1" smtClean="0"/>
                <a:t>SNPs</a:t>
              </a:r>
              <a:endParaRPr lang="fr-CH" sz="1600" dirty="0" smtClean="0"/>
            </a:p>
            <a:p>
              <a:pPr algn="ctr"/>
              <a:r>
                <a:rPr lang="fr-CH" sz="1600" dirty="0" smtClean="0"/>
                <a:t>(2409 pairs)</a:t>
              </a:r>
              <a:endParaRPr lang="fr-CH" sz="16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084224" y="3777058"/>
              <a:ext cx="1944216" cy="7694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sz="1600" dirty="0" err="1" smtClean="0"/>
                <a:t>Genotypes</a:t>
              </a:r>
              <a:r>
                <a:rPr lang="fr-CH" sz="1600" dirty="0" smtClean="0"/>
                <a:t> of the </a:t>
              </a:r>
              <a:r>
                <a:rPr lang="fr-CH" sz="1600" dirty="0" err="1" smtClean="0"/>
                <a:t>SNPs</a:t>
              </a:r>
              <a:endParaRPr lang="fr-CH" sz="1600" dirty="0" smtClean="0"/>
            </a:p>
            <a:p>
              <a:pPr algn="ctr"/>
              <a:r>
                <a:rPr lang="fr-CH" sz="1600" dirty="0" smtClean="0"/>
                <a:t>(402) </a:t>
              </a:r>
              <a:endParaRPr lang="fr-CH" sz="1600" dirty="0"/>
            </a:p>
          </p:txBody>
        </p:sp>
        <p:sp>
          <p:nvSpPr>
            <p:cNvPr id="9" name="Flèche droite 8"/>
            <p:cNvSpPr/>
            <p:nvPr/>
          </p:nvSpPr>
          <p:spPr>
            <a:xfrm rot="5400000">
              <a:off x="3923740" y="1977046"/>
              <a:ext cx="648448" cy="64807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dirty="0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3995936" y="1400794"/>
              <a:ext cx="51007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3600" b="1" dirty="0" smtClean="0"/>
                <a:t>+</a:t>
              </a:r>
              <a:endParaRPr lang="fr-CH" sz="3600" b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627840" y="3777058"/>
              <a:ext cx="1944216" cy="7694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sz="1600" dirty="0" err="1" smtClean="0"/>
                <a:t>lincRNAs</a:t>
              </a:r>
              <a:r>
                <a:rPr lang="fr-CH" sz="1600" dirty="0" smtClean="0"/>
                <a:t> expression </a:t>
              </a:r>
              <a:r>
                <a:rPr lang="fr-CH" sz="1600" dirty="0" err="1" smtClean="0"/>
                <a:t>level</a:t>
              </a:r>
              <a:endParaRPr lang="fr-CH" sz="1600" dirty="0" smtClean="0"/>
            </a:p>
            <a:p>
              <a:pPr algn="ctr"/>
              <a:r>
                <a:rPr lang="fr-CH" sz="1600" dirty="0" smtClean="0"/>
                <a:t>(467)</a:t>
              </a:r>
              <a:endParaRPr lang="fr-CH" sz="1600" dirty="0"/>
            </a:p>
          </p:txBody>
        </p:sp>
        <p:sp>
          <p:nvSpPr>
            <p:cNvPr id="12" name="Accolade ouvrante 11"/>
            <p:cNvSpPr/>
            <p:nvPr/>
          </p:nvSpPr>
          <p:spPr>
            <a:xfrm rot="16200000">
              <a:off x="3957345" y="3671634"/>
              <a:ext cx="717087" cy="2368097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3" name="Flèche droite 12"/>
            <p:cNvSpPr/>
            <p:nvPr/>
          </p:nvSpPr>
          <p:spPr>
            <a:xfrm rot="8101083">
              <a:off x="2614188" y="3133185"/>
              <a:ext cx="576064" cy="68444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4" name="Flèche droite 13"/>
            <p:cNvSpPr/>
            <p:nvPr/>
          </p:nvSpPr>
          <p:spPr>
            <a:xfrm rot="2626340">
              <a:off x="5304765" y="3161132"/>
              <a:ext cx="576064" cy="68444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987824" y="5217218"/>
              <a:ext cx="2592288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dirty="0" smtClean="0"/>
            </a:p>
            <a:p>
              <a:pPr algn="ctr"/>
              <a:r>
                <a:rPr lang="fr-CH" sz="1600" dirty="0" err="1" smtClean="0"/>
                <a:t>Pearsons</a:t>
              </a:r>
              <a:r>
                <a:rPr lang="fr-CH" sz="1600" dirty="0" smtClean="0"/>
                <a:t>’ </a:t>
              </a:r>
            </a:p>
            <a:p>
              <a:pPr algn="ctr"/>
              <a:r>
                <a:rPr lang="fr-CH" sz="1600" dirty="0" err="1" smtClean="0"/>
                <a:t>Correlation</a:t>
              </a:r>
              <a:r>
                <a:rPr lang="fr-CH" sz="1600" dirty="0" smtClean="0"/>
                <a:t> Test</a:t>
              </a:r>
            </a:p>
            <a:p>
              <a:pPr algn="ctr"/>
              <a:endParaRPr lang="fr-CH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987824" y="6225923"/>
              <a:ext cx="2592288" cy="45962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dirty="0" smtClean="0"/>
                <a:t>Multiple test correction</a:t>
              </a:r>
              <a:endParaRPr lang="fr-CH" dirty="0"/>
            </a:p>
          </p:txBody>
        </p:sp>
        <p:sp>
          <p:nvSpPr>
            <p:cNvPr id="17" name="Flèche droite 13"/>
            <p:cNvSpPr/>
            <p:nvPr/>
          </p:nvSpPr>
          <p:spPr>
            <a:xfrm rot="5400000">
              <a:off x="4087790" y="5674250"/>
              <a:ext cx="417723" cy="68444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</p:spTree>
    <p:extLst>
      <p:ext uri="{BB962C8B-B14F-4D97-AF65-F5344CB8AC3E}">
        <p14:creationId xmlns:p14="http://schemas.microsoft.com/office/powerpoint/2010/main" val="358907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Multiple </a:t>
            </a:r>
            <a:r>
              <a:rPr lang="fr-CH" dirty="0" err="1" smtClean="0"/>
              <a:t>Correlation</a:t>
            </a:r>
            <a:r>
              <a:rPr lang="fr-CH" dirty="0" smtClean="0"/>
              <a:t> Tests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CH" sz="2400" dirty="0" smtClean="0"/>
              <a:t>Multiple Test :</a:t>
            </a:r>
          </a:p>
          <a:p>
            <a:pPr lvl="1"/>
            <a:r>
              <a:rPr lang="fr-CH" sz="2000" dirty="0" err="1" smtClean="0"/>
              <a:t>Many</a:t>
            </a:r>
            <a:r>
              <a:rPr lang="fr-CH" sz="2000" dirty="0" smtClean="0"/>
              <a:t> </a:t>
            </a:r>
            <a:r>
              <a:rPr lang="fr-CH" sz="2000" dirty="0" err="1" smtClean="0"/>
              <a:t>genotype</a:t>
            </a:r>
            <a:r>
              <a:rPr lang="fr-CH" sz="2000" dirty="0" smtClean="0"/>
              <a:t> ~ </a:t>
            </a:r>
            <a:r>
              <a:rPr lang="fr-CH" sz="2000" dirty="0" err="1" smtClean="0"/>
              <a:t>many</a:t>
            </a:r>
            <a:r>
              <a:rPr lang="fr-CH" sz="2000" dirty="0" smtClean="0"/>
              <a:t> expressions </a:t>
            </a:r>
            <a:r>
              <a:rPr lang="fr-CH" sz="2000" dirty="0" err="1" smtClean="0"/>
              <a:t>levels</a:t>
            </a:r>
            <a:r>
              <a:rPr lang="fr-CH" sz="2000" dirty="0" smtClean="0"/>
              <a:t> 373 / </a:t>
            </a:r>
            <a:r>
              <a:rPr lang="fr-CH" sz="2000" dirty="0" err="1" smtClean="0"/>
              <a:t>gene</a:t>
            </a:r>
            <a:endParaRPr lang="fr-CH" sz="2000" dirty="0" smtClean="0"/>
          </a:p>
          <a:p>
            <a:pPr lvl="2"/>
            <a:r>
              <a:rPr lang="fr-CH" sz="1800" dirty="0" err="1" smtClean="0"/>
              <a:t>Corresponding</a:t>
            </a:r>
            <a:r>
              <a:rPr lang="fr-CH" sz="1800" dirty="0" smtClean="0"/>
              <a:t> to do a </a:t>
            </a:r>
            <a:r>
              <a:rPr lang="fr-CH" sz="1800" dirty="0" err="1" smtClean="0"/>
              <a:t>correlation</a:t>
            </a:r>
            <a:r>
              <a:rPr lang="fr-CH" sz="1800" dirty="0" smtClean="0"/>
              <a:t> test for </a:t>
            </a:r>
            <a:r>
              <a:rPr lang="fr-CH" sz="1800" dirty="0" err="1" smtClean="0"/>
              <a:t>each</a:t>
            </a:r>
            <a:r>
              <a:rPr lang="fr-CH" sz="1800" dirty="0" smtClean="0"/>
              <a:t> expression </a:t>
            </a:r>
            <a:r>
              <a:rPr lang="fr-CH" sz="1800" dirty="0" err="1" smtClean="0"/>
              <a:t>levels</a:t>
            </a:r>
            <a:r>
              <a:rPr lang="fr-CH" sz="1800" dirty="0"/>
              <a:t> </a:t>
            </a:r>
            <a:r>
              <a:rPr lang="fr-CH" sz="1800" dirty="0" smtClean="0"/>
              <a:t>and </a:t>
            </a:r>
            <a:r>
              <a:rPr lang="fr-CH" sz="1800" dirty="0" err="1" smtClean="0"/>
              <a:t>genotypes</a:t>
            </a:r>
            <a:endParaRPr lang="fr-CH" sz="1800" dirty="0" smtClean="0"/>
          </a:p>
          <a:p>
            <a:pPr lvl="2"/>
            <a:endParaRPr lang="fr-CH" sz="1800" dirty="0"/>
          </a:p>
          <a:p>
            <a:pPr lvl="2"/>
            <a:endParaRPr lang="fr-CH" sz="1800" dirty="0" smtClean="0"/>
          </a:p>
          <a:p>
            <a:pPr lvl="2"/>
            <a:endParaRPr lang="fr-CH" sz="1800" dirty="0"/>
          </a:p>
          <a:p>
            <a:pPr lvl="2"/>
            <a:endParaRPr lang="fr-CH" sz="1800" dirty="0" smtClean="0"/>
          </a:p>
          <a:p>
            <a:pPr lvl="2"/>
            <a:endParaRPr lang="fr-CH" sz="1800" dirty="0"/>
          </a:p>
          <a:p>
            <a:pPr lvl="2"/>
            <a:endParaRPr lang="fr-CH" sz="1800" dirty="0"/>
          </a:p>
          <a:p>
            <a:r>
              <a:rPr lang="fr-CH" sz="2400" dirty="0" smtClean="0"/>
              <a:t>Multiple Test </a:t>
            </a:r>
            <a:r>
              <a:rPr lang="fr-CH" sz="2400" dirty="0" err="1" smtClean="0"/>
              <a:t>problem</a:t>
            </a:r>
            <a:r>
              <a:rPr lang="fr-CH" sz="2400" dirty="0" smtClean="0"/>
              <a:t> :</a:t>
            </a:r>
          </a:p>
          <a:p>
            <a:pPr lvl="1"/>
            <a:r>
              <a:rPr lang="fr-CH" sz="2000" dirty="0" smtClean="0"/>
              <a:t>For </a:t>
            </a:r>
            <a:r>
              <a:rPr lang="fr-CH" sz="2000" dirty="0" err="1" smtClean="0"/>
              <a:t>each</a:t>
            </a:r>
            <a:r>
              <a:rPr lang="fr-CH" sz="2000" dirty="0" smtClean="0"/>
              <a:t> </a:t>
            </a:r>
            <a:r>
              <a:rPr lang="fr-CH" sz="2000" dirty="0" err="1" smtClean="0"/>
              <a:t>individual</a:t>
            </a:r>
            <a:r>
              <a:rPr lang="fr-CH" sz="2000" dirty="0" smtClean="0"/>
              <a:t> </a:t>
            </a:r>
            <a:r>
              <a:rPr lang="fr-CH" sz="2000" dirty="0" err="1" smtClean="0"/>
              <a:t>correlation</a:t>
            </a:r>
            <a:r>
              <a:rPr lang="fr-CH" sz="2000" dirty="0" smtClean="0"/>
              <a:t> test </a:t>
            </a:r>
            <a:r>
              <a:rPr lang="fr-CH" sz="2000" dirty="0" smtClean="0">
                <a:sym typeface="Wingdings" panose="05000000000000000000" pitchFamily="2" charset="2"/>
              </a:rPr>
              <a:t> </a:t>
            </a:r>
            <a:r>
              <a:rPr lang="el-GR" sz="2000" dirty="0" smtClean="0">
                <a:sym typeface="Wingdings" panose="05000000000000000000" pitchFamily="2" charset="2"/>
              </a:rPr>
              <a:t>α</a:t>
            </a:r>
            <a:r>
              <a:rPr lang="fr-CH" sz="2000" dirty="0" smtClean="0">
                <a:sym typeface="Wingdings" panose="05000000000000000000" pitchFamily="2" charset="2"/>
              </a:rPr>
              <a:t> </a:t>
            </a:r>
            <a:r>
              <a:rPr lang="fr-CH" sz="2000" dirty="0" err="1" smtClean="0">
                <a:sym typeface="Wingdings" panose="05000000000000000000" pitchFamily="2" charset="2"/>
              </a:rPr>
              <a:t>error</a:t>
            </a:r>
            <a:r>
              <a:rPr lang="fr-CH" sz="2000" dirty="0" smtClean="0">
                <a:sym typeface="Wingdings" panose="05000000000000000000" pitchFamily="2" charset="2"/>
              </a:rPr>
              <a:t> = 0.05</a:t>
            </a:r>
          </a:p>
          <a:p>
            <a:pPr lvl="1"/>
            <a:r>
              <a:rPr lang="fr-CH" sz="2000" dirty="0" smtClean="0">
                <a:sym typeface="Wingdings" panose="05000000000000000000" pitchFamily="2" charset="2"/>
              </a:rPr>
              <a:t>False </a:t>
            </a:r>
            <a:r>
              <a:rPr lang="fr-CH" sz="2000" dirty="0" err="1" smtClean="0">
                <a:sym typeface="Wingdings" panose="05000000000000000000" pitchFamily="2" charset="2"/>
              </a:rPr>
              <a:t>Discovery</a:t>
            </a:r>
            <a:r>
              <a:rPr lang="fr-CH" sz="2000" dirty="0" smtClean="0">
                <a:sym typeface="Wingdings" panose="05000000000000000000" pitchFamily="2" charset="2"/>
              </a:rPr>
              <a:t> Rate or FDR</a:t>
            </a:r>
          </a:p>
          <a:p>
            <a:pPr lvl="1"/>
            <a:endParaRPr lang="fr-CH" dirty="0" smtClean="0">
              <a:sym typeface="Wingdings" panose="05000000000000000000" pitchFamily="2" charset="2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601" y="2758390"/>
            <a:ext cx="6192688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775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Multiple Test correction</a:t>
            </a:r>
            <a:endParaRPr lang="fr-C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39552" y="2663323"/>
            <a:ext cx="6480174" cy="3278088"/>
          </a:xfrm>
        </p:spPr>
        <p:txBody>
          <a:bodyPr>
            <a:normAutofit lnSpcReduction="10000"/>
          </a:bodyPr>
          <a:lstStyle/>
          <a:p>
            <a:pPr marL="274320" lvl="0" indent="-274320" algn="l">
              <a:buClr>
                <a:srgbClr val="D16349"/>
              </a:buClr>
              <a:buFont typeface="Wingdings 2"/>
              <a:buChar char=""/>
            </a:pPr>
            <a:r>
              <a:rPr lang="fr-CH" sz="1800" b="0" cap="none" spc="0" dirty="0" smtClean="0">
                <a:solidFill>
                  <a:prstClr val="black"/>
                </a:solidFill>
              </a:rPr>
              <a:t>1) For </a:t>
            </a:r>
            <a:r>
              <a:rPr lang="fr-CH" sz="1800" b="0" cap="none" spc="0" dirty="0" err="1" smtClean="0">
                <a:solidFill>
                  <a:prstClr val="black"/>
                </a:solidFill>
              </a:rPr>
              <a:t>each</a:t>
            </a:r>
            <a:r>
              <a:rPr lang="fr-CH" sz="1800" b="0" cap="none" spc="0" dirty="0" smtClean="0">
                <a:solidFill>
                  <a:prstClr val="black"/>
                </a:solidFill>
              </a:rPr>
              <a:t> </a:t>
            </a:r>
            <a:r>
              <a:rPr lang="fr-CH" sz="1800" b="0" cap="none" spc="0" dirty="0" err="1" smtClean="0">
                <a:solidFill>
                  <a:prstClr val="black"/>
                </a:solidFill>
              </a:rPr>
              <a:t>lincRNA</a:t>
            </a:r>
            <a:r>
              <a:rPr lang="fr-CH" sz="1800" b="0" cap="none" spc="0" dirty="0" smtClean="0">
                <a:solidFill>
                  <a:prstClr val="black"/>
                </a:solidFill>
              </a:rPr>
              <a:t> :SNP pair:</a:t>
            </a:r>
          </a:p>
          <a:p>
            <a:pPr marL="822960" lvl="1">
              <a:buClr>
                <a:srgbClr val="D16349"/>
              </a:buClr>
              <a:buFont typeface="Wingdings 2"/>
              <a:buChar char=""/>
            </a:pPr>
            <a:r>
              <a:rPr lang="fr-CH" dirty="0">
                <a:solidFill>
                  <a:prstClr val="black"/>
                </a:solidFill>
              </a:rPr>
              <a:t>Randomize 373 </a:t>
            </a:r>
            <a:r>
              <a:rPr lang="fr-CH" dirty="0" err="1" smtClean="0">
                <a:solidFill>
                  <a:prstClr val="black"/>
                </a:solidFill>
              </a:rPr>
              <a:t>lincRNA</a:t>
            </a:r>
            <a:r>
              <a:rPr lang="fr-CH" dirty="0" smtClean="0">
                <a:solidFill>
                  <a:prstClr val="black"/>
                </a:solidFill>
              </a:rPr>
              <a:t> </a:t>
            </a:r>
            <a:r>
              <a:rPr lang="fr-CH" dirty="0">
                <a:solidFill>
                  <a:prstClr val="black"/>
                </a:solidFill>
              </a:rPr>
              <a:t>expression 1000 times</a:t>
            </a:r>
          </a:p>
          <a:p>
            <a:pPr marL="822960" lvl="1">
              <a:buClr>
                <a:srgbClr val="D16349"/>
              </a:buClr>
              <a:buFont typeface="Wingdings 2"/>
              <a:buChar char=""/>
            </a:pPr>
            <a:r>
              <a:rPr lang="fr-CH" dirty="0">
                <a:solidFill>
                  <a:prstClr val="black"/>
                </a:solidFill>
              </a:rPr>
              <a:t>Evaluate 1000 correlation tests with permuted data</a:t>
            </a:r>
          </a:p>
          <a:p>
            <a:pPr marL="822960" lvl="1">
              <a:buClr>
                <a:srgbClr val="D16349"/>
              </a:buClr>
              <a:buFont typeface="Wingdings 2"/>
              <a:buChar char=""/>
            </a:pPr>
            <a:r>
              <a:rPr lang="fr-CH" dirty="0">
                <a:solidFill>
                  <a:prstClr val="black"/>
                </a:solidFill>
              </a:rPr>
              <a:t>Store the maximum permuted correlation </a:t>
            </a:r>
            <a:r>
              <a:rPr lang="fr-CH" dirty="0" smtClean="0">
                <a:solidFill>
                  <a:prstClr val="black"/>
                </a:solidFill>
              </a:rPr>
              <a:t>value</a:t>
            </a:r>
          </a:p>
          <a:p>
            <a:pPr marL="822960" lvl="1">
              <a:buClr>
                <a:srgbClr val="D16349"/>
              </a:buClr>
              <a:buFont typeface="Wingdings 2"/>
              <a:buChar char=""/>
            </a:pPr>
            <a:endParaRPr lang="fr-CH" b="0" cap="none" spc="0" dirty="0" smtClean="0">
              <a:solidFill>
                <a:prstClr val="black"/>
              </a:solidFill>
            </a:endParaRPr>
          </a:p>
          <a:p>
            <a:pPr marL="274320" lvl="0" indent="-274320" algn="l">
              <a:buClr>
                <a:srgbClr val="D16349"/>
              </a:buClr>
              <a:buFont typeface="Wingdings 2"/>
              <a:buChar char=""/>
            </a:pPr>
            <a:r>
              <a:rPr lang="fr-CH" sz="1800" b="0" cap="none" spc="0" dirty="0" smtClean="0">
                <a:solidFill>
                  <a:prstClr val="black"/>
                </a:solidFill>
              </a:rPr>
              <a:t>2) </a:t>
            </a:r>
            <a:r>
              <a:rPr lang="fr-CH" sz="1800" b="0" cap="none" spc="0" dirty="0" err="1" smtClean="0">
                <a:solidFill>
                  <a:prstClr val="black"/>
                </a:solidFill>
              </a:rPr>
              <a:t>Obtain</a:t>
            </a:r>
            <a:r>
              <a:rPr lang="fr-CH" sz="1800" b="0" cap="none" spc="0" dirty="0" smtClean="0">
                <a:solidFill>
                  <a:prstClr val="black"/>
                </a:solidFill>
              </a:rPr>
              <a:t> 95% quantile of the permuted correlation value (5%FDR)</a:t>
            </a:r>
          </a:p>
          <a:p>
            <a:pPr marL="822960" lvl="1">
              <a:buClr>
                <a:srgbClr val="D16349"/>
              </a:buClr>
              <a:buFont typeface="Wingdings 2"/>
              <a:buChar char=""/>
            </a:pPr>
            <a:endParaRPr lang="fr-CH" b="0" cap="none" spc="0" dirty="0" smtClean="0">
              <a:solidFill>
                <a:prstClr val="black"/>
              </a:solidFill>
            </a:endParaRPr>
          </a:p>
          <a:p>
            <a:pPr marL="274320" lvl="0" indent="-274320" algn="l">
              <a:buClr>
                <a:srgbClr val="D16349"/>
              </a:buClr>
              <a:buFont typeface="Wingdings 2"/>
              <a:buChar char=""/>
            </a:pPr>
            <a:r>
              <a:rPr lang="fr-CH" sz="1800" b="0" cap="none" spc="0" dirty="0" smtClean="0">
                <a:solidFill>
                  <a:prstClr val="black"/>
                </a:solidFill>
              </a:rPr>
              <a:t>3) Compare observed correlations with 5%FDR, and accept observed correlation values as significant only if it passes 5%FDR test.</a:t>
            </a:r>
          </a:p>
          <a:p>
            <a:pPr marL="822960" lvl="1">
              <a:buClr>
                <a:srgbClr val="D16349"/>
              </a:buClr>
              <a:buFont typeface="Wingdings 2"/>
              <a:buChar char=""/>
            </a:pPr>
            <a:endParaRPr lang="fr-CH" sz="2600" b="0" cap="none" spc="0" dirty="0">
              <a:solidFill>
                <a:prstClr val="black"/>
              </a:solidFill>
            </a:endParaRPr>
          </a:p>
          <a:p>
            <a:pPr marL="1005840" lvl="1" indent="-457200">
              <a:buClr>
                <a:srgbClr val="D16349"/>
              </a:buClr>
              <a:buFont typeface="Arial"/>
              <a:buChar char="•"/>
            </a:pPr>
            <a:endParaRPr lang="fr-CH" sz="2600" b="0" cap="none" spc="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pic>
        <p:nvPicPr>
          <p:cNvPr id="5" name="Picture 2" descr="Capture d’écran 2015-05-21 à 17.11.5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455" y="2420888"/>
            <a:ext cx="1763782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023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Results</a:t>
            </a:r>
            <a:endParaRPr lang="fr-CH" dirty="0"/>
          </a:p>
        </p:txBody>
      </p:sp>
      <p:sp>
        <p:nvSpPr>
          <p:cNvPr id="5" name="Rectangle 4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1920" y="1596752"/>
            <a:ext cx="4640560" cy="464056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extBox 6"/>
          <p:cNvSpPr txBox="1"/>
          <p:nvPr/>
        </p:nvSpPr>
        <p:spPr>
          <a:xfrm>
            <a:off x="251520" y="1748193"/>
            <a:ext cx="38164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 name:</a:t>
            </a:r>
          </a:p>
          <a:p>
            <a:r>
              <a:rPr lang="en-US" dirty="0" smtClean="0"/>
              <a:t>ENSG00000224950 </a:t>
            </a:r>
          </a:p>
          <a:p>
            <a:endParaRPr lang="en-US" dirty="0" smtClean="0"/>
          </a:p>
          <a:p>
            <a:r>
              <a:rPr lang="en-US" dirty="0" smtClean="0"/>
              <a:t>Chromosome 1</a:t>
            </a:r>
          </a:p>
          <a:p>
            <a:endParaRPr lang="en-US" dirty="0" smtClean="0"/>
          </a:p>
          <a:p>
            <a:r>
              <a:rPr lang="en-US" dirty="0" smtClean="0"/>
              <a:t>SNP name:</a:t>
            </a:r>
            <a:endParaRPr lang="en-US" dirty="0"/>
          </a:p>
          <a:p>
            <a:r>
              <a:rPr lang="en-US" dirty="0" smtClean="0"/>
              <a:t>rs2300747</a:t>
            </a:r>
          </a:p>
          <a:p>
            <a:endParaRPr lang="en-US" dirty="0" smtClean="0"/>
          </a:p>
          <a:p>
            <a:r>
              <a:rPr lang="en-US" dirty="0"/>
              <a:t>Correlation coefficient: </a:t>
            </a:r>
            <a:endParaRPr lang="en-US" dirty="0" smtClean="0"/>
          </a:p>
          <a:p>
            <a:r>
              <a:rPr lang="en-US" dirty="0" smtClean="0"/>
              <a:t>0.210</a:t>
            </a:r>
          </a:p>
          <a:p>
            <a:endParaRPr lang="en-US" dirty="0"/>
          </a:p>
          <a:p>
            <a:r>
              <a:rPr lang="en-US" dirty="0" smtClean="0"/>
              <a:t>Associated disease :</a:t>
            </a:r>
          </a:p>
          <a:p>
            <a:r>
              <a:rPr lang="en-US" dirty="0" smtClean="0"/>
              <a:t>Multiple sclerosis</a:t>
            </a:r>
          </a:p>
          <a:p>
            <a:endParaRPr lang="en-US" dirty="0"/>
          </a:p>
          <a:p>
            <a:r>
              <a:rPr lang="en-US" dirty="0" smtClean="0"/>
              <a:t>Corrected </a:t>
            </a:r>
            <a:r>
              <a:rPr lang="en-US" dirty="0" err="1" smtClean="0"/>
              <a:t>p.value</a:t>
            </a:r>
            <a:r>
              <a:rPr lang="en-US" dirty="0" smtClean="0"/>
              <a:t>:</a:t>
            </a:r>
          </a:p>
          <a:p>
            <a:r>
              <a:rPr lang="en-US" dirty="0" smtClean="0"/>
              <a:t>0.079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206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Results</a:t>
            </a:r>
            <a:endParaRPr lang="fr-CH" dirty="0"/>
          </a:p>
        </p:txBody>
      </p:sp>
      <p:sp>
        <p:nvSpPr>
          <p:cNvPr id="5" name="Rectangle 4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3968" y="1628800"/>
            <a:ext cx="4608512" cy="4608512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7" name="TextBox 6"/>
          <p:cNvSpPr txBox="1"/>
          <p:nvPr/>
        </p:nvSpPr>
        <p:spPr>
          <a:xfrm>
            <a:off x="251520" y="1772816"/>
            <a:ext cx="38164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 name:</a:t>
            </a:r>
          </a:p>
          <a:p>
            <a:r>
              <a:rPr lang="en-US" dirty="0" smtClean="0"/>
              <a:t>ENSG00000224950</a:t>
            </a:r>
          </a:p>
          <a:p>
            <a:endParaRPr lang="en-US" dirty="0" smtClean="0"/>
          </a:p>
          <a:p>
            <a:r>
              <a:rPr lang="en-US" dirty="0" smtClean="0"/>
              <a:t>Chromosome 1</a:t>
            </a:r>
          </a:p>
          <a:p>
            <a:endParaRPr lang="en-US" dirty="0" smtClean="0"/>
          </a:p>
          <a:p>
            <a:r>
              <a:rPr lang="en-US" dirty="0" smtClean="0"/>
              <a:t>SNP name:</a:t>
            </a:r>
            <a:endParaRPr lang="en-US" dirty="0"/>
          </a:p>
          <a:p>
            <a:r>
              <a:rPr lang="en-US" dirty="0" smtClean="0"/>
              <a:t>rs1335532</a:t>
            </a:r>
          </a:p>
          <a:p>
            <a:endParaRPr lang="en-US" dirty="0" smtClean="0"/>
          </a:p>
          <a:p>
            <a:r>
              <a:rPr lang="en-US" dirty="0"/>
              <a:t>Correlation coefficient: </a:t>
            </a:r>
            <a:r>
              <a:rPr lang="en-US" dirty="0" smtClean="0"/>
              <a:t>0.210</a:t>
            </a:r>
          </a:p>
          <a:p>
            <a:endParaRPr lang="en-US" dirty="0" smtClean="0"/>
          </a:p>
          <a:p>
            <a:r>
              <a:rPr lang="en-US" dirty="0" smtClean="0"/>
              <a:t>Associated disease :</a:t>
            </a:r>
          </a:p>
          <a:p>
            <a:r>
              <a:rPr lang="en-US" dirty="0" smtClean="0"/>
              <a:t>Multiple sclerosis</a:t>
            </a:r>
          </a:p>
          <a:p>
            <a:endParaRPr lang="en-US" dirty="0"/>
          </a:p>
          <a:p>
            <a:r>
              <a:rPr lang="en-US" dirty="0" smtClean="0"/>
              <a:t>Corrected </a:t>
            </a:r>
            <a:r>
              <a:rPr lang="en-US" dirty="0" err="1" smtClean="0"/>
              <a:t>p.value</a:t>
            </a:r>
            <a:r>
              <a:rPr lang="en-US" dirty="0" smtClean="0"/>
              <a:t>:</a:t>
            </a:r>
          </a:p>
          <a:p>
            <a:r>
              <a:rPr lang="en-US" dirty="0" smtClean="0"/>
              <a:t>0.079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61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2254679"/>
            <a:ext cx="9288061" cy="1066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Visualization</a:t>
            </a:r>
            <a:endParaRPr lang="fr-CH" dirty="0"/>
          </a:p>
        </p:txBody>
      </p:sp>
      <p:sp>
        <p:nvSpPr>
          <p:cNvPr id="5" name="Rectangle 4"/>
          <p:cNvSpPr/>
          <p:nvPr/>
        </p:nvSpPr>
        <p:spPr>
          <a:xfrm>
            <a:off x="8028384" y="2378860"/>
            <a:ext cx="431437" cy="158418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1998379" y="3420244"/>
            <a:ext cx="0" cy="4408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1475656" y="422108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 smtClean="0">
                <a:latin typeface="Arial" panose="020B0604020202020204" pitchFamily="34" charset="0"/>
                <a:cs typeface="Arial" panose="020B0604020202020204" pitchFamily="34" charset="0"/>
              </a:rPr>
              <a:t>rs1335532</a:t>
            </a:r>
            <a:endParaRPr lang="fr-CH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732240" y="1481698"/>
            <a:ext cx="2580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lincRNA</a:t>
            </a:r>
            <a:endParaRPr lang="fr-CH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b="1" dirty="0" smtClean="0">
                <a:latin typeface="Arial" panose="020B0604020202020204" pitchFamily="34" charset="0"/>
                <a:cs typeface="Arial" panose="020B0604020202020204" pitchFamily="34" charset="0"/>
              </a:rPr>
              <a:t>(ENSG00000224950)</a:t>
            </a:r>
            <a:endParaRPr lang="fr-CH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 flipV="1">
            <a:off x="1422315" y="3429000"/>
            <a:ext cx="0" cy="4408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899592" y="47158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 smtClean="0">
                <a:latin typeface="Arial" panose="020B0604020202020204" pitchFamily="34" charset="0"/>
                <a:cs typeface="Arial" panose="020B0604020202020204" pitchFamily="34" charset="0"/>
              </a:rPr>
              <a:t>rs2300747</a:t>
            </a:r>
            <a:endParaRPr lang="fr-CH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4" y="3649402"/>
            <a:ext cx="5004668" cy="2165656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3455153" y="61653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CH" dirty="0"/>
          </a:p>
        </p:txBody>
      </p:sp>
      <p:sp>
        <p:nvSpPr>
          <p:cNvPr id="10" name="ZoneTexte 9"/>
          <p:cNvSpPr txBox="1"/>
          <p:nvPr/>
        </p:nvSpPr>
        <p:spPr>
          <a:xfrm>
            <a:off x="3221777" y="5815058"/>
            <a:ext cx="546656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900" dirty="0"/>
              <a:t>http://www.carefecthomecareservices.com/blog/multiple-sclerosis-definition-causes-types-symptoms/</a:t>
            </a:r>
          </a:p>
        </p:txBody>
      </p:sp>
    </p:spTree>
    <p:extLst>
      <p:ext uri="{BB962C8B-B14F-4D97-AF65-F5344CB8AC3E}">
        <p14:creationId xmlns:p14="http://schemas.microsoft.com/office/powerpoint/2010/main" val="4461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Results</a:t>
            </a:r>
            <a:endParaRPr lang="fr-CH" dirty="0"/>
          </a:p>
        </p:txBody>
      </p:sp>
      <p:sp>
        <p:nvSpPr>
          <p:cNvPr id="5" name="Rectangle 4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968" y="1628800"/>
            <a:ext cx="4680520" cy="468052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8" name="Rectangle 7"/>
          <p:cNvSpPr/>
          <p:nvPr/>
        </p:nvSpPr>
        <p:spPr>
          <a:xfrm>
            <a:off x="251520" y="1772816"/>
            <a:ext cx="36004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Gene name:</a:t>
            </a:r>
          </a:p>
          <a:p>
            <a:r>
              <a:rPr lang="en-US" dirty="0" smtClean="0"/>
              <a:t>ENSG00000258701 </a:t>
            </a:r>
          </a:p>
          <a:p>
            <a:endParaRPr lang="en-US" dirty="0" smtClean="0"/>
          </a:p>
          <a:p>
            <a:r>
              <a:rPr lang="en-US" dirty="0" smtClean="0"/>
              <a:t>Chromosome 14</a:t>
            </a:r>
          </a:p>
          <a:p>
            <a:endParaRPr lang="en-US" dirty="0"/>
          </a:p>
          <a:p>
            <a:r>
              <a:rPr lang="en-US" dirty="0" smtClean="0"/>
              <a:t>SNP name:</a:t>
            </a:r>
          </a:p>
          <a:p>
            <a:r>
              <a:rPr lang="en-US" dirty="0" smtClean="0"/>
              <a:t>rs2841277</a:t>
            </a:r>
          </a:p>
          <a:p>
            <a:endParaRPr lang="en-US" dirty="0"/>
          </a:p>
          <a:p>
            <a:r>
              <a:rPr lang="en-US" dirty="0" smtClean="0"/>
              <a:t>Correlation coefficient:</a:t>
            </a:r>
          </a:p>
          <a:p>
            <a:r>
              <a:rPr lang="en-US" dirty="0" smtClean="0"/>
              <a:t>-0.220</a:t>
            </a:r>
          </a:p>
          <a:p>
            <a:endParaRPr lang="en-US" dirty="0"/>
          </a:p>
          <a:p>
            <a:r>
              <a:rPr lang="en-US" dirty="0"/>
              <a:t>Associated disease </a:t>
            </a:r>
            <a:r>
              <a:rPr lang="en-US" dirty="0" smtClean="0"/>
              <a:t>:</a:t>
            </a:r>
          </a:p>
          <a:p>
            <a:r>
              <a:rPr lang="en-US" dirty="0"/>
              <a:t>Rheumatoid </a:t>
            </a:r>
            <a:r>
              <a:rPr lang="en-US" dirty="0" smtClean="0"/>
              <a:t>arthritis</a:t>
            </a:r>
          </a:p>
          <a:p>
            <a:endParaRPr lang="en-US" dirty="0"/>
          </a:p>
          <a:p>
            <a:r>
              <a:rPr lang="en-US" dirty="0" smtClean="0"/>
              <a:t>Corrected </a:t>
            </a:r>
            <a:r>
              <a:rPr lang="en-US" dirty="0" err="1" smtClean="0"/>
              <a:t>p.value</a:t>
            </a:r>
            <a:r>
              <a:rPr lang="en-US" dirty="0" smtClean="0"/>
              <a:t>:</a:t>
            </a:r>
          </a:p>
          <a:p>
            <a:r>
              <a:rPr lang="en-US" dirty="0" smtClean="0"/>
              <a:t>0.055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25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Visualization</a:t>
            </a:r>
            <a:r>
              <a:rPr lang="fr-CH" dirty="0" smtClean="0"/>
              <a:t>	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7467600" cy="4873752"/>
          </a:xfrm>
        </p:spPr>
        <p:txBody>
          <a:bodyPr/>
          <a:lstStyle/>
          <a:p>
            <a:r>
              <a:rPr lang="fr-CH" dirty="0" smtClean="0"/>
              <a:t>Visualisation </a:t>
            </a:r>
            <a:r>
              <a:rPr lang="fr-CH" dirty="0" err="1" smtClean="0"/>
              <a:t>tool</a:t>
            </a:r>
            <a:endParaRPr lang="fr-CH" dirty="0" smtClean="0"/>
          </a:p>
          <a:p>
            <a:endParaRPr lang="fr-CH" dirty="0"/>
          </a:p>
          <a:p>
            <a:pPr marL="0" indent="0">
              <a:buNone/>
            </a:pPr>
            <a:endParaRPr lang="fr-CH" dirty="0" smtClean="0"/>
          </a:p>
          <a:p>
            <a:endParaRPr lang="fr-CH" dirty="0"/>
          </a:p>
          <a:p>
            <a:pPr marL="0" indent="0">
              <a:buNone/>
            </a:pPr>
            <a:endParaRPr lang="fr-C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56" y="2132856"/>
            <a:ext cx="8799867" cy="128738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Rectangle 4"/>
          <p:cNvSpPr/>
          <p:nvPr/>
        </p:nvSpPr>
        <p:spPr>
          <a:xfrm>
            <a:off x="8388424" y="2254681"/>
            <a:ext cx="431437" cy="158418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cxnSp>
        <p:nvCxnSpPr>
          <p:cNvPr id="7" name="Connecteur droit avec flèche 6"/>
          <p:cNvCxnSpPr/>
          <p:nvPr/>
        </p:nvCxnSpPr>
        <p:spPr>
          <a:xfrm flipV="1">
            <a:off x="1475656" y="3420244"/>
            <a:ext cx="0" cy="4408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899592" y="422108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 smtClean="0">
                <a:latin typeface="Arial" panose="020B0604020202020204" pitchFamily="34" charset="0"/>
                <a:cs typeface="Arial" panose="020B0604020202020204" pitchFamily="34" charset="0"/>
              </a:rPr>
              <a:t>rs2841277</a:t>
            </a:r>
            <a:endParaRPr lang="fr-CH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623720" y="1464380"/>
            <a:ext cx="2580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lincRNA</a:t>
            </a:r>
            <a:endParaRPr lang="fr-CH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b="1" dirty="0" smtClean="0">
                <a:latin typeface="Arial" panose="020B0604020202020204" pitchFamily="34" charset="0"/>
                <a:cs typeface="Arial" panose="020B0604020202020204" pitchFamily="34" charset="0"/>
              </a:rPr>
              <a:t>(ENSG00000258701)</a:t>
            </a:r>
            <a:endParaRPr lang="fr-CH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640646"/>
            <a:ext cx="3419872" cy="2564904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3203848" y="6218697"/>
            <a:ext cx="491673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800" dirty="0"/>
              <a:t>http://fr.wikipedia.org/wiki/Polyarthrite_rhumato%C3%AFde#/media/File:Rheumatoid_Arthritis.JPG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203848" y="3644076"/>
            <a:ext cx="23439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Rheumatoid arthritis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9589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Plan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CH" dirty="0" smtClean="0"/>
              <a:t>Introduction - </a:t>
            </a:r>
            <a:r>
              <a:rPr lang="fr-CH" dirty="0" err="1" smtClean="0"/>
              <a:t>LincRNAs</a:t>
            </a:r>
            <a:endParaRPr lang="fr-CH" dirty="0" smtClean="0"/>
          </a:p>
          <a:p>
            <a:pPr lvl="1"/>
            <a:r>
              <a:rPr lang="fr-CH" dirty="0" smtClean="0"/>
              <a:t>Identification</a:t>
            </a:r>
          </a:p>
          <a:p>
            <a:pPr lvl="1"/>
            <a:r>
              <a:rPr lang="fr-CH" dirty="0" smtClean="0"/>
              <a:t>Conservation and </a:t>
            </a:r>
            <a:r>
              <a:rPr lang="fr-CH" dirty="0" err="1" smtClean="0"/>
              <a:t>functions</a:t>
            </a:r>
            <a:endParaRPr lang="fr-CH" dirty="0"/>
          </a:p>
          <a:p>
            <a:r>
              <a:rPr lang="fr-CH" dirty="0" smtClean="0"/>
              <a:t>Project </a:t>
            </a:r>
            <a:r>
              <a:rPr lang="fr-CH" dirty="0" err="1" smtClean="0"/>
              <a:t>Interests</a:t>
            </a:r>
            <a:endParaRPr lang="fr-CH" dirty="0" smtClean="0"/>
          </a:p>
          <a:p>
            <a:r>
              <a:rPr lang="fr-CH" dirty="0" err="1" smtClean="0"/>
              <a:t>Datasets</a:t>
            </a:r>
            <a:endParaRPr lang="fr-CH" dirty="0" smtClean="0"/>
          </a:p>
          <a:p>
            <a:r>
              <a:rPr lang="fr-CH" dirty="0" err="1"/>
              <a:t>Reminder</a:t>
            </a:r>
            <a:r>
              <a:rPr lang="fr-CH" dirty="0"/>
              <a:t> of </a:t>
            </a:r>
            <a:r>
              <a:rPr lang="fr-CH" dirty="0" err="1"/>
              <a:t>our</a:t>
            </a:r>
            <a:r>
              <a:rPr lang="fr-CH" dirty="0"/>
              <a:t> last </a:t>
            </a:r>
            <a:r>
              <a:rPr lang="fr-CH" dirty="0" err="1" smtClean="0"/>
              <a:t>presentation</a:t>
            </a:r>
            <a:endParaRPr lang="fr-CH" dirty="0"/>
          </a:p>
          <a:p>
            <a:r>
              <a:rPr lang="fr-CH" dirty="0" smtClean="0"/>
              <a:t>New </a:t>
            </a:r>
            <a:r>
              <a:rPr lang="fr-CH" dirty="0" err="1"/>
              <a:t>project</a:t>
            </a:r>
            <a:r>
              <a:rPr lang="fr-CH" dirty="0"/>
              <a:t> goals</a:t>
            </a:r>
            <a:endParaRPr lang="fr-CH" dirty="0" smtClean="0"/>
          </a:p>
          <a:p>
            <a:r>
              <a:rPr lang="fr-CH" dirty="0" smtClean="0"/>
              <a:t>Tools and </a:t>
            </a:r>
            <a:r>
              <a:rPr lang="fr-CH" dirty="0" err="1" smtClean="0"/>
              <a:t>Methods</a:t>
            </a:r>
            <a:endParaRPr lang="fr-CH" dirty="0" smtClean="0"/>
          </a:p>
          <a:p>
            <a:pPr lvl="1"/>
            <a:r>
              <a:rPr lang="fr-CH" dirty="0" smtClean="0"/>
              <a:t>Data Manipulations</a:t>
            </a:r>
          </a:p>
          <a:p>
            <a:pPr lvl="1"/>
            <a:r>
              <a:rPr lang="fr-CH" dirty="0" err="1" smtClean="0"/>
              <a:t>Correlation</a:t>
            </a:r>
            <a:r>
              <a:rPr lang="fr-CH" dirty="0" smtClean="0"/>
              <a:t> Test</a:t>
            </a:r>
          </a:p>
          <a:p>
            <a:pPr lvl="1"/>
            <a:r>
              <a:rPr lang="fr-CH" dirty="0" smtClean="0"/>
              <a:t>Multiple Correction Test</a:t>
            </a:r>
          </a:p>
          <a:p>
            <a:r>
              <a:rPr lang="fr-CH" dirty="0" err="1" smtClean="0"/>
              <a:t>Results</a:t>
            </a:r>
            <a:endParaRPr lang="fr-CH" dirty="0" smtClean="0"/>
          </a:p>
          <a:p>
            <a:r>
              <a:rPr lang="fr-CH" dirty="0" smtClean="0"/>
              <a:t>Conclusions</a:t>
            </a:r>
          </a:p>
          <a:p>
            <a:r>
              <a:rPr lang="fr-CH" dirty="0" smtClean="0"/>
              <a:t>Prospective</a:t>
            </a:r>
          </a:p>
          <a:p>
            <a:r>
              <a:rPr lang="fr-CH" dirty="0" smtClean="0"/>
              <a:t>Questions </a:t>
            </a:r>
          </a:p>
        </p:txBody>
      </p:sp>
    </p:spTree>
    <p:extLst>
      <p:ext uri="{BB962C8B-B14F-4D97-AF65-F5344CB8AC3E}">
        <p14:creationId xmlns:p14="http://schemas.microsoft.com/office/powerpoint/2010/main" val="10810436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Conclusions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No </a:t>
            </a:r>
            <a:r>
              <a:rPr lang="fr-CH" dirty="0" err="1" smtClean="0"/>
              <a:t>correlation</a:t>
            </a:r>
            <a:r>
              <a:rPr lang="fr-CH" dirty="0" smtClean="0"/>
              <a:t> at FDR &lt; 5%</a:t>
            </a:r>
            <a:endParaRPr lang="fr-CH" dirty="0"/>
          </a:p>
          <a:p>
            <a:pPr marL="0" indent="0">
              <a:buNone/>
            </a:pPr>
            <a:endParaRPr lang="fr-CH" dirty="0"/>
          </a:p>
          <a:p>
            <a:r>
              <a:rPr lang="fr-CH" dirty="0" err="1" smtClean="0"/>
              <a:t>Found</a:t>
            </a:r>
            <a:r>
              <a:rPr lang="fr-CH" dirty="0" smtClean="0"/>
              <a:t> 2 </a:t>
            </a:r>
            <a:r>
              <a:rPr lang="fr-CH" dirty="0" err="1" smtClean="0"/>
              <a:t>LincRNAs</a:t>
            </a:r>
            <a:r>
              <a:rPr lang="fr-CH" dirty="0" smtClean="0"/>
              <a:t> </a:t>
            </a:r>
            <a:r>
              <a:rPr lang="fr-CH" dirty="0" err="1" smtClean="0"/>
              <a:t>whos</a:t>
            </a:r>
            <a:r>
              <a:rPr lang="fr-CH" dirty="0" err="1"/>
              <a:t>e</a:t>
            </a:r>
            <a:r>
              <a:rPr lang="fr-CH" dirty="0" smtClean="0"/>
              <a:t> expression </a:t>
            </a:r>
            <a:r>
              <a:rPr lang="fr-CH" dirty="0" err="1" smtClean="0"/>
              <a:t>levels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correlated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 err="1" smtClean="0"/>
              <a:t>SNPs</a:t>
            </a:r>
            <a:r>
              <a:rPr lang="fr-CH" dirty="0" smtClean="0"/>
              <a:t> </a:t>
            </a:r>
            <a:r>
              <a:rPr lang="fr-CH" dirty="0" err="1" smtClean="0"/>
              <a:t>associated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en-US" dirty="0"/>
              <a:t>Multiple </a:t>
            </a:r>
            <a:r>
              <a:rPr lang="en-US" dirty="0" smtClean="0"/>
              <a:t>sclerosis &amp; </a:t>
            </a:r>
            <a:r>
              <a:rPr lang="en-US" dirty="0"/>
              <a:t>Rheumatoid arthritis</a:t>
            </a:r>
          </a:p>
          <a:p>
            <a:pPr marL="0" indent="0">
              <a:buNone/>
            </a:pPr>
            <a:endParaRPr lang="fr-CH" dirty="0" smtClean="0"/>
          </a:p>
          <a:p>
            <a:r>
              <a:rPr lang="fr-CH" dirty="0" smtClean="0"/>
              <a:t>FDR &lt; </a:t>
            </a:r>
            <a:r>
              <a:rPr lang="fr-CH" dirty="0" smtClean="0">
                <a:sym typeface="Wingdings" panose="05000000000000000000" pitchFamily="2" charset="2"/>
              </a:rPr>
              <a:t>10% </a:t>
            </a:r>
          </a:p>
          <a:p>
            <a:pPr marL="274320" lvl="1" indent="0">
              <a:buNone/>
            </a:pPr>
            <a:endParaRPr lang="fr-CH" dirty="0" smtClean="0"/>
          </a:p>
          <a:p>
            <a:endParaRPr lang="fr-CH" dirty="0" smtClean="0"/>
          </a:p>
        </p:txBody>
      </p:sp>
    </p:spTree>
    <p:extLst>
      <p:ext uri="{BB962C8B-B14F-4D97-AF65-F5344CB8AC3E}">
        <p14:creationId xmlns:p14="http://schemas.microsoft.com/office/powerpoint/2010/main" val="42945406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Prospects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H" dirty="0" err="1" smtClean="0"/>
              <a:t>Using</a:t>
            </a:r>
            <a:r>
              <a:rPr lang="fr-CH" dirty="0" smtClean="0"/>
              <a:t> </a:t>
            </a:r>
            <a:r>
              <a:rPr lang="fr-CH" dirty="0" err="1" smtClean="0"/>
              <a:t>other</a:t>
            </a:r>
            <a:r>
              <a:rPr lang="fr-CH" dirty="0" smtClean="0"/>
              <a:t> </a:t>
            </a:r>
            <a:r>
              <a:rPr lang="fr-CH" dirty="0" err="1" smtClean="0"/>
              <a:t>datasets</a:t>
            </a:r>
            <a:r>
              <a:rPr lang="fr-CH" dirty="0" smtClean="0"/>
              <a:t>, </a:t>
            </a:r>
            <a:r>
              <a:rPr lang="fr-CH" dirty="0" err="1" smtClean="0"/>
              <a:t>see</a:t>
            </a:r>
            <a:r>
              <a:rPr lang="fr-CH" dirty="0" smtClean="0"/>
              <a:t> if </a:t>
            </a:r>
            <a:r>
              <a:rPr lang="fr-CH" dirty="0" err="1" smtClean="0"/>
              <a:t>can</a:t>
            </a:r>
            <a:r>
              <a:rPr lang="fr-CH" dirty="0" smtClean="0"/>
              <a:t> </a:t>
            </a:r>
            <a:r>
              <a:rPr lang="fr-CH" dirty="0" err="1" smtClean="0"/>
              <a:t>reproduce</a:t>
            </a:r>
            <a:r>
              <a:rPr lang="fr-CH" dirty="0" smtClean="0"/>
              <a:t> the </a:t>
            </a:r>
            <a:r>
              <a:rPr lang="fr-CH" dirty="0" err="1" smtClean="0"/>
              <a:t>same</a:t>
            </a:r>
            <a:r>
              <a:rPr lang="fr-CH" dirty="0" smtClean="0"/>
              <a:t> </a:t>
            </a:r>
            <a:r>
              <a:rPr lang="fr-CH" dirty="0" err="1" smtClean="0"/>
              <a:t>results</a:t>
            </a:r>
            <a:endParaRPr lang="fr-CH" dirty="0" smtClean="0"/>
          </a:p>
          <a:p>
            <a:pPr lvl="1"/>
            <a:r>
              <a:rPr lang="fr-CH" dirty="0" err="1" smtClean="0"/>
              <a:t>Possibly</a:t>
            </a:r>
            <a:r>
              <a:rPr lang="fr-CH" dirty="0" smtClean="0"/>
              <a:t> in </a:t>
            </a:r>
            <a:r>
              <a:rPr lang="fr-CH" dirty="0" err="1" smtClean="0"/>
              <a:t>same</a:t>
            </a:r>
            <a:r>
              <a:rPr lang="fr-CH" dirty="0" smtClean="0"/>
              <a:t> or </a:t>
            </a:r>
            <a:r>
              <a:rPr lang="fr-CH" dirty="0" err="1" smtClean="0"/>
              <a:t>different</a:t>
            </a:r>
            <a:r>
              <a:rPr lang="fr-CH" dirty="0" smtClean="0"/>
              <a:t> tissues (i.e. neuronal tissues, skin etc.)</a:t>
            </a:r>
          </a:p>
          <a:p>
            <a:r>
              <a:rPr lang="fr-CH" dirty="0" err="1" smtClean="0"/>
              <a:t>Further</a:t>
            </a:r>
            <a:r>
              <a:rPr lang="fr-CH" dirty="0" smtClean="0"/>
              <a:t> </a:t>
            </a:r>
            <a:r>
              <a:rPr lang="fr-CH" dirty="0" err="1" smtClean="0"/>
              <a:t>analyze</a:t>
            </a:r>
            <a:r>
              <a:rPr lang="fr-CH" dirty="0" smtClean="0"/>
              <a:t> the </a:t>
            </a:r>
            <a:r>
              <a:rPr lang="fr-CH" dirty="0" err="1" smtClean="0"/>
              <a:t>characteristics</a:t>
            </a:r>
            <a:r>
              <a:rPr lang="fr-CH" dirty="0" smtClean="0"/>
              <a:t> and </a:t>
            </a:r>
            <a:r>
              <a:rPr lang="fr-CH" dirty="0" err="1" smtClean="0"/>
              <a:t>functions</a:t>
            </a:r>
            <a:r>
              <a:rPr lang="fr-CH" dirty="0" smtClean="0"/>
              <a:t> of the </a:t>
            </a:r>
            <a:r>
              <a:rPr lang="fr-CH" dirty="0" err="1" smtClean="0"/>
              <a:t>lincRNAs</a:t>
            </a:r>
            <a:endParaRPr lang="fr-CH" dirty="0" smtClean="0"/>
          </a:p>
          <a:p>
            <a:pPr lvl="1"/>
            <a:r>
              <a:rPr lang="fr-CH" dirty="0" err="1" smtClean="0"/>
              <a:t>Whether</a:t>
            </a:r>
            <a:r>
              <a:rPr lang="fr-CH" dirty="0" smtClean="0"/>
              <a:t> </a:t>
            </a:r>
            <a:r>
              <a:rPr lang="fr-CH" dirty="0" err="1" smtClean="0"/>
              <a:t>there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an implication of the </a:t>
            </a:r>
            <a:r>
              <a:rPr lang="fr-CH" dirty="0" err="1" smtClean="0"/>
              <a:t>lincRNA</a:t>
            </a:r>
            <a:r>
              <a:rPr lang="fr-CH" dirty="0" smtClean="0"/>
              <a:t> in respective </a:t>
            </a:r>
            <a:r>
              <a:rPr lang="fr-CH" dirty="0" err="1" smtClean="0"/>
              <a:t>diseases</a:t>
            </a:r>
            <a:endParaRPr lang="fr-CH" dirty="0"/>
          </a:p>
          <a:p>
            <a:pPr lvl="2"/>
            <a:r>
              <a:rPr lang="fr-CH" dirty="0" smtClean="0"/>
              <a:t>Multiple </a:t>
            </a:r>
            <a:r>
              <a:rPr lang="fr-CH" dirty="0" err="1" smtClean="0"/>
              <a:t>Sclerosis</a:t>
            </a:r>
            <a:endParaRPr lang="fr-CH" dirty="0" smtClean="0"/>
          </a:p>
          <a:p>
            <a:pPr lvl="2"/>
            <a:r>
              <a:rPr lang="fr-CH" dirty="0" err="1" smtClean="0"/>
              <a:t>Rheumatoid</a:t>
            </a:r>
            <a:r>
              <a:rPr lang="fr-CH" dirty="0" smtClean="0"/>
              <a:t> </a:t>
            </a:r>
            <a:r>
              <a:rPr lang="fr-CH" dirty="0" err="1" smtClean="0"/>
              <a:t>arthritis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7361848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Feedback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CH" dirty="0" err="1" smtClean="0"/>
              <a:t>Difficulties</a:t>
            </a:r>
            <a:endParaRPr lang="fr-CH" dirty="0" smtClean="0"/>
          </a:p>
          <a:p>
            <a:pPr lvl="1"/>
            <a:r>
              <a:rPr lang="fr-CH" dirty="0" err="1" smtClean="0"/>
              <a:t>Keep</a:t>
            </a:r>
            <a:r>
              <a:rPr lang="fr-CH" dirty="0" smtClean="0"/>
              <a:t> a global vision of the </a:t>
            </a:r>
            <a:r>
              <a:rPr lang="fr-CH" dirty="0" err="1" smtClean="0"/>
              <a:t>project</a:t>
            </a:r>
            <a:endParaRPr lang="fr-CH" dirty="0" smtClean="0"/>
          </a:p>
          <a:p>
            <a:pPr lvl="1"/>
            <a:r>
              <a:rPr lang="fr-CH" dirty="0" smtClean="0"/>
              <a:t>Data manipulations</a:t>
            </a:r>
          </a:p>
          <a:p>
            <a:pPr lvl="1"/>
            <a:r>
              <a:rPr lang="fr-CH" dirty="0" err="1" smtClean="0"/>
              <a:t>Find</a:t>
            </a:r>
            <a:r>
              <a:rPr lang="fr-CH" dirty="0" smtClean="0"/>
              <a:t> an </a:t>
            </a:r>
            <a:r>
              <a:rPr lang="fr-CH" dirty="0" err="1" smtClean="0"/>
              <a:t>error</a:t>
            </a:r>
            <a:r>
              <a:rPr lang="fr-CH" dirty="0" smtClean="0"/>
              <a:t> in </a:t>
            </a:r>
            <a:r>
              <a:rPr lang="fr-CH" dirty="0" err="1" smtClean="0"/>
              <a:t>many</a:t>
            </a:r>
            <a:r>
              <a:rPr lang="fr-CH" dirty="0" smtClean="0"/>
              <a:t> code line</a:t>
            </a:r>
          </a:p>
          <a:p>
            <a:pPr lvl="1"/>
            <a:endParaRPr lang="fr-CH" dirty="0" smtClean="0"/>
          </a:p>
          <a:p>
            <a:r>
              <a:rPr lang="fr-CH" dirty="0" err="1" smtClean="0"/>
              <a:t>Learnings</a:t>
            </a:r>
            <a:endParaRPr lang="fr-CH" dirty="0" smtClean="0"/>
          </a:p>
          <a:p>
            <a:pPr lvl="1"/>
            <a:r>
              <a:rPr lang="fr-CH" dirty="0" err="1" smtClean="0"/>
              <a:t>LincRNAs</a:t>
            </a:r>
            <a:endParaRPr lang="fr-CH" dirty="0" smtClean="0"/>
          </a:p>
          <a:p>
            <a:pPr lvl="1"/>
            <a:r>
              <a:rPr lang="fr-CH" dirty="0" smtClean="0"/>
              <a:t>R – programmation</a:t>
            </a:r>
          </a:p>
          <a:p>
            <a:pPr lvl="1"/>
            <a:r>
              <a:rPr lang="fr-CH" dirty="0" err="1" smtClean="0"/>
              <a:t>Methodologyies</a:t>
            </a:r>
            <a:r>
              <a:rPr lang="fr-CH" dirty="0" smtClean="0"/>
              <a:t> in a </a:t>
            </a:r>
            <a:r>
              <a:rPr lang="fr-CH" dirty="0" err="1" smtClean="0"/>
              <a:t>study</a:t>
            </a:r>
            <a:r>
              <a:rPr lang="fr-CH" smtClean="0"/>
              <a:t> 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3418815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err="1" smtClean="0"/>
              <a:t>Thank</a:t>
            </a:r>
            <a:r>
              <a:rPr lang="fr-CH" dirty="0" smtClean="0"/>
              <a:t> </a:t>
            </a:r>
            <a:r>
              <a:rPr lang="fr-CH" dirty="0" err="1" smtClean="0"/>
              <a:t>you</a:t>
            </a:r>
            <a:r>
              <a:rPr lang="fr-CH" dirty="0" smtClean="0"/>
              <a:t> for </a:t>
            </a:r>
            <a:r>
              <a:rPr lang="fr-CH" dirty="0" err="1" smtClean="0"/>
              <a:t>your</a:t>
            </a:r>
            <a:r>
              <a:rPr lang="fr-CH" dirty="0" smtClean="0"/>
              <a:t> attention</a:t>
            </a:r>
            <a:endParaRPr lang="fr-CH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Questions?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752763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LincRNA</a:t>
            </a:r>
            <a:r>
              <a:rPr lang="fr-CH" dirty="0" smtClean="0"/>
              <a:t> Identification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fr-CH" dirty="0"/>
              <a:t>Long </a:t>
            </a:r>
            <a:r>
              <a:rPr lang="fr-CH" dirty="0" err="1"/>
              <a:t>Intergenic</a:t>
            </a:r>
            <a:r>
              <a:rPr lang="fr-CH" dirty="0"/>
              <a:t> Non-</a:t>
            </a:r>
            <a:r>
              <a:rPr lang="fr-CH" dirty="0" err="1"/>
              <a:t>coding</a:t>
            </a:r>
            <a:r>
              <a:rPr lang="fr-CH" dirty="0"/>
              <a:t> </a:t>
            </a:r>
            <a:r>
              <a:rPr lang="fr-CH" dirty="0" err="1"/>
              <a:t>RNAs</a:t>
            </a:r>
            <a:endParaRPr lang="fr-CH" dirty="0"/>
          </a:p>
          <a:p>
            <a:pPr>
              <a:spcAft>
                <a:spcPts val="600"/>
              </a:spcAft>
            </a:pPr>
            <a:r>
              <a:rPr lang="fr-CH" dirty="0"/>
              <a:t>&gt; 200 base pairs</a:t>
            </a:r>
          </a:p>
          <a:p>
            <a:pPr>
              <a:spcAft>
                <a:spcPts val="600"/>
              </a:spcAft>
            </a:pPr>
            <a:r>
              <a:rPr lang="fr-CH" dirty="0"/>
              <a:t>Not </a:t>
            </a:r>
            <a:r>
              <a:rPr lang="fr-CH" dirty="0" err="1"/>
              <a:t>coding</a:t>
            </a:r>
            <a:r>
              <a:rPr lang="fr-CH" dirty="0"/>
              <a:t> for </a:t>
            </a:r>
            <a:r>
              <a:rPr lang="fr-CH" dirty="0" err="1"/>
              <a:t>proteins</a:t>
            </a:r>
            <a:endParaRPr lang="fr-CH" dirty="0"/>
          </a:p>
          <a:p>
            <a:pPr>
              <a:spcAft>
                <a:spcPts val="600"/>
              </a:spcAft>
            </a:pPr>
            <a:r>
              <a:rPr lang="fr-CH" dirty="0"/>
              <a:t>No apparent open </a:t>
            </a:r>
            <a:r>
              <a:rPr lang="fr-CH" dirty="0" err="1"/>
              <a:t>reading</a:t>
            </a:r>
            <a:r>
              <a:rPr lang="fr-CH" dirty="0"/>
              <a:t> </a:t>
            </a:r>
            <a:r>
              <a:rPr lang="fr-CH" dirty="0" smtClean="0"/>
              <a:t>frame</a:t>
            </a:r>
          </a:p>
          <a:p>
            <a:pPr>
              <a:spcAft>
                <a:spcPts val="600"/>
              </a:spcAft>
            </a:pPr>
            <a:r>
              <a:rPr lang="fr-CH" dirty="0" err="1" smtClean="0"/>
              <a:t>Similarities</a:t>
            </a:r>
            <a:r>
              <a:rPr lang="fr-CH" dirty="0" smtClean="0"/>
              <a:t> </a:t>
            </a:r>
            <a:r>
              <a:rPr lang="fr-CH" dirty="0" err="1"/>
              <a:t>with</a:t>
            </a:r>
            <a:r>
              <a:rPr lang="fr-CH" dirty="0"/>
              <a:t> </a:t>
            </a:r>
            <a:r>
              <a:rPr lang="fr-CH" dirty="0" err="1"/>
              <a:t>mRNAs</a:t>
            </a:r>
            <a:r>
              <a:rPr lang="fr-CH" dirty="0"/>
              <a:t>: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CH" dirty="0"/>
              <a:t>Cap, </a:t>
            </a:r>
            <a:r>
              <a:rPr lang="fr-CH" dirty="0" err="1"/>
              <a:t>polyA</a:t>
            </a:r>
            <a:r>
              <a:rPr lang="fr-CH" dirty="0"/>
              <a:t> </a:t>
            </a:r>
            <a:r>
              <a:rPr lang="fr-CH" dirty="0" err="1"/>
              <a:t>tails</a:t>
            </a:r>
            <a:r>
              <a:rPr lang="fr-CH" dirty="0"/>
              <a:t>, </a:t>
            </a:r>
            <a:r>
              <a:rPr lang="fr-CH" dirty="0" err="1"/>
              <a:t>splice</a:t>
            </a:r>
            <a:r>
              <a:rPr lang="fr-CH" dirty="0"/>
              <a:t> </a:t>
            </a:r>
            <a:r>
              <a:rPr lang="fr-CH" dirty="0" err="1"/>
              <a:t>junction</a:t>
            </a:r>
            <a:endParaRPr lang="fr-CH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CH" dirty="0" err="1"/>
              <a:t>Transcribed</a:t>
            </a:r>
            <a:r>
              <a:rPr lang="fr-CH" dirty="0"/>
              <a:t> by Pol </a:t>
            </a:r>
            <a:r>
              <a:rPr lang="fr-CH" dirty="0" smtClean="0"/>
              <a:t>II</a:t>
            </a:r>
          </a:p>
          <a:p>
            <a:pPr>
              <a:spcAft>
                <a:spcPts val="600"/>
              </a:spcAft>
            </a:pPr>
            <a:r>
              <a:rPr lang="fr-CH" dirty="0" err="1" smtClean="0"/>
              <a:t>Differences</a:t>
            </a:r>
            <a:r>
              <a:rPr lang="fr-CH" dirty="0" smtClean="0"/>
              <a:t> </a:t>
            </a:r>
            <a:r>
              <a:rPr lang="fr-CH" dirty="0" err="1"/>
              <a:t>from</a:t>
            </a:r>
            <a:r>
              <a:rPr lang="fr-CH" dirty="0"/>
              <a:t> </a:t>
            </a:r>
            <a:r>
              <a:rPr lang="fr-CH" dirty="0" err="1"/>
              <a:t>mRNAs</a:t>
            </a:r>
            <a:r>
              <a:rPr lang="fr-CH" dirty="0"/>
              <a:t>:</a:t>
            </a:r>
          </a:p>
          <a:p>
            <a:pPr lvl="1">
              <a:spcAft>
                <a:spcPts val="600"/>
              </a:spcAft>
            </a:pPr>
            <a:r>
              <a:rPr lang="fr-FR" dirty="0"/>
              <a:t>M</a:t>
            </a:r>
            <a:r>
              <a:rPr lang="fr-CH" dirty="0"/>
              <a:t>ore </a:t>
            </a:r>
            <a:r>
              <a:rPr lang="fr-CH" dirty="0" err="1"/>
              <a:t>lowly</a:t>
            </a:r>
            <a:r>
              <a:rPr lang="fr-CH" dirty="0"/>
              <a:t> </a:t>
            </a:r>
            <a:r>
              <a:rPr lang="fr-CH" dirty="0" err="1"/>
              <a:t>expressed</a:t>
            </a:r>
            <a:endParaRPr lang="fr-CH" dirty="0"/>
          </a:p>
          <a:p>
            <a:pPr lvl="1">
              <a:spcAft>
                <a:spcPts val="600"/>
              </a:spcAft>
            </a:pPr>
            <a:r>
              <a:rPr lang="fr-FR" dirty="0"/>
              <a:t>M</a:t>
            </a:r>
            <a:r>
              <a:rPr lang="fr-CH" dirty="0"/>
              <a:t>ore tissues-</a:t>
            </a:r>
            <a:r>
              <a:rPr lang="fr-CH" dirty="0" err="1"/>
              <a:t>specific</a:t>
            </a:r>
            <a:endParaRPr lang="fr-CH" dirty="0"/>
          </a:p>
          <a:p>
            <a:pPr lvl="1">
              <a:spcAft>
                <a:spcPts val="600"/>
              </a:spcAft>
            </a:pPr>
            <a:r>
              <a:rPr lang="fr-FR" dirty="0"/>
              <a:t>M</a:t>
            </a:r>
            <a:r>
              <a:rPr lang="fr-CH" dirty="0" err="1"/>
              <a:t>any</a:t>
            </a:r>
            <a:r>
              <a:rPr lang="fr-CH" dirty="0"/>
              <a:t> are </a:t>
            </a:r>
            <a:r>
              <a:rPr lang="fr-CH" dirty="0" err="1"/>
              <a:t>found</a:t>
            </a:r>
            <a:r>
              <a:rPr lang="fr-CH" dirty="0"/>
              <a:t> in the nucleus, </a:t>
            </a:r>
            <a:r>
              <a:rPr lang="fr-CH" dirty="0" err="1"/>
              <a:t>although</a:t>
            </a:r>
            <a:r>
              <a:rPr lang="fr-CH" dirty="0"/>
              <a:t> </a:t>
            </a:r>
            <a:r>
              <a:rPr lang="fr-CH" dirty="0" err="1"/>
              <a:t>some</a:t>
            </a:r>
            <a:r>
              <a:rPr lang="fr-CH" dirty="0"/>
              <a:t> are </a:t>
            </a:r>
            <a:r>
              <a:rPr lang="fr-CH" dirty="0" err="1"/>
              <a:t>found</a:t>
            </a:r>
            <a:r>
              <a:rPr lang="fr-CH" dirty="0"/>
              <a:t> in the </a:t>
            </a:r>
            <a:r>
              <a:rPr lang="fr-CH" dirty="0" err="1"/>
              <a:t>cytoplasm</a:t>
            </a:r>
            <a:endParaRPr lang="fr-CH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868798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lincRNA</a:t>
            </a:r>
            <a:r>
              <a:rPr lang="fr-CH" dirty="0" smtClean="0"/>
              <a:t> </a:t>
            </a:r>
            <a:r>
              <a:rPr lang="fr-CH" dirty="0"/>
              <a:t>conservation and </a:t>
            </a:r>
            <a:r>
              <a:rPr lang="fr-CH" dirty="0" err="1"/>
              <a:t>functions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H" dirty="0" err="1"/>
              <a:t>Some</a:t>
            </a:r>
            <a:r>
              <a:rPr lang="fr-CH" dirty="0"/>
              <a:t> </a:t>
            </a:r>
            <a:r>
              <a:rPr lang="fr-CH" dirty="0" err="1"/>
              <a:t>lincRNAs</a:t>
            </a:r>
            <a:r>
              <a:rPr lang="fr-CH" dirty="0"/>
              <a:t> are </a:t>
            </a:r>
            <a:r>
              <a:rPr lang="fr-CH" dirty="0" err="1"/>
              <a:t>conserved</a:t>
            </a:r>
            <a:r>
              <a:rPr lang="fr-CH" dirty="0"/>
              <a:t> </a:t>
            </a:r>
            <a:r>
              <a:rPr lang="fr-CH" dirty="0" smtClean="0"/>
              <a:t>in </a:t>
            </a:r>
            <a:r>
              <a:rPr lang="fr-CH" dirty="0" err="1" smtClean="0"/>
              <a:t>species</a:t>
            </a:r>
            <a:endParaRPr lang="fr-CH" dirty="0" smtClean="0"/>
          </a:p>
          <a:p>
            <a:r>
              <a:rPr lang="fr-CH" dirty="0" err="1" smtClean="0"/>
              <a:t>Examples</a:t>
            </a:r>
            <a:r>
              <a:rPr lang="fr-CH" dirty="0" smtClean="0"/>
              <a:t> of </a:t>
            </a:r>
            <a:r>
              <a:rPr lang="fr-CH" dirty="0" err="1" smtClean="0"/>
              <a:t>lincRNA</a:t>
            </a:r>
            <a:r>
              <a:rPr lang="fr-CH" dirty="0" smtClean="0"/>
              <a:t> </a:t>
            </a:r>
            <a:r>
              <a:rPr lang="fr-CH" dirty="0" err="1" smtClean="0"/>
              <a:t>functions</a:t>
            </a:r>
            <a:r>
              <a:rPr lang="fr-CH" dirty="0" smtClean="0"/>
              <a:t>: </a:t>
            </a:r>
            <a:endParaRPr lang="fr-CH" dirty="0"/>
          </a:p>
          <a:p>
            <a:pPr marL="0" indent="0">
              <a:buNone/>
            </a:pPr>
            <a:endParaRPr lang="fr-CH" dirty="0"/>
          </a:p>
        </p:txBody>
      </p:sp>
      <p:pic>
        <p:nvPicPr>
          <p:cNvPr id="5" name="Espace réservé du contenu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492896"/>
            <a:ext cx="6192688" cy="382167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958587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Project</a:t>
            </a:r>
            <a:r>
              <a:rPr lang="fr-CH" b="1" dirty="0"/>
              <a:t> </a:t>
            </a:r>
            <a:r>
              <a:rPr lang="fr-CH" dirty="0" err="1"/>
              <a:t>interests</a:t>
            </a:r>
            <a:r>
              <a:rPr lang="fr-CH" b="1" dirty="0"/>
              <a:t> 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r-CH" dirty="0" err="1"/>
              <a:t>Human</a:t>
            </a:r>
            <a:r>
              <a:rPr lang="fr-CH" dirty="0"/>
              <a:t> </a:t>
            </a:r>
            <a:r>
              <a:rPr lang="fr-CH" dirty="0" err="1"/>
              <a:t>genome</a:t>
            </a:r>
            <a:r>
              <a:rPr lang="fr-CH" dirty="0"/>
              <a:t> </a:t>
            </a:r>
            <a:r>
              <a:rPr lang="fr-CH" dirty="0" err="1"/>
              <a:t>completely</a:t>
            </a:r>
            <a:r>
              <a:rPr lang="fr-CH" dirty="0"/>
              <a:t> </a:t>
            </a:r>
            <a:r>
              <a:rPr lang="fr-CH" dirty="0" err="1"/>
              <a:t>sequenced</a:t>
            </a:r>
            <a:r>
              <a:rPr lang="fr-CH" dirty="0"/>
              <a:t> in 2003</a:t>
            </a:r>
          </a:p>
          <a:p>
            <a:pPr>
              <a:lnSpc>
                <a:spcPct val="150000"/>
              </a:lnSpc>
            </a:pPr>
            <a:r>
              <a:rPr lang="fr-CH" dirty="0"/>
              <a:t>Use </a:t>
            </a:r>
            <a:r>
              <a:rPr lang="fr-CH" dirty="0" err="1"/>
              <a:t>genome</a:t>
            </a:r>
            <a:r>
              <a:rPr lang="fr-CH" dirty="0"/>
              <a:t> </a:t>
            </a:r>
            <a:r>
              <a:rPr lang="fr-CH" dirty="0" err="1"/>
              <a:t>sequencing</a:t>
            </a:r>
            <a:r>
              <a:rPr lang="fr-CH" dirty="0"/>
              <a:t> data to </a:t>
            </a:r>
            <a:r>
              <a:rPr lang="fr-CH" dirty="0" err="1"/>
              <a:t>understand</a:t>
            </a:r>
            <a:r>
              <a:rPr lang="fr-CH" dirty="0"/>
              <a:t> </a:t>
            </a:r>
            <a:r>
              <a:rPr lang="fr-CH" dirty="0" err="1"/>
              <a:t>human</a:t>
            </a:r>
            <a:r>
              <a:rPr lang="fr-CH" dirty="0"/>
              <a:t> </a:t>
            </a:r>
            <a:r>
              <a:rPr lang="fr-CH" dirty="0" err="1"/>
              <a:t>biology</a:t>
            </a:r>
            <a:endParaRPr lang="fr-CH" dirty="0"/>
          </a:p>
          <a:p>
            <a:pPr>
              <a:lnSpc>
                <a:spcPct val="150000"/>
              </a:lnSpc>
            </a:pPr>
            <a:r>
              <a:rPr lang="fr-CH" dirty="0" err="1"/>
              <a:t>Identify</a:t>
            </a:r>
            <a:r>
              <a:rPr lang="fr-CH" dirty="0"/>
              <a:t> links </a:t>
            </a:r>
            <a:r>
              <a:rPr lang="fr-CH" dirty="0" err="1"/>
              <a:t>between</a:t>
            </a:r>
            <a:r>
              <a:rPr lang="fr-CH" dirty="0"/>
              <a:t> </a:t>
            </a:r>
            <a:r>
              <a:rPr lang="fr-CH" dirty="0" err="1"/>
              <a:t>lincRNAs</a:t>
            </a:r>
            <a:r>
              <a:rPr lang="fr-CH" dirty="0"/>
              <a:t> and </a:t>
            </a:r>
            <a:r>
              <a:rPr lang="fr-CH" dirty="0" err="1"/>
              <a:t>various</a:t>
            </a:r>
            <a:r>
              <a:rPr lang="fr-CH" dirty="0"/>
              <a:t> </a:t>
            </a:r>
            <a:r>
              <a:rPr lang="fr-CH" dirty="0" err="1"/>
              <a:t>human</a:t>
            </a:r>
            <a:r>
              <a:rPr lang="fr-CH" dirty="0"/>
              <a:t> </a:t>
            </a:r>
            <a:r>
              <a:rPr lang="fr-CH" dirty="0" err="1"/>
              <a:t>phenotypes</a:t>
            </a:r>
            <a:endParaRPr lang="fr-CH" dirty="0"/>
          </a:p>
          <a:p>
            <a:r>
              <a:rPr lang="fr-CH" dirty="0" err="1" smtClean="0"/>
              <a:t>lincRNAs</a:t>
            </a:r>
            <a:r>
              <a:rPr lang="fr-CH" dirty="0" smtClean="0"/>
              <a:t> and </a:t>
            </a:r>
            <a:r>
              <a:rPr lang="fr-CH" dirty="0" err="1" smtClean="0"/>
              <a:t>disease</a:t>
            </a:r>
            <a:r>
              <a:rPr lang="fr-CH" dirty="0" smtClean="0"/>
              <a:t> traits</a:t>
            </a:r>
            <a:endParaRPr lang="fr-CH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88697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Dataset</a:t>
            </a:r>
            <a:r>
              <a:rPr lang="fr-CH" dirty="0" smtClean="0"/>
              <a:t> – </a:t>
            </a:r>
            <a:r>
              <a:rPr lang="fr-CH" dirty="0" err="1" smtClean="0"/>
              <a:t>LincRNAs</a:t>
            </a:r>
            <a:r>
              <a:rPr lang="fr-CH" dirty="0" smtClean="0"/>
              <a:t> &amp; </a:t>
            </a:r>
            <a:r>
              <a:rPr lang="fr-CH" dirty="0" err="1" smtClean="0"/>
              <a:t>Genotype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r-CH" dirty="0"/>
              <a:t>LCL (</a:t>
            </a:r>
            <a:r>
              <a:rPr lang="fr-CH" dirty="0" err="1"/>
              <a:t>lymphoblastoid</a:t>
            </a:r>
            <a:r>
              <a:rPr lang="fr-CH" dirty="0"/>
              <a:t> </a:t>
            </a:r>
            <a:r>
              <a:rPr lang="fr-CH" dirty="0" err="1"/>
              <a:t>cells</a:t>
            </a:r>
            <a:r>
              <a:rPr lang="fr-CH" dirty="0"/>
              <a:t> line) of 373 </a:t>
            </a:r>
            <a:r>
              <a:rPr lang="fr-CH" dirty="0" err="1"/>
              <a:t>European</a:t>
            </a:r>
            <a:r>
              <a:rPr lang="fr-CH" dirty="0"/>
              <a:t> </a:t>
            </a:r>
            <a:r>
              <a:rPr lang="fr-CH" dirty="0" err="1"/>
              <a:t>individuals</a:t>
            </a:r>
            <a:r>
              <a:rPr lang="fr-CH" dirty="0"/>
              <a:t> </a:t>
            </a:r>
            <a:r>
              <a:rPr lang="fr-CH" dirty="0" err="1"/>
              <a:t>from</a:t>
            </a:r>
            <a:r>
              <a:rPr lang="fr-CH" dirty="0"/>
              <a:t> the </a:t>
            </a:r>
            <a:r>
              <a:rPr lang="fr-CH" dirty="0" err="1"/>
              <a:t>Geuvadis</a:t>
            </a:r>
            <a:r>
              <a:rPr lang="fr-CH" dirty="0"/>
              <a:t> </a:t>
            </a:r>
            <a:r>
              <a:rPr lang="fr-CH" dirty="0" err="1"/>
              <a:t>dataset</a:t>
            </a:r>
            <a:endParaRPr lang="fr-CH" dirty="0"/>
          </a:p>
          <a:p>
            <a:pPr lvl="1">
              <a:lnSpc>
                <a:spcPct val="150000"/>
              </a:lnSpc>
            </a:pPr>
            <a:r>
              <a:rPr lang="fr-CH" dirty="0"/>
              <a:t>Expression </a:t>
            </a:r>
            <a:r>
              <a:rPr lang="fr-CH" dirty="0" err="1"/>
              <a:t>levels</a:t>
            </a:r>
            <a:r>
              <a:rPr lang="fr-CH" dirty="0"/>
              <a:t> of </a:t>
            </a:r>
            <a:r>
              <a:rPr lang="fr-CH" dirty="0" err="1" smtClean="0"/>
              <a:t>lincRNAs</a:t>
            </a:r>
            <a:r>
              <a:rPr lang="fr-CH" dirty="0" smtClean="0"/>
              <a:t> </a:t>
            </a:r>
            <a:r>
              <a:rPr lang="fr-CH" sz="2000" dirty="0" smtClean="0"/>
              <a:t>(</a:t>
            </a:r>
            <a:r>
              <a:rPr lang="fr-CH" sz="2000" dirty="0" err="1" smtClean="0"/>
              <a:t>Gencode</a:t>
            </a:r>
            <a:r>
              <a:rPr lang="fr-CH" sz="2000" dirty="0" smtClean="0"/>
              <a:t>) </a:t>
            </a:r>
            <a:r>
              <a:rPr lang="fr-FR" dirty="0" smtClean="0">
                <a:sym typeface="Wingdings"/>
              </a:rPr>
              <a:t></a:t>
            </a:r>
            <a:r>
              <a:rPr lang="fr-FR" dirty="0">
                <a:sym typeface="Wingdings"/>
              </a:rPr>
              <a:t>RNA </a:t>
            </a:r>
            <a:r>
              <a:rPr lang="fr-FR" dirty="0" err="1" smtClean="0">
                <a:sym typeface="Wingdings"/>
              </a:rPr>
              <a:t>sequencing</a:t>
            </a:r>
            <a:r>
              <a:rPr lang="fr-FR" dirty="0" smtClean="0">
                <a:sym typeface="Wingdings"/>
              </a:rPr>
              <a:t> </a:t>
            </a:r>
            <a:endParaRPr lang="fr-FR" dirty="0">
              <a:sym typeface="Wingdings"/>
            </a:endParaRPr>
          </a:p>
          <a:p>
            <a:pPr lvl="2">
              <a:lnSpc>
                <a:spcPct val="150000"/>
              </a:lnSpc>
            </a:pPr>
            <a:r>
              <a:rPr lang="fr-FR" dirty="0" err="1">
                <a:sym typeface="Wingdings"/>
              </a:rPr>
              <a:t>measured</a:t>
            </a:r>
            <a:r>
              <a:rPr lang="fr-FR" dirty="0">
                <a:sym typeface="Wingdings"/>
              </a:rPr>
              <a:t> in RPKM</a:t>
            </a:r>
          </a:p>
          <a:p>
            <a:pPr lvl="1">
              <a:lnSpc>
                <a:spcPct val="150000"/>
              </a:lnSpc>
            </a:pPr>
            <a:r>
              <a:rPr lang="fr-FR" dirty="0" err="1">
                <a:sym typeface="Wingdings"/>
              </a:rPr>
              <a:t>Genotypes</a:t>
            </a:r>
            <a:r>
              <a:rPr lang="fr-FR" dirty="0">
                <a:sym typeface="Wingdings"/>
              </a:rPr>
              <a:t> of the </a:t>
            </a:r>
            <a:r>
              <a:rPr lang="fr-FR" dirty="0" err="1">
                <a:sym typeface="Wingdings"/>
              </a:rPr>
              <a:t>individuals</a:t>
            </a:r>
            <a:r>
              <a:rPr lang="fr-FR" dirty="0">
                <a:sym typeface="Wingdings"/>
              </a:rPr>
              <a:t> SNP </a:t>
            </a:r>
            <a:r>
              <a:rPr lang="fr-FR" dirty="0" err="1">
                <a:sym typeface="Wingdings"/>
              </a:rPr>
              <a:t>sequencing</a:t>
            </a:r>
            <a:endParaRPr lang="fr-FR" dirty="0">
              <a:sym typeface="Wingdings"/>
            </a:endParaRPr>
          </a:p>
          <a:p>
            <a:pPr lvl="2">
              <a:lnSpc>
                <a:spcPct val="150000"/>
              </a:lnSpc>
            </a:pPr>
            <a:r>
              <a:rPr lang="fr-FR" dirty="0">
                <a:sym typeface="Wingdings"/>
              </a:rPr>
              <a:t> </a:t>
            </a:r>
            <a:r>
              <a:rPr lang="fr-FR" dirty="0" err="1">
                <a:sym typeface="Wingdings"/>
              </a:rPr>
              <a:t>e.x</a:t>
            </a:r>
            <a:r>
              <a:rPr lang="fr-FR" dirty="0">
                <a:sym typeface="Wingdings"/>
              </a:rPr>
              <a:t>. C/C, C/T, T/T</a:t>
            </a:r>
          </a:p>
          <a:p>
            <a:pPr>
              <a:lnSpc>
                <a:spcPct val="200000"/>
              </a:lnSpc>
            </a:pPr>
            <a:endParaRPr lang="fr-CH" dirty="0"/>
          </a:p>
          <a:p>
            <a:endParaRPr lang="fr-CH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4992706"/>
            <a:ext cx="7488832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604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Reminder</a:t>
            </a:r>
            <a:r>
              <a:rPr lang="fr-CH" dirty="0" smtClean="0"/>
              <a:t> 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H" dirty="0" err="1"/>
              <a:t>Establish</a:t>
            </a:r>
            <a:r>
              <a:rPr lang="fr-CH" dirty="0"/>
              <a:t> a </a:t>
            </a:r>
            <a:r>
              <a:rPr lang="fr-CH" dirty="0" err="1"/>
              <a:t>correlation</a:t>
            </a:r>
            <a:r>
              <a:rPr lang="fr-CH" dirty="0"/>
              <a:t> </a:t>
            </a:r>
            <a:r>
              <a:rPr lang="fr-CH" dirty="0" err="1"/>
              <a:t>between</a:t>
            </a:r>
            <a:r>
              <a:rPr lang="fr-CH" dirty="0"/>
              <a:t> the expression of </a:t>
            </a:r>
            <a:r>
              <a:rPr lang="fr-CH" dirty="0" err="1"/>
              <a:t>lincRNAs</a:t>
            </a:r>
            <a:r>
              <a:rPr lang="fr-CH" dirty="0"/>
              <a:t> and </a:t>
            </a:r>
            <a:r>
              <a:rPr lang="fr-CH" dirty="0" err="1"/>
              <a:t>genetic</a:t>
            </a:r>
            <a:r>
              <a:rPr lang="fr-CH" dirty="0"/>
              <a:t> </a:t>
            </a:r>
            <a:r>
              <a:rPr lang="fr-CH" dirty="0" err="1"/>
              <a:t>variants</a:t>
            </a:r>
            <a:r>
              <a:rPr lang="fr-CH" dirty="0"/>
              <a:t> </a:t>
            </a:r>
            <a:r>
              <a:rPr lang="fr-CH" dirty="0" err="1"/>
              <a:t>recently</a:t>
            </a:r>
            <a:r>
              <a:rPr lang="fr-CH" dirty="0"/>
              <a:t> </a:t>
            </a:r>
            <a:r>
              <a:rPr lang="fr-CH" dirty="0" err="1"/>
              <a:t>linked</a:t>
            </a:r>
            <a:r>
              <a:rPr lang="fr-CH" dirty="0"/>
              <a:t> to </a:t>
            </a:r>
            <a:r>
              <a:rPr lang="fr-CH" dirty="0" err="1"/>
              <a:t>obesity</a:t>
            </a:r>
            <a:r>
              <a:rPr lang="fr-CH" dirty="0"/>
              <a:t> and </a:t>
            </a:r>
            <a:r>
              <a:rPr lang="fr-CH" dirty="0" smtClean="0"/>
              <a:t>BMI – cis-</a:t>
            </a:r>
            <a:r>
              <a:rPr lang="fr-CH" dirty="0" err="1" smtClean="0"/>
              <a:t>eQTL</a:t>
            </a:r>
            <a:r>
              <a:rPr lang="fr-CH" dirty="0" smtClean="0"/>
              <a:t> </a:t>
            </a:r>
            <a:r>
              <a:rPr lang="fr-CH" dirty="0" err="1" smtClean="0"/>
              <a:t>analysis</a:t>
            </a:r>
            <a:r>
              <a:rPr lang="fr-CH" dirty="0" smtClean="0"/>
              <a:t> </a:t>
            </a:r>
          </a:p>
          <a:p>
            <a:pPr lvl="1"/>
            <a:r>
              <a:rPr lang="fr-CH" dirty="0" err="1" smtClean="0"/>
              <a:t>Wrong</a:t>
            </a:r>
            <a:r>
              <a:rPr lang="fr-CH" dirty="0" smtClean="0"/>
              <a:t> tissues </a:t>
            </a:r>
            <a:r>
              <a:rPr lang="fr-CH" dirty="0" err="1" smtClean="0"/>
              <a:t>used</a:t>
            </a:r>
            <a:r>
              <a:rPr lang="fr-CH" dirty="0" smtClean="0"/>
              <a:t> to </a:t>
            </a:r>
            <a:r>
              <a:rPr lang="fr-CH" dirty="0" err="1" smtClean="0"/>
              <a:t>study</a:t>
            </a:r>
            <a:r>
              <a:rPr lang="fr-CH" dirty="0" smtClean="0"/>
              <a:t> BMI traits</a:t>
            </a:r>
          </a:p>
          <a:p>
            <a:pPr lvl="1"/>
            <a:endParaRPr lang="fr-CH" dirty="0"/>
          </a:p>
          <a:p>
            <a:pPr lvl="1"/>
            <a:endParaRPr lang="fr-CH" dirty="0" smtClean="0"/>
          </a:p>
          <a:p>
            <a:pPr lvl="1"/>
            <a:endParaRPr lang="fr-CH" dirty="0"/>
          </a:p>
          <a:p>
            <a:pPr marL="274320" lvl="1" indent="0">
              <a:buNone/>
            </a:pPr>
            <a:endParaRPr lang="fr-CH" dirty="0"/>
          </a:p>
        </p:txBody>
      </p:sp>
      <p:pic>
        <p:nvPicPr>
          <p:cNvPr id="4" name="Rplot02MATH6810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69401" y="3356992"/>
            <a:ext cx="5592282" cy="3356992"/>
          </a:xfrm>
          <a:prstGeom prst="rect">
            <a:avLst/>
          </a:prstGeom>
          <a:ln w="25400">
            <a:miter lim="400000"/>
          </a:ln>
          <a:effectLst>
            <a:outerShdw blurRad="254000" dist="127000" dir="5400000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6998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News Goals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H" dirty="0"/>
              <a:t>New goals </a:t>
            </a:r>
          </a:p>
          <a:p>
            <a:pPr lvl="1"/>
            <a:endParaRPr lang="fr-CH" dirty="0" smtClean="0"/>
          </a:p>
          <a:p>
            <a:pPr lvl="1"/>
            <a:r>
              <a:rPr lang="fr-CH" dirty="0" err="1" smtClean="0"/>
              <a:t>Determine</a:t>
            </a:r>
            <a:r>
              <a:rPr lang="fr-CH" dirty="0" smtClean="0"/>
              <a:t> </a:t>
            </a:r>
            <a:r>
              <a:rPr lang="fr-CH" dirty="0" err="1"/>
              <a:t>whether</a:t>
            </a:r>
            <a:r>
              <a:rPr lang="fr-CH" dirty="0"/>
              <a:t> long </a:t>
            </a:r>
            <a:r>
              <a:rPr lang="fr-CH" dirty="0" err="1"/>
              <a:t>intergenic</a:t>
            </a:r>
            <a:r>
              <a:rPr lang="fr-CH" dirty="0"/>
              <a:t> </a:t>
            </a:r>
            <a:r>
              <a:rPr lang="fr-CH" dirty="0" err="1"/>
              <a:t>noncoding</a:t>
            </a:r>
            <a:r>
              <a:rPr lang="fr-CH" dirty="0"/>
              <a:t> </a:t>
            </a:r>
            <a:r>
              <a:rPr lang="fr-CH" dirty="0" err="1"/>
              <a:t>RNAs</a:t>
            </a:r>
            <a:r>
              <a:rPr lang="fr-CH" dirty="0"/>
              <a:t> </a:t>
            </a:r>
            <a:r>
              <a:rPr lang="fr-CH" dirty="0" err="1"/>
              <a:t>play</a:t>
            </a:r>
            <a:r>
              <a:rPr lang="fr-CH" dirty="0"/>
              <a:t> a </a:t>
            </a:r>
            <a:r>
              <a:rPr lang="fr-CH" dirty="0" err="1"/>
              <a:t>functional</a:t>
            </a:r>
            <a:r>
              <a:rPr lang="fr-CH" dirty="0"/>
              <a:t> </a:t>
            </a:r>
            <a:r>
              <a:rPr lang="fr-CH" dirty="0" err="1"/>
              <a:t>role</a:t>
            </a:r>
            <a:r>
              <a:rPr lang="fr-CH" dirty="0"/>
              <a:t> in </a:t>
            </a:r>
            <a:r>
              <a:rPr lang="fr-CH" dirty="0" smtClean="0"/>
              <a:t>Auto-Immune </a:t>
            </a:r>
            <a:r>
              <a:rPr lang="fr-CH" dirty="0"/>
              <a:t>traits and </a:t>
            </a:r>
            <a:r>
              <a:rPr lang="fr-CH" dirty="0" err="1"/>
              <a:t>diseases</a:t>
            </a:r>
            <a:endParaRPr lang="fr-CH" dirty="0"/>
          </a:p>
          <a:p>
            <a:pPr lvl="1"/>
            <a:endParaRPr lang="fr-CH" dirty="0" smtClean="0"/>
          </a:p>
          <a:p>
            <a:pPr lvl="1"/>
            <a:r>
              <a:rPr lang="fr-CH" dirty="0" err="1" smtClean="0"/>
              <a:t>Establish</a:t>
            </a:r>
            <a:r>
              <a:rPr lang="fr-CH" dirty="0" smtClean="0"/>
              <a:t> </a:t>
            </a:r>
            <a:r>
              <a:rPr lang="fr-CH" dirty="0"/>
              <a:t>a </a:t>
            </a:r>
            <a:r>
              <a:rPr lang="fr-CH" dirty="0" err="1"/>
              <a:t>correlation</a:t>
            </a:r>
            <a:r>
              <a:rPr lang="fr-CH" dirty="0"/>
              <a:t> </a:t>
            </a:r>
            <a:r>
              <a:rPr lang="fr-CH" dirty="0" err="1"/>
              <a:t>between</a:t>
            </a:r>
            <a:r>
              <a:rPr lang="fr-CH" dirty="0"/>
              <a:t> the </a:t>
            </a:r>
            <a:r>
              <a:rPr lang="fr-CH" dirty="0" err="1"/>
              <a:t>lincRNA</a:t>
            </a:r>
            <a:r>
              <a:rPr lang="fr-CH" dirty="0"/>
              <a:t> expression </a:t>
            </a:r>
            <a:r>
              <a:rPr lang="fr-CH" dirty="0" err="1"/>
              <a:t>level</a:t>
            </a:r>
            <a:r>
              <a:rPr lang="fr-CH" dirty="0"/>
              <a:t> and </a:t>
            </a:r>
            <a:r>
              <a:rPr lang="fr-CH" dirty="0" err="1"/>
              <a:t>genetic</a:t>
            </a:r>
            <a:r>
              <a:rPr lang="fr-CH" dirty="0"/>
              <a:t> variant </a:t>
            </a:r>
            <a:r>
              <a:rPr lang="fr-CH" dirty="0" err="1"/>
              <a:t>associated</a:t>
            </a:r>
            <a:r>
              <a:rPr lang="fr-CH" dirty="0"/>
              <a:t> to immune traits - cis-</a:t>
            </a:r>
            <a:r>
              <a:rPr lang="fr-CH" dirty="0" err="1"/>
              <a:t>eQTL</a:t>
            </a:r>
            <a:r>
              <a:rPr lang="fr-CH" dirty="0"/>
              <a:t> </a:t>
            </a:r>
            <a:r>
              <a:rPr lang="fr-CH" dirty="0" err="1"/>
              <a:t>analysis</a:t>
            </a:r>
            <a:r>
              <a:rPr lang="fr-CH" dirty="0"/>
              <a:t> 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16123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Dataset</a:t>
            </a:r>
            <a:r>
              <a:rPr lang="fr-CH" dirty="0" smtClean="0"/>
              <a:t> - </a:t>
            </a:r>
            <a:r>
              <a:rPr lang="fr-CH" dirty="0" err="1" smtClean="0"/>
              <a:t>SNPs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H" dirty="0" smtClean="0"/>
              <a:t>Auto-Immune traits </a:t>
            </a:r>
            <a:r>
              <a:rPr lang="fr-CH" dirty="0" err="1" smtClean="0"/>
              <a:t>associated</a:t>
            </a:r>
            <a:r>
              <a:rPr lang="fr-CH" dirty="0" smtClean="0"/>
              <a:t> </a:t>
            </a:r>
            <a:r>
              <a:rPr lang="fr-CH" dirty="0" err="1" smtClean="0"/>
              <a:t>SNPs</a:t>
            </a:r>
            <a:endParaRPr lang="fr-CH" dirty="0" smtClean="0"/>
          </a:p>
          <a:p>
            <a:pPr lvl="1"/>
            <a:r>
              <a:rPr lang="fr-CH" dirty="0" smtClean="0"/>
              <a:t>NIH: </a:t>
            </a:r>
          </a:p>
          <a:p>
            <a:pPr marL="274320" lvl="1" indent="0">
              <a:buNone/>
            </a:pPr>
            <a:endParaRPr lang="fr-CH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599" y="2064397"/>
            <a:ext cx="5133975" cy="704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094" y="2852937"/>
            <a:ext cx="7704856" cy="31683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03288"/>
            <a:ext cx="4320480" cy="676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65094" y="3645024"/>
            <a:ext cx="754578" cy="360040"/>
          </a:xfrm>
          <a:prstGeom prst="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7"/>
          <p:cNvSpPr/>
          <p:nvPr/>
        </p:nvSpPr>
        <p:spPr>
          <a:xfrm>
            <a:off x="2411760" y="4293096"/>
            <a:ext cx="6048672" cy="1728193"/>
          </a:xfrm>
          <a:prstGeom prst="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8290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1134</TotalTime>
  <Words>1012</Words>
  <Application>Microsoft Office PowerPoint</Application>
  <PresentationFormat>Affichage à l'écran (4:3)</PresentationFormat>
  <Paragraphs>260</Paragraphs>
  <Slides>23</Slides>
  <Notes>12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Civil</vt:lpstr>
      <vt:lpstr>Identification of Auto-Immune disease associated Intergenic Long noncoding RNAs  </vt:lpstr>
      <vt:lpstr>Plan</vt:lpstr>
      <vt:lpstr>LincRNA Identification</vt:lpstr>
      <vt:lpstr>lincRNA conservation and functions</vt:lpstr>
      <vt:lpstr>Project interests </vt:lpstr>
      <vt:lpstr>Dataset – LincRNAs &amp; Genotype</vt:lpstr>
      <vt:lpstr>Reminder </vt:lpstr>
      <vt:lpstr>News Goals</vt:lpstr>
      <vt:lpstr>Dataset - SNPs</vt:lpstr>
      <vt:lpstr>Dataset</vt:lpstr>
      <vt:lpstr>Methodology</vt:lpstr>
      <vt:lpstr>Methodology</vt:lpstr>
      <vt:lpstr>Multiple Correlation Tests</vt:lpstr>
      <vt:lpstr>Multiple Test correction</vt:lpstr>
      <vt:lpstr>Results</vt:lpstr>
      <vt:lpstr>Results</vt:lpstr>
      <vt:lpstr>Visualization</vt:lpstr>
      <vt:lpstr>Results</vt:lpstr>
      <vt:lpstr>Visualization </vt:lpstr>
      <vt:lpstr>Conclusions</vt:lpstr>
      <vt:lpstr>Prospects</vt:lpstr>
      <vt:lpstr>Feedback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Karim</dc:creator>
  <cp:lastModifiedBy>Karim</cp:lastModifiedBy>
  <cp:revision>57</cp:revision>
  <dcterms:created xsi:type="dcterms:W3CDTF">2015-05-17T12:31:35Z</dcterms:created>
  <dcterms:modified xsi:type="dcterms:W3CDTF">2015-05-21T20:04:08Z</dcterms:modified>
</cp:coreProperties>
</file>