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7" r:id="rId7"/>
    <p:sldId id="275" r:id="rId8"/>
    <p:sldId id="261" r:id="rId9"/>
    <p:sldId id="291" r:id="rId10"/>
    <p:sldId id="283" r:id="rId11"/>
    <p:sldId id="285" r:id="rId12"/>
    <p:sldId id="276" r:id="rId13"/>
    <p:sldId id="262" r:id="rId14"/>
    <p:sldId id="286" r:id="rId15"/>
    <p:sldId id="272" r:id="rId16"/>
    <p:sldId id="287" r:id="rId17"/>
    <p:sldId id="274" r:id="rId18"/>
    <p:sldId id="278" r:id="rId19"/>
    <p:sldId id="288" r:id="rId20"/>
    <p:sldId id="277" r:id="rId21"/>
    <p:sldId id="292" r:id="rId22"/>
    <p:sldId id="269" r:id="rId23"/>
    <p:sldId id="263" r:id="rId24"/>
    <p:sldId id="264" r:id="rId25"/>
    <p:sldId id="265" r:id="rId26"/>
    <p:sldId id="266" r:id="rId27"/>
    <p:sldId id="290" r:id="rId28"/>
    <p:sldId id="268" r:id="rId29"/>
    <p:sldId id="281" r:id="rId30"/>
    <p:sldId id="289" r:id="rId31"/>
    <p:sldId id="27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e Cinelli" initials="AC" lastIdx="1" clrIdx="0">
    <p:extLst>
      <p:ext uri="{19B8F6BF-5375-455C-9EA6-DF929625EA0E}">
        <p15:presenceInfo xmlns:p15="http://schemas.microsoft.com/office/powerpoint/2012/main" userId="86b5a54f8719c968" providerId="Windows Live"/>
      </p:ext>
    </p:extLst>
  </p:cmAuthor>
  <p:cmAuthor id="2" name="Utilisateur invité" initials="Ui" lastIdx="1" clrIdx="1">
    <p:extLst>
      <p:ext uri="{19B8F6BF-5375-455C-9EA6-DF929625EA0E}">
        <p15:presenceInfo xmlns:p15="http://schemas.microsoft.com/office/powerpoint/2012/main" userId="Utilisateur invité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D8C8C"/>
    <a:srgbClr val="E34949"/>
    <a:srgbClr val="B01A1A"/>
    <a:srgbClr val="FF7C80"/>
    <a:srgbClr val="E61E46"/>
    <a:srgbClr val="99CCFF"/>
    <a:srgbClr val="027034"/>
    <a:srgbClr val="008000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668D8-0E3E-4B55-87C4-DB46D0FDBF97}" v="16" dt="2022-06-02T21:06:12.767"/>
    <p1510:client id="{0E4C1954-1258-4A0E-97D0-79A827AECF33}" v="1" dt="2022-06-02T20:33:59.800"/>
    <p1510:client id="{7B08E96E-0B73-46C0-AF4F-993A0961E206}" v="283" dt="2022-06-02T10:09:11.829"/>
    <p1510:client id="{D3338151-E87E-4529-A64E-DC4623C767D8}" v="9" dt="2022-06-02T20:57:30.844"/>
    <p1510:client id="{ED80E496-1F39-406B-A612-CC334A7514A5}" v="1072" dt="2022-06-02T12:35:15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0T16:47:40.248" idx="1">
    <p:pos x="10" y="10"/>
    <p:text>HELP pour cette slide! c'est quoi vraiment à retenir ?</p:text>
    <p:extLst>
      <p:ext uri="{C676402C-5697-4E1C-873F-D02D1690AC5C}">
        <p15:threadingInfo xmlns:p15="http://schemas.microsoft.com/office/powerpoint/2012/main" timeZoneBias="-120"/>
      </p:ext>
    </p:extLst>
  </p:cm>
  <p:cm authorId="2" dt="2022-05-22T08:04:26.304" idx="1">
    <p:pos x="10" y="146"/>
    <p:text>j'ai mis ce que je pensais pour la partie phénotype. Pour la 5, je sais pas si je laisserais, c'est quand même très bizarre cette valeur aussi petite. Est-ce qu'on mettrai pas plutôt que l'héritabilité est toujours inférieurs à ~20 %, donc fort impact environnemental ?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ear_combinatio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Random_variable" TargetMode="External"/><Relationship Id="rId4" Type="http://schemas.openxmlformats.org/officeDocument/2006/relationships/hyperlink" Target="https://en.wikipedia.org/wiki/Homoscedasticity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cc31ef89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2cc31ef89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plots the association statistical significance as –log10(p-value) in the y-axis against chromosomes in the x-axis</a:t>
            </a:r>
          </a:p>
          <a:p>
            <a:pPr marL="0" indent="0">
              <a:buNone/>
            </a:pPr>
            <a:r>
              <a:rPr lang="en-US"/>
              <a:t>Red line </a:t>
            </a:r>
            <a:r>
              <a:rPr lang="en-US" b="1"/>
              <a:t>represents genome-wide significance threshold of 5.00E-08</a:t>
            </a:r>
            <a:r>
              <a:rPr lang="en-US"/>
              <a:t>, while the blue line corresponds to the suggestive threshold of p = 1.00E-05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cc31ef89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2cc31ef89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/>
              <a:t>mais à droite c’est un peu plus dispersé et ca c’est good</a:t>
            </a:r>
          </a:p>
          <a:p>
            <a:r>
              <a:rPr lang="fr-FR"/>
              <a:t>Courbes un peu différentes MAIS même dispersion environ à droite </a:t>
            </a:r>
          </a:p>
        </p:txBody>
      </p:sp>
    </p:spTree>
    <p:extLst>
      <p:ext uri="{BB962C8B-B14F-4D97-AF65-F5344CB8AC3E}">
        <p14:creationId xmlns:p14="http://schemas.microsoft.com/office/powerpoint/2010/main" val="272180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>
                <a:solidFill>
                  <a:schemeClr val="tx1"/>
                </a:solidFill>
              </a:rPr>
              <a:t>High </a:t>
            </a:r>
            <a:r>
              <a:rPr lang="fr-FR" err="1">
                <a:solidFill>
                  <a:schemeClr val="tx1"/>
                </a:solidFill>
              </a:rPr>
              <a:t>heritability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we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cant do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much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CH">
              <a:solidFill>
                <a:schemeClr val="tx1"/>
              </a:solidFill>
            </a:endParaRPr>
          </a:p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5379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>
                <a:solidFill>
                  <a:schemeClr val="tx1"/>
                </a:solidFill>
              </a:rPr>
              <a:t>High </a:t>
            </a:r>
            <a:r>
              <a:rPr lang="fr-FR" err="1">
                <a:solidFill>
                  <a:schemeClr val="tx1"/>
                </a:solidFill>
              </a:rPr>
              <a:t>heritability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we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cant do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much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CH">
              <a:solidFill>
                <a:schemeClr val="tx1"/>
              </a:solidFill>
            </a:endParaRPr>
          </a:p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8205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>
                <a:solidFill>
                  <a:schemeClr val="tx1"/>
                </a:solidFill>
              </a:rPr>
              <a:t>High </a:t>
            </a:r>
            <a:r>
              <a:rPr lang="fr-FR" err="1">
                <a:solidFill>
                  <a:schemeClr val="tx1"/>
                </a:solidFill>
              </a:rPr>
              <a:t>heritability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we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cant do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much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CH">
              <a:solidFill>
                <a:schemeClr val="tx1"/>
              </a:solidFill>
            </a:endParaRPr>
          </a:p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4592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>
                <a:solidFill>
                  <a:schemeClr val="tx1"/>
                </a:solidFill>
              </a:rPr>
              <a:t>High </a:t>
            </a:r>
            <a:r>
              <a:rPr lang="fr-FR" err="1">
                <a:solidFill>
                  <a:schemeClr val="tx1"/>
                </a:solidFill>
              </a:rPr>
              <a:t>heritability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we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cant do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much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CH">
              <a:solidFill>
                <a:schemeClr val="tx1"/>
              </a:solidFill>
            </a:endParaRPr>
          </a:p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24196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cc31ef89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cc31ef89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cc31ef89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cc31ef89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cc31ef89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cc31ef89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cc31ef89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cc31ef89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cc31ef89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cc31ef89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cc31ef89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cc31ef89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cc31ef89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cc31ef89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2cc31ef89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2cc31ef89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cc31ef89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cc31ef89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AJOUTER BACKGROUND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cc31ef89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cc31ef89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17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cc31ef89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cc31ef89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/>
              <a:t>ASSUMPTIONS WERE NOT VIOLATED </a:t>
            </a:r>
          </a:p>
          <a:p>
            <a:pPr marL="0" indent="0">
              <a:buNone/>
            </a:pPr>
            <a:r>
              <a:rPr lang="fr-FR"/>
              <a:t>1) </a:t>
            </a:r>
            <a:r>
              <a:rPr lang="fr-FR" b="1" err="1"/>
              <a:t>Linearity</a:t>
            </a:r>
            <a:r>
              <a:rPr lang="fr-FR"/>
              <a:t>. This </a:t>
            </a:r>
            <a:r>
              <a:rPr lang="fr-FR" err="1"/>
              <a:t>means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the </a:t>
            </a:r>
            <a:r>
              <a:rPr lang="fr-FR" err="1"/>
              <a:t>mean</a:t>
            </a:r>
            <a:r>
              <a:rPr lang="fr-FR"/>
              <a:t> of the </a:t>
            </a:r>
            <a:r>
              <a:rPr lang="fr-FR" err="1"/>
              <a:t>response</a:t>
            </a:r>
            <a:r>
              <a:rPr lang="fr-FR"/>
              <a:t> variable </a:t>
            </a:r>
            <a:r>
              <a:rPr lang="fr-FR" err="1"/>
              <a:t>is</a:t>
            </a:r>
            <a:r>
              <a:rPr lang="fr-FR"/>
              <a:t> a </a:t>
            </a:r>
            <a:r>
              <a:rPr lang="fr-FR">
                <a:hlinkClick r:id="rId3"/>
              </a:rPr>
              <a:t>linear combination</a:t>
            </a:r>
            <a:r>
              <a:rPr lang="fr-FR"/>
              <a:t> of the </a:t>
            </a:r>
            <a:r>
              <a:rPr lang="fr-FR" err="1"/>
              <a:t>parameters</a:t>
            </a:r>
            <a:r>
              <a:rPr lang="fr-FR"/>
              <a:t> (</a:t>
            </a:r>
            <a:r>
              <a:rPr lang="fr-FR" err="1"/>
              <a:t>regression</a:t>
            </a:r>
            <a:r>
              <a:rPr lang="fr-FR"/>
              <a:t> coefficients) and the </a:t>
            </a:r>
            <a:r>
              <a:rPr lang="fr-FR" err="1"/>
              <a:t>predictor</a:t>
            </a:r>
            <a:r>
              <a:rPr lang="fr-FR"/>
              <a:t> variables</a:t>
            </a:r>
          </a:p>
          <a:p>
            <a:pPr marL="0" indent="0">
              <a:buNone/>
            </a:pPr>
            <a:r>
              <a:rPr lang="fr-FR"/>
              <a:t>2) </a:t>
            </a:r>
            <a:r>
              <a:rPr lang="fr-FR" b="1"/>
              <a:t>Constant variance</a:t>
            </a:r>
            <a:r>
              <a:rPr lang="fr-FR"/>
              <a:t> (</a:t>
            </a:r>
            <a:r>
              <a:rPr lang="fr-FR" err="1"/>
              <a:t>a.k.a</a:t>
            </a:r>
            <a:r>
              <a:rPr lang="fr-FR"/>
              <a:t>. </a:t>
            </a:r>
            <a:r>
              <a:rPr lang="fr-FR" b="1">
                <a:hlinkClick r:id="rId4"/>
              </a:rPr>
              <a:t>homoscedasticity</a:t>
            </a:r>
            <a:r>
              <a:rPr lang="fr-FR"/>
              <a:t>). This </a:t>
            </a:r>
            <a:r>
              <a:rPr lang="fr-FR" err="1"/>
              <a:t>means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the variance of the </a:t>
            </a:r>
            <a:r>
              <a:rPr lang="fr-FR" err="1"/>
              <a:t>errors</a:t>
            </a:r>
            <a:r>
              <a:rPr lang="fr-FR"/>
              <a:t> </a:t>
            </a:r>
            <a:r>
              <a:rPr lang="fr-FR" err="1"/>
              <a:t>does</a:t>
            </a:r>
            <a:r>
              <a:rPr lang="fr-FR"/>
              <a:t> not </a:t>
            </a:r>
            <a:r>
              <a:rPr lang="fr-FR" err="1"/>
              <a:t>depend</a:t>
            </a:r>
            <a:r>
              <a:rPr lang="fr-FR"/>
              <a:t> on the values of the </a:t>
            </a:r>
            <a:r>
              <a:rPr lang="fr-FR" err="1"/>
              <a:t>predictor</a:t>
            </a:r>
            <a:r>
              <a:rPr lang="fr-FR"/>
              <a:t> variables. </a:t>
            </a:r>
          </a:p>
          <a:p>
            <a:pPr marL="0" indent="0">
              <a:buNone/>
            </a:pPr>
            <a:r>
              <a:rPr lang="fr-FR"/>
              <a:t>3) </a:t>
            </a:r>
            <a:r>
              <a:rPr lang="fr-FR" b="1"/>
              <a:t>Independence of </a:t>
            </a:r>
            <a:r>
              <a:rPr lang="fr-FR" b="1" err="1"/>
              <a:t>errors</a:t>
            </a:r>
            <a:r>
              <a:rPr lang="fr-FR"/>
              <a:t>. This assumes </a:t>
            </a:r>
            <a:r>
              <a:rPr lang="fr-FR" err="1"/>
              <a:t>that</a:t>
            </a:r>
            <a:r>
              <a:rPr lang="fr-FR"/>
              <a:t> the </a:t>
            </a:r>
            <a:r>
              <a:rPr lang="fr-FR" err="1"/>
              <a:t>errors</a:t>
            </a:r>
            <a:r>
              <a:rPr lang="fr-FR"/>
              <a:t> of the </a:t>
            </a:r>
            <a:r>
              <a:rPr lang="fr-FR" err="1"/>
              <a:t>response</a:t>
            </a:r>
            <a:r>
              <a:rPr lang="fr-FR"/>
              <a:t> variables are </a:t>
            </a:r>
            <a:r>
              <a:rPr lang="fr-FR" err="1"/>
              <a:t>uncorrelated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each</a:t>
            </a:r>
            <a:r>
              <a:rPr lang="fr-FR"/>
              <a:t> </a:t>
            </a:r>
            <a:r>
              <a:rPr lang="fr-FR" err="1"/>
              <a:t>other</a:t>
            </a:r>
            <a:r>
              <a:rPr lang="fr-FR"/>
              <a:t>.</a:t>
            </a:r>
          </a:p>
          <a:p>
            <a:pPr marL="0" indent="0">
              <a:buNone/>
            </a:pPr>
            <a:r>
              <a:rPr lang="fr-FR"/>
              <a:t>4) </a:t>
            </a:r>
            <a:r>
              <a:rPr lang="fr-FR" b="1"/>
              <a:t>Weak </a:t>
            </a:r>
            <a:r>
              <a:rPr lang="fr-FR" b="1" err="1"/>
              <a:t>exogeneity</a:t>
            </a:r>
            <a:r>
              <a:rPr lang="fr-FR"/>
              <a:t>. This </a:t>
            </a:r>
            <a:r>
              <a:rPr lang="fr-FR" err="1"/>
              <a:t>essentially</a:t>
            </a:r>
            <a:r>
              <a:rPr lang="fr-FR"/>
              <a:t> </a:t>
            </a:r>
            <a:r>
              <a:rPr lang="fr-FR" err="1"/>
              <a:t>means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the </a:t>
            </a:r>
            <a:r>
              <a:rPr lang="fr-FR" err="1"/>
              <a:t>predictor</a:t>
            </a:r>
            <a:r>
              <a:rPr lang="fr-FR"/>
              <a:t> variables </a:t>
            </a:r>
            <a:r>
              <a:rPr lang="fr-FR" i="1"/>
              <a:t>x</a:t>
            </a:r>
            <a:r>
              <a:rPr lang="fr-FR"/>
              <a:t> can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treated</a:t>
            </a:r>
            <a:r>
              <a:rPr lang="fr-FR"/>
              <a:t> as </a:t>
            </a:r>
            <a:r>
              <a:rPr lang="fr-FR" err="1"/>
              <a:t>fixed</a:t>
            </a:r>
            <a:r>
              <a:rPr lang="fr-FR"/>
              <a:t> values, </a:t>
            </a:r>
            <a:r>
              <a:rPr lang="fr-FR" err="1"/>
              <a:t>rather</a:t>
            </a:r>
            <a:r>
              <a:rPr lang="fr-FR"/>
              <a:t> </a:t>
            </a:r>
            <a:r>
              <a:rPr lang="fr-FR" err="1"/>
              <a:t>than</a:t>
            </a:r>
            <a:r>
              <a:rPr lang="fr-FR"/>
              <a:t> </a:t>
            </a:r>
            <a:r>
              <a:rPr lang="fr-FR">
                <a:hlinkClick r:id="rId5"/>
              </a:rPr>
              <a:t>random variables</a:t>
            </a:r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cc31ef89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cc31ef89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47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cc31ef89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cc31ef89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85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jerseymedweightloss.com%2Fblog%2Fis-body-mass-index-a-reliable-indicator-of-obesity&amp;psig=AOvVaw0ATDSzE0wijepoFCC0P_zx&amp;ust=1653118718184000&amp;source=images&amp;cd=vfe&amp;ved=0CAwQjRxqFwoTCPCmxLjJ7fcCFQAAAAAdAAAAABA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url?sa=i&amp;url=https%3A%2F%2Fwww.rawshorts.com%2Ffreeicons%2F%3Fdownload%3Dhome-icon-9&amp;psig=AOvVaw04eLO0riFbF9PZzdyYlcfX&amp;ust=1653144385848000&amp;source=images&amp;cd=vfe&amp;ved=0CAwQjRxqFwoTCNDzgPOo7vcCFQAAAAAdAAAAABAD" TargetMode="External"/><Relationship Id="rId5" Type="http://schemas.openxmlformats.org/officeDocument/2006/relationships/hyperlink" Target="https://i1.wp.com/tintinomania.com/wp-content/uploads/2018/04/Interrogation-2.png?w=500&amp;ssl=1" TargetMode="External"/><Relationship Id="rId4" Type="http://schemas.openxmlformats.org/officeDocument/2006/relationships/hyperlink" Target="https://www.google.com/url?sa=i&amp;url=https%3A%2F%2Fwww.pngaaa.com%2Fdetail%2F770885&amp;psig=AOvVaw0cSYGq-mu5zYYiBOsKzNye&amp;ust=1653119980764000&amp;source=images&amp;cd=vfe&amp;ved=0CAwQjRxqFwoTCNDMt_zN7fcCFQAAAAAdAAAAABAY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530300"/>
            <a:ext cx="85206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 b="1"/>
              <a:t>Clinically relevant measures of obesity and their genetics</a:t>
            </a:r>
            <a:r>
              <a:rPr lang="fr"/>
              <a:t>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476175"/>
            <a:ext cx="85206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fr" sz="1679">
                <a:solidFill>
                  <a:schemeClr val="dk1"/>
                </a:solidFill>
              </a:rPr>
              <a:t>Joaquim Barmaz, Jeanne Buchs, Aline Cinelli</a:t>
            </a:r>
            <a:endParaRPr sz="1679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679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fr" sz="1679">
                <a:solidFill>
                  <a:schemeClr val="dk1"/>
                </a:solidFill>
              </a:rPr>
              <a:t>Supervised by : Olga Trofimova and Sofia Ortin Vela </a:t>
            </a:r>
            <a:endParaRPr sz="1679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450" y="1639651"/>
            <a:ext cx="5639075" cy="26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64408A-736C-CD6B-1450-B9A59D175E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Results (Phenotypic part)</a:t>
            </a:r>
            <a:endParaRPr b="1"/>
          </a:p>
        </p:txBody>
      </p:sp>
      <p:cxnSp>
        <p:nvCxnSpPr>
          <p:cNvPr id="92" name="Google Shape;92;p18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9B6B75AA-BDB3-A5E6-2FC5-644F05876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467168"/>
              </p:ext>
            </p:extLst>
          </p:nvPr>
        </p:nvGraphicFramePr>
        <p:xfrm>
          <a:off x="3107531" y="1246187"/>
          <a:ext cx="5688313" cy="36630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6435">
                  <a:extLst>
                    <a:ext uri="{9D8B030D-6E8A-4147-A177-3AD203B41FA5}">
                      <a16:colId xmlns:a16="http://schemas.microsoft.com/office/drawing/2014/main" val="3490743875"/>
                    </a:ext>
                  </a:extLst>
                </a:gridCol>
                <a:gridCol w="1348470">
                  <a:extLst>
                    <a:ext uri="{9D8B030D-6E8A-4147-A177-3AD203B41FA5}">
                      <a16:colId xmlns:a16="http://schemas.microsoft.com/office/drawing/2014/main" val="584056762"/>
                    </a:ext>
                  </a:extLst>
                </a:gridCol>
                <a:gridCol w="933208">
                  <a:extLst>
                    <a:ext uri="{9D8B030D-6E8A-4147-A177-3AD203B41FA5}">
                      <a16:colId xmlns:a16="http://schemas.microsoft.com/office/drawing/2014/main" val="3908978439"/>
                    </a:ext>
                  </a:extLst>
                </a:gridCol>
                <a:gridCol w="1430200">
                  <a:extLst>
                    <a:ext uri="{9D8B030D-6E8A-4147-A177-3AD203B41FA5}">
                      <a16:colId xmlns:a16="http://schemas.microsoft.com/office/drawing/2014/main" val="4268976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err="1"/>
                        <a:t>Phenotype</a:t>
                      </a:r>
                      <a:endParaRPr lang="fr-CH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b="1"/>
                        <a:t>Adj. R^2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b="1" err="1"/>
                        <a:t>Expl</a:t>
                      </a:r>
                      <a:r>
                        <a:rPr lang="fr-FR" b="1"/>
                        <a:t>. var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β (SD)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8153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BMI 1.6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0.1548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2.77 %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3.18 (0.025)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036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BMI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0.1536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2.65 %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0.663 (0.007)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776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BMI 2.5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0.1548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2.77 %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0.849 (0.008)  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384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BMI 3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0.1553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2.82 %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3.21 (0.026)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22073"/>
                  </a:ext>
                </a:extLst>
              </a:tr>
              <a:tr h="325537">
                <a:tc>
                  <a:txBody>
                    <a:bodyPr/>
                    <a:lstStyle/>
                    <a:p>
                      <a:r>
                        <a:rPr lang="fr-FR" err="1"/>
                        <a:t>Waist</a:t>
                      </a:r>
                      <a:r>
                        <a:rPr lang="fr-FR"/>
                        <a:t>-hip ratio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0.1402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1.30 %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3.24 (0.045)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477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err="1"/>
                        <a:t>Waist-height</a:t>
                      </a:r>
                      <a:r>
                        <a:rPr lang="fr-FR"/>
                        <a:t> ratio </a:t>
                      </a:r>
                      <a:endParaRPr lang="fr-F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0.1520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2.49 %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3.32 (0.026)  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60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err="1"/>
                        <a:t>Waist</a:t>
                      </a:r>
                      <a:r>
                        <a:rPr lang="fr-FR"/>
                        <a:t> 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0.1478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2.07 %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3.44 (0.037)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BAI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0.1474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2.03 %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3.12 (0.030)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9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background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0.1271</a:t>
                      </a:r>
                      <a:endParaRPr lang="fr-FR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b="1" i="0" u="none" strike="noStrike" noProof="0">
                          <a:latin typeface="Arial"/>
                        </a:rPr>
                        <a:t>0.00 %</a:t>
                      </a:r>
                      <a:endParaRPr lang="fr-FR" b="1"/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b="1"/>
                        <a:t>NA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951756"/>
                  </a:ext>
                </a:extLst>
              </a:tr>
            </a:tbl>
          </a:graphicData>
        </a:graphic>
      </p:graphicFrame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F58E69C-5270-30E2-0497-6A5C6D02543F}"/>
              </a:ext>
            </a:extLst>
          </p:cNvPr>
          <p:cNvSpPr txBox="1">
            <a:spLocks/>
          </p:cNvSpPr>
          <p:nvPr/>
        </p:nvSpPr>
        <p:spPr>
          <a:xfrm>
            <a:off x="168825" y="1188194"/>
            <a:ext cx="2690877" cy="3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fr-FR">
                <a:solidFill>
                  <a:schemeClr val="tx1"/>
                </a:solidFill>
              </a:rPr>
              <a:t>Divergent </a:t>
            </a:r>
            <a:r>
              <a:rPr lang="fr-FR" err="1">
                <a:solidFill>
                  <a:schemeClr val="tx1"/>
                </a:solidFill>
              </a:rPr>
              <a:t>results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between</a:t>
            </a:r>
            <a:r>
              <a:rPr lang="fr-FR">
                <a:solidFill>
                  <a:schemeClr val="tx1"/>
                </a:solidFill>
              </a:rPr>
              <a:t> R^2 and β</a:t>
            </a: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4DC932-336F-4248-3BA8-2D0ADB902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2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FE786-4E2F-4B00-87DE-885FBE97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err="1"/>
              <a:t>Correlation</a:t>
            </a:r>
            <a:r>
              <a:rPr lang="fr-FR" b="1"/>
              <a:t> </a:t>
            </a:r>
            <a:r>
              <a:rPr lang="fr-FR" b="1" err="1"/>
              <a:t>between</a:t>
            </a:r>
            <a:r>
              <a:rPr lang="fr-FR" b="1"/>
              <a:t> </a:t>
            </a:r>
            <a:r>
              <a:rPr lang="fr-FR" b="1" err="1"/>
              <a:t>phenotypes</a:t>
            </a:r>
            <a:r>
              <a:rPr lang="fr-FR" b="1"/>
              <a:t> and variables</a:t>
            </a:r>
          </a:p>
        </p:txBody>
      </p:sp>
      <p:cxnSp>
        <p:nvCxnSpPr>
          <p:cNvPr id="4" name="Google Shape;125;p23">
            <a:extLst>
              <a:ext uri="{FF2B5EF4-FFF2-40B4-BE49-F238E27FC236}">
                <a16:creationId xmlns:a16="http://schemas.microsoft.com/office/drawing/2014/main" id="{EDB34326-EF3C-441A-81AC-67011A9323C8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5E6B30A-ED72-5F00-01AF-3BCF96F5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307371"/>
              </p:ext>
            </p:extLst>
          </p:nvPr>
        </p:nvGraphicFramePr>
        <p:xfrm>
          <a:off x="488156" y="2115343"/>
          <a:ext cx="8227189" cy="169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305">
                  <a:extLst>
                    <a:ext uri="{9D8B030D-6E8A-4147-A177-3AD203B41FA5}">
                      <a16:colId xmlns:a16="http://schemas.microsoft.com/office/drawing/2014/main" val="3876620816"/>
                    </a:ext>
                  </a:extLst>
                </a:gridCol>
                <a:gridCol w="969210">
                  <a:extLst>
                    <a:ext uri="{9D8B030D-6E8A-4147-A177-3AD203B41FA5}">
                      <a16:colId xmlns:a16="http://schemas.microsoft.com/office/drawing/2014/main" val="1314422390"/>
                    </a:ext>
                  </a:extLst>
                </a:gridCol>
                <a:gridCol w="911722">
                  <a:extLst>
                    <a:ext uri="{9D8B030D-6E8A-4147-A177-3AD203B41FA5}">
                      <a16:colId xmlns:a16="http://schemas.microsoft.com/office/drawing/2014/main" val="2892383020"/>
                    </a:ext>
                  </a:extLst>
                </a:gridCol>
                <a:gridCol w="976844">
                  <a:extLst>
                    <a:ext uri="{9D8B030D-6E8A-4147-A177-3AD203B41FA5}">
                      <a16:colId xmlns:a16="http://schemas.microsoft.com/office/drawing/2014/main" val="3329950687"/>
                    </a:ext>
                  </a:extLst>
                </a:gridCol>
                <a:gridCol w="1107092">
                  <a:extLst>
                    <a:ext uri="{9D8B030D-6E8A-4147-A177-3AD203B41FA5}">
                      <a16:colId xmlns:a16="http://schemas.microsoft.com/office/drawing/2014/main" val="3006143034"/>
                    </a:ext>
                  </a:extLst>
                </a:gridCol>
                <a:gridCol w="1432702">
                  <a:extLst>
                    <a:ext uri="{9D8B030D-6E8A-4147-A177-3AD203B41FA5}">
                      <a16:colId xmlns:a16="http://schemas.microsoft.com/office/drawing/2014/main" val="495477878"/>
                    </a:ext>
                  </a:extLst>
                </a:gridCol>
                <a:gridCol w="1193922">
                  <a:extLst>
                    <a:ext uri="{9D8B030D-6E8A-4147-A177-3AD203B41FA5}">
                      <a16:colId xmlns:a16="http://schemas.microsoft.com/office/drawing/2014/main" val="2344972024"/>
                    </a:ext>
                  </a:extLst>
                </a:gridCol>
                <a:gridCol w="767392">
                  <a:extLst>
                    <a:ext uri="{9D8B030D-6E8A-4147-A177-3AD203B41FA5}">
                      <a16:colId xmlns:a16="http://schemas.microsoft.com/office/drawing/2014/main" val="2257541122"/>
                    </a:ext>
                  </a:extLst>
                </a:gridCol>
              </a:tblGrid>
              <a:tr h="583406">
                <a:tc>
                  <a:txBody>
                    <a:bodyPr/>
                    <a:lstStyle/>
                    <a:p>
                      <a:pPr algn="ctr" fontAlgn="t"/>
                      <a:br>
                        <a:rPr lang="fr-FR">
                          <a:effectLst/>
                        </a:rPr>
                      </a:br>
                      <a:endParaRPr lang="fr-FR" sz="1600" b="1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 BMI1.6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 BMI2.5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   BMI3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 err="1">
                          <a:solidFill>
                            <a:schemeClr val="tx1"/>
                          </a:solidFill>
                          <a:effectLst/>
                        </a:rPr>
                        <a:t>waist.hip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 err="1">
                          <a:solidFill>
                            <a:schemeClr val="tx1"/>
                          </a:solidFill>
                          <a:effectLst/>
                        </a:rPr>
                        <a:t>waist.height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   BAI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 RFM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65582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 err="1">
                          <a:effectLst/>
                        </a:rPr>
                        <a:t>age</a:t>
                      </a:r>
                      <a:r>
                        <a:rPr lang="fr-FR" sz="1600" b="1" u="none" strike="noStrike">
                          <a:effectLst/>
                        </a:rPr>
                        <a:t> </a:t>
                      </a:r>
                      <a:endParaRPr lang="fr-FR" sz="1600" b="1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0.062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0.062 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0.076</a:t>
                      </a: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0.149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0.160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0.090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0.025</a:t>
                      </a: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65049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>
                          <a:effectLst/>
                        </a:rPr>
                        <a:t>age2 </a:t>
                      </a:r>
                      <a:endParaRPr lang="fr-FR" sz="1600" b="1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0.060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0.060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0.074</a:t>
                      </a: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0.149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0.159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0.089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0.027</a:t>
                      </a: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68971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u="none" strike="noStrike" err="1">
                          <a:effectLst/>
                        </a:rPr>
                        <a:t>sex</a:t>
                      </a:r>
                      <a:endParaRPr lang="fr-FR" sz="1600" b="1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-0.029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-0.029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-0.134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0.653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  0.204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-0.500</a:t>
                      </a:r>
                      <a:endParaRPr lang="fr-FR" sz="1600" b="0">
                        <a:effectLst/>
                      </a:endParaRP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u="none" strike="noStrike">
                          <a:effectLst/>
                        </a:rPr>
                        <a:t>0.999</a:t>
                      </a:r>
                    </a:p>
                  </a:txBody>
                  <a:tcPr marL="63500" marR="63500" marT="63500" marB="6350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689663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EC75F9-625B-E32D-6569-C5B966C5AF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11</a:t>
            </a:fld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9071E5B9-8570-A673-9BBC-B15583F720A4}"/>
              </a:ext>
            </a:extLst>
          </p:cNvPr>
          <p:cNvSpPr txBox="1">
            <a:spLocks/>
          </p:cNvSpPr>
          <p:nvPr/>
        </p:nvSpPr>
        <p:spPr>
          <a:xfrm>
            <a:off x="168825" y="1188194"/>
            <a:ext cx="8370158" cy="7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ct val="100000"/>
              </a:lnSpc>
              <a:buNone/>
            </a:pPr>
            <a:r>
              <a:rPr lang="fr-FR" err="1">
                <a:solidFill>
                  <a:schemeClr val="tx1"/>
                </a:solidFill>
              </a:rPr>
              <a:t>Waist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phenotypes</a:t>
            </a:r>
            <a:r>
              <a:rPr lang="fr-FR">
                <a:solidFill>
                  <a:schemeClr val="tx1"/>
                </a:solidFill>
              </a:rPr>
              <a:t> more </a:t>
            </a:r>
            <a:r>
              <a:rPr lang="fr-FR" err="1">
                <a:solidFill>
                  <a:schemeClr val="tx1"/>
                </a:solidFill>
              </a:rPr>
              <a:t>strongly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correlated</a:t>
            </a:r>
            <a:r>
              <a:rPr lang="fr-FR">
                <a:solidFill>
                  <a:schemeClr val="tx1"/>
                </a:solidFill>
              </a:rPr>
              <a:t> to </a:t>
            </a:r>
            <a:r>
              <a:rPr lang="fr-FR" err="1">
                <a:solidFill>
                  <a:schemeClr val="tx1"/>
                </a:solidFill>
              </a:rPr>
              <a:t>sex</a:t>
            </a:r>
            <a:r>
              <a:rPr lang="fr-FR">
                <a:solidFill>
                  <a:schemeClr val="tx1"/>
                </a:solidFill>
              </a:rPr>
              <a:t> and </a:t>
            </a:r>
            <a:r>
              <a:rPr lang="fr-FR" err="1">
                <a:solidFill>
                  <a:schemeClr val="tx1"/>
                </a:solidFill>
              </a:rPr>
              <a:t>age</a:t>
            </a: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5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16CA1-ABF7-43F8-B15A-29630AFF6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/>
              <a:t>GWAS </a:t>
            </a:r>
            <a:r>
              <a:rPr lang="fr-FR" b="1" err="1"/>
              <a:t>results</a:t>
            </a:r>
            <a:endParaRPr lang="fr-CH" b="1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7C9CB2-1CA0-D98B-E86D-0716F4C9BE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011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fr" b="1"/>
              <a:t>Manhattan plots</a:t>
            </a: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153681" y="1110156"/>
            <a:ext cx="4525895" cy="3040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lnSpc>
                <a:spcPct val="200000"/>
              </a:lnSpc>
              <a:spcAft>
                <a:spcPts val="1200"/>
              </a:spcAft>
              <a:buChar char="•"/>
            </a:pPr>
            <a:r>
              <a:rPr lang="fr-FR">
                <a:solidFill>
                  <a:schemeClr val="tx1"/>
                </a:solidFill>
              </a:rPr>
              <a:t>SNPs </a:t>
            </a:r>
            <a:r>
              <a:rPr lang="fr-FR" err="1">
                <a:solidFill>
                  <a:schemeClr val="tx1"/>
                </a:solidFill>
              </a:rPr>
              <a:t>sorted</a:t>
            </a:r>
            <a:r>
              <a:rPr lang="fr-FR">
                <a:solidFill>
                  <a:schemeClr val="tx1"/>
                </a:solidFill>
              </a:rPr>
              <a:t> by chromosomes 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Char char="•"/>
            </a:pPr>
            <a:r>
              <a:rPr lang="fr-FR" err="1">
                <a:solidFill>
                  <a:schemeClr val="tx1"/>
                </a:solidFill>
              </a:rPr>
              <a:t>Above</a:t>
            </a:r>
            <a:r>
              <a:rPr lang="fr-FR">
                <a:solidFill>
                  <a:schemeClr val="tx1"/>
                </a:solidFill>
              </a:rPr>
              <a:t> the red line = </a:t>
            </a:r>
            <a:r>
              <a:rPr lang="fr-FR" err="1">
                <a:solidFill>
                  <a:schemeClr val="tx1"/>
                </a:solidFill>
              </a:rPr>
              <a:t>significant</a:t>
            </a:r>
            <a:r>
              <a:rPr lang="fr-FR">
                <a:solidFill>
                  <a:schemeClr val="tx1"/>
                </a:solidFill>
              </a:rPr>
              <a:t> 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 a lot </a:t>
            </a:r>
            <a:endParaRPr lang="fr-FR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Font typeface="Arial"/>
              <a:buChar char="•"/>
            </a:pPr>
            <a:r>
              <a:rPr lang="fr-FR">
                <a:solidFill>
                  <a:schemeClr val="tx1"/>
                </a:solidFill>
              </a:rPr>
              <a:t>More </a:t>
            </a:r>
            <a:r>
              <a:rPr lang="fr-FR" err="1">
                <a:solidFill>
                  <a:schemeClr val="tx1"/>
                </a:solidFill>
              </a:rPr>
              <a:t>genes</a:t>
            </a:r>
            <a:r>
              <a:rPr lang="fr-FR">
                <a:solidFill>
                  <a:schemeClr val="tx1"/>
                </a:solidFill>
              </a:rPr>
              <a:t> on first chromosomes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Font typeface="Arial"/>
              <a:buChar char="•"/>
            </a:pPr>
            <a:r>
              <a:rPr lang="fr-FR">
                <a:solidFill>
                  <a:schemeClr val="tx1"/>
                </a:solidFill>
              </a:rPr>
              <a:t>All </a:t>
            </a:r>
            <a:r>
              <a:rPr lang="fr-FR" err="1">
                <a:solidFill>
                  <a:schemeClr val="tx1"/>
                </a:solidFill>
              </a:rPr>
              <a:t>phenotypes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similar</a:t>
            </a:r>
            <a:endParaRPr lang="fr-FR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Char char="•"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9" name="Google Shape;99;p19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 3">
            <a:extLst>
              <a:ext uri="{FF2B5EF4-FFF2-40B4-BE49-F238E27FC236}">
                <a16:creationId xmlns:a16="http://schemas.microsoft.com/office/drawing/2014/main" id="{7401C676-D257-E9C5-A2C9-4BCA8359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54" y="1110156"/>
            <a:ext cx="4216365" cy="29231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3BD65CA-349B-4FBB-946E-4A8B2766D593}"/>
              </a:ext>
            </a:extLst>
          </p:cNvPr>
          <p:cNvSpPr txBox="1"/>
          <p:nvPr/>
        </p:nvSpPr>
        <p:spPr>
          <a:xfrm>
            <a:off x="4679576" y="4019570"/>
            <a:ext cx="1865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u="sng">
                <a:solidFill>
                  <a:schemeClr val="tx1"/>
                </a:solidFill>
              </a:rPr>
              <a:t>Example : BMI3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1C70A8-2D32-2682-95C8-F9AEF64439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13</a:t>
            </a:fld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EC8D0-76A6-C134-C460-A35DC040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Manhattan plots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CFFC7E-5DD4-4798-A748-7FEB2C92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58" y="1165497"/>
            <a:ext cx="3600000" cy="1800000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3E3E8D-9D42-430E-87FB-1D8263C9F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63" y="1165497"/>
            <a:ext cx="3600000" cy="18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E2F0799-BF2C-4AE8-98F9-C4E14578DD4D}"/>
              </a:ext>
            </a:extLst>
          </p:cNvPr>
          <p:cNvSpPr txBox="1"/>
          <p:nvPr/>
        </p:nvSpPr>
        <p:spPr>
          <a:xfrm>
            <a:off x="2249985" y="1165497"/>
            <a:ext cx="6859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Waist </a:t>
            </a:r>
          </a:p>
        </p:txBody>
      </p:sp>
      <p:cxnSp>
        <p:nvCxnSpPr>
          <p:cNvPr id="12" name="Google Shape;99;p19">
            <a:extLst>
              <a:ext uri="{FF2B5EF4-FFF2-40B4-BE49-F238E27FC236}">
                <a16:creationId xmlns:a16="http://schemas.microsoft.com/office/drawing/2014/main" id="{8B125711-EB43-4FE2-B80E-BBDB3D8FF560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5E1D6E5-6CFF-D127-0450-97627F35E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14</a:t>
            </a:fld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7703F8-7E56-48EE-991A-FB22C45FC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3" y="3113269"/>
            <a:ext cx="3600000" cy="18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ADA835-FED5-4742-8040-4AF235B1F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458" y="3113269"/>
            <a:ext cx="3600000" cy="180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AFD533E-6261-4FCE-A5B9-A536BEC13DF9}"/>
              </a:ext>
            </a:extLst>
          </p:cNvPr>
          <p:cNvSpPr txBox="1"/>
          <p:nvPr/>
        </p:nvSpPr>
        <p:spPr>
          <a:xfrm>
            <a:off x="6329480" y="1165496"/>
            <a:ext cx="6859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FF0000"/>
                </a:solidFill>
              </a:rPr>
              <a:t>BAI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1E1743-5974-4EE1-AA5F-F407AB5EF30E}"/>
              </a:ext>
            </a:extLst>
          </p:cNvPr>
          <p:cNvSpPr txBox="1"/>
          <p:nvPr/>
        </p:nvSpPr>
        <p:spPr>
          <a:xfrm>
            <a:off x="6432964" y="3113268"/>
            <a:ext cx="6859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BMI 3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FBB89F-DCAD-4DFF-A7B1-D6833E50EF14}"/>
              </a:ext>
            </a:extLst>
          </p:cNvPr>
          <p:cNvSpPr txBox="1"/>
          <p:nvPr/>
        </p:nvSpPr>
        <p:spPr>
          <a:xfrm>
            <a:off x="2310339" y="3113269"/>
            <a:ext cx="8700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BMI 1.6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F6F82D8-CA31-466E-A37A-4A85F368D242}"/>
              </a:ext>
            </a:extLst>
          </p:cNvPr>
          <p:cNvSpPr/>
          <p:nvPr/>
        </p:nvSpPr>
        <p:spPr>
          <a:xfrm>
            <a:off x="1076857" y="2051944"/>
            <a:ext cx="362047" cy="589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7674953-2556-487B-904A-37EC9C36E87E}"/>
              </a:ext>
            </a:extLst>
          </p:cNvPr>
          <p:cNvSpPr/>
          <p:nvPr/>
        </p:nvSpPr>
        <p:spPr>
          <a:xfrm>
            <a:off x="1076856" y="4082586"/>
            <a:ext cx="362047" cy="589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991060-8EB3-43EA-9011-8ED3D58C7F72}"/>
              </a:ext>
            </a:extLst>
          </p:cNvPr>
          <p:cNvSpPr/>
          <p:nvPr/>
        </p:nvSpPr>
        <p:spPr>
          <a:xfrm>
            <a:off x="3573179" y="3113268"/>
            <a:ext cx="698363" cy="1558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CE1297-A1B5-42D0-BA00-04DD0916A547}"/>
              </a:ext>
            </a:extLst>
          </p:cNvPr>
          <p:cNvSpPr/>
          <p:nvPr/>
        </p:nvSpPr>
        <p:spPr>
          <a:xfrm>
            <a:off x="1497627" y="4421475"/>
            <a:ext cx="1370888" cy="27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F21A933-0A7F-45FE-B319-AB32BBBFD573}"/>
              </a:ext>
            </a:extLst>
          </p:cNvPr>
          <p:cNvSpPr/>
          <p:nvPr/>
        </p:nvSpPr>
        <p:spPr>
          <a:xfrm>
            <a:off x="1438903" y="2459166"/>
            <a:ext cx="1370888" cy="27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F37EFA8-5CA8-419D-8450-EB0EAA93AB84}"/>
              </a:ext>
            </a:extLst>
          </p:cNvPr>
          <p:cNvSpPr/>
          <p:nvPr/>
        </p:nvSpPr>
        <p:spPr>
          <a:xfrm>
            <a:off x="3555018" y="1165496"/>
            <a:ext cx="698363" cy="1558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2E070E9-5D0A-4792-9D4E-07BC5B72393E}"/>
              </a:ext>
            </a:extLst>
          </p:cNvPr>
          <p:cNvSpPr/>
          <p:nvPr/>
        </p:nvSpPr>
        <p:spPr>
          <a:xfrm>
            <a:off x="7574576" y="3140017"/>
            <a:ext cx="698363" cy="1558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E30453A-2C36-4709-B62F-5D8ED84E0AA8}"/>
              </a:ext>
            </a:extLst>
          </p:cNvPr>
          <p:cNvSpPr/>
          <p:nvPr/>
        </p:nvSpPr>
        <p:spPr>
          <a:xfrm>
            <a:off x="7574256" y="1165496"/>
            <a:ext cx="698363" cy="1558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6BD91C0-2C93-4B63-A241-8DEDD39B16A4}"/>
              </a:ext>
            </a:extLst>
          </p:cNvPr>
          <p:cNvSpPr/>
          <p:nvPr/>
        </p:nvSpPr>
        <p:spPr>
          <a:xfrm>
            <a:off x="5172781" y="4150375"/>
            <a:ext cx="362047" cy="589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2D0D4DD-5687-4001-8851-DDBD950BECC7}"/>
              </a:ext>
            </a:extLst>
          </p:cNvPr>
          <p:cNvSpPr/>
          <p:nvPr/>
        </p:nvSpPr>
        <p:spPr>
          <a:xfrm>
            <a:off x="5644548" y="4394726"/>
            <a:ext cx="1370888" cy="27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711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fr-CH" b="1"/>
              <a:t>QQ</a:t>
            </a:r>
            <a:r>
              <a:rPr lang="fr" b="1"/>
              <a:t>plots</a:t>
            </a: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153681" y="1110156"/>
            <a:ext cx="4525895" cy="3040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285750" indent="-285750">
              <a:lnSpc>
                <a:spcPct val="200000"/>
              </a:lnSpc>
              <a:spcAft>
                <a:spcPts val="1200"/>
              </a:spcAft>
              <a:buChar char="•"/>
            </a:pPr>
            <a:r>
              <a:rPr lang="fr-FR">
                <a:solidFill>
                  <a:schemeClr val="tx1"/>
                </a:solidFill>
              </a:rPr>
              <a:t>On the red line ≠ </a:t>
            </a:r>
            <a:r>
              <a:rPr lang="fr-FR" err="1">
                <a:solidFill>
                  <a:schemeClr val="tx1"/>
                </a:solidFill>
              </a:rPr>
              <a:t>significant</a:t>
            </a:r>
            <a:endParaRPr lang="fr-FR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Char char="•"/>
            </a:pPr>
            <a:r>
              <a:rPr lang="fr-FR">
                <a:solidFill>
                  <a:schemeClr val="tx1"/>
                </a:solidFill>
              </a:rPr>
              <a:t>Red line : </a:t>
            </a:r>
            <a:r>
              <a:rPr lang="fr-FR" err="1">
                <a:solidFill>
                  <a:schemeClr val="tx1"/>
                </a:solidFill>
              </a:rPr>
              <a:t>Probability</a:t>
            </a:r>
            <a:r>
              <a:rPr lang="fr-FR">
                <a:solidFill>
                  <a:schemeClr val="tx1"/>
                </a:solidFill>
              </a:rPr>
              <a:t> of </a:t>
            </a:r>
            <a:r>
              <a:rPr lang="fr-FR" err="1">
                <a:solidFill>
                  <a:schemeClr val="tx1"/>
                </a:solidFill>
              </a:rPr>
              <a:t>it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occuring</a:t>
            </a:r>
            <a:r>
              <a:rPr lang="fr-FR">
                <a:solidFill>
                  <a:schemeClr val="tx1"/>
                </a:solidFill>
              </a:rPr>
              <a:t> by chance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Char char="•"/>
            </a:pPr>
            <a:r>
              <a:rPr lang="fr-FR">
                <a:solidFill>
                  <a:schemeClr val="tx1"/>
                </a:solidFill>
              </a:rPr>
              <a:t>SNPs </a:t>
            </a:r>
            <a:r>
              <a:rPr lang="fr-FR" err="1">
                <a:solidFill>
                  <a:schemeClr val="tx1"/>
                </a:solidFill>
              </a:rPr>
              <a:t>from</a:t>
            </a:r>
            <a:r>
              <a:rPr lang="fr-FR">
                <a:solidFill>
                  <a:schemeClr val="tx1"/>
                </a:solidFill>
              </a:rPr>
              <a:t> all chromosomes mixed</a:t>
            </a:r>
            <a:br>
              <a:rPr lang="fr-FR"/>
            </a:b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9" name="Google Shape;99;p19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00D4389-808F-4940-9FDE-38999113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19" y="1189557"/>
            <a:ext cx="4215600" cy="30402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C381AE-4508-428C-B559-5AED18D571C4}"/>
              </a:ext>
            </a:extLst>
          </p:cNvPr>
          <p:cNvSpPr txBox="1"/>
          <p:nvPr/>
        </p:nvSpPr>
        <p:spPr>
          <a:xfrm>
            <a:off x="4774719" y="4184886"/>
            <a:ext cx="1865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u="sng">
                <a:solidFill>
                  <a:schemeClr val="tx1"/>
                </a:solidFill>
              </a:rPr>
              <a:t>Example : BMI3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6108C70-642C-D7F6-8064-5C46302432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65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EC8D0-76A6-C134-C460-A35DC040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err="1"/>
              <a:t>QQplots</a:t>
            </a:r>
            <a:r>
              <a:rPr lang="fr-FR" b="1"/>
              <a:t> </a:t>
            </a:r>
          </a:p>
        </p:txBody>
      </p:sp>
      <p:cxnSp>
        <p:nvCxnSpPr>
          <p:cNvPr id="12" name="Google Shape;99;p19">
            <a:extLst>
              <a:ext uri="{FF2B5EF4-FFF2-40B4-BE49-F238E27FC236}">
                <a16:creationId xmlns:a16="http://schemas.microsoft.com/office/drawing/2014/main" id="{8B125711-EB43-4FE2-B80E-BBDB3D8FF560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0AF11170-1DB0-40F7-A517-B5C528D1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23" y="1140420"/>
            <a:ext cx="3600000" cy="180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417B2E-03F4-4A53-B529-0D575107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79" y="1144789"/>
            <a:ext cx="3600000" cy="18000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8C8ABD-77D9-A0A2-3BCF-5FA997C945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74A8EC-D165-4A6F-BD77-83E0A3EB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79" y="3182027"/>
            <a:ext cx="3600000" cy="18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3C9E71-B0B8-4248-A6F4-830476CAB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458" y="3182027"/>
            <a:ext cx="3600000" cy="180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99E1616-A9BA-4223-9092-EF4E95E529A6}"/>
              </a:ext>
            </a:extLst>
          </p:cNvPr>
          <p:cNvSpPr txBox="1"/>
          <p:nvPr/>
        </p:nvSpPr>
        <p:spPr>
          <a:xfrm>
            <a:off x="2157939" y="1165496"/>
            <a:ext cx="6859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Waist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0A8A2C-BD2E-4F3D-B4A0-9AE21DD8941A}"/>
              </a:ext>
            </a:extLst>
          </p:cNvPr>
          <p:cNvSpPr txBox="1"/>
          <p:nvPr/>
        </p:nvSpPr>
        <p:spPr>
          <a:xfrm>
            <a:off x="6329480" y="1165496"/>
            <a:ext cx="6859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FF0000"/>
                </a:solidFill>
              </a:rPr>
              <a:t>BAI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7D0562-EDE6-4758-8032-7302A2F82C63}"/>
              </a:ext>
            </a:extLst>
          </p:cNvPr>
          <p:cNvSpPr txBox="1"/>
          <p:nvPr/>
        </p:nvSpPr>
        <p:spPr>
          <a:xfrm>
            <a:off x="6432964" y="3207101"/>
            <a:ext cx="6859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BMI 3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2C3E4B1-2444-4786-AA38-388FDAB16AF8}"/>
              </a:ext>
            </a:extLst>
          </p:cNvPr>
          <p:cNvSpPr txBox="1"/>
          <p:nvPr/>
        </p:nvSpPr>
        <p:spPr>
          <a:xfrm>
            <a:off x="2157939" y="3216446"/>
            <a:ext cx="8700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BMI 1.6</a:t>
            </a:r>
          </a:p>
        </p:txBody>
      </p:sp>
    </p:spTree>
    <p:extLst>
      <p:ext uri="{BB962C8B-B14F-4D97-AF65-F5344CB8AC3E}">
        <p14:creationId xmlns:p14="http://schemas.microsoft.com/office/powerpoint/2010/main" val="1249596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8E3F1-181D-4FF9-96E8-D83F2D8E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err="1"/>
              <a:t>Heritability</a:t>
            </a:r>
            <a:endParaRPr lang="fr-CH" b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BCB154-536D-43AC-B143-C264A1A9B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952939" cy="24598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>
                <a:solidFill>
                  <a:schemeClr val="tx1"/>
                </a:solidFill>
              </a:rPr>
              <a:t>= « </a:t>
            </a:r>
            <a:r>
              <a:rPr lang="en-US">
                <a:solidFill>
                  <a:schemeClr val="tx1"/>
                </a:solidFill>
              </a:rPr>
              <a:t>amount of </a:t>
            </a:r>
            <a:r>
              <a:rPr lang="en-US" u="sng">
                <a:solidFill>
                  <a:schemeClr val="tx1"/>
                </a:solidFill>
              </a:rPr>
              <a:t>phenotypic</a:t>
            </a:r>
            <a:r>
              <a:rPr lang="en-US">
                <a:solidFill>
                  <a:schemeClr val="tx1"/>
                </a:solidFill>
              </a:rPr>
              <a:t> (observable) variation in a population that is attributable to individual </a:t>
            </a:r>
            <a:r>
              <a:rPr lang="en-US" u="sng">
                <a:solidFill>
                  <a:schemeClr val="tx1"/>
                </a:solidFill>
              </a:rPr>
              <a:t>genetic</a:t>
            </a:r>
            <a:r>
              <a:rPr lang="en-US">
                <a:solidFill>
                  <a:schemeClr val="tx1"/>
                </a:solidFill>
              </a:rPr>
              <a:t> differences </a:t>
            </a:r>
            <a:r>
              <a:rPr lang="fr-FR">
                <a:solidFill>
                  <a:schemeClr val="tx1"/>
                </a:solidFill>
              </a:rPr>
              <a:t>»</a:t>
            </a: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>
                <a:solidFill>
                  <a:schemeClr val="tx1"/>
                </a:solidFill>
              </a:rPr>
              <a:t>Low </a:t>
            </a:r>
            <a:r>
              <a:rPr lang="fr-FR" err="1">
                <a:solidFill>
                  <a:schemeClr val="tx1"/>
                </a:solidFill>
              </a:rPr>
              <a:t>heritability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 Big influence of the </a:t>
            </a:r>
            <a:r>
              <a:rPr lang="fr-FR" err="1">
                <a:solidFill>
                  <a:schemeClr val="tx1"/>
                </a:solidFill>
                <a:sym typeface="Wingdings" panose="05000000000000000000" pitchFamily="2" charset="2"/>
              </a:rPr>
              <a:t>environment</a:t>
            </a: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" name="Google Shape;99;p19">
            <a:extLst>
              <a:ext uri="{FF2B5EF4-FFF2-40B4-BE49-F238E27FC236}">
                <a16:creationId xmlns:a16="http://schemas.microsoft.com/office/drawing/2014/main" id="{7F65356F-027F-4D71-86C5-3D3762019D02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6371BED2-E94B-4964-8A98-D848161A3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401819"/>
              </p:ext>
            </p:extLst>
          </p:nvPr>
        </p:nvGraphicFramePr>
        <p:xfrm>
          <a:off x="4334933" y="1152475"/>
          <a:ext cx="4497367" cy="3600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4039">
                  <a:extLst>
                    <a:ext uri="{9D8B030D-6E8A-4147-A177-3AD203B41FA5}">
                      <a16:colId xmlns:a16="http://schemas.microsoft.com/office/drawing/2014/main" val="3490743875"/>
                    </a:ext>
                  </a:extLst>
                </a:gridCol>
                <a:gridCol w="2243328">
                  <a:extLst>
                    <a:ext uri="{9D8B030D-6E8A-4147-A177-3AD203B41FA5}">
                      <a16:colId xmlns:a16="http://schemas.microsoft.com/office/drawing/2014/main" val="584056762"/>
                    </a:ext>
                  </a:extLst>
                </a:gridCol>
              </a:tblGrid>
              <a:tr h="360085">
                <a:tc>
                  <a:txBody>
                    <a:bodyPr/>
                    <a:lstStyle/>
                    <a:p>
                      <a:r>
                        <a:rPr lang="fr-FR" b="1" err="1"/>
                        <a:t>Phenotype</a:t>
                      </a:r>
                      <a:endParaRPr lang="fr-CH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b="1"/>
                        <a:t>Total </a:t>
                      </a:r>
                      <a:r>
                        <a:rPr lang="fr-FR" b="1" err="1"/>
                        <a:t>observed</a:t>
                      </a:r>
                      <a:r>
                        <a:rPr lang="fr-FR" b="1"/>
                        <a:t> </a:t>
                      </a:r>
                      <a:r>
                        <a:rPr lang="fr-FR" b="1" err="1"/>
                        <a:t>scale</a:t>
                      </a:r>
                      <a:r>
                        <a:rPr lang="fr-FR" b="1"/>
                        <a:t> h2</a:t>
                      </a:r>
                      <a:endParaRPr lang="fr-CH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8153827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/>
                        <a:t>BMI 1.6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0.2313 (0.0116)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036672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/>
                        <a:t>BMI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0.2323 (0.0118)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776664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/>
                        <a:t>BMI 2.5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0.2385 (0.0121)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384403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 i="0"/>
                        <a:t>BMI 3</a:t>
                      </a:r>
                      <a:endParaRPr lang="fr-CH" i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i="0"/>
                        <a:t>0.249 (0.0126)</a:t>
                      </a:r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122073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 err="1"/>
                        <a:t>Waist</a:t>
                      </a:r>
                      <a:r>
                        <a:rPr lang="fr-FR"/>
                        <a:t>-hip ratio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0.1341 (0.0095)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477792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 err="1"/>
                        <a:t>Waist-height</a:t>
                      </a:r>
                      <a:r>
                        <a:rPr lang="fr-FR"/>
                        <a:t> ratio </a:t>
                      </a:r>
                      <a:endParaRPr lang="fr-F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0.1803 (0.0128)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5560286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 err="1"/>
                        <a:t>Waist</a:t>
                      </a:r>
                      <a:r>
                        <a:rPr lang="fr-FR"/>
                        <a:t> 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0.1841 (0.0108)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6341545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/>
                        <a:t>BAI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0.2293 (0.0137)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196470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r>
                        <a:rPr lang="fr-FR"/>
                        <a:t>RFM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0.1695 (0.0116)</a:t>
                      </a:r>
                      <a:endParaRPr lang="fr-CH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951756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E427B-791F-7E56-35AB-03B0DD29B3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17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EEB23-6A23-8080-A1E0-3D24AEDFFB87}"/>
              </a:ext>
            </a:extLst>
          </p:cNvPr>
          <p:cNvSpPr/>
          <p:nvPr/>
        </p:nvSpPr>
        <p:spPr>
          <a:xfrm>
            <a:off x="199781" y="3380813"/>
            <a:ext cx="3905306" cy="14209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D27A92-050B-2155-6D51-4A3D6377D41A}"/>
              </a:ext>
            </a:extLst>
          </p:cNvPr>
          <p:cNvSpPr txBox="1"/>
          <p:nvPr/>
        </p:nvSpPr>
        <p:spPr>
          <a:xfrm>
            <a:off x="211933" y="3470763"/>
            <a:ext cx="40398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 u="sng" dirty="0" err="1">
                <a:solidFill>
                  <a:schemeClr val="tx1"/>
                </a:solidFill>
              </a:rPr>
              <a:t>Heritability</a:t>
            </a:r>
            <a:r>
              <a:rPr lang="fr-FR" sz="1800" b="1" u="sng" dirty="0">
                <a:solidFill>
                  <a:schemeClr val="tx1"/>
                </a:solidFill>
              </a:rPr>
              <a:t> </a:t>
            </a:r>
            <a:r>
              <a:rPr lang="fr-FR" sz="1800" b="1" u="sng" dirty="0" err="1">
                <a:solidFill>
                  <a:schemeClr val="tx1"/>
                </a:solidFill>
              </a:rPr>
              <a:t>equation</a:t>
            </a:r>
            <a:r>
              <a:rPr lang="fr-FR" sz="1800" b="1" u="sng" dirty="0">
                <a:solidFill>
                  <a:schemeClr val="tx1"/>
                </a:solidFill>
              </a:rPr>
              <a:t> :</a:t>
            </a:r>
          </a:p>
          <a:p>
            <a:endParaRPr lang="fr-FR" sz="1800" b="1" u="sng" dirty="0">
              <a:solidFill>
                <a:schemeClr val="tx1"/>
              </a:solidFill>
            </a:endParaRPr>
          </a:p>
          <a:p>
            <a:r>
              <a:rPr lang="fr-FR" sz="1800" dirty="0" err="1">
                <a:solidFill>
                  <a:schemeClr val="tx1"/>
                </a:solidFill>
              </a:rPr>
              <a:t>Phenotype</a:t>
            </a:r>
            <a:r>
              <a:rPr lang="fr-FR" sz="1800" dirty="0">
                <a:solidFill>
                  <a:schemeClr val="tx1"/>
                </a:solidFill>
              </a:rPr>
              <a:t> = G + E + random </a:t>
            </a:r>
            <a:r>
              <a:rPr lang="fr-FR" sz="1800" dirty="0" err="1">
                <a:solidFill>
                  <a:schemeClr val="tx1"/>
                </a:solidFill>
              </a:rPr>
              <a:t>effects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sz="1800" dirty="0">
                <a:solidFill>
                  <a:schemeClr val="tx1"/>
                </a:solidFill>
              </a:rPr>
              <a:t>h</a:t>
            </a:r>
            <a:r>
              <a:rPr lang="fr-FR" sz="1800" baseline="30000" dirty="0">
                <a:solidFill>
                  <a:schemeClr val="tx1"/>
                </a:solidFill>
              </a:rPr>
              <a:t>2</a:t>
            </a:r>
            <a:r>
              <a:rPr lang="fr-FR" sz="1800" dirty="0">
                <a:solidFill>
                  <a:schemeClr val="tx1"/>
                </a:solidFill>
              </a:rPr>
              <a:t>= var(G) / var(</a:t>
            </a:r>
            <a:r>
              <a:rPr lang="fr-FR" sz="1800" dirty="0" err="1">
                <a:solidFill>
                  <a:schemeClr val="tx1"/>
                </a:solidFill>
              </a:rPr>
              <a:t>phenotype</a:t>
            </a:r>
            <a:r>
              <a:rPr lang="fr-FR" sz="18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9423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8E3F1-181D-4FF9-96E8-D83F2D8E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err="1"/>
              <a:t>Genes</a:t>
            </a:r>
            <a:r>
              <a:rPr lang="fr-FR" b="1"/>
              <a:t> – all </a:t>
            </a:r>
            <a:r>
              <a:rPr lang="fr-FR" b="1" err="1"/>
              <a:t>results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BCB154-536D-43AC-B143-C264A1A9B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369533" cy="3708400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>
                <a:solidFill>
                  <a:schemeClr val="tx1"/>
                </a:solidFill>
              </a:rPr>
              <a:t>A lot of </a:t>
            </a:r>
            <a:r>
              <a:rPr lang="fr-FR" err="1">
                <a:solidFill>
                  <a:schemeClr val="tx1"/>
                </a:solidFill>
              </a:rPr>
              <a:t>statistically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significant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genes</a:t>
            </a:r>
            <a:endParaRPr lang="fr-FR">
              <a:solidFill>
                <a:schemeClr val="tx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>
                <a:solidFill>
                  <a:schemeClr val="tx1"/>
                </a:solidFill>
              </a:rPr>
              <a:t>686 </a:t>
            </a:r>
            <a:r>
              <a:rPr lang="fr-FR" err="1">
                <a:solidFill>
                  <a:schemeClr val="tx1"/>
                </a:solidFill>
              </a:rPr>
              <a:t>associated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with</a:t>
            </a:r>
            <a:r>
              <a:rPr lang="fr-FR">
                <a:solidFill>
                  <a:schemeClr val="tx1"/>
                </a:solidFill>
              </a:rPr>
              <a:t> all the </a:t>
            </a:r>
            <a:r>
              <a:rPr lang="fr-FR" err="1">
                <a:solidFill>
                  <a:schemeClr val="tx1"/>
                </a:solidFill>
              </a:rPr>
              <a:t>phenotypes</a:t>
            </a:r>
            <a:r>
              <a:rPr lang="fr-FR">
                <a:solidFill>
                  <a:schemeClr val="tx1"/>
                </a:solidFill>
              </a:rPr>
              <a:t>  = 11.3%</a:t>
            </a: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err="1">
                <a:solidFill>
                  <a:schemeClr val="tx1"/>
                </a:solidFill>
              </a:rPr>
              <a:t>Specific</a:t>
            </a:r>
            <a:r>
              <a:rPr lang="fr-FR">
                <a:solidFill>
                  <a:schemeClr val="tx1"/>
                </a:solidFill>
              </a:rPr>
              <a:t> to BAI and </a:t>
            </a:r>
            <a:r>
              <a:rPr lang="fr-FR" err="1">
                <a:solidFill>
                  <a:schemeClr val="tx1"/>
                </a:solidFill>
              </a:rPr>
              <a:t>weight</a:t>
            </a: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" name="Google Shape;99;p19">
            <a:extLst>
              <a:ext uri="{FF2B5EF4-FFF2-40B4-BE49-F238E27FC236}">
                <a16:creationId xmlns:a16="http://schemas.microsoft.com/office/drawing/2014/main" id="{7F65356F-027F-4D71-86C5-3D3762019D02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Image 6">
            <a:extLst>
              <a:ext uri="{FF2B5EF4-FFF2-40B4-BE49-F238E27FC236}">
                <a16:creationId xmlns:a16="http://schemas.microsoft.com/office/drawing/2014/main" id="{D7D0761A-F96F-B777-EB04-B7438ECD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33" y="1152475"/>
            <a:ext cx="5076825" cy="370988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DD1A4A-008C-7227-0560-43D7612E9F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203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8E3F1-181D-4FF9-96E8-D83F2D8E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err="1"/>
              <a:t>Genes</a:t>
            </a:r>
            <a:r>
              <a:rPr lang="fr-FR" b="1"/>
              <a:t> – all </a:t>
            </a:r>
            <a:r>
              <a:rPr lang="fr-FR" b="1" err="1"/>
              <a:t>results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BCB154-536D-43AC-B143-C264A1A9B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369533" cy="3708400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>
                <a:solidFill>
                  <a:schemeClr val="tx1"/>
                </a:solidFill>
              </a:rPr>
              <a:t>A lot of </a:t>
            </a:r>
            <a:r>
              <a:rPr lang="fr-FR" err="1">
                <a:solidFill>
                  <a:schemeClr val="tx1"/>
                </a:solidFill>
              </a:rPr>
              <a:t>statistically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significant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genes</a:t>
            </a:r>
            <a:endParaRPr lang="fr-FR">
              <a:solidFill>
                <a:schemeClr val="tx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>
                <a:solidFill>
                  <a:schemeClr val="tx1"/>
                </a:solidFill>
              </a:rPr>
              <a:t>686 </a:t>
            </a:r>
            <a:r>
              <a:rPr lang="fr-FR" err="1">
                <a:solidFill>
                  <a:schemeClr val="tx1"/>
                </a:solidFill>
              </a:rPr>
              <a:t>associated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with</a:t>
            </a:r>
            <a:r>
              <a:rPr lang="fr-FR">
                <a:solidFill>
                  <a:schemeClr val="tx1"/>
                </a:solidFill>
              </a:rPr>
              <a:t> all the </a:t>
            </a:r>
            <a:r>
              <a:rPr lang="fr-FR" err="1">
                <a:solidFill>
                  <a:schemeClr val="tx1"/>
                </a:solidFill>
              </a:rPr>
              <a:t>phenotypes</a:t>
            </a:r>
            <a:r>
              <a:rPr lang="fr-FR">
                <a:solidFill>
                  <a:schemeClr val="tx1"/>
                </a:solidFill>
              </a:rPr>
              <a:t> = 11.3%</a:t>
            </a: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err="1">
                <a:solidFill>
                  <a:schemeClr val="tx1"/>
                </a:solidFill>
              </a:rPr>
              <a:t>Specific</a:t>
            </a:r>
            <a:r>
              <a:rPr lang="fr-FR">
                <a:solidFill>
                  <a:schemeClr val="tx1"/>
                </a:solidFill>
              </a:rPr>
              <a:t> to BAI and </a:t>
            </a:r>
            <a:r>
              <a:rPr lang="fr-FR" err="1">
                <a:solidFill>
                  <a:schemeClr val="tx1"/>
                </a:solidFill>
              </a:rPr>
              <a:t>weight</a:t>
            </a: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" name="Google Shape;99;p19">
            <a:extLst>
              <a:ext uri="{FF2B5EF4-FFF2-40B4-BE49-F238E27FC236}">
                <a16:creationId xmlns:a16="http://schemas.microsoft.com/office/drawing/2014/main" id="{7F65356F-027F-4D71-86C5-3D3762019D02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DD1A4A-008C-7227-0560-43D7612E9F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19</a:t>
            </a:fld>
            <a:endParaRPr lang="fr-FR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700C75A1-05A0-A1AA-DAD5-1DF4661A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825" y="1152475"/>
            <a:ext cx="4735473" cy="36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5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Goals</a:t>
            </a:r>
            <a:endParaRPr b="1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Both"/>
            </a:pPr>
            <a:r>
              <a:rPr lang="fr" sz="2000">
                <a:solidFill>
                  <a:schemeClr val="dk1"/>
                </a:solidFill>
              </a:rPr>
              <a:t>Find a </a:t>
            </a:r>
            <a:r>
              <a:rPr lang="fr" sz="2000" u="sng">
                <a:solidFill>
                  <a:schemeClr val="dk1"/>
                </a:solidFill>
              </a:rPr>
              <a:t>measure</a:t>
            </a:r>
            <a:r>
              <a:rPr lang="fr" sz="2000">
                <a:solidFill>
                  <a:schemeClr val="dk1"/>
                </a:solidFill>
              </a:rPr>
              <a:t> of obesity that is relevant for cardiovascular disease</a:t>
            </a:r>
            <a:endParaRPr sz="2000">
              <a:solidFill>
                <a:schemeClr val="dk1"/>
              </a:solidFill>
            </a:endParaRPr>
          </a:p>
          <a:p>
            <a:pPr indent="-355600" algn="just">
              <a:lnSpc>
                <a:spcPct val="200000"/>
              </a:lnSpc>
              <a:buClr>
                <a:schemeClr val="dk1"/>
              </a:buClr>
              <a:buSzPts val="2000"/>
              <a:buAutoNum type="arabicParenBoth"/>
            </a:pPr>
            <a:r>
              <a:rPr lang="fr" sz="2000">
                <a:solidFill>
                  <a:schemeClr val="dk1"/>
                </a:solidFill>
              </a:rPr>
              <a:t>Find the </a:t>
            </a:r>
            <a:r>
              <a:rPr lang="fr" sz="2000" u="sng" err="1">
                <a:solidFill>
                  <a:schemeClr val="dk1"/>
                </a:solidFill>
              </a:rPr>
              <a:t>genes</a:t>
            </a:r>
            <a:r>
              <a:rPr lang="fr" sz="2000">
                <a:solidFill>
                  <a:schemeClr val="dk1"/>
                </a:solidFill>
              </a:rPr>
              <a:t> </a:t>
            </a:r>
            <a:r>
              <a:rPr lang="fr" sz="2000" err="1">
                <a:solidFill>
                  <a:schemeClr val="dk1"/>
                </a:solidFill>
              </a:rPr>
              <a:t>associated</a:t>
            </a:r>
            <a:r>
              <a:rPr lang="fr" sz="2000">
                <a:solidFill>
                  <a:schemeClr val="dk1"/>
                </a:solidFill>
              </a:rPr>
              <a:t> </a:t>
            </a:r>
            <a:r>
              <a:rPr lang="fr" sz="2000" err="1">
                <a:solidFill>
                  <a:schemeClr val="dk1"/>
                </a:solidFill>
              </a:rPr>
              <a:t>with</a:t>
            </a:r>
            <a:r>
              <a:rPr lang="fr" sz="2000">
                <a:solidFill>
                  <a:schemeClr val="dk1"/>
                </a:solidFill>
              </a:rPr>
              <a:t> </a:t>
            </a:r>
            <a:r>
              <a:rPr lang="fr" sz="2000" err="1">
                <a:solidFill>
                  <a:schemeClr val="dk1"/>
                </a:solidFill>
              </a:rPr>
              <a:t>these</a:t>
            </a:r>
            <a:r>
              <a:rPr lang="fr" sz="2000">
                <a:solidFill>
                  <a:schemeClr val="dk1"/>
                </a:solidFill>
              </a:rPr>
              <a:t> measurements</a:t>
            </a:r>
            <a:endParaRPr lang="fr-CH" sz="2000">
              <a:solidFill>
                <a:schemeClr val="dk1"/>
              </a:solidFill>
            </a:endParaRPr>
          </a:p>
        </p:txBody>
      </p:sp>
      <p:cxnSp>
        <p:nvCxnSpPr>
          <p:cNvPr id="63" name="Google Shape;63;p14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100" y="2332925"/>
            <a:ext cx="5352192" cy="24175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A2D6F9A-28DE-B1EB-A49E-86DA33827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</a:t>
            </a:fld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8E3F1-181D-4FF9-96E8-D83F2D8E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err="1"/>
              <a:t>Genes</a:t>
            </a:r>
            <a:r>
              <a:rPr lang="fr-FR" b="1"/>
              <a:t> – by </a:t>
            </a:r>
            <a:r>
              <a:rPr lang="fr-FR" b="1" err="1"/>
              <a:t>phenotype</a:t>
            </a:r>
            <a:r>
              <a:rPr lang="fr-FR" b="1"/>
              <a:t> </a:t>
            </a:r>
            <a:r>
              <a:rPr lang="fr-FR" b="1" err="1"/>
              <a:t>category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BCB154-536D-43AC-B143-C264A1A9B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700" y="1160412"/>
            <a:ext cx="1626882" cy="503338"/>
          </a:xfrm>
        </p:spPr>
        <p:txBody>
          <a:bodyPr/>
          <a:lstStyle/>
          <a:p>
            <a:pPr marL="114300" indent="0">
              <a:buNone/>
            </a:pPr>
            <a:r>
              <a:rPr lang="fr-CH">
                <a:solidFill>
                  <a:schemeClr val="tx1"/>
                </a:solidFill>
              </a:rPr>
              <a:t>BMI variants</a:t>
            </a:r>
          </a:p>
        </p:txBody>
      </p:sp>
      <p:cxnSp>
        <p:nvCxnSpPr>
          <p:cNvPr id="4" name="Google Shape;99;p19">
            <a:extLst>
              <a:ext uri="{FF2B5EF4-FFF2-40B4-BE49-F238E27FC236}">
                <a16:creationId xmlns:a16="http://schemas.microsoft.com/office/drawing/2014/main" id="{7F65356F-027F-4D71-86C5-3D3762019D02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age 5">
            <a:extLst>
              <a:ext uri="{FF2B5EF4-FFF2-40B4-BE49-F238E27FC236}">
                <a16:creationId xmlns:a16="http://schemas.microsoft.com/office/drawing/2014/main" id="{CC9ACDB6-84E4-4A08-FFB2-F1F4D2791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56" y="1663701"/>
            <a:ext cx="2743200" cy="2133600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D8344328-D8CD-E604-CAA2-17B62BC5E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744" y="1662523"/>
            <a:ext cx="2584450" cy="2139925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663D66F9-050A-571B-515E-97C992DB5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620" y="1670460"/>
            <a:ext cx="2568575" cy="2131987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85AEEE39-2A09-C16B-DA42-561EB3A1F48E}"/>
              </a:ext>
            </a:extLst>
          </p:cNvPr>
          <p:cNvSpPr txBox="1">
            <a:spLocks/>
          </p:cNvSpPr>
          <p:nvPr/>
        </p:nvSpPr>
        <p:spPr>
          <a:xfrm>
            <a:off x="3563695" y="1162000"/>
            <a:ext cx="2238068" cy="50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fr-CH" err="1">
                <a:solidFill>
                  <a:schemeClr val="tx1"/>
                </a:solidFill>
              </a:rPr>
              <a:t>Waist</a:t>
            </a:r>
            <a:r>
              <a:rPr lang="fr-CH">
                <a:solidFill>
                  <a:schemeClr val="tx1"/>
                </a:solidFill>
              </a:rPr>
              <a:t> </a:t>
            </a:r>
            <a:r>
              <a:rPr lang="fr-CH" err="1">
                <a:solidFill>
                  <a:schemeClr val="tx1"/>
                </a:solidFill>
              </a:rPr>
              <a:t>phenotypes</a:t>
            </a:r>
            <a:endParaRPr lang="fr-CH">
              <a:solidFill>
                <a:schemeClr val="tx1"/>
              </a:solidFill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258F361-2DCE-35A7-5358-EF995156A274}"/>
              </a:ext>
            </a:extLst>
          </p:cNvPr>
          <p:cNvSpPr txBox="1">
            <a:spLocks/>
          </p:cNvSpPr>
          <p:nvPr/>
        </p:nvSpPr>
        <p:spPr>
          <a:xfrm>
            <a:off x="6564069" y="1158031"/>
            <a:ext cx="1626882" cy="50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fr-CH">
                <a:solidFill>
                  <a:schemeClr val="tx1"/>
                </a:solidFill>
              </a:rPr>
              <a:t>% Body fat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0CDBF3F-4567-8CBD-2C1D-CA777D310F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00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8E3F1-181D-4FF9-96E8-D83F2D8E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err="1"/>
              <a:t>Genes</a:t>
            </a:r>
            <a:r>
              <a:rPr lang="fr-FR" b="1"/>
              <a:t> – </a:t>
            </a:r>
            <a:r>
              <a:rPr lang="fr-FR" b="1" err="1"/>
              <a:t>comparison</a:t>
            </a:r>
            <a:r>
              <a:rPr lang="fr-FR" b="1"/>
              <a:t> </a:t>
            </a:r>
            <a:r>
              <a:rPr lang="fr-FR" b="1" err="1"/>
              <a:t>with</a:t>
            </a:r>
            <a:r>
              <a:rPr lang="fr-FR" b="1"/>
              <a:t> </a:t>
            </a:r>
            <a:r>
              <a:rPr lang="fr-FR" b="1" err="1"/>
              <a:t>systolic</a:t>
            </a:r>
            <a:r>
              <a:rPr lang="fr-FR" b="1"/>
              <a:t> </a:t>
            </a:r>
            <a:r>
              <a:rPr lang="fr-FR" b="1" err="1"/>
              <a:t>blood</a:t>
            </a:r>
            <a:r>
              <a:rPr lang="fr-FR" b="1"/>
              <a:t> pressure</a:t>
            </a:r>
          </a:p>
        </p:txBody>
      </p:sp>
      <p:cxnSp>
        <p:nvCxnSpPr>
          <p:cNvPr id="4" name="Google Shape;99;p19">
            <a:extLst>
              <a:ext uri="{FF2B5EF4-FFF2-40B4-BE49-F238E27FC236}">
                <a16:creationId xmlns:a16="http://schemas.microsoft.com/office/drawing/2014/main" id="{7F65356F-027F-4D71-86C5-3D3762019D02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age 6">
            <a:extLst>
              <a:ext uri="{FF2B5EF4-FFF2-40B4-BE49-F238E27FC236}">
                <a16:creationId xmlns:a16="http://schemas.microsoft.com/office/drawing/2014/main" id="{E6E1FD5C-50C7-5A22-7D89-A79AD0B72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4" y="1169185"/>
            <a:ext cx="4383482" cy="369083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1BB6E4-708C-6140-C00B-6C8453E88C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 dirty="0"/>
              <a:t>21</a:t>
            </a:fld>
            <a:endParaRPr lang="fr-FR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2BD479D-F452-3627-4362-FAE674ED697E}"/>
              </a:ext>
            </a:extLst>
          </p:cNvPr>
          <p:cNvGraphicFramePr>
            <a:graphicFrameLocks noGrp="1"/>
          </p:cNvGraphicFramePr>
          <p:nvPr/>
        </p:nvGraphicFramePr>
        <p:xfrm>
          <a:off x="5401645" y="1169185"/>
          <a:ext cx="3285901" cy="3690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144">
                  <a:extLst>
                    <a:ext uri="{9D8B030D-6E8A-4147-A177-3AD203B41FA5}">
                      <a16:colId xmlns:a16="http://schemas.microsoft.com/office/drawing/2014/main" val="577263419"/>
                    </a:ext>
                  </a:extLst>
                </a:gridCol>
                <a:gridCol w="962757">
                  <a:extLst>
                    <a:ext uri="{9D8B030D-6E8A-4147-A177-3AD203B41FA5}">
                      <a16:colId xmlns:a16="http://schemas.microsoft.com/office/drawing/2014/main" val="1507381855"/>
                    </a:ext>
                  </a:extLst>
                </a:gridCol>
              </a:tblGrid>
              <a:tr h="369083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 err="1">
                          <a:solidFill>
                            <a:schemeClr val="tx1"/>
                          </a:solidFill>
                          <a:effectLst/>
                        </a:rPr>
                        <a:t>Number</a:t>
                      </a:r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 of </a:t>
                      </a:r>
                      <a:r>
                        <a:rPr lang="fr-FR" sz="1400" u="none" strike="noStrike" err="1">
                          <a:solidFill>
                            <a:schemeClr val="tx1"/>
                          </a:solidFill>
                          <a:effectLst/>
                        </a:rPr>
                        <a:t>genes</a:t>
                      </a:r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400" u="none" strike="noStrike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fr-FR" sz="1400" b="1" i="0" u="none" strike="noStrike" noProof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hared</a:t>
                      </a:r>
                      <a:r>
                        <a:rPr lang="fr-FR" sz="14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1400" b="1" i="0" u="none" strike="noStrike" noProof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with</a:t>
                      </a:r>
                      <a:r>
                        <a:rPr lang="fr-FR" sz="14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SBP </a:t>
                      </a:r>
                      <a:endParaRPr lang="fr-FR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860567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BMI 1.6​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279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665351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BMI​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291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659135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BMI 2.5​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D8C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328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D8C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267203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BMI 3​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349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374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349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893591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 err="1">
                          <a:solidFill>
                            <a:schemeClr val="tx1"/>
                          </a:solidFill>
                          <a:effectLst/>
                        </a:rPr>
                        <a:t>Waist-height</a:t>
                      </a:r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 ratio 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323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461989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 err="1">
                          <a:solidFill>
                            <a:schemeClr val="tx1"/>
                          </a:solidFill>
                          <a:effectLst/>
                        </a:rPr>
                        <a:t>Waist</a:t>
                      </a:r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242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252216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BAI​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B01A1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410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B01A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620574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RFM​</a:t>
                      </a: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fr-F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284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359916"/>
                  </a:ext>
                </a:extLst>
              </a:tr>
              <a:tr h="369083">
                <a:tc>
                  <a:txBody>
                    <a:bodyPr/>
                    <a:lstStyle/>
                    <a:p>
                      <a:pPr algn="l" fontAlgn="base"/>
                      <a:r>
                        <a:rPr lang="fr-FR" b="0" i="0" err="1">
                          <a:solidFill>
                            <a:schemeClr val="tx1"/>
                          </a:solidFill>
                          <a:effectLst/>
                        </a:rPr>
                        <a:t>Genes</a:t>
                      </a:r>
                      <a:r>
                        <a:rPr lang="fr-FR" b="0" i="0">
                          <a:solidFill>
                            <a:schemeClr val="tx1"/>
                          </a:solidFill>
                          <a:effectLst/>
                        </a:rPr>
                        <a:t> associated w/ SBP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400" u="none" strike="noStrike">
                          <a:solidFill>
                            <a:schemeClr val="tx1"/>
                          </a:solidFill>
                          <a:effectLst/>
                        </a:rPr>
                        <a:t>1962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551196"/>
                  </a:ext>
                </a:extLst>
              </a:tr>
            </a:tbl>
          </a:graphicData>
        </a:graphic>
      </p:graphicFrame>
      <p:pic>
        <p:nvPicPr>
          <p:cNvPr id="3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F57876-84A2-B1EF-7462-20B91053A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526" y="1284410"/>
            <a:ext cx="1752206" cy="5332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92232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3E8ED-4E98-4636-85AC-E82C1316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Take home messages</a:t>
            </a:r>
            <a:endParaRPr lang="fr-CH" b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9E1605-BC7D-4F26-A224-D9C13CF06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lnSpc>
                <a:spcPct val="200000"/>
              </a:lnSpc>
              <a:buNone/>
            </a:pPr>
            <a:r>
              <a:rPr lang="fr-FR">
                <a:solidFill>
                  <a:schemeClr val="tx1"/>
                </a:solidFill>
              </a:rPr>
              <a:t>(1) Hard to </a:t>
            </a:r>
            <a:r>
              <a:rPr lang="fr-FR" err="1">
                <a:solidFill>
                  <a:schemeClr val="tx1"/>
                </a:solidFill>
              </a:rPr>
              <a:t>find</a:t>
            </a:r>
            <a:r>
              <a:rPr lang="fr-FR">
                <a:solidFill>
                  <a:schemeClr val="tx1"/>
                </a:solidFill>
              </a:rPr>
              <a:t> a </a:t>
            </a:r>
            <a:r>
              <a:rPr lang="fr-FR" err="1">
                <a:solidFill>
                  <a:schemeClr val="tx1"/>
                </a:solidFill>
              </a:rPr>
              <a:t>better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phenotype</a:t>
            </a:r>
            <a:endParaRPr lang="fr-FR">
              <a:solidFill>
                <a:schemeClr val="tx1"/>
              </a:solidFill>
            </a:endParaRPr>
          </a:p>
          <a:p>
            <a:pPr marL="114300" indent="0">
              <a:lnSpc>
                <a:spcPct val="200000"/>
              </a:lnSpc>
              <a:buClr>
                <a:srgbClr val="F8F8F8"/>
              </a:buClr>
              <a:buNone/>
            </a:pPr>
            <a:r>
              <a:rPr lang="fr-FR">
                <a:solidFill>
                  <a:schemeClr val="tx1"/>
                </a:solidFill>
              </a:rPr>
              <a:t>(2) </a:t>
            </a:r>
            <a:r>
              <a:rPr lang="fr-FR" err="1">
                <a:solidFill>
                  <a:schemeClr val="tx1"/>
                </a:solidFill>
              </a:rPr>
              <a:t>Perhaps</a:t>
            </a:r>
            <a:r>
              <a:rPr lang="fr-FR">
                <a:solidFill>
                  <a:schemeClr val="tx1"/>
                </a:solidFill>
              </a:rPr>
              <a:t> variants of BMI: </a:t>
            </a:r>
            <a:r>
              <a:rPr lang="fr-FR" err="1">
                <a:solidFill>
                  <a:schemeClr val="tx1"/>
                </a:solidFill>
              </a:rPr>
              <a:t>better</a:t>
            </a:r>
            <a:r>
              <a:rPr lang="fr-FR">
                <a:solidFill>
                  <a:schemeClr val="tx1"/>
                </a:solidFill>
              </a:rPr>
              <a:t> R^2 and </a:t>
            </a:r>
            <a:r>
              <a:rPr lang="fr-FR" err="1">
                <a:solidFill>
                  <a:schemeClr val="tx1"/>
                </a:solidFill>
              </a:rPr>
              <a:t>less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correlated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with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sex</a:t>
            </a:r>
            <a:r>
              <a:rPr lang="fr-FR">
                <a:solidFill>
                  <a:schemeClr val="tx1"/>
                </a:solidFill>
              </a:rPr>
              <a:t> and </a:t>
            </a:r>
            <a:r>
              <a:rPr lang="fr-FR" err="1">
                <a:solidFill>
                  <a:schemeClr val="tx1"/>
                </a:solidFill>
              </a:rPr>
              <a:t>age</a:t>
            </a:r>
            <a:endParaRPr lang="fr-FR">
              <a:solidFill>
                <a:schemeClr val="tx1"/>
              </a:solidFill>
            </a:endParaRPr>
          </a:p>
          <a:p>
            <a:pPr marL="114300" indent="0">
              <a:lnSpc>
                <a:spcPct val="200000"/>
              </a:lnSpc>
              <a:buClr>
                <a:srgbClr val="F8F8F8"/>
              </a:buClr>
              <a:buNone/>
            </a:pPr>
            <a:r>
              <a:rPr lang="fr-FR">
                <a:solidFill>
                  <a:schemeClr val="tx1"/>
                </a:solidFill>
              </a:rPr>
              <a:t>(3) </a:t>
            </a:r>
            <a:r>
              <a:rPr lang="fr-FR" err="1">
                <a:solidFill>
                  <a:schemeClr val="tx1"/>
                </a:solidFill>
              </a:rPr>
              <a:t>Numerous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SNPs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significant</a:t>
            </a:r>
            <a:r>
              <a:rPr lang="fr-FR">
                <a:solidFill>
                  <a:schemeClr val="tx1"/>
                </a:solidFill>
              </a:rPr>
              <a:t> </a:t>
            </a:r>
          </a:p>
          <a:p>
            <a:pPr marL="114300" indent="0">
              <a:lnSpc>
                <a:spcPct val="200000"/>
              </a:lnSpc>
              <a:buClr>
                <a:srgbClr val="F8F8F8"/>
              </a:buClr>
              <a:buNone/>
            </a:pPr>
            <a:r>
              <a:rPr lang="fr-FR">
                <a:solidFill>
                  <a:schemeClr val="tx1"/>
                </a:solidFill>
              </a:rPr>
              <a:t>(4) </a:t>
            </a:r>
            <a:r>
              <a:rPr lang="fr-FR" err="1">
                <a:solidFill>
                  <a:schemeClr val="tx1"/>
                </a:solidFill>
              </a:rPr>
              <a:t>Some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genes</a:t>
            </a:r>
            <a:r>
              <a:rPr lang="fr-FR">
                <a:solidFill>
                  <a:schemeClr val="tx1"/>
                </a:solidFill>
              </a:rPr>
              <a:t> are </a:t>
            </a:r>
            <a:r>
              <a:rPr lang="fr-FR" err="1">
                <a:solidFill>
                  <a:schemeClr val="tx1"/>
                </a:solidFill>
              </a:rPr>
              <a:t>found</a:t>
            </a:r>
            <a:r>
              <a:rPr lang="fr-FR">
                <a:solidFill>
                  <a:schemeClr val="tx1"/>
                </a:solidFill>
              </a:rPr>
              <a:t> in </a:t>
            </a:r>
            <a:r>
              <a:rPr lang="fr-FR" err="1">
                <a:solidFill>
                  <a:schemeClr val="tx1"/>
                </a:solidFill>
              </a:rPr>
              <a:t>several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phenotypes</a:t>
            </a:r>
            <a:endParaRPr lang="fr-FR">
              <a:solidFill>
                <a:schemeClr val="tx1"/>
              </a:solidFill>
            </a:endParaRPr>
          </a:p>
          <a:p>
            <a:pPr marL="114300" indent="0">
              <a:lnSpc>
                <a:spcPct val="200000"/>
              </a:lnSpc>
              <a:buClr>
                <a:srgbClr val="F8F8F8"/>
              </a:buClr>
              <a:buNone/>
            </a:pPr>
            <a:r>
              <a:rPr lang="fr-FR">
                <a:solidFill>
                  <a:schemeClr val="tx1"/>
                </a:solidFill>
              </a:rPr>
              <a:t>(5) </a:t>
            </a:r>
            <a:r>
              <a:rPr lang="fr-FR" err="1">
                <a:solidFill>
                  <a:schemeClr val="tx1"/>
                </a:solidFill>
              </a:rPr>
              <a:t>Heritability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around</a:t>
            </a:r>
            <a:r>
              <a:rPr lang="fr-FR">
                <a:solidFill>
                  <a:schemeClr val="tx1"/>
                </a:solidFill>
              </a:rPr>
              <a:t> 20% </a:t>
            </a:r>
            <a:r>
              <a:rPr lang="fr-FR">
                <a:solidFill>
                  <a:schemeClr val="tx1"/>
                </a:solidFill>
                <a:sym typeface="Wingdings" panose="05000000000000000000" pitchFamily="2" charset="2"/>
              </a:rPr>
              <a:t> high environnemental impact</a:t>
            </a:r>
            <a:endParaRPr lang="fr-FR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AutoNum type="arabicPeriod"/>
            </a:pPr>
            <a:endParaRPr lang="fr-FR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AutoNum type="arabicPeriod"/>
            </a:pPr>
            <a:endParaRPr lang="fr-CH">
              <a:solidFill>
                <a:schemeClr val="tx1"/>
              </a:solidFill>
            </a:endParaRPr>
          </a:p>
        </p:txBody>
      </p:sp>
      <p:cxnSp>
        <p:nvCxnSpPr>
          <p:cNvPr id="4" name="Google Shape;99;p19">
            <a:extLst>
              <a:ext uri="{FF2B5EF4-FFF2-40B4-BE49-F238E27FC236}">
                <a16:creationId xmlns:a16="http://schemas.microsoft.com/office/drawing/2014/main" id="{A755C0C6-08DD-4A6C-A474-228313D5C718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62152236-08EB-4937-8705-15FB7ED9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571750"/>
            <a:ext cx="2771251" cy="2771251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5D44F1-7434-282C-AB80-97A7C14B86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39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Challenges</a:t>
            </a:r>
            <a:endParaRPr b="1"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Linear regression part 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solidFill>
                  <a:schemeClr val="dk1"/>
                </a:solidFill>
              </a:rPr>
              <a:t>Stratify the analysis by sex and by age 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solidFill>
                  <a:schemeClr val="dk1"/>
                </a:solidFill>
              </a:rPr>
              <a:t>Test other phenotypes 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solidFill>
                  <a:schemeClr val="dk1"/>
                </a:solidFill>
              </a:rPr>
              <a:t>Try with other cardiovascular disease markers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GWAS part</a:t>
            </a:r>
            <a:endParaRPr lang="en-US">
              <a:solidFill>
                <a:schemeClr val="dk1"/>
              </a:solidFill>
            </a:endParaRPr>
          </a:p>
          <a:p>
            <a:pPr marL="285750" indent="-285750">
              <a:spcAft>
                <a:spcPts val="1200"/>
              </a:spcAft>
            </a:pPr>
            <a:r>
              <a:rPr lang="en-US">
                <a:solidFill>
                  <a:schemeClr val="dk1"/>
                </a:solidFill>
              </a:rPr>
              <a:t>Perform the GWAS and not only the mini one 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solidFill>
                  <a:schemeClr val="dk1"/>
                </a:solidFill>
              </a:rPr>
              <a:t>Compare genes and results with literature </a:t>
            </a:r>
          </a:p>
        </p:txBody>
      </p:sp>
      <p:cxnSp>
        <p:nvCxnSpPr>
          <p:cNvPr id="106" name="Google Shape;106;p20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26AD30-0CE5-4122-B2D9-C8FA0B6B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70" y="964261"/>
            <a:ext cx="2590730" cy="37928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63615A2-62CC-C815-3E82-297E9634C0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23</a:t>
            </a:fld>
            <a:endParaRPr 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E6E34D-D36F-4E8F-878A-A0C229A8A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2" t="10552" r="9920" b="6146"/>
          <a:stretch/>
        </p:blipFill>
        <p:spPr>
          <a:xfrm>
            <a:off x="6200419" y="1565825"/>
            <a:ext cx="2631881" cy="2391104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03EE9-A321-4847-9EED-828987B97ED8}"/>
              </a:ext>
            </a:extLst>
          </p:cNvPr>
          <p:cNvSpPr/>
          <p:nvPr/>
        </p:nvSpPr>
        <p:spPr>
          <a:xfrm>
            <a:off x="190832" y="1184744"/>
            <a:ext cx="5589766" cy="1462294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353D181-F79A-4F2B-80C2-00C48539CBBA}"/>
              </a:ext>
            </a:extLst>
          </p:cNvPr>
          <p:cNvSpPr/>
          <p:nvPr/>
        </p:nvSpPr>
        <p:spPr>
          <a:xfrm>
            <a:off x="190832" y="2831707"/>
            <a:ext cx="5589766" cy="1462294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Feedback</a:t>
            </a:r>
            <a:endParaRPr b="1"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2398953"/>
            <a:ext cx="5589766" cy="22995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FR">
              <a:solidFill>
                <a:schemeClr val="dk1"/>
              </a:solidFill>
            </a:endParaRPr>
          </a:p>
          <a:p>
            <a:pPr marL="285750" indent="-285750">
              <a:spcAft>
                <a:spcPts val="1200"/>
              </a:spcAft>
            </a:pPr>
            <a:r>
              <a:rPr lang="fr-FR">
                <a:solidFill>
                  <a:schemeClr val="dk1"/>
                </a:solidFill>
              </a:rPr>
              <a:t>Weekly plan ?</a:t>
            </a:r>
          </a:p>
          <a:p>
            <a:pPr marL="285750" indent="-285750">
              <a:spcAft>
                <a:spcPts val="1200"/>
              </a:spcAft>
            </a:pPr>
            <a:r>
              <a:rPr lang="fr-FR">
                <a:solidFill>
                  <a:schemeClr val="dk1"/>
                </a:solidFill>
              </a:rPr>
              <a:t>Hard to know if </a:t>
            </a:r>
            <a:r>
              <a:rPr lang="fr-FR" err="1">
                <a:solidFill>
                  <a:schemeClr val="dk1"/>
                </a:solidFill>
              </a:rPr>
              <a:t>too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much</a:t>
            </a:r>
            <a:r>
              <a:rPr lang="fr-FR">
                <a:solidFill>
                  <a:schemeClr val="dk1"/>
                </a:solidFill>
              </a:rPr>
              <a:t> or </a:t>
            </a:r>
            <a:r>
              <a:rPr lang="fr-FR" err="1">
                <a:solidFill>
                  <a:schemeClr val="dk1"/>
                </a:solidFill>
              </a:rPr>
              <a:t>too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less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work</a:t>
            </a:r>
            <a:endParaRPr lang="fr-FR">
              <a:solidFill>
                <a:schemeClr val="dk1"/>
              </a:solidFill>
            </a:endParaRPr>
          </a:p>
          <a:p>
            <a:pPr marL="285750" indent="-285750">
              <a:spcAft>
                <a:spcPts val="1200"/>
              </a:spcAft>
            </a:pPr>
            <a:r>
              <a:rPr lang="fr-FR">
                <a:solidFill>
                  <a:schemeClr val="dk1"/>
                </a:solidFill>
              </a:rPr>
              <a:t>Name of the course ?</a:t>
            </a:r>
          </a:p>
        </p:txBody>
      </p:sp>
      <p:cxnSp>
        <p:nvCxnSpPr>
          <p:cNvPr id="113" name="Google Shape;113;p21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10B6A-2FF8-A7EE-9FFE-61292A4288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42FB04-02AA-4D67-9E76-2CBB8EE9D6FD}"/>
              </a:ext>
            </a:extLst>
          </p:cNvPr>
          <p:cNvSpPr txBox="1"/>
          <p:nvPr/>
        </p:nvSpPr>
        <p:spPr>
          <a:xfrm>
            <a:off x="311700" y="1242988"/>
            <a:ext cx="5589766" cy="132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200"/>
              </a:spcAft>
              <a:buClr>
                <a:schemeClr val="lt2"/>
              </a:buClr>
              <a:buSzPts val="1800"/>
              <a:buFont typeface="Arial"/>
              <a:buChar char="●"/>
            </a:pPr>
            <a:r>
              <a:rPr lang="fr-FR" sz="1800" err="1">
                <a:solidFill>
                  <a:schemeClr val="dk1"/>
                </a:solidFill>
              </a:rPr>
              <a:t>Well</a:t>
            </a:r>
            <a:r>
              <a:rPr lang="fr-FR" sz="1800">
                <a:solidFill>
                  <a:schemeClr val="dk1"/>
                </a:solidFill>
              </a:rPr>
              <a:t> </a:t>
            </a:r>
            <a:r>
              <a:rPr lang="fr-FR" sz="1800" err="1">
                <a:solidFill>
                  <a:schemeClr val="dk1"/>
                </a:solidFill>
              </a:rPr>
              <a:t>supervised</a:t>
            </a:r>
            <a:endParaRPr lang="fr-FR" sz="1800">
              <a:solidFill>
                <a:schemeClr val="dk1"/>
              </a:solidFill>
            </a:endParaRPr>
          </a:p>
          <a:p>
            <a:pPr marL="285750" lvl="0" indent="-285750">
              <a:lnSpc>
                <a:spcPct val="115000"/>
              </a:lnSpc>
              <a:spcAft>
                <a:spcPts val="1200"/>
              </a:spcAft>
              <a:buClr>
                <a:schemeClr val="lt2"/>
              </a:buClr>
              <a:buSzPts val="1800"/>
              <a:buFont typeface="Arial"/>
              <a:buChar char="●"/>
            </a:pPr>
            <a:r>
              <a:rPr lang="fr-FR" sz="1800">
                <a:solidFill>
                  <a:schemeClr val="dk1"/>
                </a:solidFill>
              </a:rPr>
              <a:t>Freedom </a:t>
            </a:r>
          </a:p>
          <a:p>
            <a:pPr marL="285750" indent="-285750">
              <a:lnSpc>
                <a:spcPct val="115000"/>
              </a:lnSpc>
              <a:spcAft>
                <a:spcPts val="1200"/>
              </a:spcAft>
              <a:buClr>
                <a:schemeClr val="lt2"/>
              </a:buClr>
              <a:buSzPts val="1800"/>
              <a:buFont typeface="Arial"/>
              <a:buChar char="●"/>
            </a:pPr>
            <a:r>
              <a:rPr lang="fr-FR" sz="1800">
                <a:solidFill>
                  <a:schemeClr val="dk1"/>
                </a:solidFill>
              </a:rPr>
              <a:t>Real </a:t>
            </a:r>
            <a:r>
              <a:rPr lang="fr-FR" sz="1800" err="1">
                <a:solidFill>
                  <a:schemeClr val="dk1"/>
                </a:solidFill>
              </a:rPr>
              <a:t>problem</a:t>
            </a:r>
            <a:r>
              <a:rPr lang="fr-FR" sz="1800">
                <a:solidFill>
                  <a:schemeClr val="dk1"/>
                </a:solidFill>
              </a:rPr>
              <a:t> </a:t>
            </a:r>
            <a:r>
              <a:rPr lang="fr-FR" sz="1800">
                <a:solidFill>
                  <a:schemeClr val="dk1"/>
                </a:solidFill>
                <a:sym typeface="Wingdings" panose="05000000000000000000" pitchFamily="2" charset="2"/>
              </a:rPr>
              <a:t> </a:t>
            </a:r>
            <a:r>
              <a:rPr lang="fr-FR" sz="1800" err="1">
                <a:solidFill>
                  <a:schemeClr val="dk1"/>
                </a:solidFill>
                <a:sym typeface="Wingdings" panose="05000000000000000000" pitchFamily="2" charset="2"/>
              </a:rPr>
              <a:t>preview</a:t>
            </a:r>
            <a:r>
              <a:rPr lang="fr-FR" sz="1800">
                <a:solidFill>
                  <a:schemeClr val="dk1"/>
                </a:solidFill>
                <a:sym typeface="Wingdings" panose="05000000000000000000" pitchFamily="2" charset="2"/>
              </a:rPr>
              <a:t> of </a:t>
            </a:r>
            <a:r>
              <a:rPr lang="fr-FR" sz="1800" err="1">
                <a:solidFill>
                  <a:schemeClr val="dk1"/>
                </a:solidFill>
                <a:sym typeface="Wingdings" panose="05000000000000000000" pitchFamily="2" charset="2"/>
              </a:rPr>
              <a:t>research</a:t>
            </a:r>
            <a:r>
              <a:rPr lang="fr-FR" sz="1800">
                <a:solidFill>
                  <a:schemeClr val="dk1"/>
                </a:solidFill>
                <a:sym typeface="Wingdings" panose="05000000000000000000" pitchFamily="2" charset="2"/>
              </a:rPr>
              <a:t> world </a:t>
            </a:r>
            <a:endParaRPr lang="fr-FR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Thank you for your attention !</a:t>
            </a:r>
            <a:endParaRPr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FCAA3D9-499D-B9D0-44DA-98731E3E88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25</a:t>
            </a:fld>
            <a:endParaRPr lang="fr-F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References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Slide 1 :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google.com/url?sa=i&amp;url=https%3A%2F%2Fwww.jerseymedweightloss.com%2Fblog%2Fis-body-mass-index-a-reliable-indicator-of-obesity&amp;psig=AOvVaw0ATDSzE0wijepoFCC0P_zx&amp;ust=1653118718184000&amp;source=images&amp;cd=vfe&amp;ved=0CAwQjRxqFwoTCPCmxLjJ7fcCFQAAAAAdAAAAABA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Slide 2 : </a:t>
            </a:r>
            <a:r>
              <a:rPr lang="fr" u="sng">
                <a:solidFill>
                  <a:schemeClr val="hlink"/>
                </a:solidFill>
                <a:hlinkClick r:id="rId4"/>
              </a:rPr>
              <a:t>https://www.google.com/url?sa=i&amp;url=https%3A%2F%2Fwww.pngaaa.com%2Fdetail%2F770885&amp;psig=AOvVaw0cSYGq-mu5zYYiBOsKzNye&amp;ust=1653119980764000&amp;source=images&amp;cd=vfe&amp;ved=0CAwQjRxqFwoTCNDMt_zN7fcCFQAAAAAdAAAAABAY</a:t>
            </a:r>
            <a:endParaRPr lang="fr" u="sng">
              <a:solidFill>
                <a:schemeClr val="hlink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fr-CH">
                <a:solidFill>
                  <a:schemeClr val="tx1"/>
                </a:solidFill>
              </a:rPr>
              <a:t>Slide challenge : </a:t>
            </a:r>
            <a:r>
              <a:rPr lang="fr-CH" u="sng">
                <a:solidFill>
                  <a:schemeClr val="hlink"/>
                </a:solidFill>
                <a:hlinkClick r:id="rId5"/>
              </a:rPr>
              <a:t>https://i1.wp.com/tintinomania.com/wp-content/uploads/2018/04/Interrogation-2.png?w=500&amp;ssl=1</a:t>
            </a:r>
            <a:endParaRPr lang="fr-CH" u="sng">
              <a:solidFill>
                <a:schemeClr val="hlink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fr-CH">
                <a:solidFill>
                  <a:schemeClr val="tx1"/>
                </a:solidFill>
              </a:rPr>
              <a:t>Home image ; </a:t>
            </a:r>
            <a:r>
              <a:rPr lang="fr-CH">
                <a:solidFill>
                  <a:schemeClr val="tx1"/>
                </a:solidFill>
                <a:hlinkClick r:id="rId6"/>
              </a:rPr>
              <a:t>https://www.google.com/url?sa=i&amp;url=https%3A%2F%2Fwww.rawshorts.com%2Ffreeicons%2F%3Fdownload%3Dhome-icon-9&amp;psig=AOvVaw04eLO0riFbF9PZzdyYlcfX&amp;ust=1653144385848000&amp;source=images&amp;cd=vfe&amp;ved=0CAwQjRxqFwoTCNDzgPOo7vcCFQAAAAAdAAAAABAD</a:t>
            </a:r>
            <a:endParaRPr lang="fr-CH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endParaRPr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125" name="Google Shape;125;p23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70C3FE-B90D-BE59-F3C0-284CD5A04B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26</a:t>
            </a:fld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Annex</a:t>
            </a:r>
            <a:endParaRPr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FCAA3D9-499D-B9D0-44DA-98731E3E88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90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FE786-4E2F-4B00-87DE-885FBE97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Python code for GWAS</a:t>
            </a:r>
            <a:endParaRPr lang="fr-CH" b="1"/>
          </a:p>
        </p:txBody>
      </p:sp>
      <p:cxnSp>
        <p:nvCxnSpPr>
          <p:cNvPr id="4" name="Google Shape;125;p23">
            <a:extLst>
              <a:ext uri="{FF2B5EF4-FFF2-40B4-BE49-F238E27FC236}">
                <a16:creationId xmlns:a16="http://schemas.microsoft.com/office/drawing/2014/main" id="{EDB34326-EF3C-441A-81AC-67011A9323C8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F924AE2-98E2-4EFA-8885-5A5982EDF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1136600"/>
            <a:ext cx="5372554" cy="37771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089F13-646C-4019-8AA5-B082ABC09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325" y="1768905"/>
            <a:ext cx="4848225" cy="238147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467F1BD-895C-FDD5-B00D-DFD30E3160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532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FE786-4E2F-4B00-87DE-885FBE97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More </a:t>
            </a:r>
            <a:r>
              <a:rPr lang="fr-FR" b="1" err="1"/>
              <a:t>Venn</a:t>
            </a:r>
            <a:r>
              <a:rPr lang="fr-FR" b="1"/>
              <a:t> </a:t>
            </a:r>
            <a:r>
              <a:rPr lang="fr-FR" b="1" err="1"/>
              <a:t>diagrams</a:t>
            </a:r>
            <a:r>
              <a:rPr lang="fr-FR" b="1"/>
              <a:t> – intersection </a:t>
            </a:r>
            <a:r>
              <a:rPr lang="fr-FR" b="1" err="1"/>
              <a:t>with</a:t>
            </a:r>
            <a:r>
              <a:rPr lang="fr-FR" b="1"/>
              <a:t> </a:t>
            </a:r>
            <a:r>
              <a:rPr lang="fr-FR" b="1" err="1"/>
              <a:t>height</a:t>
            </a:r>
            <a:endParaRPr lang="fr-CH" b="1" err="1"/>
          </a:p>
        </p:txBody>
      </p:sp>
      <p:cxnSp>
        <p:nvCxnSpPr>
          <p:cNvPr id="4" name="Google Shape;125;p23">
            <a:extLst>
              <a:ext uri="{FF2B5EF4-FFF2-40B4-BE49-F238E27FC236}">
                <a16:creationId xmlns:a16="http://schemas.microsoft.com/office/drawing/2014/main" id="{EDB34326-EF3C-441A-81AC-67011A9323C8}"/>
              </a:ext>
            </a:extLst>
          </p:cNvPr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 4">
            <a:extLst>
              <a:ext uri="{FF2B5EF4-FFF2-40B4-BE49-F238E27FC236}">
                <a16:creationId xmlns:a16="http://schemas.microsoft.com/office/drawing/2014/main" id="{4D005B4B-E0A7-8F80-90B9-1F5530A9C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088" y="1253662"/>
            <a:ext cx="5195887" cy="344183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7AC9FD-C724-FEB4-D0A7-94B2CB082A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 dirty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70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Background</a:t>
            </a:r>
            <a:endParaRPr b="1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Obesity is associated with cardiovascular diseases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200000"/>
              </a:lnSpc>
              <a:buClr>
                <a:schemeClr val="dk1"/>
              </a:buClr>
            </a:pPr>
            <a:r>
              <a:rPr lang="fr">
                <a:solidFill>
                  <a:schemeClr val="dk1"/>
                </a:solidFill>
              </a:rPr>
              <a:t>Different measures of </a:t>
            </a:r>
            <a:r>
              <a:rPr lang="fr" err="1">
                <a:solidFill>
                  <a:schemeClr val="dk1"/>
                </a:solidFill>
              </a:rPr>
              <a:t>obesity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lang="fr">
                <a:solidFill>
                  <a:schemeClr val="dk1"/>
                </a:solidFill>
                <a:sym typeface="Wingdings" panose="05000000000000000000" pitchFamily="2" charset="2"/>
              </a:rPr>
              <a:t>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lang="fr" err="1">
                <a:solidFill>
                  <a:schemeClr val="dk1"/>
                </a:solidFill>
              </a:rPr>
              <a:t>different</a:t>
            </a:r>
            <a:r>
              <a:rPr lang="fr">
                <a:solidFill>
                  <a:schemeClr val="dk1"/>
                </a:solidFill>
              </a:rPr>
              <a:t> indexes </a:t>
            </a:r>
            <a:r>
              <a:rPr lang="fr" err="1">
                <a:solidFill>
                  <a:schemeClr val="dk1"/>
                </a:solidFill>
              </a:rPr>
              <a:t>with</a:t>
            </a:r>
            <a:r>
              <a:rPr lang="fr">
                <a:solidFill>
                  <a:schemeClr val="dk1"/>
                </a:solidFill>
              </a:rPr>
              <a:t> limitations </a:t>
            </a: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Index most frequently used : BMI = weight/</a:t>
            </a:r>
            <a:r>
              <a:rPr lang="fr-CH">
                <a:solidFill>
                  <a:schemeClr val="dk1"/>
                </a:solidFill>
              </a:rPr>
              <a:t>height</a:t>
            </a:r>
            <a:r>
              <a:rPr lang="fr-CH" baseline="30000">
                <a:solidFill>
                  <a:schemeClr val="dk1"/>
                </a:solidFill>
              </a:rPr>
              <a:t>2</a:t>
            </a:r>
            <a:endParaRPr baseline="300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GWAS on the phenotypes to find relevant genes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aseline="30000">
              <a:solidFill>
                <a:schemeClr val="dk1"/>
              </a:solidFill>
            </a:endParaRPr>
          </a:p>
        </p:txBody>
      </p:sp>
      <p:cxnSp>
        <p:nvCxnSpPr>
          <p:cNvPr id="71" name="Google Shape;71;p15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7FDD6EF-471B-391A-2626-0A26E6CAE8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3</a:t>
            </a:fld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01230-3486-4FFD-B713-25940043D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CH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24476ED3-FB12-8ACC-11F7-17423A7D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189" y="374736"/>
            <a:ext cx="4173621" cy="43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832BF-CAC2-4559-A455-E93EE105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441E52-B9F1-447C-BB0F-2C8F46AD3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FDBDC6-AB94-43F5-9452-CCB0F279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53" y="240391"/>
            <a:ext cx="7054893" cy="466271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F94E90-F00F-8008-A00F-005DA8A36A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2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D84129-4F92-480E-80C0-A054B059A311}"/>
              </a:ext>
            </a:extLst>
          </p:cNvPr>
          <p:cNvSpPr/>
          <p:nvPr/>
        </p:nvSpPr>
        <p:spPr>
          <a:xfrm>
            <a:off x="334214" y="1204642"/>
            <a:ext cx="2712749" cy="238673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48922BD-08A6-4A8F-A567-AE20BC314635}"/>
              </a:ext>
            </a:extLst>
          </p:cNvPr>
          <p:cNvSpPr/>
          <p:nvPr/>
        </p:nvSpPr>
        <p:spPr>
          <a:xfrm>
            <a:off x="3215625" y="1204642"/>
            <a:ext cx="2712749" cy="2386735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Phenotypes of obesity</a:t>
            </a:r>
            <a:endParaRPr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Google Shape;77;p1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20500" y="1202961"/>
                <a:ext cx="1402155" cy="2386735"/>
              </a:xfrm>
              <a:prstGeom prst="rect">
                <a:avLst/>
              </a:prstGeom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939800" lvl="1" indent="-342900">
                  <a:lnSpc>
                    <a:spcPct val="150000"/>
                  </a:lnSpc>
                  <a:buClr>
                    <a:schemeClr val="dk1"/>
                  </a:buClr>
                  <a:buFont typeface="+mj-lt"/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weight</m:t>
                        </m:r>
                      </m:num>
                      <m:den>
                        <m:sSup>
                          <m:sSupPr>
                            <m:ctrlPr>
                              <a:rPr lang="fr-CH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height</m:t>
                            </m:r>
                          </m:e>
                          <m:sup>
                            <m:r>
                              <a:rPr lang="fr-CH" sz="15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1.6</m:t>
                            </m:r>
                          </m:sup>
                        </m:sSup>
                      </m:den>
                    </m:f>
                  </m:oMath>
                </a14:m>
                <a:endParaRPr lang="fr-FR" sz="1500">
                  <a:solidFill>
                    <a:schemeClr val="dk1"/>
                  </a:solidFill>
                </a:endParaRPr>
              </a:p>
              <a:p>
                <a:pPr lvl="1">
                  <a:lnSpc>
                    <a:spcPct val="150000"/>
                  </a:lnSpc>
                  <a:buClr>
                    <a:schemeClr val="dk1"/>
                  </a:buClr>
                  <a:buFont typeface="Arial"/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weight</m:t>
                        </m:r>
                      </m:num>
                      <m:den>
                        <m:sSup>
                          <m:sSupPr>
                            <m:ctrlPr>
                              <a:rPr lang="fr-CH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height</m:t>
                            </m:r>
                          </m:e>
                          <m:sup>
                            <m:r>
                              <a:rPr lang="fr-CH" sz="15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CH" sz="150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50000"/>
                  </a:lnSpc>
                  <a:buClr>
                    <a:schemeClr val="dk1"/>
                  </a:buClr>
                  <a:buFont typeface="Arial"/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weight</m:t>
                        </m:r>
                      </m:num>
                      <m:den>
                        <m:sSup>
                          <m:sSupPr>
                            <m:ctrlPr>
                              <a:rPr lang="fr-CH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height</m:t>
                            </m:r>
                          </m:e>
                          <m:sup>
                            <m:r>
                              <a:rPr lang="fr-CH" sz="15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.5</m:t>
                            </m:r>
                          </m:sup>
                        </m:sSup>
                      </m:den>
                    </m:f>
                  </m:oMath>
                </a14:m>
                <a:endParaRPr lang="fr-CH" sz="1500"/>
              </a:p>
              <a:p>
                <a:pPr lvl="1">
                  <a:lnSpc>
                    <a:spcPct val="150000"/>
                  </a:lnSpc>
                  <a:buClr>
                    <a:schemeClr val="dk1"/>
                  </a:buClr>
                  <a:buFont typeface="Arial"/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weight</m:t>
                        </m:r>
                      </m:num>
                      <m:den>
                        <m:sSup>
                          <m:sSupPr>
                            <m:ctrlPr>
                              <a:rPr lang="fr-CH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height</m:t>
                            </m:r>
                          </m:e>
                          <m:sup>
                            <m:r>
                              <a:rPr lang="fr-FR" sz="1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fr-CH" sz="1500"/>
              </a:p>
            </p:txBody>
          </p:sp>
        </mc:Choice>
        <mc:Fallback xmlns="">
          <p:sp>
            <p:nvSpPr>
              <p:cNvPr id="77" name="Google Shape;77;p1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0500" y="1202961"/>
                <a:ext cx="1402155" cy="2386735"/>
              </a:xfrm>
              <a:prstGeom prst="rect">
                <a:avLst/>
              </a:prstGeom>
              <a:blipFill>
                <a:blip r:embed="rId3"/>
                <a:stretch>
                  <a:fillRect r="-17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Google Shape;78;p16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B2C4D00-A25A-4A6B-B352-0DE3A195C56E}"/>
                  </a:ext>
                </a:extLst>
              </p:cNvPr>
              <p:cNvSpPr txBox="1"/>
              <p:nvPr/>
            </p:nvSpPr>
            <p:spPr>
              <a:xfrm>
                <a:off x="3741036" y="1530818"/>
                <a:ext cx="1675119" cy="1734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chemeClr val="dk1"/>
                  </a:buClr>
                  <a:buFont typeface="+mj-lt"/>
                  <a:buAutoNum type="arabicParenR" startAt="5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  <m:r>
                          <m:rPr>
                            <m:sty m:val="p"/>
                          </m:rPr>
                          <a:rPr lang="fr-FR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ais</m:t>
                        </m:r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hip</m:t>
                        </m:r>
                        <m:r>
                          <a:rPr lang="fr-FR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circumference</m:t>
                        </m:r>
                      </m:den>
                    </m:f>
                  </m:oMath>
                </a14:m>
                <a:endParaRPr lang="fr-CH" sz="1500">
                  <a:latin typeface="+mj-lt"/>
                </a:endParaRPr>
              </a:p>
              <a:p>
                <a:pPr marL="342900" indent="-342900">
                  <a:lnSpc>
                    <a:spcPct val="150000"/>
                  </a:lnSpc>
                  <a:buClr>
                    <a:schemeClr val="dk1"/>
                  </a:buClr>
                  <a:buFont typeface="+mj-lt"/>
                  <a:buAutoNum type="arabicParenR" startAt="5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  <m:r>
                          <m:rPr>
                            <m:sty m:val="p"/>
                          </m:rPr>
                          <a:rPr lang="fr-FR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ais</m:t>
                        </m:r>
                        <m:r>
                          <m:rPr>
                            <m:sty m:val="p"/>
                          </m:rPr>
                          <a:rPr lang="fr-CH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height</m:t>
                        </m:r>
                      </m:den>
                    </m:f>
                  </m:oMath>
                </a14:m>
                <a:endParaRPr lang="fr-CH" sz="1500">
                  <a:latin typeface="+mj-lt"/>
                </a:endParaRPr>
              </a:p>
              <a:p>
                <a:pPr marL="342900" indent="-342900">
                  <a:lnSpc>
                    <a:spcPct val="150000"/>
                  </a:lnSpc>
                  <a:buClr>
                    <a:schemeClr val="dk1"/>
                  </a:buClr>
                  <a:buFont typeface="+mj-lt"/>
                  <a:buAutoNum type="arabicParenR" startAt="5"/>
                </a:pPr>
                <a:r>
                  <a:rPr lang="fr-CH" sz="1500" i="1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fr-CH" sz="1500" i="1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waist</a:t>
                </a:r>
                <a:r>
                  <a:rPr lang="fr-CH" sz="1500" i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CH" sz="1500" i="1">
                  <a:solidFill>
                    <a:schemeClr val="tx1"/>
                  </a:solidFill>
                  <a:latin typeface="+mj-lt"/>
                  <a:ea typeface="Cambria Math" panose="02040503050406030204" pitchFamily="18" charset="0"/>
                </a:endParaRPr>
              </a:p>
              <a:p>
                <a:endParaRPr lang="fr-CH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B2C4D00-A25A-4A6B-B352-0DE3A195C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36" y="1530818"/>
                <a:ext cx="1675119" cy="1734386"/>
              </a:xfrm>
              <a:prstGeom prst="rect">
                <a:avLst/>
              </a:prstGeom>
              <a:blipFill>
                <a:blip r:embed="rId4"/>
                <a:stretch>
                  <a:fillRect l="-1460" r="-1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13AF7898-21CB-444A-8A40-8D564F3DFE6D}"/>
              </a:ext>
            </a:extLst>
          </p:cNvPr>
          <p:cNvSpPr txBox="1"/>
          <p:nvPr/>
        </p:nvSpPr>
        <p:spPr>
          <a:xfrm rot="16200000">
            <a:off x="-195913" y="2187378"/>
            <a:ext cx="1599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tx1"/>
                </a:solidFill>
              </a:rPr>
              <a:t>BMI variations</a:t>
            </a:r>
            <a:endParaRPr lang="fr-CH" sz="1600" b="1">
              <a:solidFill>
                <a:schemeClr val="tx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41F337C-B202-4773-A0D3-CBFE729041CD}"/>
              </a:ext>
            </a:extLst>
          </p:cNvPr>
          <p:cNvSpPr/>
          <p:nvPr/>
        </p:nvSpPr>
        <p:spPr>
          <a:xfrm>
            <a:off x="6101974" y="1167792"/>
            <a:ext cx="2712749" cy="2386735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63F3EE9-E414-4310-8040-59317DC5A634}"/>
                  </a:ext>
                </a:extLst>
              </p:cNvPr>
              <p:cNvSpPr txBox="1"/>
              <p:nvPr/>
            </p:nvSpPr>
            <p:spPr>
              <a:xfrm>
                <a:off x="6332211" y="1830482"/>
                <a:ext cx="2712749" cy="113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chemeClr val="dk1"/>
                  </a:buClr>
                  <a:buFont typeface="+mj-lt"/>
                  <a:buAutoNum type="arabicParenR" startAt="8"/>
                </a:pPr>
                <a:r>
                  <a:rPr lang="fr-FR" sz="1200" i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BAI</a:t>
                </a:r>
                <a:r>
                  <a:rPr lang="fr-FR" sz="1200">
                    <a:solidFill>
                      <a:schemeClr val="tx1"/>
                    </a:solidFill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hip</m:t>
                        </m:r>
                        <m:r>
                          <a:rPr lang="fr-CH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CH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circumference</m:t>
                        </m:r>
                      </m:num>
                      <m:den>
                        <m:sSup>
                          <m:sSupPr>
                            <m:ctrlP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 sz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height</m:t>
                            </m:r>
                          </m:e>
                          <m:sup>
                            <m:r>
                              <a:rPr lang="ar-AE" sz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ar-AE" sz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ar-AE" sz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den>
                    </m:f>
                    <m:r>
                      <a:rPr lang="ar-AE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ar-AE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endParaRPr lang="ar-AE" sz="1200">
                  <a:solidFill>
                    <a:schemeClr val="tx1"/>
                  </a:solidFill>
                  <a:latin typeface="+mj-lt"/>
                </a:endParaRPr>
              </a:p>
              <a:p>
                <a:pPr marL="342900" indent="-342900">
                  <a:lnSpc>
                    <a:spcPct val="150000"/>
                  </a:lnSpc>
                  <a:buClr>
                    <a:schemeClr val="dk1"/>
                  </a:buClr>
                  <a:buFont typeface="+mj-lt"/>
                  <a:buAutoNum type="arabicParenR" startAt="8"/>
                </a:pPr>
                <a14:m>
                  <m:oMath xmlns:m="http://schemas.openxmlformats.org/officeDocument/2006/math">
                    <m:r>
                      <a:rPr lang="fr-FR" sz="105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𝑅𝐹𝑀</m:t>
                    </m:r>
                    <m:r>
                      <a:rPr lang="fr-FR" sz="105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ar-AE" sz="10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64</m:t>
                    </m:r>
                    <m:r>
                      <a:rPr lang="ar-AE" sz="10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ar-AE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fr-CH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fr-CH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𝑒𝑖𝑔</m:t>
                        </m:r>
                        <m:r>
                          <a:rPr lang="fr-CH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fr-CH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fr-CH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𝑤𝑎𝑖𝑠𝑡</m:t>
                        </m:r>
                      </m:den>
                    </m:f>
                    <m:r>
                      <a:rPr lang="ar-AE" sz="10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 sz="10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ar-AE" sz="10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fr-CH" sz="10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𝑠𝑒𝑥</m:t>
                    </m:r>
                    <m:r>
                      <a:rPr lang="fr-CH" sz="10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CH" sz="1100" i="1">
                  <a:solidFill>
                    <a:schemeClr val="dk1"/>
                  </a:solidFill>
                  <a:latin typeface="+mj-lt"/>
                </a:endParaRPr>
              </a:p>
              <a:p>
                <a:pPr marL="342900" indent="-342900">
                  <a:buFont typeface="+mj-lt"/>
                  <a:buAutoNum type="arabicParenR" startAt="8"/>
                </a:pPr>
                <a:endParaRPr lang="fr-CH" sz="1500">
                  <a:latin typeface="+mj-lt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63F3EE9-E414-4310-8040-59317DC5A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211" y="1830482"/>
                <a:ext cx="2712749" cy="1135054"/>
              </a:xfrm>
              <a:prstGeom prst="rect">
                <a:avLst/>
              </a:prstGeom>
              <a:blipFill>
                <a:blip r:embed="rId5"/>
                <a:stretch>
                  <a:fillRect l="-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27DA396D-42BD-45DF-BCB0-DC5F4E22A968}"/>
              </a:ext>
            </a:extLst>
          </p:cNvPr>
          <p:cNvSpPr txBox="1"/>
          <p:nvPr/>
        </p:nvSpPr>
        <p:spPr>
          <a:xfrm rot="16200000">
            <a:off x="5585766" y="2187377"/>
            <a:ext cx="138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tx1"/>
                </a:solidFill>
              </a:rPr>
              <a:t>% body fat</a:t>
            </a:r>
            <a:endParaRPr lang="fr-CH" sz="1600" b="1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5417347-580A-4448-8444-C6DA5860D57F}"/>
              </a:ext>
            </a:extLst>
          </p:cNvPr>
          <p:cNvSpPr txBox="1"/>
          <p:nvPr/>
        </p:nvSpPr>
        <p:spPr>
          <a:xfrm rot="16200000">
            <a:off x="2404104" y="2185485"/>
            <a:ext cx="1997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solidFill>
                  <a:schemeClr val="tx1"/>
                </a:solidFill>
              </a:rPr>
              <a:t>Waist</a:t>
            </a:r>
            <a:r>
              <a:rPr lang="fr-FR" sz="1600" b="1">
                <a:solidFill>
                  <a:schemeClr val="tx1"/>
                </a:solidFill>
              </a:rPr>
              <a:t>  </a:t>
            </a:r>
            <a:r>
              <a:rPr lang="fr-FR" sz="1600" b="1" err="1">
                <a:solidFill>
                  <a:schemeClr val="tx1"/>
                </a:solidFill>
              </a:rPr>
              <a:t>phenotypes</a:t>
            </a:r>
            <a:endParaRPr lang="fr-CH" sz="1600" b="1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2B2897-8CA7-0E3E-97D3-887363CB74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4</a:t>
            </a:fld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5326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Methodology (</a:t>
            </a:r>
            <a:r>
              <a:rPr lang="fr-CH" b="1" err="1"/>
              <a:t>Phenotypic</a:t>
            </a:r>
            <a:r>
              <a:rPr lang="fr-CH" b="1"/>
              <a:t> part)</a:t>
            </a:r>
            <a:endParaRPr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Google Shape;84;p1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indent="0">
                  <a:lnSpc>
                    <a:spcPct val="200000"/>
                  </a:lnSpc>
                  <a:spcAft>
                    <a:spcPts val="1200"/>
                  </a:spcAft>
                  <a:buNone/>
                </a:pPr>
                <a:r>
                  <a:rPr lang="en-US" b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(1) Normalization of the phenotypes </a:t>
                </a:r>
                <a:r>
                  <a:rPr lang="en-US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b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𝑃h𝑒𝑛𝑜𝑡𝑦𝑝𝑒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𝑚𝑒𝑎𝑛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𝑠𝑡𝑎𝑛𝑑𝑎𝑟𝑑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𝑑𝑒𝑣𝑖𝑎𝑡𝑖𝑜𝑛</m:t>
                        </m:r>
                      </m:den>
                    </m:f>
                  </m:oMath>
                </a14:m>
                <a:endParaRPr lang="en-US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0" indent="0">
                  <a:lnSpc>
                    <a:spcPct val="200000"/>
                  </a:lnSpc>
                  <a:spcAft>
                    <a:spcPts val="1200"/>
                  </a:spcAft>
                  <a:buNone/>
                </a:pPr>
                <a:r>
                  <a:rPr lang="en-US" b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(2) Linear regression </a:t>
                </a:r>
                <a:r>
                  <a:rPr lang="en-US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i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SBP ~ phenotype * sex + age + age</a:t>
                </a:r>
                <a:r>
                  <a:rPr lang="en-US" i="1" baseline="300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</a:p>
              <a:p>
                <a:pPr marL="0" indent="0">
                  <a:lnSpc>
                    <a:spcPct val="200000"/>
                  </a:lnSpc>
                  <a:spcAft>
                    <a:spcPts val="1200"/>
                  </a:spcAft>
                  <a:buNone/>
                </a:pPr>
                <a:r>
                  <a:rPr lang="en-US" b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(3) Linear regression without interaction  </a:t>
                </a:r>
                <a:r>
                  <a:rPr lang="en-US" i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SBP ~ phenotype + sex + age + age</a:t>
                </a:r>
                <a:r>
                  <a:rPr lang="en-US" i="1" baseline="300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</a:p>
              <a:p>
                <a:pPr marL="0" indent="0">
                  <a:lnSpc>
                    <a:spcPct val="200000"/>
                  </a:lnSpc>
                  <a:spcAft>
                    <a:spcPts val="1200"/>
                  </a:spcAft>
                  <a:buNone/>
                </a:pPr>
                <a:r>
                  <a:rPr lang="en-US" b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(4) Background  </a:t>
                </a:r>
                <a:r>
                  <a:rPr lang="en-US" i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SBP ~ sex + age + age</a:t>
                </a:r>
                <a:r>
                  <a:rPr lang="en-US" i="1" baseline="300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endParaRPr lang="en-US" b="1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4" name="Google Shape;84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prstGeom prst="rect">
                <a:avLst/>
              </a:prstGeom>
              <a:blipFill>
                <a:blip r:embed="rId3"/>
                <a:stretch>
                  <a:fillRect l="-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Google Shape;85;p17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28FFC19-036E-49AD-A459-759A0BE847C6}"/>
              </a:ext>
            </a:extLst>
          </p:cNvPr>
          <p:cNvSpPr/>
          <p:nvPr/>
        </p:nvSpPr>
        <p:spPr>
          <a:xfrm>
            <a:off x="4572000" y="1472880"/>
            <a:ext cx="1811761" cy="594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E3E20-57AC-49AB-8C48-A5A6CE1E5900}"/>
              </a:ext>
            </a:extLst>
          </p:cNvPr>
          <p:cNvSpPr/>
          <p:nvPr/>
        </p:nvSpPr>
        <p:spPr>
          <a:xfrm>
            <a:off x="2974923" y="2337101"/>
            <a:ext cx="3653057" cy="4060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53AB0-2022-4AE7-9731-0F022F706F2B}"/>
              </a:ext>
            </a:extLst>
          </p:cNvPr>
          <p:cNvSpPr/>
          <p:nvPr/>
        </p:nvSpPr>
        <p:spPr>
          <a:xfrm>
            <a:off x="5098118" y="3012962"/>
            <a:ext cx="3653056" cy="4060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0CE6C6-7760-45E7-AD69-437465BA46B0}"/>
              </a:ext>
            </a:extLst>
          </p:cNvPr>
          <p:cNvSpPr txBox="1"/>
          <p:nvPr/>
        </p:nvSpPr>
        <p:spPr>
          <a:xfrm>
            <a:off x="1556025" y="4419021"/>
            <a:ext cx="795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err="1">
                <a:solidFill>
                  <a:schemeClr val="tx1"/>
                </a:solidFill>
              </a:rPr>
              <a:t>Adjusted</a:t>
            </a:r>
            <a:r>
              <a:rPr lang="fr-FR" sz="1800">
                <a:solidFill>
                  <a:schemeClr val="tx1"/>
                </a:solidFill>
              </a:rPr>
              <a:t> R</a:t>
            </a:r>
            <a:r>
              <a:rPr lang="fr-FR" sz="1800" baseline="30000">
                <a:solidFill>
                  <a:schemeClr val="tx1"/>
                </a:solidFill>
              </a:rPr>
              <a:t>2</a:t>
            </a:r>
            <a:r>
              <a:rPr lang="fr-FR" sz="1800">
                <a:solidFill>
                  <a:schemeClr val="tx1"/>
                </a:solidFill>
              </a:rPr>
              <a:t>, </a:t>
            </a:r>
            <a:r>
              <a:rPr lang="el-GR" sz="1800">
                <a:solidFill>
                  <a:schemeClr val="tx1"/>
                </a:solidFill>
              </a:rPr>
              <a:t>β</a:t>
            </a:r>
            <a:r>
              <a:rPr lang="fr-FR" sz="1800">
                <a:solidFill>
                  <a:schemeClr val="tx1"/>
                </a:solidFill>
              </a:rPr>
              <a:t>, p-value</a:t>
            </a:r>
            <a:endParaRPr lang="fr-CH" sz="1800">
              <a:solidFill>
                <a:schemeClr val="tx1"/>
              </a:solidFill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BC6E6D39-A741-4DC5-879A-54EA560D0E79}"/>
              </a:ext>
            </a:extLst>
          </p:cNvPr>
          <p:cNvSpPr/>
          <p:nvPr/>
        </p:nvSpPr>
        <p:spPr>
          <a:xfrm>
            <a:off x="311700" y="4243453"/>
            <a:ext cx="1244325" cy="745186"/>
          </a:xfrm>
          <a:prstGeom prst="rightArrow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AD23E9-BF54-21D0-1796-2995BC401A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5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DDB56-992F-4278-B777-1953035526C4}"/>
              </a:ext>
            </a:extLst>
          </p:cNvPr>
          <p:cNvSpPr/>
          <p:nvPr/>
        </p:nvSpPr>
        <p:spPr>
          <a:xfrm>
            <a:off x="2388784" y="3724776"/>
            <a:ext cx="2428749" cy="4060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Methodology (</a:t>
            </a:r>
            <a:r>
              <a:rPr lang="fr-CH" b="1"/>
              <a:t>Genetic part)</a:t>
            </a:r>
            <a:endParaRPr b="1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err="1">
                <a:solidFill>
                  <a:schemeClr val="tx1"/>
                </a:solidFill>
                <a:sym typeface="Wingdings" panose="05000000000000000000" pitchFamily="2" charset="2"/>
              </a:rPr>
              <a:t>Covariants</a:t>
            </a:r>
            <a:r>
              <a:rPr lang="en-US" sz="2000">
                <a:solidFill>
                  <a:schemeClr val="tx1"/>
                </a:solidFill>
                <a:sym typeface="Wingdings" panose="05000000000000000000" pitchFamily="2" charset="2"/>
              </a:rPr>
              <a:t> of the GWAS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sym typeface="Wingdings" panose="05000000000000000000" pitchFamily="2" charset="2"/>
              </a:rPr>
              <a:t>Age 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sym typeface="Wingdings" panose="05000000000000000000" pitchFamily="2" charset="2"/>
              </a:rPr>
              <a:t>Sex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sym typeface="Wingdings" panose="05000000000000000000" pitchFamily="2" charset="2"/>
              </a:rPr>
              <a:t>Genetic principal components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endParaRPr lang="en-US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cxnSp>
        <p:nvCxnSpPr>
          <p:cNvPr id="85" name="Google Shape;85;p17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C71A1C2D-2740-4372-9A65-65C49B92C5D9}"/>
              </a:ext>
            </a:extLst>
          </p:cNvPr>
          <p:cNvSpPr/>
          <p:nvPr/>
        </p:nvSpPr>
        <p:spPr>
          <a:xfrm>
            <a:off x="311700" y="3153148"/>
            <a:ext cx="1244325" cy="745186"/>
          </a:xfrm>
          <a:prstGeom prst="rightArrow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3ACB59-D821-449F-AE90-40C1C1F6BF06}"/>
              </a:ext>
            </a:extLst>
          </p:cNvPr>
          <p:cNvSpPr txBox="1"/>
          <p:nvPr/>
        </p:nvSpPr>
        <p:spPr>
          <a:xfrm>
            <a:off x="1556025" y="3347932"/>
            <a:ext cx="727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Qqplot, Manhattan plot, heritability, genes associated with SBP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0E35CCF-6054-72AF-291F-77F0EE2D99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91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0F156-5D66-42EC-BECA-36C8E87C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err="1"/>
              <a:t>Phenotypic</a:t>
            </a:r>
            <a:r>
              <a:rPr lang="fr-FR" b="1"/>
              <a:t> </a:t>
            </a:r>
            <a:r>
              <a:rPr lang="fr-FR" b="1" err="1"/>
              <a:t>results</a:t>
            </a:r>
            <a:endParaRPr lang="fr-CH" b="1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0B2C0C0-69BE-17A9-9146-6F02B90C96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99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Results (Phenotypic part)</a:t>
            </a:r>
            <a:endParaRPr b="1"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281621" y="1202607"/>
            <a:ext cx="399622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>
              <a:spcAft>
                <a:spcPts val="1200"/>
              </a:spcAft>
              <a:buChar char="•"/>
            </a:pPr>
            <a:r>
              <a:rPr lang="fr-FR">
                <a:solidFill>
                  <a:schemeClr val="dk1"/>
                </a:solidFill>
              </a:rPr>
              <a:t>Assumptions of </a:t>
            </a:r>
            <a:r>
              <a:rPr lang="fr-FR" err="1">
                <a:solidFill>
                  <a:schemeClr val="dk1"/>
                </a:solidFill>
              </a:rPr>
              <a:t>linear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regression</a:t>
            </a:r>
            <a:r>
              <a:rPr lang="fr-FR">
                <a:solidFill>
                  <a:schemeClr val="dk1"/>
                </a:solidFill>
              </a:rPr>
              <a:t> not violated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Char char="•"/>
            </a:pPr>
            <a:r>
              <a:rPr lang="fr-FR">
                <a:solidFill>
                  <a:schemeClr val="dk1"/>
                </a:solidFill>
              </a:rPr>
              <a:t>RFM: </a:t>
            </a:r>
            <a:r>
              <a:rPr lang="fr-FR" err="1">
                <a:solidFill>
                  <a:schemeClr val="dk1"/>
                </a:solidFill>
              </a:rPr>
              <a:t>highly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correlated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with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sex</a:t>
            </a:r>
            <a:endParaRPr lang="fr-FR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fr-FR">
                <a:solidFill>
                  <a:schemeClr val="dk1"/>
                </a:solidFill>
              </a:rPr>
              <a:t>     </a:t>
            </a:r>
            <a:r>
              <a:rPr lang="fr-FR">
                <a:solidFill>
                  <a:schemeClr val="dk1"/>
                </a:solidFill>
                <a:sym typeface="Wingdings" panose="05000000000000000000" pitchFamily="2" charset="2"/>
              </a:rPr>
              <a:t>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difficult</a:t>
            </a:r>
            <a:r>
              <a:rPr lang="fr-FR">
                <a:solidFill>
                  <a:schemeClr val="dk1"/>
                </a:solidFill>
              </a:rPr>
              <a:t> to compare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Char char="•"/>
            </a:pPr>
            <a:r>
              <a:rPr lang="fr-FR">
                <a:solidFill>
                  <a:schemeClr val="dk1"/>
                </a:solidFill>
              </a:rPr>
              <a:t>Positive </a:t>
            </a:r>
            <a:r>
              <a:rPr lang="fr-FR" err="1">
                <a:solidFill>
                  <a:schemeClr val="dk1"/>
                </a:solidFill>
              </a:rPr>
              <a:t>significant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relationship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err="1">
                <a:solidFill>
                  <a:schemeClr val="dk1"/>
                </a:solidFill>
              </a:rPr>
              <a:t>between</a:t>
            </a:r>
            <a:r>
              <a:rPr lang="fr-FR">
                <a:solidFill>
                  <a:schemeClr val="dk1"/>
                </a:solidFill>
              </a:rPr>
              <a:t> SBP and all </a:t>
            </a:r>
            <a:r>
              <a:rPr lang="fr-FR" err="1">
                <a:solidFill>
                  <a:schemeClr val="dk1"/>
                </a:solidFill>
              </a:rPr>
              <a:t>phenotypes</a:t>
            </a:r>
            <a:endParaRPr lang="fr-FR">
              <a:solidFill>
                <a:schemeClr val="dk1"/>
              </a:solidFill>
            </a:endParaRP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Char char="•"/>
            </a:pPr>
            <a:r>
              <a:rPr lang="fr-FR">
                <a:solidFill>
                  <a:schemeClr val="tx1"/>
                </a:solidFill>
              </a:rPr>
              <a:t>Interaction </a:t>
            </a:r>
            <a:r>
              <a:rPr lang="fr-FR" err="1">
                <a:solidFill>
                  <a:schemeClr val="tx1"/>
                </a:solidFill>
              </a:rPr>
              <a:t>phenotype</a:t>
            </a:r>
            <a:r>
              <a:rPr lang="fr-FR">
                <a:solidFill>
                  <a:schemeClr val="tx1"/>
                </a:solidFill>
              </a:rPr>
              <a:t> * </a:t>
            </a:r>
            <a:r>
              <a:rPr lang="fr-FR" err="1">
                <a:solidFill>
                  <a:schemeClr val="tx1"/>
                </a:solidFill>
              </a:rPr>
              <a:t>sex</a:t>
            </a:r>
            <a:r>
              <a:rPr lang="fr-FR">
                <a:solidFill>
                  <a:schemeClr val="tx1"/>
                </a:solidFill>
              </a:rPr>
              <a:t> : </a:t>
            </a:r>
            <a:r>
              <a:rPr lang="fr-FR" err="1">
                <a:solidFill>
                  <a:schemeClr val="tx1"/>
                </a:solidFill>
              </a:rPr>
              <a:t>significant</a:t>
            </a:r>
            <a:r>
              <a:rPr lang="fr-FR">
                <a:solidFill>
                  <a:schemeClr val="tx1"/>
                </a:solidFill>
              </a:rPr>
              <a:t>, but </a:t>
            </a:r>
            <a:r>
              <a:rPr lang="fr-FR" err="1">
                <a:solidFill>
                  <a:schemeClr val="tx1"/>
                </a:solidFill>
              </a:rPr>
              <a:t>small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difference</a:t>
            </a: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 2">
            <a:extLst>
              <a:ext uri="{FF2B5EF4-FFF2-40B4-BE49-F238E27FC236}">
                <a16:creationId xmlns:a16="http://schemas.microsoft.com/office/drawing/2014/main" id="{5E9C5BAC-E733-771D-CBF9-55E083CA3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95" y="1530152"/>
            <a:ext cx="4302918" cy="266660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3BD705-4856-EAEE-9BB9-2858BD8222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0E92B0-9D2C-CF77-E46A-F1FCCE55992E}"/>
              </a:ext>
            </a:extLst>
          </p:cNvPr>
          <p:cNvSpPr txBox="1"/>
          <p:nvPr/>
        </p:nvSpPr>
        <p:spPr>
          <a:xfrm>
            <a:off x="5889960" y="4310815"/>
            <a:ext cx="18709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  <a:highlight>
                  <a:srgbClr val="FF0000"/>
                </a:highlight>
              </a:rPr>
              <a:t>Men</a:t>
            </a:r>
            <a:r>
              <a:rPr lang="fr-FR">
                <a:solidFill>
                  <a:schemeClr val="tx1"/>
                </a:solidFill>
              </a:rPr>
              <a:t>             </a:t>
            </a:r>
            <a:r>
              <a:rPr lang="fr-FR" err="1">
                <a:solidFill>
                  <a:schemeClr val="tx1"/>
                </a:solidFill>
                <a:highlight>
                  <a:srgbClr val="0000FF"/>
                </a:highlight>
              </a:rPr>
              <a:t>Women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Results (Phenotypic part)</a:t>
            </a:r>
            <a:endParaRPr b="1"/>
          </a:p>
        </p:txBody>
      </p:sp>
      <p:cxnSp>
        <p:nvCxnSpPr>
          <p:cNvPr id="92" name="Google Shape;92;p18"/>
          <p:cNvCxnSpPr/>
          <p:nvPr/>
        </p:nvCxnSpPr>
        <p:spPr>
          <a:xfrm>
            <a:off x="-2700" y="993125"/>
            <a:ext cx="9149400" cy="24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3BD705-4856-EAEE-9BB9-2858BD8222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/>
              <a:t>9</a:t>
            </a:fld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1C69053-3A7B-8536-1474-46CBACC8BD3E}"/>
              </a:ext>
            </a:extLst>
          </p:cNvPr>
          <p:cNvGrpSpPr/>
          <p:nvPr/>
        </p:nvGrpSpPr>
        <p:grpSpPr>
          <a:xfrm>
            <a:off x="1374775" y="1124001"/>
            <a:ext cx="6397111" cy="3931952"/>
            <a:chOff x="1283494" y="1139876"/>
            <a:chExt cx="6397111" cy="3931952"/>
          </a:xfrm>
        </p:grpSpPr>
        <p:pic>
          <p:nvPicPr>
            <p:cNvPr id="7" name="Image 7">
              <a:extLst>
                <a:ext uri="{FF2B5EF4-FFF2-40B4-BE49-F238E27FC236}">
                  <a16:creationId xmlns:a16="http://schemas.microsoft.com/office/drawing/2014/main" id="{AE2C62AF-7F7B-BC0C-80FD-947F7D6C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6562" y="3145000"/>
              <a:ext cx="3144043" cy="1925614"/>
            </a:xfrm>
            <a:prstGeom prst="rect">
              <a:avLst/>
            </a:prstGeom>
          </p:spPr>
        </p:pic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D3E0153F-CC2E-33CE-7799-DD7D7B79E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3946" y="3143789"/>
              <a:ext cx="3144043" cy="1928039"/>
            </a:xfrm>
            <a:prstGeom prst="rect">
              <a:avLst/>
            </a:prstGeom>
          </p:spPr>
        </p:pic>
        <p:pic>
          <p:nvPicPr>
            <p:cNvPr id="9" name="Image 9">
              <a:extLst>
                <a:ext uri="{FF2B5EF4-FFF2-40B4-BE49-F238E27FC236}">
                  <a16:creationId xmlns:a16="http://schemas.microsoft.com/office/drawing/2014/main" id="{81C4C0D8-C3C3-23A5-BBF6-AA5FFD3A8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3494" y="1141662"/>
              <a:ext cx="3144043" cy="1915614"/>
            </a:xfrm>
            <a:prstGeom prst="rect">
              <a:avLst/>
            </a:prstGeom>
          </p:spPr>
        </p:pic>
        <p:pic>
          <p:nvPicPr>
            <p:cNvPr id="10" name="Image 10">
              <a:extLst>
                <a:ext uri="{FF2B5EF4-FFF2-40B4-BE49-F238E27FC236}">
                  <a16:creationId xmlns:a16="http://schemas.microsoft.com/office/drawing/2014/main" id="{31FF24EE-5618-2269-D433-2D6D3A271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" t="2704" r="-145" b="232"/>
            <a:stretch/>
          </p:blipFill>
          <p:spPr>
            <a:xfrm>
              <a:off x="4530819" y="1139876"/>
              <a:ext cx="3147129" cy="1905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02795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1282</Words>
  <Application>Microsoft Office PowerPoint</Application>
  <PresentationFormat>Affichage à l'écran (16:9)</PresentationFormat>
  <Paragraphs>292</Paragraphs>
  <Slides>31</Slides>
  <Notes>20</Notes>
  <HiddenSlides>1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4" baseType="lpstr">
      <vt:lpstr>Arial</vt:lpstr>
      <vt:lpstr>Cambria Math</vt:lpstr>
      <vt:lpstr>Simple Dark</vt:lpstr>
      <vt:lpstr>Clinically relevant measures of obesity and their genetics </vt:lpstr>
      <vt:lpstr>Goals</vt:lpstr>
      <vt:lpstr>Background</vt:lpstr>
      <vt:lpstr>Phenotypes of obesity</vt:lpstr>
      <vt:lpstr>Methodology (Phenotypic part)</vt:lpstr>
      <vt:lpstr>Methodology (Genetic part)</vt:lpstr>
      <vt:lpstr>Phenotypic results</vt:lpstr>
      <vt:lpstr>Results (Phenotypic part)</vt:lpstr>
      <vt:lpstr>Results (Phenotypic part)</vt:lpstr>
      <vt:lpstr>Results (Phenotypic part)</vt:lpstr>
      <vt:lpstr>Correlation between phenotypes and variables</vt:lpstr>
      <vt:lpstr>GWAS results</vt:lpstr>
      <vt:lpstr>Manhattan plots</vt:lpstr>
      <vt:lpstr>Manhattan plots </vt:lpstr>
      <vt:lpstr>QQplots</vt:lpstr>
      <vt:lpstr>QQplots </vt:lpstr>
      <vt:lpstr>Heritability</vt:lpstr>
      <vt:lpstr>Genes – all results</vt:lpstr>
      <vt:lpstr>Genes – all results</vt:lpstr>
      <vt:lpstr>Genes – by phenotype category</vt:lpstr>
      <vt:lpstr>Genes – comparison with systolic blood pressure</vt:lpstr>
      <vt:lpstr>Take home messages</vt:lpstr>
      <vt:lpstr>Challenges</vt:lpstr>
      <vt:lpstr>Feedback</vt:lpstr>
      <vt:lpstr>Thank you for your attention !</vt:lpstr>
      <vt:lpstr>References</vt:lpstr>
      <vt:lpstr>Annex</vt:lpstr>
      <vt:lpstr>Python code for GWAS</vt:lpstr>
      <vt:lpstr>More Venn diagrams – intersection with height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Clinically relevant measures of obesity and their genetics </dc:title>
  <cp:lastModifiedBy>Aline Cinelli</cp:lastModifiedBy>
  <cp:revision>1</cp:revision>
  <dcterms:modified xsi:type="dcterms:W3CDTF">2022-06-03T16:09:26Z</dcterms:modified>
</cp:coreProperties>
</file>