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73" r:id="rId4"/>
    <p:sldId id="271" r:id="rId5"/>
    <p:sldId id="260" r:id="rId6"/>
    <p:sldId id="261" r:id="rId7"/>
    <p:sldId id="262" r:id="rId8"/>
    <p:sldId id="263" r:id="rId9"/>
    <p:sldId id="258" r:id="rId10"/>
    <p:sldId id="272" r:id="rId11"/>
    <p:sldId id="264" r:id="rId12"/>
    <p:sldId id="265" r:id="rId13"/>
    <p:sldId id="266" r:id="rId14"/>
    <p:sldId id="267" r:id="rId15"/>
    <p:sldId id="268" r:id="rId16"/>
    <p:sldId id="269" r:id="rId17"/>
    <p:sldId id="274" r:id="rId18"/>
    <p:sldId id="275" r:id="rId19"/>
  </p:sldIdLst>
  <p:sldSz cx="12192000" cy="6858000"/>
  <p:notesSz cx="6858000" cy="9144000"/>
  <p:embeddedFontLst>
    <p:embeddedFont>
      <p:font typeface="STCaiyun" panose="02010800040101010101" pitchFamily="2" charset="-122"/>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Helvetica Neue" panose="020005030000000200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2" roundtripDataSignature="AMtx7mh6me4866kx8lMCURQYfIOTePCv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9"/>
    <p:restoredTop sz="94659"/>
  </p:normalViewPr>
  <p:slideViewPr>
    <p:cSldViewPr snapToGrid="0">
      <p:cViewPr>
        <p:scale>
          <a:sx n="85" d="100"/>
          <a:sy n="85" d="100"/>
        </p:scale>
        <p:origin x="1320" y="6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CH"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46ad3bcfb_8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g746ad3bcfb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74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H"/>
              <a:t>Ainsi, pour mieux représenter la différence qu’il y’a entre les cellules stressées et non stressées, nous avons représenté les cellules par une PCA et une mds, ces 2 représentations étant pour le coup identique puisque la mds utilisant la distance euclidienne (ce qui est le cas ici) est une généralisation de la PCA. Sur la PCA, on voit que la première dimension représente donc le niveau de stress puisque on voit bien que sur cette dimension les cellules stressées et non-stressées sont séparés, même si une cellule censé être stressé ne l’est pas, et une autre semble stressé alors qu’elle ne l’est pas. Cependant, le taux de variabilité expliqué par le stress est de seulement 8,33%, il y’a donc d’autres composantes expliquant la variabilité des données, malheureusement celles-ci n’ont pas été trouvé puisque nous manquons de données.</a:t>
            </a:r>
            <a:endParaRPr/>
          </a:p>
        </p:txBody>
      </p:sp>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5c4453e2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85c4453e2e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0" name="Google Shape;320;g85c4453e2e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CH"/>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85c4453e2e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85c4453e2e_1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85c4453e2e_1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CH"/>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85c4453e2e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85c4453e2e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85c4453e2e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CH"/>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46ad4ae41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746ad4ae4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46ad4ae41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746ad4ae4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050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83e0c68e5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83e0c68e5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83e0c68e5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CH"/>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H"/>
              <a:t>Chaque points représente un gène, donc la couleur permet de reconnaître à quel groupe le gène appartient. Sur l’axe des x -&gt; la moyenne d’expression chez les cellules stressées et sur l’axe y -&gt; la moyenne d’expression chez les cellules non-stressées</a:t>
            </a:r>
            <a:endParaRPr/>
          </a:p>
          <a:p>
            <a:pPr marL="0" lvl="0" indent="0" algn="l" rtl="0">
              <a:lnSpc>
                <a:spcPct val="100000"/>
              </a:lnSpc>
              <a:spcBef>
                <a:spcPts val="0"/>
              </a:spcBef>
              <a:spcAft>
                <a:spcPts val="0"/>
              </a:spcAft>
              <a:buSzPts val="1400"/>
              <a:buNone/>
            </a:pPr>
            <a:r>
              <a:rPr lang="fr-CH"/>
              <a:t>=&gt; Plus un point est proche de la droite violette -&gt; plus l’expression de ce gène entre les cellules stressées et non-stressées est similaire.</a:t>
            </a:r>
            <a:endParaRPr/>
          </a:p>
          <a:p>
            <a:pPr marL="0" lvl="0" indent="0" algn="l" rtl="0">
              <a:lnSpc>
                <a:spcPct val="100000"/>
              </a:lnSpc>
              <a:spcBef>
                <a:spcPts val="0"/>
              </a:spcBef>
              <a:spcAft>
                <a:spcPts val="0"/>
              </a:spcAft>
              <a:buSzPts val="1400"/>
              <a:buNone/>
            </a:pPr>
            <a:r>
              <a:rPr lang="fr-CH"/>
              <a:t>  </a:t>
            </a:r>
            <a:endParaRPr/>
          </a:p>
        </p:txBody>
      </p:sp>
      <p:sp>
        <p:nvSpPr>
          <p:cNvPr id="261" name="Google Shape;26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CH"/>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H"/>
              <a:t>Après s’être intéressé à ces 859 gènes, nous avons étudié les 6789 gènes et la première étape a été de faire la même chose que pour les 4 groupes de gènes c’est à dire que nous avons faire un test de wilcoxon pour l’expression des gènes entre les cellules stressées et les cellules non stressées. Ici le diagramme des logarithmes des p-values pour ces 6789 gènes, ainsi tous les gènes ayant une p-value plus petites que -3 sont considérés comme ayant une différence significative d’expression entre l’état stressé et non stressé. On peut donc remarquer que ce n’est pas le cas pour la majorité des gènes puisque pour environ 4000 gènes le log de la p-value est compris entre 0 et -3. Ce résultat étonnant peut être dû au grand nombre de gène considéré et à la variabilité de données, puisque par exemple certaines cellules en état stressé vont réprimer l’expression d’un gène alors qu’une autre va au contraire activer ce gène quand elle est sous stress, donnant ainsi une médiane étant égale à 0 et donc une p-value plus grande que 0,05. </a:t>
            </a:r>
            <a:endParaRPr/>
          </a:p>
        </p:txBody>
      </p:sp>
      <p:sp>
        <p:nvSpPr>
          <p:cNvPr id="280" name="Google Shape;2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H"/>
              <a:t>Le deuxième paramètre, que nous avons étudié est la variabilité d’expression des 6789 gènes selon si la cellule est stressée ou non. Pour cela, nous avons calculé la différence de variance d’expression de gène entre les cellules stressées et les cellules non-stressées. Nous avons donc trouvé que cette différence a une médiane (= ligne rouge) plus grande que 0 et donc que que la variabilité des cellules stressés est plus grande, indiquant donc bien que les levures, sous stress, réagissent de manière assez hétérogène (en tout cas plus que quand elles ne sont pas stressées) </a:t>
            </a:r>
            <a:endParaRPr/>
          </a:p>
        </p:txBody>
      </p:sp>
      <p:sp>
        <p:nvSpPr>
          <p:cNvPr id="292" name="Google Shape;2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46ad3bcfb_8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746ad3bcfb_8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CH" sz="1200" b="0" i="0" u="none" strike="noStrike" cap="none" smtClean="0">
                <a:solidFill>
                  <a:schemeClr val="dk1"/>
                </a:solidFill>
                <a:latin typeface="Calibri"/>
                <a:ea typeface="Calibri"/>
                <a:cs typeface="Calibri"/>
                <a:sym typeface="Calibri"/>
              </a:rPr>
              <a:t>10</a:t>
            </a:fld>
            <a:endParaRPr lang="fr-CH"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2108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H"/>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H"/>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H"/>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H"/>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H"/>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H"/>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H"/>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H"/>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H"/>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H"/>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H"/>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H"/>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858338" y="793636"/>
            <a:ext cx="4023360" cy="234314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fr-CH" sz="5400" dirty="0">
                <a:latin typeface="Calibri Light" panose="020F0302020204030204" pitchFamily="34" charset="0"/>
                <a:cs typeface="Calibri Light" panose="020F0302020204030204" pitchFamily="34" charset="0"/>
              </a:rPr>
              <a:t>Gestion du stress chez la levure</a:t>
            </a:r>
            <a:endParaRPr dirty="0">
              <a:latin typeface="Calibri Light" panose="020F0302020204030204" pitchFamily="34" charset="0"/>
              <a:cs typeface="Calibri Light" panose="020F0302020204030204" pitchFamily="34" charset="0"/>
            </a:endParaRPr>
          </a:p>
        </p:txBody>
      </p:sp>
      <p:sp>
        <p:nvSpPr>
          <p:cNvPr id="89" name="Google Shape;89;p13"/>
          <p:cNvSpPr txBox="1">
            <a:spLocks noGrp="1"/>
          </p:cNvSpPr>
          <p:nvPr>
            <p:ph type="subTitle" idx="1"/>
          </p:nvPr>
        </p:nvSpPr>
        <p:spPr>
          <a:xfrm>
            <a:off x="858338" y="3353809"/>
            <a:ext cx="4023360" cy="120814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800"/>
              <a:buNone/>
            </a:pPr>
            <a:r>
              <a:rPr lang="fr-CH" sz="1800" dirty="0">
                <a:latin typeface="Calibri Light" panose="020F0302020204030204" pitchFamily="34" charset="0"/>
                <a:cs typeface="Calibri Light" panose="020F0302020204030204" pitchFamily="34" charset="0"/>
                <a:sym typeface="Calibri"/>
              </a:rPr>
              <a:t>Analyse de la gestion du stress entre les cellules soumises à une source de stress et des cellules non soumises à une source de stress.</a:t>
            </a:r>
            <a:endParaRPr dirty="0">
              <a:latin typeface="Calibri Light" panose="020F0302020204030204" pitchFamily="34" charset="0"/>
              <a:cs typeface="Calibri Light" panose="020F0302020204030204" pitchFamily="34" charset="0"/>
            </a:endParaRPr>
          </a:p>
        </p:txBody>
      </p:sp>
      <p:cxnSp>
        <p:nvCxnSpPr>
          <p:cNvPr id="90" name="Google Shape;90;p13"/>
          <p:cNvCxnSpPr/>
          <p:nvPr/>
        </p:nvCxnSpPr>
        <p:spPr>
          <a:xfrm>
            <a:off x="446858" y="3268980"/>
            <a:ext cx="4434840" cy="0"/>
          </a:xfrm>
          <a:prstGeom prst="straightConnector1">
            <a:avLst/>
          </a:prstGeom>
          <a:noFill/>
          <a:ln w="9525" cap="flat" cmpd="sng">
            <a:solidFill>
              <a:schemeClr val="dk1"/>
            </a:solidFill>
            <a:prstDash val="solid"/>
            <a:miter lim="800000"/>
            <a:headEnd type="none" w="sm" len="sm"/>
            <a:tailEnd type="none" w="sm" len="sm"/>
          </a:ln>
        </p:spPr>
      </p:cxnSp>
      <p:pic>
        <p:nvPicPr>
          <p:cNvPr id="91" name="Google Shape;91;p13"/>
          <p:cNvPicPr preferRelativeResize="0"/>
          <p:nvPr/>
        </p:nvPicPr>
        <p:blipFill rotWithShape="1">
          <a:blip r:embed="rId3">
            <a:alphaModFix/>
          </a:blip>
          <a:srcRect t="1833"/>
          <a:stretch/>
        </p:blipFill>
        <p:spPr>
          <a:xfrm>
            <a:off x="7683429" y="793636"/>
            <a:ext cx="3688586" cy="4297665"/>
          </a:xfrm>
          <a:prstGeom prst="rect">
            <a:avLst/>
          </a:prstGeom>
          <a:noFill/>
          <a:ln w="9525" cap="flat" cmpd="sng">
            <a:solidFill>
              <a:schemeClr val="dk1"/>
            </a:solidFill>
            <a:prstDash val="solid"/>
            <a:round/>
            <a:headEnd type="none" w="sm" len="sm"/>
            <a:tailEnd type="none" w="sm" len="sm"/>
          </a:ln>
        </p:spPr>
      </p:pic>
      <p:sp>
        <p:nvSpPr>
          <p:cNvPr id="92" name="Google Shape;92;p13"/>
          <p:cNvSpPr txBox="1"/>
          <p:nvPr/>
        </p:nvSpPr>
        <p:spPr>
          <a:xfrm>
            <a:off x="7310302" y="5274181"/>
            <a:ext cx="443484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80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Utilisation des données provenant de l’article mentionné ci-dessus. </a:t>
            </a:r>
            <a:endParaRPr dirty="0">
              <a:latin typeface="Calibri Light" panose="020F0302020204030204" pitchFamily="34" charset="0"/>
              <a:cs typeface="Calibri Light" panose="020F0302020204030204" pitchFamily="34" charset="0"/>
            </a:endParaRPr>
          </a:p>
        </p:txBody>
      </p:sp>
      <p:grpSp>
        <p:nvGrpSpPr>
          <p:cNvPr id="93" name="Google Shape;93;p13"/>
          <p:cNvGrpSpPr/>
          <p:nvPr/>
        </p:nvGrpSpPr>
        <p:grpSpPr>
          <a:xfrm>
            <a:off x="0" y="6219558"/>
            <a:ext cx="12192000" cy="700362"/>
            <a:chOff x="0" y="6157638"/>
            <a:chExt cx="12192000" cy="700361"/>
          </a:xfrm>
        </p:grpSpPr>
        <p:sp>
          <p:nvSpPr>
            <p:cNvPr id="94" name="Google Shape;94;p13"/>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4">
              <a:alphaModFix/>
            </a:blip>
            <a:srcRect/>
            <a:stretch/>
          </p:blipFill>
          <p:spPr>
            <a:xfrm>
              <a:off x="296939" y="6230630"/>
              <a:ext cx="1686861" cy="554376"/>
            </a:xfrm>
            <a:prstGeom prst="rect">
              <a:avLst/>
            </a:prstGeom>
            <a:noFill/>
            <a:ln>
              <a:noFill/>
            </a:ln>
          </p:spPr>
        </p:pic>
        <p:sp>
          <p:nvSpPr>
            <p:cNvPr id="96" name="Google Shape;96;p13"/>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97" name="Google Shape;97;p13"/>
            <p:cNvSpPr txBox="1"/>
            <p:nvPr/>
          </p:nvSpPr>
          <p:spPr>
            <a:xfrm>
              <a:off x="4552597" y="6507816"/>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sp>
        <p:nvSpPr>
          <p:cNvPr id="13" name="Google Shape;89;p13">
            <a:extLst>
              <a:ext uri="{FF2B5EF4-FFF2-40B4-BE49-F238E27FC236}">
                <a16:creationId xmlns:a16="http://schemas.microsoft.com/office/drawing/2014/main" id="{104E756F-0457-4B4B-B2C3-69B01100FBB0}"/>
              </a:ext>
            </a:extLst>
          </p:cNvPr>
          <p:cNvSpPr txBox="1">
            <a:spLocks/>
          </p:cNvSpPr>
          <p:nvPr/>
        </p:nvSpPr>
        <p:spPr>
          <a:xfrm>
            <a:off x="446858" y="5276770"/>
            <a:ext cx="4023360" cy="42119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just">
              <a:lnSpc>
                <a:spcPct val="100000"/>
              </a:lnSpc>
              <a:spcBef>
                <a:spcPts val="0"/>
              </a:spcBef>
              <a:buSzPts val="1800"/>
            </a:pPr>
            <a:r>
              <a:rPr lang="fr-CH" sz="1600" dirty="0">
                <a:latin typeface="Calibri Light" panose="020F0302020204030204" pitchFamily="34" charset="0"/>
                <a:cs typeface="Calibri Light" panose="020F0302020204030204" pitchFamily="34" charset="0"/>
              </a:rPr>
              <a:t>Superviseur : </a:t>
            </a:r>
            <a:r>
              <a:rPr lang="fr-CH" sz="1600" dirty="0" err="1">
                <a:latin typeface="Calibri Light" panose="020F0302020204030204" pitchFamily="34" charset="0"/>
                <a:cs typeface="Calibri Light" panose="020F0302020204030204" pitchFamily="34" charset="0"/>
              </a:rPr>
              <a:t>Micha</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Hersch</a:t>
            </a:r>
            <a:endParaRPr lang="fr-CH"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9972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7;p16">
            <a:extLst>
              <a:ext uri="{FF2B5EF4-FFF2-40B4-BE49-F238E27FC236}">
                <a16:creationId xmlns:a16="http://schemas.microsoft.com/office/drawing/2014/main" id="{BC90FF8E-FB38-034D-8165-A445E04AA48B}"/>
              </a:ext>
            </a:extLst>
          </p:cNvPr>
          <p:cNvSpPr txBox="1">
            <a:spLocks noGrp="1"/>
          </p:cNvSpPr>
          <p:nvPr>
            <p:ph type="title"/>
          </p:nvPr>
        </p:nvSpPr>
        <p:spPr>
          <a:xfrm>
            <a:off x="2536400" y="193782"/>
            <a:ext cx="7117080" cy="12081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fr-CH" sz="4000" dirty="0">
                <a:latin typeface="Calibri Light" panose="020F0302020204030204" pitchFamily="34" charset="0"/>
                <a:cs typeface="Calibri Light" panose="020F0302020204030204" pitchFamily="34" charset="0"/>
              </a:rPr>
              <a:t>Méthodologie : Support </a:t>
            </a:r>
            <a:r>
              <a:rPr lang="fr-CH" sz="4000" dirty="0" err="1">
                <a:latin typeface="Calibri Light" panose="020F0302020204030204" pitchFamily="34" charset="0"/>
                <a:cs typeface="Calibri Light" panose="020F0302020204030204" pitchFamily="34" charset="0"/>
              </a:rPr>
              <a:t>vector</a:t>
            </a:r>
            <a:r>
              <a:rPr lang="fr-CH" sz="4000" dirty="0">
                <a:latin typeface="Calibri Light" panose="020F0302020204030204" pitchFamily="34" charset="0"/>
                <a:cs typeface="Calibri Light" panose="020F0302020204030204" pitchFamily="34" charset="0"/>
              </a:rPr>
              <a:t> machine (SVM)?</a:t>
            </a:r>
            <a:endParaRPr dirty="0">
              <a:latin typeface="Calibri Light" panose="020F0302020204030204" pitchFamily="34" charset="0"/>
              <a:cs typeface="Calibri Light" panose="020F0302020204030204" pitchFamily="34" charset="0"/>
            </a:endParaRPr>
          </a:p>
        </p:txBody>
      </p:sp>
      <p:sp>
        <p:nvSpPr>
          <p:cNvPr id="5" name="Google Shape;116;p15">
            <a:extLst>
              <a:ext uri="{FF2B5EF4-FFF2-40B4-BE49-F238E27FC236}">
                <a16:creationId xmlns:a16="http://schemas.microsoft.com/office/drawing/2014/main" id="{70DEB27F-0869-264F-9EAC-BAEADC90E87F}"/>
              </a:ext>
            </a:extLst>
          </p:cNvPr>
          <p:cNvSpPr txBox="1">
            <a:spLocks noGrp="1"/>
          </p:cNvSpPr>
          <p:nvPr>
            <p:ph type="body" idx="1"/>
          </p:nvPr>
        </p:nvSpPr>
        <p:spPr>
          <a:xfrm>
            <a:off x="372814" y="1409019"/>
            <a:ext cx="4850130" cy="454412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000"/>
              <a:buNone/>
            </a:pPr>
            <a:r>
              <a:rPr lang="fr-CH" sz="2000" u="sng" dirty="0">
                <a:latin typeface="Calibri Light" panose="020F0302020204030204" pitchFamily="34" charset="0"/>
                <a:cs typeface="Calibri Light" panose="020F0302020204030204" pitchFamily="34" charset="0"/>
                <a:sym typeface="Calibri"/>
              </a:rPr>
              <a:t>Objectifs principaux</a:t>
            </a:r>
            <a:endParaRPr sz="2000" dirty="0">
              <a:latin typeface="Calibri Light" panose="020F0302020204030204" pitchFamily="34" charset="0"/>
              <a:cs typeface="Calibri Light" panose="020F0302020204030204" pitchFamily="34" charset="0"/>
            </a:endParaRPr>
          </a:p>
          <a:p>
            <a:pPr marL="228600" lvl="0" indent="-228600" algn="just" rtl="0">
              <a:spcBef>
                <a:spcPts val="1000"/>
              </a:spcBef>
              <a:spcAft>
                <a:spcPts val="0"/>
              </a:spcAft>
              <a:buClr>
                <a:schemeClr val="dk1"/>
              </a:buClr>
              <a:buSzPts val="2000"/>
              <a:buChar char="•"/>
            </a:pPr>
            <a:r>
              <a:rPr lang="fr-CH" sz="2000" dirty="0">
                <a:latin typeface="Calibri Light" panose="020F0302020204030204" pitchFamily="34" charset="0"/>
                <a:cs typeface="Calibri Light" panose="020F0302020204030204" pitchFamily="34" charset="0"/>
                <a:sym typeface="Calibri"/>
              </a:rPr>
              <a:t>Ensemble de techniques d’apprentissage supervisé destinées à résoudre des problèmes de discrimination et de régression.</a:t>
            </a:r>
            <a:endParaRPr sz="2000" dirty="0">
              <a:latin typeface="Calibri Light" panose="020F0302020204030204" pitchFamily="34" charset="0"/>
              <a:cs typeface="Calibri Light" panose="020F0302020204030204" pitchFamily="34" charset="0"/>
            </a:endParaRPr>
          </a:p>
          <a:p>
            <a:pPr marL="228600" lvl="0" indent="-228600" algn="just" rtl="0">
              <a:spcBef>
                <a:spcPts val="1000"/>
              </a:spcBef>
              <a:spcAft>
                <a:spcPts val="0"/>
              </a:spcAft>
              <a:buClr>
                <a:schemeClr val="dk1"/>
              </a:buClr>
              <a:buSzPts val="2000"/>
              <a:buChar char="•"/>
            </a:pPr>
            <a:r>
              <a:rPr lang="fr-CH" sz="2000" dirty="0">
                <a:latin typeface="Calibri Light" panose="020F0302020204030204" pitchFamily="34" charset="0"/>
                <a:cs typeface="Calibri Light" panose="020F0302020204030204" pitchFamily="34" charset="0"/>
                <a:sym typeface="Calibri"/>
              </a:rPr>
              <a:t>SVM est utilisé pour résoudre des problèmes de discrimination, c’est-à-dire décider à quelle classe appartient un échantillon.</a:t>
            </a:r>
          </a:p>
          <a:p>
            <a:pPr marL="228600" lvl="0" indent="-228600" algn="just" rtl="0">
              <a:spcBef>
                <a:spcPts val="1000"/>
              </a:spcBef>
              <a:spcAft>
                <a:spcPts val="0"/>
              </a:spcAft>
              <a:buClr>
                <a:schemeClr val="dk1"/>
              </a:buClr>
              <a:buSzPts val="2000"/>
              <a:buChar char="•"/>
            </a:pPr>
            <a:r>
              <a:rPr lang="fr-CH" sz="2000" dirty="0">
                <a:latin typeface="Calibri Light" panose="020F0302020204030204" pitchFamily="34" charset="0"/>
                <a:cs typeface="Calibri Light" panose="020F0302020204030204" pitchFamily="34" charset="0"/>
              </a:rPr>
              <a:t>Le but est de définir l’hyperplan optimal, défini comme l’hyperplan qui maximise la marge entre les échantillons et l’hyperplan séparateur. Les points les plus proche de la droite sont définis comme «support </a:t>
            </a:r>
            <a:r>
              <a:rPr lang="fr-CH" sz="2000" dirty="0" err="1">
                <a:latin typeface="Calibri Light" panose="020F0302020204030204" pitchFamily="34" charset="0"/>
                <a:cs typeface="Calibri Light" panose="020F0302020204030204" pitchFamily="34" charset="0"/>
              </a:rPr>
              <a:t>vector</a:t>
            </a:r>
            <a:r>
              <a:rPr lang="fr-CH" sz="2000" dirty="0">
                <a:latin typeface="Calibri Light" panose="020F0302020204030204" pitchFamily="34" charset="0"/>
                <a:cs typeface="Calibri Light" panose="020F0302020204030204" pitchFamily="34" charset="0"/>
              </a:rPr>
              <a:t>»</a:t>
            </a:r>
            <a:endParaRPr sz="2000" dirty="0">
              <a:latin typeface="Calibri Light" panose="020F0302020204030204" pitchFamily="34" charset="0"/>
              <a:cs typeface="Calibri Light" panose="020F0302020204030204" pitchFamily="34" charset="0"/>
            </a:endParaRPr>
          </a:p>
        </p:txBody>
      </p:sp>
      <p:grpSp>
        <p:nvGrpSpPr>
          <p:cNvPr id="110" name="Groupe 109">
            <a:extLst>
              <a:ext uri="{FF2B5EF4-FFF2-40B4-BE49-F238E27FC236}">
                <a16:creationId xmlns:a16="http://schemas.microsoft.com/office/drawing/2014/main" id="{877A30A7-D206-A74D-AC17-0E49AB242E9A}"/>
              </a:ext>
            </a:extLst>
          </p:cNvPr>
          <p:cNvGrpSpPr/>
          <p:nvPr/>
        </p:nvGrpSpPr>
        <p:grpSpPr>
          <a:xfrm>
            <a:off x="6787025" y="1781191"/>
            <a:ext cx="4113627" cy="4171950"/>
            <a:chOff x="6692931" y="1996175"/>
            <a:chExt cx="3700267" cy="3597885"/>
          </a:xfrm>
        </p:grpSpPr>
        <p:sp>
          <p:nvSpPr>
            <p:cNvPr id="7" name="Google Shape;120;p15">
              <a:extLst>
                <a:ext uri="{FF2B5EF4-FFF2-40B4-BE49-F238E27FC236}">
                  <a16:creationId xmlns:a16="http://schemas.microsoft.com/office/drawing/2014/main" id="{DB900E33-9E75-F747-8DE2-0429291F6147}"/>
                </a:ext>
              </a:extLst>
            </p:cNvPr>
            <p:cNvSpPr txBox="1"/>
            <p:nvPr/>
          </p:nvSpPr>
          <p:spPr>
            <a:xfrm rot="16200000">
              <a:off x="9840083" y="5188832"/>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- 20 -</a:t>
              </a:r>
              <a:endParaRPr/>
            </a:p>
          </p:txBody>
        </p:sp>
        <p:sp>
          <p:nvSpPr>
            <p:cNvPr id="8" name="Google Shape;121;p15">
              <a:extLst>
                <a:ext uri="{FF2B5EF4-FFF2-40B4-BE49-F238E27FC236}">
                  <a16:creationId xmlns:a16="http://schemas.microsoft.com/office/drawing/2014/main" id="{55B8EB13-0129-7747-B87D-FD49DD605E87}"/>
                </a:ext>
              </a:extLst>
            </p:cNvPr>
            <p:cNvSpPr txBox="1"/>
            <p:nvPr/>
          </p:nvSpPr>
          <p:spPr>
            <a:xfrm rot="16200000">
              <a:off x="7115103" y="5188831"/>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- 15 -</a:t>
              </a:r>
              <a:endParaRPr/>
            </a:p>
          </p:txBody>
        </p:sp>
        <p:sp>
          <p:nvSpPr>
            <p:cNvPr id="9" name="Google Shape;122;p15">
              <a:extLst>
                <a:ext uri="{FF2B5EF4-FFF2-40B4-BE49-F238E27FC236}">
                  <a16:creationId xmlns:a16="http://schemas.microsoft.com/office/drawing/2014/main" id="{3733D544-29F6-914C-9814-23F73B3EFA1D}"/>
                </a:ext>
              </a:extLst>
            </p:cNvPr>
            <p:cNvSpPr txBox="1"/>
            <p:nvPr/>
          </p:nvSpPr>
          <p:spPr>
            <a:xfrm rot="16200000">
              <a:off x="7462138" y="5188832"/>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- 10 -</a:t>
              </a:r>
              <a:endParaRPr/>
            </a:p>
          </p:txBody>
        </p:sp>
        <p:cxnSp>
          <p:nvCxnSpPr>
            <p:cNvPr id="11" name="Google Shape;124;p15">
              <a:extLst>
                <a:ext uri="{FF2B5EF4-FFF2-40B4-BE49-F238E27FC236}">
                  <a16:creationId xmlns:a16="http://schemas.microsoft.com/office/drawing/2014/main" id="{68508422-3761-1B41-ABD5-FFB55256F46F}"/>
                </a:ext>
              </a:extLst>
            </p:cNvPr>
            <p:cNvCxnSpPr/>
            <p:nvPr/>
          </p:nvCxnSpPr>
          <p:spPr>
            <a:xfrm>
              <a:off x="7100657" y="2097887"/>
              <a:ext cx="0" cy="3053969"/>
            </a:xfrm>
            <a:prstGeom prst="straightConnector1">
              <a:avLst/>
            </a:prstGeom>
            <a:noFill/>
            <a:ln w="9525" cap="flat" cmpd="sng">
              <a:solidFill>
                <a:schemeClr val="dk1"/>
              </a:solidFill>
              <a:prstDash val="solid"/>
              <a:miter lim="800000"/>
              <a:headEnd type="none" w="sm" len="sm"/>
              <a:tailEnd type="none" w="sm" len="sm"/>
            </a:ln>
          </p:spPr>
        </p:cxnSp>
        <p:sp>
          <p:nvSpPr>
            <p:cNvPr id="12" name="Google Shape;125;p15">
              <a:extLst>
                <a:ext uri="{FF2B5EF4-FFF2-40B4-BE49-F238E27FC236}">
                  <a16:creationId xmlns:a16="http://schemas.microsoft.com/office/drawing/2014/main" id="{B35FF3EC-DDB0-3E49-BB76-B2E44A2E9063}"/>
                </a:ext>
              </a:extLst>
            </p:cNvPr>
            <p:cNvSpPr txBox="1"/>
            <p:nvPr/>
          </p:nvSpPr>
          <p:spPr>
            <a:xfrm>
              <a:off x="6781810" y="1996175"/>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20 -</a:t>
              </a:r>
              <a:endParaRPr/>
            </a:p>
          </p:txBody>
        </p:sp>
        <p:sp>
          <p:nvSpPr>
            <p:cNvPr id="13" name="Google Shape;126;p15">
              <a:extLst>
                <a:ext uri="{FF2B5EF4-FFF2-40B4-BE49-F238E27FC236}">
                  <a16:creationId xmlns:a16="http://schemas.microsoft.com/office/drawing/2014/main" id="{C60D74C8-1BAB-3044-9E1E-87842E30561B}"/>
                </a:ext>
              </a:extLst>
            </p:cNvPr>
            <p:cNvSpPr txBox="1"/>
            <p:nvPr/>
          </p:nvSpPr>
          <p:spPr>
            <a:xfrm>
              <a:off x="6781810" y="2358374"/>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15 -</a:t>
              </a:r>
              <a:endParaRPr/>
            </a:p>
          </p:txBody>
        </p:sp>
        <p:sp>
          <p:nvSpPr>
            <p:cNvPr id="14" name="Google Shape;127;p15">
              <a:extLst>
                <a:ext uri="{FF2B5EF4-FFF2-40B4-BE49-F238E27FC236}">
                  <a16:creationId xmlns:a16="http://schemas.microsoft.com/office/drawing/2014/main" id="{71BFB3DA-494D-9549-84C2-821940A6B0EF}"/>
                </a:ext>
              </a:extLst>
            </p:cNvPr>
            <p:cNvSpPr txBox="1"/>
            <p:nvPr/>
          </p:nvSpPr>
          <p:spPr>
            <a:xfrm>
              <a:off x="6781810" y="2735710"/>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10 -</a:t>
              </a:r>
              <a:endParaRPr/>
            </a:p>
          </p:txBody>
        </p:sp>
        <p:sp>
          <p:nvSpPr>
            <p:cNvPr id="15" name="Google Shape;128;p15">
              <a:extLst>
                <a:ext uri="{FF2B5EF4-FFF2-40B4-BE49-F238E27FC236}">
                  <a16:creationId xmlns:a16="http://schemas.microsoft.com/office/drawing/2014/main" id="{6B6040C3-CCF6-344E-8558-3EFFAC0098B5}"/>
                </a:ext>
              </a:extLst>
            </p:cNvPr>
            <p:cNvSpPr txBox="1"/>
            <p:nvPr/>
          </p:nvSpPr>
          <p:spPr>
            <a:xfrm>
              <a:off x="6823662" y="3143291"/>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5 -</a:t>
              </a:r>
              <a:endParaRPr/>
            </a:p>
          </p:txBody>
        </p:sp>
        <p:sp>
          <p:nvSpPr>
            <p:cNvPr id="16" name="Google Shape;129;p15">
              <a:extLst>
                <a:ext uri="{FF2B5EF4-FFF2-40B4-BE49-F238E27FC236}">
                  <a16:creationId xmlns:a16="http://schemas.microsoft.com/office/drawing/2014/main" id="{7A84199A-2D30-3447-A8BA-1543C61615AC}"/>
                </a:ext>
              </a:extLst>
            </p:cNvPr>
            <p:cNvSpPr txBox="1"/>
            <p:nvPr/>
          </p:nvSpPr>
          <p:spPr>
            <a:xfrm>
              <a:off x="6692931" y="4850500"/>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- 20 -</a:t>
              </a:r>
              <a:endParaRPr/>
            </a:p>
          </p:txBody>
        </p:sp>
        <p:sp>
          <p:nvSpPr>
            <p:cNvPr id="17" name="Google Shape;130;p15">
              <a:extLst>
                <a:ext uri="{FF2B5EF4-FFF2-40B4-BE49-F238E27FC236}">
                  <a16:creationId xmlns:a16="http://schemas.microsoft.com/office/drawing/2014/main" id="{270E11CC-B1BA-924D-A45D-8B2156CA9F6A}"/>
                </a:ext>
              </a:extLst>
            </p:cNvPr>
            <p:cNvSpPr txBox="1"/>
            <p:nvPr/>
          </p:nvSpPr>
          <p:spPr>
            <a:xfrm>
              <a:off x="6692931" y="4551745"/>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- 15 -</a:t>
              </a:r>
              <a:endParaRPr/>
            </a:p>
          </p:txBody>
        </p:sp>
        <p:sp>
          <p:nvSpPr>
            <p:cNvPr id="18" name="Google Shape;131;p15">
              <a:extLst>
                <a:ext uri="{FF2B5EF4-FFF2-40B4-BE49-F238E27FC236}">
                  <a16:creationId xmlns:a16="http://schemas.microsoft.com/office/drawing/2014/main" id="{7BB505B7-92C6-C845-9B2C-D86E49BF3D95}"/>
                </a:ext>
              </a:extLst>
            </p:cNvPr>
            <p:cNvSpPr txBox="1"/>
            <p:nvPr/>
          </p:nvSpPr>
          <p:spPr>
            <a:xfrm>
              <a:off x="6692931" y="4191904"/>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- 10 -</a:t>
              </a:r>
              <a:endParaRPr/>
            </a:p>
          </p:txBody>
        </p:sp>
        <p:sp>
          <p:nvSpPr>
            <p:cNvPr id="19" name="Google Shape;132;p15">
              <a:extLst>
                <a:ext uri="{FF2B5EF4-FFF2-40B4-BE49-F238E27FC236}">
                  <a16:creationId xmlns:a16="http://schemas.microsoft.com/office/drawing/2014/main" id="{D953B52D-A9C6-D148-9054-62F926897426}"/>
                </a:ext>
              </a:extLst>
            </p:cNvPr>
            <p:cNvSpPr txBox="1"/>
            <p:nvPr/>
          </p:nvSpPr>
          <p:spPr>
            <a:xfrm>
              <a:off x="6781810" y="3855096"/>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- 5 -</a:t>
              </a:r>
              <a:endParaRPr/>
            </a:p>
          </p:txBody>
        </p:sp>
        <p:sp>
          <p:nvSpPr>
            <p:cNvPr id="20" name="Google Shape;133;p15">
              <a:extLst>
                <a:ext uri="{FF2B5EF4-FFF2-40B4-BE49-F238E27FC236}">
                  <a16:creationId xmlns:a16="http://schemas.microsoft.com/office/drawing/2014/main" id="{BA20E630-3143-B444-91CC-B97365E9FA78}"/>
                </a:ext>
              </a:extLst>
            </p:cNvPr>
            <p:cNvSpPr txBox="1"/>
            <p:nvPr/>
          </p:nvSpPr>
          <p:spPr>
            <a:xfrm>
              <a:off x="6818540" y="3505490"/>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0 -</a:t>
              </a:r>
              <a:endParaRPr/>
            </a:p>
          </p:txBody>
        </p:sp>
        <p:cxnSp>
          <p:nvCxnSpPr>
            <p:cNvPr id="21" name="Google Shape;134;p15">
              <a:extLst>
                <a:ext uri="{FF2B5EF4-FFF2-40B4-BE49-F238E27FC236}">
                  <a16:creationId xmlns:a16="http://schemas.microsoft.com/office/drawing/2014/main" id="{09883822-EED6-444E-8D7A-507F9995AD3B}"/>
                </a:ext>
              </a:extLst>
            </p:cNvPr>
            <p:cNvCxnSpPr/>
            <p:nvPr/>
          </p:nvCxnSpPr>
          <p:spPr>
            <a:xfrm rot="10800000">
              <a:off x="7100657" y="5165267"/>
              <a:ext cx="3052800" cy="0"/>
            </a:xfrm>
            <a:prstGeom prst="straightConnector1">
              <a:avLst/>
            </a:prstGeom>
            <a:noFill/>
            <a:ln w="9525" cap="flat" cmpd="sng">
              <a:solidFill>
                <a:schemeClr val="dk1"/>
              </a:solidFill>
              <a:prstDash val="solid"/>
              <a:miter lim="800000"/>
              <a:headEnd type="none" w="sm" len="sm"/>
              <a:tailEnd type="none" w="sm" len="sm"/>
            </a:ln>
          </p:spPr>
        </p:cxnSp>
        <p:sp>
          <p:nvSpPr>
            <p:cNvPr id="22" name="Google Shape;135;p15">
              <a:extLst>
                <a:ext uri="{FF2B5EF4-FFF2-40B4-BE49-F238E27FC236}">
                  <a16:creationId xmlns:a16="http://schemas.microsoft.com/office/drawing/2014/main" id="{DD587C75-84AB-CA45-8A1D-D00AEC923EA1}"/>
                </a:ext>
              </a:extLst>
            </p:cNvPr>
            <p:cNvSpPr txBox="1"/>
            <p:nvPr/>
          </p:nvSpPr>
          <p:spPr>
            <a:xfrm rot="16200000">
              <a:off x="6818540" y="5093678"/>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20 -</a:t>
              </a:r>
              <a:endParaRPr/>
            </a:p>
          </p:txBody>
        </p:sp>
        <p:sp>
          <p:nvSpPr>
            <p:cNvPr id="23" name="Google Shape;136;p15">
              <a:extLst>
                <a:ext uri="{FF2B5EF4-FFF2-40B4-BE49-F238E27FC236}">
                  <a16:creationId xmlns:a16="http://schemas.microsoft.com/office/drawing/2014/main" id="{2E8CA0C3-3CED-0D49-8837-C061A5E877CF}"/>
                </a:ext>
              </a:extLst>
            </p:cNvPr>
            <p:cNvSpPr txBox="1"/>
            <p:nvPr/>
          </p:nvSpPr>
          <p:spPr>
            <a:xfrm rot="16200000">
              <a:off x="9424021" y="5093678"/>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15 -</a:t>
              </a:r>
              <a:endParaRPr/>
            </a:p>
          </p:txBody>
        </p:sp>
        <p:sp>
          <p:nvSpPr>
            <p:cNvPr id="24" name="Google Shape;137;p15">
              <a:extLst>
                <a:ext uri="{FF2B5EF4-FFF2-40B4-BE49-F238E27FC236}">
                  <a16:creationId xmlns:a16="http://schemas.microsoft.com/office/drawing/2014/main" id="{A3D751AC-5D4C-3C43-9BA4-F490D0E01512}"/>
                </a:ext>
              </a:extLst>
            </p:cNvPr>
            <p:cNvSpPr txBox="1"/>
            <p:nvPr/>
          </p:nvSpPr>
          <p:spPr>
            <a:xfrm rot="16200000">
              <a:off x="9008229" y="5093678"/>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10 -</a:t>
              </a:r>
              <a:endParaRPr/>
            </a:p>
          </p:txBody>
        </p:sp>
        <p:sp>
          <p:nvSpPr>
            <p:cNvPr id="25" name="Google Shape;138;p15">
              <a:extLst>
                <a:ext uri="{FF2B5EF4-FFF2-40B4-BE49-F238E27FC236}">
                  <a16:creationId xmlns:a16="http://schemas.microsoft.com/office/drawing/2014/main" id="{7FC1E0B3-D3A0-A247-9014-95C541463CD2}"/>
                </a:ext>
              </a:extLst>
            </p:cNvPr>
            <p:cNvSpPr txBox="1"/>
            <p:nvPr/>
          </p:nvSpPr>
          <p:spPr>
            <a:xfrm rot="16200000">
              <a:off x="8549873" y="5028745"/>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5 -</a:t>
              </a:r>
              <a:endParaRPr/>
            </a:p>
          </p:txBody>
        </p:sp>
        <p:sp>
          <p:nvSpPr>
            <p:cNvPr id="26" name="Google Shape;139;p15">
              <a:extLst>
                <a:ext uri="{FF2B5EF4-FFF2-40B4-BE49-F238E27FC236}">
                  <a16:creationId xmlns:a16="http://schemas.microsoft.com/office/drawing/2014/main" id="{038AD1B5-3E1F-B443-9628-518FD0158A30}"/>
                </a:ext>
              </a:extLst>
            </p:cNvPr>
            <p:cNvSpPr txBox="1"/>
            <p:nvPr/>
          </p:nvSpPr>
          <p:spPr>
            <a:xfrm rot="16200000">
              <a:off x="7781658" y="5128536"/>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- 5 -</a:t>
              </a:r>
              <a:endParaRPr/>
            </a:p>
          </p:txBody>
        </p:sp>
        <p:sp>
          <p:nvSpPr>
            <p:cNvPr id="27" name="Google Shape;140;p15">
              <a:extLst>
                <a:ext uri="{FF2B5EF4-FFF2-40B4-BE49-F238E27FC236}">
                  <a16:creationId xmlns:a16="http://schemas.microsoft.com/office/drawing/2014/main" id="{2A075ECC-89B3-5D46-B854-21075D8DC5BE}"/>
                </a:ext>
              </a:extLst>
            </p:cNvPr>
            <p:cNvSpPr txBox="1"/>
            <p:nvPr/>
          </p:nvSpPr>
          <p:spPr>
            <a:xfrm rot="16200000">
              <a:off x="8135044" y="5028745"/>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0 -</a:t>
              </a:r>
              <a:endParaRPr/>
            </a:p>
          </p:txBody>
        </p:sp>
        <p:sp>
          <p:nvSpPr>
            <p:cNvPr id="28" name="Google Shape;141;p15">
              <a:extLst>
                <a:ext uri="{FF2B5EF4-FFF2-40B4-BE49-F238E27FC236}">
                  <a16:creationId xmlns:a16="http://schemas.microsoft.com/office/drawing/2014/main" id="{A8000645-E3D4-5E44-A76C-9056830F3EB3}"/>
                </a:ext>
              </a:extLst>
            </p:cNvPr>
            <p:cNvSpPr/>
            <p:nvPr/>
          </p:nvSpPr>
          <p:spPr>
            <a:xfrm>
              <a:off x="7546220" y="4167888"/>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142;p15">
              <a:extLst>
                <a:ext uri="{FF2B5EF4-FFF2-40B4-BE49-F238E27FC236}">
                  <a16:creationId xmlns:a16="http://schemas.microsoft.com/office/drawing/2014/main" id="{C8294FD3-8452-7544-B451-DDA78ECDFBCD}"/>
                </a:ext>
              </a:extLst>
            </p:cNvPr>
            <p:cNvSpPr/>
            <p:nvPr/>
          </p:nvSpPr>
          <p:spPr>
            <a:xfrm>
              <a:off x="8219126" y="3418767"/>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143;p15">
              <a:extLst>
                <a:ext uri="{FF2B5EF4-FFF2-40B4-BE49-F238E27FC236}">
                  <a16:creationId xmlns:a16="http://schemas.microsoft.com/office/drawing/2014/main" id="{FA850BB3-77D3-494F-B86D-FC9E4ADCB0ED}"/>
                </a:ext>
              </a:extLst>
            </p:cNvPr>
            <p:cNvSpPr/>
            <p:nvPr/>
          </p:nvSpPr>
          <p:spPr>
            <a:xfrm>
              <a:off x="8900745" y="3076508"/>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144;p15">
              <a:extLst>
                <a:ext uri="{FF2B5EF4-FFF2-40B4-BE49-F238E27FC236}">
                  <a16:creationId xmlns:a16="http://schemas.microsoft.com/office/drawing/2014/main" id="{9E404D46-48C7-9341-B063-7F2A7161FC85}"/>
                </a:ext>
              </a:extLst>
            </p:cNvPr>
            <p:cNvSpPr/>
            <p:nvPr/>
          </p:nvSpPr>
          <p:spPr>
            <a:xfrm>
              <a:off x="9039091" y="2826957"/>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145;p15">
              <a:extLst>
                <a:ext uri="{FF2B5EF4-FFF2-40B4-BE49-F238E27FC236}">
                  <a16:creationId xmlns:a16="http://schemas.microsoft.com/office/drawing/2014/main" id="{9EBE407E-B64A-EB4C-8AF4-2E9BEADED71F}"/>
                </a:ext>
              </a:extLst>
            </p:cNvPr>
            <p:cNvSpPr/>
            <p:nvPr/>
          </p:nvSpPr>
          <p:spPr>
            <a:xfrm>
              <a:off x="8519450" y="3481631"/>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146;p15">
              <a:extLst>
                <a:ext uri="{FF2B5EF4-FFF2-40B4-BE49-F238E27FC236}">
                  <a16:creationId xmlns:a16="http://schemas.microsoft.com/office/drawing/2014/main" id="{43F03DED-9D6E-A444-8379-37373D615896}"/>
                </a:ext>
              </a:extLst>
            </p:cNvPr>
            <p:cNvSpPr/>
            <p:nvPr/>
          </p:nvSpPr>
          <p:spPr>
            <a:xfrm>
              <a:off x="8762734" y="2637272"/>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147;p15">
              <a:extLst>
                <a:ext uri="{FF2B5EF4-FFF2-40B4-BE49-F238E27FC236}">
                  <a16:creationId xmlns:a16="http://schemas.microsoft.com/office/drawing/2014/main" id="{FD30A275-0D65-9C44-83C4-A8EEADD31C65}"/>
                </a:ext>
              </a:extLst>
            </p:cNvPr>
            <p:cNvSpPr/>
            <p:nvPr/>
          </p:nvSpPr>
          <p:spPr>
            <a:xfrm>
              <a:off x="8498206" y="3318420"/>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148;p15">
              <a:extLst>
                <a:ext uri="{FF2B5EF4-FFF2-40B4-BE49-F238E27FC236}">
                  <a16:creationId xmlns:a16="http://schemas.microsoft.com/office/drawing/2014/main" id="{ED405D80-6CD1-B84A-A0B9-61AA51A4BA94}"/>
                </a:ext>
              </a:extLst>
            </p:cNvPr>
            <p:cNvSpPr/>
            <p:nvPr/>
          </p:nvSpPr>
          <p:spPr>
            <a:xfrm>
              <a:off x="8938581" y="2330750"/>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149;p15">
              <a:extLst>
                <a:ext uri="{FF2B5EF4-FFF2-40B4-BE49-F238E27FC236}">
                  <a16:creationId xmlns:a16="http://schemas.microsoft.com/office/drawing/2014/main" id="{302F9C2B-F6A5-8B41-ACC8-9B0C08DCB3A6}"/>
                </a:ext>
              </a:extLst>
            </p:cNvPr>
            <p:cNvSpPr/>
            <p:nvPr/>
          </p:nvSpPr>
          <p:spPr>
            <a:xfrm>
              <a:off x="8772430" y="2467423"/>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150;p15">
              <a:extLst>
                <a:ext uri="{FF2B5EF4-FFF2-40B4-BE49-F238E27FC236}">
                  <a16:creationId xmlns:a16="http://schemas.microsoft.com/office/drawing/2014/main" id="{AD9DC3DB-CC09-304B-B861-F4103193B160}"/>
                </a:ext>
              </a:extLst>
            </p:cNvPr>
            <p:cNvSpPr/>
            <p:nvPr/>
          </p:nvSpPr>
          <p:spPr>
            <a:xfrm>
              <a:off x="8236918" y="3730041"/>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151;p15">
              <a:extLst>
                <a:ext uri="{FF2B5EF4-FFF2-40B4-BE49-F238E27FC236}">
                  <a16:creationId xmlns:a16="http://schemas.microsoft.com/office/drawing/2014/main" id="{76F1AD11-AD55-EB49-A860-3FEB289001D3}"/>
                </a:ext>
              </a:extLst>
            </p:cNvPr>
            <p:cNvSpPr/>
            <p:nvPr/>
          </p:nvSpPr>
          <p:spPr>
            <a:xfrm>
              <a:off x="9407058" y="2330472"/>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152;p15">
              <a:extLst>
                <a:ext uri="{FF2B5EF4-FFF2-40B4-BE49-F238E27FC236}">
                  <a16:creationId xmlns:a16="http://schemas.microsoft.com/office/drawing/2014/main" id="{F4DC6C27-7171-1440-8F91-240B1DBD0646}"/>
                </a:ext>
              </a:extLst>
            </p:cNvPr>
            <p:cNvSpPr/>
            <p:nvPr/>
          </p:nvSpPr>
          <p:spPr>
            <a:xfrm>
              <a:off x="9592805" y="2239310"/>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153;p15">
              <a:extLst>
                <a:ext uri="{FF2B5EF4-FFF2-40B4-BE49-F238E27FC236}">
                  <a16:creationId xmlns:a16="http://schemas.microsoft.com/office/drawing/2014/main" id="{535B3973-F586-A04D-890A-96332FB82F7F}"/>
                </a:ext>
              </a:extLst>
            </p:cNvPr>
            <p:cNvSpPr/>
            <p:nvPr/>
          </p:nvSpPr>
          <p:spPr>
            <a:xfrm>
              <a:off x="9517539" y="2441319"/>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154;p15">
              <a:extLst>
                <a:ext uri="{FF2B5EF4-FFF2-40B4-BE49-F238E27FC236}">
                  <a16:creationId xmlns:a16="http://schemas.microsoft.com/office/drawing/2014/main" id="{0BBE85B7-60D2-5449-AAE5-86901D224C4D}"/>
                </a:ext>
              </a:extLst>
            </p:cNvPr>
            <p:cNvSpPr/>
            <p:nvPr/>
          </p:nvSpPr>
          <p:spPr>
            <a:xfrm>
              <a:off x="7892108" y="3858914"/>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2" name="Google Shape;155;p15">
              <a:extLst>
                <a:ext uri="{FF2B5EF4-FFF2-40B4-BE49-F238E27FC236}">
                  <a16:creationId xmlns:a16="http://schemas.microsoft.com/office/drawing/2014/main" id="{4CFB3BBF-AF9C-BB4B-9D56-4CE552E74B32}"/>
                </a:ext>
              </a:extLst>
            </p:cNvPr>
            <p:cNvCxnSpPr/>
            <p:nvPr/>
          </p:nvCxnSpPr>
          <p:spPr>
            <a:xfrm rot="10800000" flipH="1">
              <a:off x="7224442" y="2205450"/>
              <a:ext cx="3002866" cy="2831162"/>
            </a:xfrm>
            <a:prstGeom prst="straightConnector1">
              <a:avLst/>
            </a:prstGeom>
            <a:noFill/>
            <a:ln w="9525" cap="flat" cmpd="sng">
              <a:solidFill>
                <a:srgbClr val="FF0000"/>
              </a:solidFill>
              <a:prstDash val="solid"/>
              <a:miter lim="800000"/>
              <a:headEnd type="none" w="med" len="med"/>
              <a:tailEnd type="none" w="med" len="med"/>
            </a:ln>
          </p:spPr>
        </p:cxnSp>
        <p:sp>
          <p:nvSpPr>
            <p:cNvPr id="43" name="Google Shape;156;p15">
              <a:extLst>
                <a:ext uri="{FF2B5EF4-FFF2-40B4-BE49-F238E27FC236}">
                  <a16:creationId xmlns:a16="http://schemas.microsoft.com/office/drawing/2014/main" id="{C24355F8-08E2-BD4D-A9AF-E46B4728C27E}"/>
                </a:ext>
              </a:extLst>
            </p:cNvPr>
            <p:cNvSpPr/>
            <p:nvPr/>
          </p:nvSpPr>
          <p:spPr>
            <a:xfrm>
              <a:off x="7742629" y="4050113"/>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157;p15">
              <a:extLst>
                <a:ext uri="{FF2B5EF4-FFF2-40B4-BE49-F238E27FC236}">
                  <a16:creationId xmlns:a16="http://schemas.microsoft.com/office/drawing/2014/main" id="{6C6E10F5-A6F0-E942-8AEE-82B2B1849ADE}"/>
                </a:ext>
              </a:extLst>
            </p:cNvPr>
            <p:cNvSpPr/>
            <p:nvPr/>
          </p:nvSpPr>
          <p:spPr>
            <a:xfrm>
              <a:off x="8095922" y="3669294"/>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158;p15">
              <a:extLst>
                <a:ext uri="{FF2B5EF4-FFF2-40B4-BE49-F238E27FC236}">
                  <a16:creationId xmlns:a16="http://schemas.microsoft.com/office/drawing/2014/main" id="{27B141B9-3D03-6C41-802D-22AFC9139C0A}"/>
                </a:ext>
              </a:extLst>
            </p:cNvPr>
            <p:cNvSpPr/>
            <p:nvPr/>
          </p:nvSpPr>
          <p:spPr>
            <a:xfrm>
              <a:off x="7449477" y="4311078"/>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159;p15">
              <a:extLst>
                <a:ext uri="{FF2B5EF4-FFF2-40B4-BE49-F238E27FC236}">
                  <a16:creationId xmlns:a16="http://schemas.microsoft.com/office/drawing/2014/main" id="{396B6284-3F37-174A-AC4F-67A721BCD1EE}"/>
                </a:ext>
              </a:extLst>
            </p:cNvPr>
            <p:cNvSpPr/>
            <p:nvPr/>
          </p:nvSpPr>
          <p:spPr>
            <a:xfrm>
              <a:off x="7742629" y="3970740"/>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160;p15">
              <a:extLst>
                <a:ext uri="{FF2B5EF4-FFF2-40B4-BE49-F238E27FC236}">
                  <a16:creationId xmlns:a16="http://schemas.microsoft.com/office/drawing/2014/main" id="{56615B5A-5EE7-0F4C-8160-A34B1BCBC906}"/>
                </a:ext>
              </a:extLst>
            </p:cNvPr>
            <p:cNvSpPr/>
            <p:nvPr/>
          </p:nvSpPr>
          <p:spPr>
            <a:xfrm>
              <a:off x="7937010" y="3384275"/>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162;p15">
              <a:extLst>
                <a:ext uri="{FF2B5EF4-FFF2-40B4-BE49-F238E27FC236}">
                  <a16:creationId xmlns:a16="http://schemas.microsoft.com/office/drawing/2014/main" id="{B7C13E4C-6FAE-4947-89A4-12EE5DF1BB7C}"/>
                </a:ext>
              </a:extLst>
            </p:cNvPr>
            <p:cNvSpPr/>
            <p:nvPr/>
          </p:nvSpPr>
          <p:spPr>
            <a:xfrm>
              <a:off x="9059538" y="2991438"/>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163;p15">
              <a:extLst>
                <a:ext uri="{FF2B5EF4-FFF2-40B4-BE49-F238E27FC236}">
                  <a16:creationId xmlns:a16="http://schemas.microsoft.com/office/drawing/2014/main" id="{955B711A-8B02-6E41-8B07-5239CDFD3FA9}"/>
                </a:ext>
              </a:extLst>
            </p:cNvPr>
            <p:cNvSpPr/>
            <p:nvPr/>
          </p:nvSpPr>
          <p:spPr>
            <a:xfrm>
              <a:off x="8641819" y="3293716"/>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164;p15">
              <a:extLst>
                <a:ext uri="{FF2B5EF4-FFF2-40B4-BE49-F238E27FC236}">
                  <a16:creationId xmlns:a16="http://schemas.microsoft.com/office/drawing/2014/main" id="{863FE916-19BF-C24B-8DC2-7FE53EFF68F9}"/>
                </a:ext>
              </a:extLst>
            </p:cNvPr>
            <p:cNvSpPr/>
            <p:nvPr/>
          </p:nvSpPr>
          <p:spPr>
            <a:xfrm>
              <a:off x="8724383" y="3133479"/>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165;p15">
              <a:extLst>
                <a:ext uri="{FF2B5EF4-FFF2-40B4-BE49-F238E27FC236}">
                  <a16:creationId xmlns:a16="http://schemas.microsoft.com/office/drawing/2014/main" id="{32D083DF-2428-0343-86DE-DF408CF7C740}"/>
                </a:ext>
              </a:extLst>
            </p:cNvPr>
            <p:cNvSpPr/>
            <p:nvPr/>
          </p:nvSpPr>
          <p:spPr>
            <a:xfrm>
              <a:off x="8639623" y="2985424"/>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166;p15">
              <a:extLst>
                <a:ext uri="{FF2B5EF4-FFF2-40B4-BE49-F238E27FC236}">
                  <a16:creationId xmlns:a16="http://schemas.microsoft.com/office/drawing/2014/main" id="{C3C4EB95-8C97-A34E-99EA-CF37BE91F3ED}"/>
                </a:ext>
              </a:extLst>
            </p:cNvPr>
            <p:cNvSpPr/>
            <p:nvPr/>
          </p:nvSpPr>
          <p:spPr>
            <a:xfrm>
              <a:off x="9168114" y="2769816"/>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167;p15">
              <a:extLst>
                <a:ext uri="{FF2B5EF4-FFF2-40B4-BE49-F238E27FC236}">
                  <a16:creationId xmlns:a16="http://schemas.microsoft.com/office/drawing/2014/main" id="{265A9C56-18E2-4342-ACB0-88163E6A1DE7}"/>
                </a:ext>
              </a:extLst>
            </p:cNvPr>
            <p:cNvSpPr/>
            <p:nvPr/>
          </p:nvSpPr>
          <p:spPr>
            <a:xfrm>
              <a:off x="8401908" y="3725925"/>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168;p15">
              <a:extLst>
                <a:ext uri="{FF2B5EF4-FFF2-40B4-BE49-F238E27FC236}">
                  <a16:creationId xmlns:a16="http://schemas.microsoft.com/office/drawing/2014/main" id="{C1BE21CC-7A3A-6E4F-B612-B742A7E86679}"/>
                </a:ext>
              </a:extLst>
            </p:cNvPr>
            <p:cNvSpPr/>
            <p:nvPr/>
          </p:nvSpPr>
          <p:spPr>
            <a:xfrm>
              <a:off x="8852541" y="2943819"/>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169;p15">
              <a:extLst>
                <a:ext uri="{FF2B5EF4-FFF2-40B4-BE49-F238E27FC236}">
                  <a16:creationId xmlns:a16="http://schemas.microsoft.com/office/drawing/2014/main" id="{A1B1F030-38EB-C940-B38B-942E0AF4B859}"/>
                </a:ext>
              </a:extLst>
            </p:cNvPr>
            <p:cNvSpPr/>
            <p:nvPr/>
          </p:nvSpPr>
          <p:spPr>
            <a:xfrm>
              <a:off x="8609178" y="2411753"/>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170;p15">
              <a:extLst>
                <a:ext uri="{FF2B5EF4-FFF2-40B4-BE49-F238E27FC236}">
                  <a16:creationId xmlns:a16="http://schemas.microsoft.com/office/drawing/2014/main" id="{8989665F-15F4-BA46-B531-A3523F092BB6}"/>
                </a:ext>
              </a:extLst>
            </p:cNvPr>
            <p:cNvSpPr/>
            <p:nvPr/>
          </p:nvSpPr>
          <p:spPr>
            <a:xfrm>
              <a:off x="8692359" y="3194280"/>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171;p15">
              <a:extLst>
                <a:ext uri="{FF2B5EF4-FFF2-40B4-BE49-F238E27FC236}">
                  <a16:creationId xmlns:a16="http://schemas.microsoft.com/office/drawing/2014/main" id="{C31CAA5B-5FF7-2240-B052-201421BF853C}"/>
                </a:ext>
              </a:extLst>
            </p:cNvPr>
            <p:cNvSpPr/>
            <p:nvPr/>
          </p:nvSpPr>
          <p:spPr>
            <a:xfrm>
              <a:off x="9182781" y="2665364"/>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172;p15">
              <a:extLst>
                <a:ext uri="{FF2B5EF4-FFF2-40B4-BE49-F238E27FC236}">
                  <a16:creationId xmlns:a16="http://schemas.microsoft.com/office/drawing/2014/main" id="{D8784B3F-B50C-3746-A1A5-EC8299DB98E8}"/>
                </a:ext>
              </a:extLst>
            </p:cNvPr>
            <p:cNvSpPr/>
            <p:nvPr/>
          </p:nvSpPr>
          <p:spPr>
            <a:xfrm>
              <a:off x="9188136" y="2480715"/>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173;p15">
              <a:extLst>
                <a:ext uri="{FF2B5EF4-FFF2-40B4-BE49-F238E27FC236}">
                  <a16:creationId xmlns:a16="http://schemas.microsoft.com/office/drawing/2014/main" id="{65432740-446E-B34E-9DB8-FE972EC91DFF}"/>
                </a:ext>
              </a:extLst>
            </p:cNvPr>
            <p:cNvSpPr/>
            <p:nvPr/>
          </p:nvSpPr>
          <p:spPr>
            <a:xfrm>
              <a:off x="8017151" y="3816906"/>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174;p15">
              <a:extLst>
                <a:ext uri="{FF2B5EF4-FFF2-40B4-BE49-F238E27FC236}">
                  <a16:creationId xmlns:a16="http://schemas.microsoft.com/office/drawing/2014/main" id="{7AD0699A-0F46-7842-AED1-8F5E1E685DE5}"/>
                </a:ext>
              </a:extLst>
            </p:cNvPr>
            <p:cNvSpPr/>
            <p:nvPr/>
          </p:nvSpPr>
          <p:spPr>
            <a:xfrm>
              <a:off x="9384236" y="2587353"/>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Rectangle : coins arrondis 63">
              <a:extLst>
                <a:ext uri="{FF2B5EF4-FFF2-40B4-BE49-F238E27FC236}">
                  <a16:creationId xmlns:a16="http://schemas.microsoft.com/office/drawing/2014/main" id="{52101734-1AF1-F040-AA30-653EC1CD8113}"/>
                </a:ext>
              </a:extLst>
            </p:cNvPr>
            <p:cNvSpPr/>
            <p:nvPr/>
          </p:nvSpPr>
          <p:spPr>
            <a:xfrm>
              <a:off x="8116731" y="4410327"/>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5" name="Rectangle : coins arrondis 64">
              <a:extLst>
                <a:ext uri="{FF2B5EF4-FFF2-40B4-BE49-F238E27FC236}">
                  <a16:creationId xmlns:a16="http://schemas.microsoft.com/office/drawing/2014/main" id="{A798AF58-124D-D24B-AF43-24D3280EFAC8}"/>
                </a:ext>
              </a:extLst>
            </p:cNvPr>
            <p:cNvSpPr/>
            <p:nvPr/>
          </p:nvSpPr>
          <p:spPr>
            <a:xfrm>
              <a:off x="8333122" y="4312290"/>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6" name="Rectangle : coins arrondis 65">
              <a:extLst>
                <a:ext uri="{FF2B5EF4-FFF2-40B4-BE49-F238E27FC236}">
                  <a16:creationId xmlns:a16="http://schemas.microsoft.com/office/drawing/2014/main" id="{63C70F16-78D1-9440-A43A-94EE32E6BE2C}"/>
                </a:ext>
              </a:extLst>
            </p:cNvPr>
            <p:cNvSpPr/>
            <p:nvPr/>
          </p:nvSpPr>
          <p:spPr>
            <a:xfrm>
              <a:off x="8680156" y="4136418"/>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7" name="Rectangle : coins arrondis 66">
              <a:extLst>
                <a:ext uri="{FF2B5EF4-FFF2-40B4-BE49-F238E27FC236}">
                  <a16:creationId xmlns:a16="http://schemas.microsoft.com/office/drawing/2014/main" id="{6337CD5F-4C0E-1A44-B6DC-99DC896C7F35}"/>
                </a:ext>
              </a:extLst>
            </p:cNvPr>
            <p:cNvSpPr/>
            <p:nvPr/>
          </p:nvSpPr>
          <p:spPr>
            <a:xfrm>
              <a:off x="8116731" y="4752795"/>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8" name="Rectangle : coins arrondis 67">
              <a:extLst>
                <a:ext uri="{FF2B5EF4-FFF2-40B4-BE49-F238E27FC236}">
                  <a16:creationId xmlns:a16="http://schemas.microsoft.com/office/drawing/2014/main" id="{67C2A295-35E1-E340-8CC4-D77C97AAE332}"/>
                </a:ext>
              </a:extLst>
            </p:cNvPr>
            <p:cNvSpPr/>
            <p:nvPr/>
          </p:nvSpPr>
          <p:spPr>
            <a:xfrm>
              <a:off x="8551461" y="4271677"/>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9" name="Rectangle : coins arrondis 68">
              <a:extLst>
                <a:ext uri="{FF2B5EF4-FFF2-40B4-BE49-F238E27FC236}">
                  <a16:creationId xmlns:a16="http://schemas.microsoft.com/office/drawing/2014/main" id="{707200C1-AE57-E24B-AF86-6F62104F83CF}"/>
                </a:ext>
              </a:extLst>
            </p:cNvPr>
            <p:cNvSpPr/>
            <p:nvPr/>
          </p:nvSpPr>
          <p:spPr>
            <a:xfrm>
              <a:off x="9144285" y="3485681"/>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0" name="Rectangle : coins arrondis 69">
              <a:extLst>
                <a:ext uri="{FF2B5EF4-FFF2-40B4-BE49-F238E27FC236}">
                  <a16:creationId xmlns:a16="http://schemas.microsoft.com/office/drawing/2014/main" id="{F17FC555-B8B9-9D43-9995-F23B84EC46E5}"/>
                </a:ext>
              </a:extLst>
            </p:cNvPr>
            <p:cNvSpPr/>
            <p:nvPr/>
          </p:nvSpPr>
          <p:spPr>
            <a:xfrm>
              <a:off x="8936572" y="4086700"/>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1" name="Rectangle : coins arrondis 70">
              <a:extLst>
                <a:ext uri="{FF2B5EF4-FFF2-40B4-BE49-F238E27FC236}">
                  <a16:creationId xmlns:a16="http://schemas.microsoft.com/office/drawing/2014/main" id="{39BF4B28-4256-354A-B838-5B78CFE138FF}"/>
                </a:ext>
              </a:extLst>
            </p:cNvPr>
            <p:cNvSpPr/>
            <p:nvPr/>
          </p:nvSpPr>
          <p:spPr>
            <a:xfrm>
              <a:off x="9383279" y="3645250"/>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2" name="Rectangle : coins arrondis 71">
              <a:extLst>
                <a:ext uri="{FF2B5EF4-FFF2-40B4-BE49-F238E27FC236}">
                  <a16:creationId xmlns:a16="http://schemas.microsoft.com/office/drawing/2014/main" id="{22A1AFF0-6107-6F4A-8235-A389F648FEA2}"/>
                </a:ext>
              </a:extLst>
            </p:cNvPr>
            <p:cNvSpPr/>
            <p:nvPr/>
          </p:nvSpPr>
          <p:spPr>
            <a:xfrm>
              <a:off x="9356911" y="3889953"/>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3" name="Rectangle : coins arrondis 72">
              <a:extLst>
                <a:ext uri="{FF2B5EF4-FFF2-40B4-BE49-F238E27FC236}">
                  <a16:creationId xmlns:a16="http://schemas.microsoft.com/office/drawing/2014/main" id="{50C5B210-1FD5-B140-B580-E90334DD690D}"/>
                </a:ext>
              </a:extLst>
            </p:cNvPr>
            <p:cNvSpPr/>
            <p:nvPr/>
          </p:nvSpPr>
          <p:spPr>
            <a:xfrm>
              <a:off x="9743204" y="2951529"/>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4" name="Rectangle : coins arrondis 73">
              <a:extLst>
                <a:ext uri="{FF2B5EF4-FFF2-40B4-BE49-F238E27FC236}">
                  <a16:creationId xmlns:a16="http://schemas.microsoft.com/office/drawing/2014/main" id="{E5651155-96AF-124F-9914-E94A693BFB83}"/>
                </a:ext>
              </a:extLst>
            </p:cNvPr>
            <p:cNvSpPr/>
            <p:nvPr/>
          </p:nvSpPr>
          <p:spPr>
            <a:xfrm>
              <a:off x="9783530" y="3213457"/>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5" name="Rectangle : coins arrondis 74">
              <a:extLst>
                <a:ext uri="{FF2B5EF4-FFF2-40B4-BE49-F238E27FC236}">
                  <a16:creationId xmlns:a16="http://schemas.microsoft.com/office/drawing/2014/main" id="{483CDABE-6ED7-0A45-BD73-501EAB0BBB2C}"/>
                </a:ext>
              </a:extLst>
            </p:cNvPr>
            <p:cNvSpPr/>
            <p:nvPr/>
          </p:nvSpPr>
          <p:spPr>
            <a:xfrm>
              <a:off x="9538398" y="3581766"/>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6" name="Rectangle : coins arrondis 75">
              <a:extLst>
                <a:ext uri="{FF2B5EF4-FFF2-40B4-BE49-F238E27FC236}">
                  <a16:creationId xmlns:a16="http://schemas.microsoft.com/office/drawing/2014/main" id="{05356FAF-AB60-B545-8628-8CAC0AC80001}"/>
                </a:ext>
              </a:extLst>
            </p:cNvPr>
            <p:cNvSpPr/>
            <p:nvPr/>
          </p:nvSpPr>
          <p:spPr>
            <a:xfrm>
              <a:off x="9615202" y="3213456"/>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7" name="Rectangle : coins arrondis 76">
              <a:extLst>
                <a:ext uri="{FF2B5EF4-FFF2-40B4-BE49-F238E27FC236}">
                  <a16:creationId xmlns:a16="http://schemas.microsoft.com/office/drawing/2014/main" id="{97387C4E-3345-CC4F-B740-ED13E12DC52D}"/>
                </a:ext>
              </a:extLst>
            </p:cNvPr>
            <p:cNvSpPr/>
            <p:nvPr/>
          </p:nvSpPr>
          <p:spPr>
            <a:xfrm>
              <a:off x="9690798" y="3734166"/>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8" name="Rectangle : coins arrondis 77">
              <a:extLst>
                <a:ext uri="{FF2B5EF4-FFF2-40B4-BE49-F238E27FC236}">
                  <a16:creationId xmlns:a16="http://schemas.microsoft.com/office/drawing/2014/main" id="{41EB3EA6-7F1F-C642-AC18-76EB5B6C6EC0}"/>
                </a:ext>
              </a:extLst>
            </p:cNvPr>
            <p:cNvSpPr/>
            <p:nvPr/>
          </p:nvSpPr>
          <p:spPr>
            <a:xfrm>
              <a:off x="8454515" y="4469664"/>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9" name="Rectangle : coins arrondis 78">
              <a:extLst>
                <a:ext uri="{FF2B5EF4-FFF2-40B4-BE49-F238E27FC236}">
                  <a16:creationId xmlns:a16="http://schemas.microsoft.com/office/drawing/2014/main" id="{C9E59DD7-8026-9F4C-BCB3-60D4C229F856}"/>
                </a:ext>
              </a:extLst>
            </p:cNvPr>
            <p:cNvSpPr/>
            <p:nvPr/>
          </p:nvSpPr>
          <p:spPr>
            <a:xfrm>
              <a:off x="7666933" y="4873702"/>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0" name="Rectangle : coins arrondis 79">
              <a:extLst>
                <a:ext uri="{FF2B5EF4-FFF2-40B4-BE49-F238E27FC236}">
                  <a16:creationId xmlns:a16="http://schemas.microsoft.com/office/drawing/2014/main" id="{31A99002-F41D-6A40-B88A-EDCCF705C6E2}"/>
                </a:ext>
              </a:extLst>
            </p:cNvPr>
            <p:cNvSpPr/>
            <p:nvPr/>
          </p:nvSpPr>
          <p:spPr>
            <a:xfrm>
              <a:off x="10290704" y="2256679"/>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1" name="Rectangle : coins arrondis 80">
              <a:extLst>
                <a:ext uri="{FF2B5EF4-FFF2-40B4-BE49-F238E27FC236}">
                  <a16:creationId xmlns:a16="http://schemas.microsoft.com/office/drawing/2014/main" id="{ADE0A975-EC2C-8743-90D8-6BCB479F5BC5}"/>
                </a:ext>
              </a:extLst>
            </p:cNvPr>
            <p:cNvSpPr/>
            <p:nvPr/>
          </p:nvSpPr>
          <p:spPr>
            <a:xfrm>
              <a:off x="10227678" y="3027778"/>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2" name="Rectangle : coins arrondis 81">
              <a:extLst>
                <a:ext uri="{FF2B5EF4-FFF2-40B4-BE49-F238E27FC236}">
                  <a16:creationId xmlns:a16="http://schemas.microsoft.com/office/drawing/2014/main" id="{D26EDAC1-95BC-6E4D-8AEF-B50328CCDA4A}"/>
                </a:ext>
              </a:extLst>
            </p:cNvPr>
            <p:cNvSpPr/>
            <p:nvPr/>
          </p:nvSpPr>
          <p:spPr>
            <a:xfrm>
              <a:off x="10259812" y="2462864"/>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3" name="Rectangle : coins arrondis 82">
              <a:extLst>
                <a:ext uri="{FF2B5EF4-FFF2-40B4-BE49-F238E27FC236}">
                  <a16:creationId xmlns:a16="http://schemas.microsoft.com/office/drawing/2014/main" id="{671ABBAD-FB95-B040-A213-976A6C5C6DA1}"/>
                </a:ext>
              </a:extLst>
            </p:cNvPr>
            <p:cNvSpPr/>
            <p:nvPr/>
          </p:nvSpPr>
          <p:spPr>
            <a:xfrm>
              <a:off x="10289413" y="2909566"/>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4" name="Rectangle : coins arrondis 83">
              <a:extLst>
                <a:ext uri="{FF2B5EF4-FFF2-40B4-BE49-F238E27FC236}">
                  <a16:creationId xmlns:a16="http://schemas.microsoft.com/office/drawing/2014/main" id="{7AE444CF-F60C-674A-A231-A46E0E8DD717}"/>
                </a:ext>
              </a:extLst>
            </p:cNvPr>
            <p:cNvSpPr/>
            <p:nvPr/>
          </p:nvSpPr>
          <p:spPr>
            <a:xfrm>
              <a:off x="10047970" y="2984116"/>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5" name="Rectangle : coins arrondis 84">
              <a:extLst>
                <a:ext uri="{FF2B5EF4-FFF2-40B4-BE49-F238E27FC236}">
                  <a16:creationId xmlns:a16="http://schemas.microsoft.com/office/drawing/2014/main" id="{C3684A89-ED7B-4A47-9F25-4CF5D7D5B90A}"/>
                </a:ext>
              </a:extLst>
            </p:cNvPr>
            <p:cNvSpPr/>
            <p:nvPr/>
          </p:nvSpPr>
          <p:spPr>
            <a:xfrm>
              <a:off x="10167760" y="2642504"/>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6" name="Rectangle : coins arrondis 85">
              <a:extLst>
                <a:ext uri="{FF2B5EF4-FFF2-40B4-BE49-F238E27FC236}">
                  <a16:creationId xmlns:a16="http://schemas.microsoft.com/office/drawing/2014/main" id="{6D794931-9FCB-F941-B8C8-7CA633D2E1C2}"/>
                </a:ext>
              </a:extLst>
            </p:cNvPr>
            <p:cNvSpPr/>
            <p:nvPr/>
          </p:nvSpPr>
          <p:spPr>
            <a:xfrm>
              <a:off x="9015892" y="3796303"/>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7" name="Rectangle : coins arrondis 86">
              <a:extLst>
                <a:ext uri="{FF2B5EF4-FFF2-40B4-BE49-F238E27FC236}">
                  <a16:creationId xmlns:a16="http://schemas.microsoft.com/office/drawing/2014/main" id="{7F1933A8-183C-BF4A-9048-7E6FF0B58D2F}"/>
                </a:ext>
              </a:extLst>
            </p:cNvPr>
            <p:cNvSpPr/>
            <p:nvPr/>
          </p:nvSpPr>
          <p:spPr>
            <a:xfrm>
              <a:off x="7815703" y="4915408"/>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8" name="Rectangle : coins arrondis 87">
              <a:extLst>
                <a:ext uri="{FF2B5EF4-FFF2-40B4-BE49-F238E27FC236}">
                  <a16:creationId xmlns:a16="http://schemas.microsoft.com/office/drawing/2014/main" id="{91CFB25D-0300-8947-A9B8-8CA3024B3563}"/>
                </a:ext>
              </a:extLst>
            </p:cNvPr>
            <p:cNvSpPr/>
            <p:nvPr/>
          </p:nvSpPr>
          <p:spPr>
            <a:xfrm>
              <a:off x="7914296" y="4608488"/>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9" name="Rectangle : coins arrondis 88">
              <a:extLst>
                <a:ext uri="{FF2B5EF4-FFF2-40B4-BE49-F238E27FC236}">
                  <a16:creationId xmlns:a16="http://schemas.microsoft.com/office/drawing/2014/main" id="{0AD38508-5170-2B47-9B25-E7824C868929}"/>
                </a:ext>
              </a:extLst>
            </p:cNvPr>
            <p:cNvSpPr/>
            <p:nvPr/>
          </p:nvSpPr>
          <p:spPr>
            <a:xfrm>
              <a:off x="8185984" y="4594023"/>
              <a:ext cx="45719" cy="457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96" name="Google Shape;155;p15">
              <a:extLst>
                <a:ext uri="{FF2B5EF4-FFF2-40B4-BE49-F238E27FC236}">
                  <a16:creationId xmlns:a16="http://schemas.microsoft.com/office/drawing/2014/main" id="{29C3DD2C-3458-734F-841E-31F4D4BF0C24}"/>
                </a:ext>
              </a:extLst>
            </p:cNvPr>
            <p:cNvCxnSpPr>
              <a:cxnSpLocks/>
            </p:cNvCxnSpPr>
            <p:nvPr/>
          </p:nvCxnSpPr>
          <p:spPr>
            <a:xfrm flipV="1">
              <a:off x="7419505" y="2357850"/>
              <a:ext cx="2960203" cy="2803784"/>
            </a:xfrm>
            <a:prstGeom prst="straightConnector1">
              <a:avLst/>
            </a:prstGeom>
            <a:noFill/>
            <a:ln w="15875" cap="flat" cmpd="sng">
              <a:solidFill>
                <a:schemeClr val="tx1"/>
              </a:solidFill>
              <a:prstDash val="sysDash"/>
              <a:miter lim="800000"/>
              <a:headEnd type="none" w="med" len="med"/>
              <a:tailEnd type="none" w="med" len="med"/>
            </a:ln>
          </p:spPr>
        </p:cxnSp>
        <p:cxnSp>
          <p:nvCxnSpPr>
            <p:cNvPr id="97" name="Google Shape;155;p15">
              <a:extLst>
                <a:ext uri="{FF2B5EF4-FFF2-40B4-BE49-F238E27FC236}">
                  <a16:creationId xmlns:a16="http://schemas.microsoft.com/office/drawing/2014/main" id="{148BF815-1F0F-734B-86D2-97DDE0C46BC8}"/>
                </a:ext>
              </a:extLst>
            </p:cNvPr>
            <p:cNvCxnSpPr>
              <a:cxnSpLocks/>
            </p:cNvCxnSpPr>
            <p:nvPr/>
          </p:nvCxnSpPr>
          <p:spPr>
            <a:xfrm flipV="1">
              <a:off x="7118131" y="2044859"/>
              <a:ext cx="2907876" cy="2775656"/>
            </a:xfrm>
            <a:prstGeom prst="straightConnector1">
              <a:avLst/>
            </a:prstGeom>
            <a:noFill/>
            <a:ln w="15875" cap="flat" cmpd="sng">
              <a:solidFill>
                <a:schemeClr val="tx1"/>
              </a:solidFill>
              <a:prstDash val="sysDash"/>
              <a:miter lim="800000"/>
              <a:headEnd type="none" w="med" len="med"/>
              <a:tailEnd type="none" w="med" len="med"/>
            </a:ln>
          </p:spPr>
        </p:cxnSp>
        <p:sp>
          <p:nvSpPr>
            <p:cNvPr id="100" name="Ellipse 99">
              <a:extLst>
                <a:ext uri="{FF2B5EF4-FFF2-40B4-BE49-F238E27FC236}">
                  <a16:creationId xmlns:a16="http://schemas.microsoft.com/office/drawing/2014/main" id="{FBFA56F3-A54F-7943-AB8D-90CD82B5F44C}"/>
                </a:ext>
              </a:extLst>
            </p:cNvPr>
            <p:cNvSpPr/>
            <p:nvPr/>
          </p:nvSpPr>
          <p:spPr>
            <a:xfrm>
              <a:off x="10231345" y="2200215"/>
              <a:ext cx="161853" cy="16287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1" name="Ellipse 100">
              <a:extLst>
                <a:ext uri="{FF2B5EF4-FFF2-40B4-BE49-F238E27FC236}">
                  <a16:creationId xmlns:a16="http://schemas.microsoft.com/office/drawing/2014/main" id="{4C6971CA-4253-9244-B611-F58AB7CA2575}"/>
                </a:ext>
              </a:extLst>
            </p:cNvPr>
            <p:cNvSpPr/>
            <p:nvPr/>
          </p:nvSpPr>
          <p:spPr>
            <a:xfrm>
              <a:off x="10205682" y="2392238"/>
              <a:ext cx="161853" cy="16287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2" name="Ellipse 101">
              <a:extLst>
                <a:ext uri="{FF2B5EF4-FFF2-40B4-BE49-F238E27FC236}">
                  <a16:creationId xmlns:a16="http://schemas.microsoft.com/office/drawing/2014/main" id="{EB559378-643C-6A4D-A6D7-C7C5CFF597C9}"/>
                </a:ext>
              </a:extLst>
            </p:cNvPr>
            <p:cNvSpPr/>
            <p:nvPr/>
          </p:nvSpPr>
          <p:spPr>
            <a:xfrm>
              <a:off x="9011588" y="2941350"/>
              <a:ext cx="161853" cy="16287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3" name="Ellipse 102">
              <a:extLst>
                <a:ext uri="{FF2B5EF4-FFF2-40B4-BE49-F238E27FC236}">
                  <a16:creationId xmlns:a16="http://schemas.microsoft.com/office/drawing/2014/main" id="{2127BB4D-A423-4A4C-855C-6EB1B9ECA1AA}"/>
                </a:ext>
              </a:extLst>
            </p:cNvPr>
            <p:cNvSpPr/>
            <p:nvPr/>
          </p:nvSpPr>
          <p:spPr>
            <a:xfrm>
              <a:off x="9085630" y="3415291"/>
              <a:ext cx="161853" cy="16287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4" name="Ellipse 103">
              <a:extLst>
                <a:ext uri="{FF2B5EF4-FFF2-40B4-BE49-F238E27FC236}">
                  <a16:creationId xmlns:a16="http://schemas.microsoft.com/office/drawing/2014/main" id="{8D5E80A0-578C-0941-8051-C6CD5965F78F}"/>
                </a:ext>
              </a:extLst>
            </p:cNvPr>
            <p:cNvSpPr/>
            <p:nvPr/>
          </p:nvSpPr>
          <p:spPr>
            <a:xfrm>
              <a:off x="8465204" y="3429501"/>
              <a:ext cx="161853" cy="16287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5" name="Ellipse 104">
              <a:extLst>
                <a:ext uri="{FF2B5EF4-FFF2-40B4-BE49-F238E27FC236}">
                  <a16:creationId xmlns:a16="http://schemas.microsoft.com/office/drawing/2014/main" id="{65531084-9308-724F-ACEA-BF724318755A}"/>
                </a:ext>
              </a:extLst>
            </p:cNvPr>
            <p:cNvSpPr/>
            <p:nvPr/>
          </p:nvSpPr>
          <p:spPr>
            <a:xfrm>
              <a:off x="8347349" y="3667342"/>
              <a:ext cx="161853" cy="16287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6" name="Ellipse 105">
              <a:extLst>
                <a:ext uri="{FF2B5EF4-FFF2-40B4-BE49-F238E27FC236}">
                  <a16:creationId xmlns:a16="http://schemas.microsoft.com/office/drawing/2014/main" id="{305EF102-FF49-7548-8ACB-D9339AE3AE55}"/>
                </a:ext>
              </a:extLst>
            </p:cNvPr>
            <p:cNvSpPr/>
            <p:nvPr/>
          </p:nvSpPr>
          <p:spPr>
            <a:xfrm>
              <a:off x="8177950" y="3686913"/>
              <a:ext cx="161853" cy="16287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7" name="Ellipse 106">
              <a:extLst>
                <a:ext uri="{FF2B5EF4-FFF2-40B4-BE49-F238E27FC236}">
                  <a16:creationId xmlns:a16="http://schemas.microsoft.com/office/drawing/2014/main" id="{EDCBCB9E-7829-AD4A-A6E7-48158BB81F3A}"/>
                </a:ext>
              </a:extLst>
            </p:cNvPr>
            <p:cNvSpPr/>
            <p:nvPr/>
          </p:nvSpPr>
          <p:spPr>
            <a:xfrm>
              <a:off x="8054741" y="4343011"/>
              <a:ext cx="161853" cy="16287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8" name="Ellipse 107">
              <a:extLst>
                <a:ext uri="{FF2B5EF4-FFF2-40B4-BE49-F238E27FC236}">
                  <a16:creationId xmlns:a16="http://schemas.microsoft.com/office/drawing/2014/main" id="{078FB151-DFF1-1843-8D6C-D0A721048484}"/>
                </a:ext>
              </a:extLst>
            </p:cNvPr>
            <p:cNvSpPr/>
            <p:nvPr/>
          </p:nvSpPr>
          <p:spPr>
            <a:xfrm>
              <a:off x="7856648" y="4538797"/>
              <a:ext cx="161853" cy="16287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9" name="Ellipse 108">
              <a:extLst>
                <a:ext uri="{FF2B5EF4-FFF2-40B4-BE49-F238E27FC236}">
                  <a16:creationId xmlns:a16="http://schemas.microsoft.com/office/drawing/2014/main" id="{0297B1C1-9FF2-1248-A661-DF2A38C59057}"/>
                </a:ext>
              </a:extLst>
            </p:cNvPr>
            <p:cNvSpPr/>
            <p:nvPr/>
          </p:nvSpPr>
          <p:spPr>
            <a:xfrm>
              <a:off x="7593486" y="4806119"/>
              <a:ext cx="161853" cy="16287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cxnSp>
        <p:nvCxnSpPr>
          <p:cNvPr id="111" name="Google Shape;118;p15">
            <a:extLst>
              <a:ext uri="{FF2B5EF4-FFF2-40B4-BE49-F238E27FC236}">
                <a16:creationId xmlns:a16="http://schemas.microsoft.com/office/drawing/2014/main" id="{86D5B667-0E2B-F140-A3CE-4D68C486D508}"/>
              </a:ext>
            </a:extLst>
          </p:cNvPr>
          <p:cNvCxnSpPr/>
          <p:nvPr/>
        </p:nvCxnSpPr>
        <p:spPr>
          <a:xfrm>
            <a:off x="6096000" y="1751966"/>
            <a:ext cx="0" cy="4171950"/>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78;p15">
            <a:extLst>
              <a:ext uri="{FF2B5EF4-FFF2-40B4-BE49-F238E27FC236}">
                <a16:creationId xmlns:a16="http://schemas.microsoft.com/office/drawing/2014/main" id="{5D5ADCC7-F670-6B4B-B948-4B151596E382}"/>
              </a:ext>
            </a:extLst>
          </p:cNvPr>
          <p:cNvGrpSpPr/>
          <p:nvPr/>
        </p:nvGrpSpPr>
        <p:grpSpPr>
          <a:xfrm>
            <a:off x="-1060" y="6179662"/>
            <a:ext cx="12192000" cy="700361"/>
            <a:chOff x="0" y="6157638"/>
            <a:chExt cx="12192000" cy="700361"/>
          </a:xfrm>
        </p:grpSpPr>
        <p:sp>
          <p:nvSpPr>
            <p:cNvPr id="113" name="Google Shape;179;p15">
              <a:extLst>
                <a:ext uri="{FF2B5EF4-FFF2-40B4-BE49-F238E27FC236}">
                  <a16:creationId xmlns:a16="http://schemas.microsoft.com/office/drawing/2014/main" id="{73D99161-0ECC-AA40-83B9-BE11D35A110C}"/>
                </a:ext>
              </a:extLst>
            </p:cNvPr>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4" name="Google Shape;180;p15">
              <a:extLst>
                <a:ext uri="{FF2B5EF4-FFF2-40B4-BE49-F238E27FC236}">
                  <a16:creationId xmlns:a16="http://schemas.microsoft.com/office/drawing/2014/main" id="{531E21BE-A0C3-DC41-8F5F-FA04705849B1}"/>
                </a:ext>
              </a:extLst>
            </p:cNvPr>
            <p:cNvPicPr preferRelativeResize="0"/>
            <p:nvPr/>
          </p:nvPicPr>
          <p:blipFill rotWithShape="1">
            <a:blip r:embed="rId3">
              <a:alphaModFix/>
            </a:blip>
            <a:srcRect/>
            <a:stretch/>
          </p:blipFill>
          <p:spPr>
            <a:xfrm>
              <a:off x="296939" y="6230630"/>
              <a:ext cx="1686861" cy="554376"/>
            </a:xfrm>
            <a:prstGeom prst="rect">
              <a:avLst/>
            </a:prstGeom>
            <a:noFill/>
            <a:ln>
              <a:noFill/>
            </a:ln>
          </p:spPr>
        </p:pic>
        <p:sp>
          <p:nvSpPr>
            <p:cNvPr id="115" name="Google Shape;181;p15">
              <a:extLst>
                <a:ext uri="{FF2B5EF4-FFF2-40B4-BE49-F238E27FC236}">
                  <a16:creationId xmlns:a16="http://schemas.microsoft.com/office/drawing/2014/main" id="{C01A8B9A-9450-484A-B4AF-24F56FA37036}"/>
                </a:ext>
              </a:extLst>
            </p:cNvPr>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116" name="Google Shape;182;p15">
              <a:extLst>
                <a:ext uri="{FF2B5EF4-FFF2-40B4-BE49-F238E27FC236}">
                  <a16:creationId xmlns:a16="http://schemas.microsoft.com/office/drawing/2014/main" id="{A3C987DA-74B2-9F42-B0A7-8C144453C75F}"/>
                </a:ext>
              </a:extLst>
            </p:cNvPr>
            <p:cNvSpPr txBox="1"/>
            <p:nvPr/>
          </p:nvSpPr>
          <p:spPr>
            <a:xfrm>
              <a:off x="4561637" y="6504282"/>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934795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grpSp>
        <p:nvGrpSpPr>
          <p:cNvPr id="306" name="Google Shape;306;p9"/>
          <p:cNvGrpSpPr/>
          <p:nvPr/>
        </p:nvGrpSpPr>
        <p:grpSpPr>
          <a:xfrm>
            <a:off x="0" y="6157638"/>
            <a:ext cx="12192000" cy="700361"/>
            <a:chOff x="0" y="6157638"/>
            <a:chExt cx="12192000" cy="700361"/>
          </a:xfrm>
        </p:grpSpPr>
        <p:sp>
          <p:nvSpPr>
            <p:cNvPr id="307" name="Google Shape;307;p9"/>
            <p:cNvSpPr/>
            <p:nvPr/>
          </p:nvSpPr>
          <p:spPr>
            <a:xfrm>
              <a:off x="0" y="6157638"/>
              <a:ext cx="12192000" cy="70036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8" name="Google Shape;308;p9"/>
            <p:cNvPicPr preferRelativeResize="0"/>
            <p:nvPr/>
          </p:nvPicPr>
          <p:blipFill rotWithShape="1">
            <a:blip r:embed="rId3">
              <a:alphaModFix/>
            </a:blip>
            <a:srcRect/>
            <a:stretch/>
          </p:blipFill>
          <p:spPr>
            <a:xfrm>
              <a:off x="296939" y="6230630"/>
              <a:ext cx="1686861" cy="554376"/>
            </a:xfrm>
            <a:prstGeom prst="rect">
              <a:avLst/>
            </a:prstGeom>
            <a:noFill/>
            <a:ln>
              <a:noFill/>
            </a:ln>
          </p:spPr>
        </p:pic>
        <p:sp>
          <p:nvSpPr>
            <p:cNvPr id="309" name="Google Shape;309;p9"/>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a:solidFill>
                    <a:schemeClr val="dk1"/>
                  </a:solidFill>
                  <a:latin typeface="Calibri"/>
                  <a:ea typeface="Calibri"/>
                  <a:cs typeface="Calibri"/>
                  <a:sym typeface="Calibri"/>
                </a:rPr>
                <a:t>Simon Levy, Florian Regamey</a:t>
              </a:r>
              <a:endParaRPr sz="1400" b="0" i="0" u="none" strike="noStrike" cap="none">
                <a:solidFill>
                  <a:srgbClr val="000000"/>
                </a:solidFill>
                <a:latin typeface="Calibri"/>
                <a:ea typeface="Calibri"/>
                <a:cs typeface="Calibri"/>
                <a:sym typeface="Calibri"/>
              </a:endParaRPr>
            </a:p>
          </p:txBody>
        </p:sp>
        <p:sp>
          <p:nvSpPr>
            <p:cNvPr id="310" name="Google Shape;310;p9"/>
            <p:cNvSpPr txBox="1"/>
            <p:nvPr/>
          </p:nvSpPr>
          <p:spPr>
            <a:xfrm>
              <a:off x="4564118" y="6369376"/>
              <a:ext cx="3509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a:solidFill>
                    <a:schemeClr val="dk1"/>
                  </a:solidFill>
                  <a:latin typeface="Calibri"/>
                  <a:ea typeface="Calibri"/>
                  <a:cs typeface="Calibri"/>
                  <a:sym typeface="Calibri"/>
                </a:rPr>
                <a:t>Etudes de cas mathématiques appliquées à la biologie</a:t>
              </a:r>
              <a:endParaRPr sz="1400" b="0" i="0" u="none" strike="noStrike" cap="none">
                <a:solidFill>
                  <a:srgbClr val="000000"/>
                </a:solidFill>
                <a:latin typeface="Calibri"/>
                <a:ea typeface="Calibri"/>
                <a:cs typeface="Calibri"/>
                <a:sym typeface="Calibri"/>
              </a:endParaRPr>
            </a:p>
          </p:txBody>
        </p:sp>
      </p:grpSp>
      <p:grpSp>
        <p:nvGrpSpPr>
          <p:cNvPr id="15" name="Google Shape;178;p15">
            <a:extLst>
              <a:ext uri="{FF2B5EF4-FFF2-40B4-BE49-F238E27FC236}">
                <a16:creationId xmlns:a16="http://schemas.microsoft.com/office/drawing/2014/main" id="{5F10844B-211F-41BB-9CFA-D9AA65E54246}"/>
              </a:ext>
            </a:extLst>
          </p:cNvPr>
          <p:cNvGrpSpPr/>
          <p:nvPr/>
        </p:nvGrpSpPr>
        <p:grpSpPr>
          <a:xfrm>
            <a:off x="-1060" y="6179662"/>
            <a:ext cx="12192000" cy="700361"/>
            <a:chOff x="0" y="6157638"/>
            <a:chExt cx="12192000" cy="700361"/>
          </a:xfrm>
        </p:grpSpPr>
        <p:sp>
          <p:nvSpPr>
            <p:cNvPr id="16" name="Google Shape;179;p15">
              <a:extLst>
                <a:ext uri="{FF2B5EF4-FFF2-40B4-BE49-F238E27FC236}">
                  <a16:creationId xmlns:a16="http://schemas.microsoft.com/office/drawing/2014/main" id="{C4FC7123-F996-4AD5-840D-263B3D5B3300}"/>
                </a:ext>
              </a:extLst>
            </p:cNvPr>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 name="Google Shape;180;p15">
              <a:extLst>
                <a:ext uri="{FF2B5EF4-FFF2-40B4-BE49-F238E27FC236}">
                  <a16:creationId xmlns:a16="http://schemas.microsoft.com/office/drawing/2014/main" id="{51E63AAD-DA67-4F5D-A325-0BA05BF0C87C}"/>
                </a:ext>
              </a:extLst>
            </p:cNvPr>
            <p:cNvPicPr preferRelativeResize="0"/>
            <p:nvPr/>
          </p:nvPicPr>
          <p:blipFill rotWithShape="1">
            <a:blip r:embed="rId3">
              <a:alphaModFix/>
            </a:blip>
            <a:srcRect/>
            <a:stretch/>
          </p:blipFill>
          <p:spPr>
            <a:xfrm>
              <a:off x="296939" y="6230630"/>
              <a:ext cx="1686861" cy="554376"/>
            </a:xfrm>
            <a:prstGeom prst="rect">
              <a:avLst/>
            </a:prstGeom>
            <a:noFill/>
            <a:ln>
              <a:noFill/>
            </a:ln>
          </p:spPr>
        </p:pic>
        <p:sp>
          <p:nvSpPr>
            <p:cNvPr id="18" name="Google Shape;181;p15">
              <a:extLst>
                <a:ext uri="{FF2B5EF4-FFF2-40B4-BE49-F238E27FC236}">
                  <a16:creationId xmlns:a16="http://schemas.microsoft.com/office/drawing/2014/main" id="{1831A74B-D504-456C-B0CD-A74E61A73EE4}"/>
                </a:ext>
              </a:extLst>
            </p:cNvPr>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19" name="Google Shape;182;p15">
              <a:extLst>
                <a:ext uri="{FF2B5EF4-FFF2-40B4-BE49-F238E27FC236}">
                  <a16:creationId xmlns:a16="http://schemas.microsoft.com/office/drawing/2014/main" id="{C7DFDC58-C76C-47FC-926A-E5B15A161166}"/>
                </a:ext>
              </a:extLst>
            </p:cNvPr>
            <p:cNvSpPr txBox="1"/>
            <p:nvPr/>
          </p:nvSpPr>
          <p:spPr>
            <a:xfrm>
              <a:off x="4561637" y="6504282"/>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pic>
        <p:nvPicPr>
          <p:cNvPr id="2" name="Image 1">
            <a:extLst>
              <a:ext uri="{FF2B5EF4-FFF2-40B4-BE49-F238E27FC236}">
                <a16:creationId xmlns:a16="http://schemas.microsoft.com/office/drawing/2014/main" id="{5EC4DD36-D429-4878-9A93-74C66612E729}"/>
              </a:ext>
            </a:extLst>
          </p:cNvPr>
          <p:cNvPicPr>
            <a:picLocks noChangeAspect="1"/>
          </p:cNvPicPr>
          <p:nvPr/>
        </p:nvPicPr>
        <p:blipFill>
          <a:blip r:embed="rId4"/>
          <a:stretch>
            <a:fillRect/>
          </a:stretch>
        </p:blipFill>
        <p:spPr>
          <a:xfrm>
            <a:off x="7216346" y="298079"/>
            <a:ext cx="5019254" cy="3293565"/>
          </a:xfrm>
          <a:prstGeom prst="rect">
            <a:avLst/>
          </a:prstGeom>
        </p:spPr>
      </p:pic>
      <p:pic>
        <p:nvPicPr>
          <p:cNvPr id="3" name="Image 2">
            <a:extLst>
              <a:ext uri="{FF2B5EF4-FFF2-40B4-BE49-F238E27FC236}">
                <a16:creationId xmlns:a16="http://schemas.microsoft.com/office/drawing/2014/main" id="{9902FB4C-DFD5-4025-B457-E85307A5EEAC}"/>
              </a:ext>
            </a:extLst>
          </p:cNvPr>
          <p:cNvPicPr>
            <a:picLocks noChangeAspect="1"/>
          </p:cNvPicPr>
          <p:nvPr/>
        </p:nvPicPr>
        <p:blipFill rotWithShape="1">
          <a:blip r:embed="rId5"/>
          <a:srcRect l="15096" r="17458"/>
          <a:stretch/>
        </p:blipFill>
        <p:spPr>
          <a:xfrm>
            <a:off x="483564" y="322273"/>
            <a:ext cx="4645081" cy="3107419"/>
          </a:xfrm>
          <a:prstGeom prst="rect">
            <a:avLst/>
          </a:prstGeom>
        </p:spPr>
      </p:pic>
      <p:sp>
        <p:nvSpPr>
          <p:cNvPr id="9" name="ZoneTexte 8">
            <a:extLst>
              <a:ext uri="{FF2B5EF4-FFF2-40B4-BE49-F238E27FC236}">
                <a16:creationId xmlns:a16="http://schemas.microsoft.com/office/drawing/2014/main" id="{11B7EAC2-483E-4625-B3FA-66A024F57057}"/>
              </a:ext>
            </a:extLst>
          </p:cNvPr>
          <p:cNvSpPr txBox="1"/>
          <p:nvPr/>
        </p:nvSpPr>
        <p:spPr>
          <a:xfrm rot="2855337">
            <a:off x="2973133" y="3858984"/>
            <a:ext cx="527432" cy="307777"/>
          </a:xfrm>
          <a:prstGeom prst="rect">
            <a:avLst/>
          </a:prstGeom>
          <a:noFill/>
        </p:spPr>
        <p:txBody>
          <a:bodyPr wrap="square" rtlCol="0">
            <a:spAutoFit/>
          </a:bodyPr>
          <a:lstStyle/>
          <a:p>
            <a:pPr algn="ctr"/>
            <a:r>
              <a:rPr lang="en-US" dirty="0"/>
              <a:t>svm</a:t>
            </a:r>
          </a:p>
        </p:txBody>
      </p:sp>
      <p:sp>
        <p:nvSpPr>
          <p:cNvPr id="22" name="ZoneTexte 21">
            <a:extLst>
              <a:ext uri="{FF2B5EF4-FFF2-40B4-BE49-F238E27FC236}">
                <a16:creationId xmlns:a16="http://schemas.microsoft.com/office/drawing/2014/main" id="{42EF3323-8192-4310-A803-41C420B23648}"/>
              </a:ext>
            </a:extLst>
          </p:cNvPr>
          <p:cNvSpPr txBox="1"/>
          <p:nvPr/>
        </p:nvSpPr>
        <p:spPr>
          <a:xfrm>
            <a:off x="4975655" y="60161"/>
            <a:ext cx="1899283" cy="584775"/>
          </a:xfrm>
          <a:prstGeom prst="rect">
            <a:avLst/>
          </a:prstGeom>
          <a:noFill/>
        </p:spPr>
        <p:txBody>
          <a:bodyPr wrap="square" rtlCol="0">
            <a:spAutoFit/>
          </a:bodyPr>
          <a:lstStyle/>
          <a:p>
            <a:r>
              <a:rPr lang="en-US" sz="3200" dirty="0"/>
              <a:t>Résultats</a:t>
            </a:r>
          </a:p>
        </p:txBody>
      </p:sp>
      <p:sp>
        <p:nvSpPr>
          <p:cNvPr id="25" name="ZoneTexte 24">
            <a:extLst>
              <a:ext uri="{FF2B5EF4-FFF2-40B4-BE49-F238E27FC236}">
                <a16:creationId xmlns:a16="http://schemas.microsoft.com/office/drawing/2014/main" id="{CF201417-3251-4BFE-9C6D-973D41AE6EA0}"/>
              </a:ext>
            </a:extLst>
          </p:cNvPr>
          <p:cNvSpPr txBox="1"/>
          <p:nvPr/>
        </p:nvSpPr>
        <p:spPr>
          <a:xfrm rot="19151332">
            <a:off x="8367558" y="3874374"/>
            <a:ext cx="1151472" cy="276999"/>
          </a:xfrm>
          <a:prstGeom prst="rect">
            <a:avLst/>
          </a:prstGeom>
          <a:noFill/>
        </p:spPr>
        <p:txBody>
          <a:bodyPr wrap="square" rtlCol="0">
            <a:spAutoFit/>
          </a:bodyPr>
          <a:lstStyle/>
          <a:p>
            <a:r>
              <a:rPr lang="en-US" sz="1200" dirty="0"/>
              <a:t>Histogramme</a:t>
            </a:r>
            <a:endParaRPr lang="en-US" sz="1100" dirty="0"/>
          </a:p>
        </p:txBody>
      </p:sp>
      <p:cxnSp>
        <p:nvCxnSpPr>
          <p:cNvPr id="311" name="Google Shape;311;p9"/>
          <p:cNvCxnSpPr>
            <a:cxnSpLocks/>
          </p:cNvCxnSpPr>
          <p:nvPr/>
        </p:nvCxnSpPr>
        <p:spPr>
          <a:xfrm>
            <a:off x="2536621" y="3452503"/>
            <a:ext cx="1162303" cy="1284599"/>
          </a:xfrm>
          <a:prstGeom prst="straightConnector1">
            <a:avLst/>
          </a:prstGeom>
          <a:noFill/>
          <a:ln w="9525" cap="flat" cmpd="sng">
            <a:solidFill>
              <a:schemeClr val="dk2"/>
            </a:solidFill>
            <a:prstDash val="solid"/>
            <a:round/>
            <a:headEnd type="none" w="med" len="med"/>
            <a:tailEnd type="triangle" w="med" len="med"/>
          </a:ln>
        </p:spPr>
      </p:cxnSp>
      <p:cxnSp>
        <p:nvCxnSpPr>
          <p:cNvPr id="316" name="Google Shape;316;p9"/>
          <p:cNvCxnSpPr>
            <a:cxnSpLocks/>
            <a:stCxn id="312" idx="3"/>
            <a:endCxn id="2" idx="2"/>
          </p:cNvCxnSpPr>
          <p:nvPr/>
        </p:nvCxnSpPr>
        <p:spPr>
          <a:xfrm flipV="1">
            <a:off x="8303747" y="3591644"/>
            <a:ext cx="1422226" cy="1103652"/>
          </a:xfrm>
          <a:prstGeom prst="straightConnector1">
            <a:avLst/>
          </a:prstGeom>
          <a:noFill/>
          <a:ln w="9525" cap="flat" cmpd="sng">
            <a:solidFill>
              <a:schemeClr val="dk2"/>
            </a:solidFill>
            <a:prstDash val="solid"/>
            <a:round/>
            <a:headEnd type="none" w="med" len="med"/>
            <a:tailEnd type="triangle" w="med" len="med"/>
          </a:ln>
        </p:spPr>
      </p:cxnSp>
      <p:pic>
        <p:nvPicPr>
          <p:cNvPr id="312" name="Google Shape;312;p9"/>
          <p:cNvPicPr preferRelativeResize="0"/>
          <p:nvPr/>
        </p:nvPicPr>
        <p:blipFill>
          <a:blip r:embed="rId6">
            <a:alphaModFix/>
          </a:blip>
          <a:stretch>
            <a:fillRect/>
          </a:stretch>
        </p:blipFill>
        <p:spPr>
          <a:xfrm>
            <a:off x="3876448" y="3210930"/>
            <a:ext cx="4427299" cy="29687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85c4453e2e_0_12"/>
          <p:cNvSpPr txBox="1">
            <a:spLocks noGrp="1"/>
          </p:cNvSpPr>
          <p:nvPr>
            <p:ph type="title"/>
          </p:nvPr>
        </p:nvSpPr>
        <p:spPr>
          <a:xfrm>
            <a:off x="1139309" y="356511"/>
            <a:ext cx="99393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CH" sz="4000" dirty="0"/>
              <a:t>Mesure du stress dans l’article de Audrey P. </a:t>
            </a:r>
            <a:r>
              <a:rPr lang="fr-CH" sz="4000" dirty="0" err="1"/>
              <a:t>Gasch</a:t>
            </a:r>
            <a:r>
              <a:rPr lang="fr-CH" sz="4000" dirty="0"/>
              <a:t> </a:t>
            </a:r>
            <a:r>
              <a:rPr lang="fr-CH" sz="4000" i="1" dirty="0"/>
              <a:t>et al.</a:t>
            </a:r>
            <a:endParaRPr sz="4000" dirty="0"/>
          </a:p>
        </p:txBody>
      </p:sp>
      <p:sp>
        <p:nvSpPr>
          <p:cNvPr id="323" name="Google Shape;323;g85c4453e2e_0_12"/>
          <p:cNvSpPr txBox="1">
            <a:spLocks noGrp="1"/>
          </p:cNvSpPr>
          <p:nvPr>
            <p:ph type="body" idx="1"/>
          </p:nvPr>
        </p:nvSpPr>
        <p:spPr>
          <a:xfrm>
            <a:off x="838200" y="2406863"/>
            <a:ext cx="10515600" cy="2424829"/>
          </a:xfrm>
          <a:prstGeom prst="rect">
            <a:avLst/>
          </a:prstGeom>
        </p:spPr>
        <p:txBody>
          <a:bodyPr spcFirstLastPara="1" wrap="square" lIns="91425" tIns="45700" rIns="91425" bIns="45700" anchor="t" anchorCtr="0">
            <a:noAutofit/>
          </a:bodyPr>
          <a:lstStyle/>
          <a:p>
            <a:pPr marL="457200" lvl="0" indent="0" algn="just" rtl="0">
              <a:lnSpc>
                <a:spcPct val="200000"/>
              </a:lnSpc>
              <a:spcBef>
                <a:spcPts val="1000"/>
              </a:spcBef>
              <a:spcAft>
                <a:spcPts val="0"/>
              </a:spcAft>
              <a:buNone/>
            </a:pPr>
            <a:r>
              <a:rPr lang="fr-CH" sz="2400" dirty="0"/>
              <a:t>A partir de l’expression des gènes </a:t>
            </a:r>
            <a:r>
              <a:rPr lang="fr-CH" sz="2400" dirty="0" err="1"/>
              <a:t>iESR</a:t>
            </a:r>
            <a:r>
              <a:rPr lang="fr-CH" sz="2400" dirty="0"/>
              <a:t> (279 gènes) :</a:t>
            </a:r>
            <a:endParaRPr sz="2400" dirty="0"/>
          </a:p>
          <a:p>
            <a:pPr marL="457200" lvl="0" indent="-342900" algn="just" rtl="0">
              <a:lnSpc>
                <a:spcPct val="200000"/>
              </a:lnSpc>
              <a:spcBef>
                <a:spcPts val="1000"/>
              </a:spcBef>
              <a:spcAft>
                <a:spcPts val="0"/>
              </a:spcAft>
              <a:buSzPts val="1800"/>
              <a:buAutoNum type="arabicPeriod"/>
            </a:pPr>
            <a:r>
              <a:rPr lang="fr-CH" sz="2400" dirty="0"/>
              <a:t>Normalisation de l’expression (1+log)</a:t>
            </a:r>
            <a:endParaRPr sz="2400" dirty="0"/>
          </a:p>
          <a:p>
            <a:pPr marL="457200" lvl="0" indent="-342900" algn="just" rtl="0">
              <a:lnSpc>
                <a:spcPct val="200000"/>
              </a:lnSpc>
              <a:spcBef>
                <a:spcPts val="0"/>
              </a:spcBef>
              <a:spcAft>
                <a:spcPts val="0"/>
              </a:spcAft>
              <a:buSzPts val="1800"/>
              <a:buAutoNum type="arabicPeriod"/>
            </a:pPr>
            <a:r>
              <a:rPr lang="fr-CH" sz="2400" dirty="0"/>
              <a:t>Médiane (Expression des gènes normalisées - Moyenne d’expression du gène)</a:t>
            </a:r>
            <a:endParaRPr sz="2400" dirty="0"/>
          </a:p>
          <a:p>
            <a:pPr marL="0" lvl="0" indent="0" algn="just" rtl="0">
              <a:spcBef>
                <a:spcPts val="1000"/>
              </a:spcBef>
              <a:spcAft>
                <a:spcPts val="0"/>
              </a:spcAft>
              <a:buNone/>
            </a:pPr>
            <a:endParaRPr dirty="0"/>
          </a:p>
          <a:p>
            <a:pPr marL="457200" lvl="0" indent="0" algn="just" rtl="0">
              <a:spcBef>
                <a:spcPts val="1000"/>
              </a:spcBef>
              <a:spcAft>
                <a:spcPts val="0"/>
              </a:spcAft>
              <a:buNone/>
            </a:pPr>
            <a:endParaRPr dirty="0"/>
          </a:p>
        </p:txBody>
      </p:sp>
      <p:grpSp>
        <p:nvGrpSpPr>
          <p:cNvPr id="324" name="Google Shape;324;g85c4453e2e_0_12"/>
          <p:cNvGrpSpPr/>
          <p:nvPr/>
        </p:nvGrpSpPr>
        <p:grpSpPr>
          <a:xfrm>
            <a:off x="0" y="6157638"/>
            <a:ext cx="12192000" cy="700500"/>
            <a:chOff x="0" y="6157638"/>
            <a:chExt cx="12192000" cy="700500"/>
          </a:xfrm>
        </p:grpSpPr>
        <p:sp>
          <p:nvSpPr>
            <p:cNvPr id="325" name="Google Shape;325;g85c4453e2e_0_12"/>
            <p:cNvSpPr/>
            <p:nvPr/>
          </p:nvSpPr>
          <p:spPr>
            <a:xfrm>
              <a:off x="0" y="6157638"/>
              <a:ext cx="12192000" cy="700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6" name="Google Shape;326;g85c4453e2e_0_12"/>
            <p:cNvPicPr preferRelativeResize="0"/>
            <p:nvPr/>
          </p:nvPicPr>
          <p:blipFill rotWithShape="1">
            <a:blip r:embed="rId3">
              <a:alphaModFix/>
            </a:blip>
            <a:srcRect/>
            <a:stretch/>
          </p:blipFill>
          <p:spPr>
            <a:xfrm>
              <a:off x="296939" y="6230630"/>
              <a:ext cx="1686862" cy="554376"/>
            </a:xfrm>
            <a:prstGeom prst="rect">
              <a:avLst/>
            </a:prstGeom>
            <a:noFill/>
            <a:ln>
              <a:noFill/>
            </a:ln>
          </p:spPr>
        </p:pic>
        <p:sp>
          <p:nvSpPr>
            <p:cNvPr id="327" name="Google Shape;327;g85c4453e2e_0_12"/>
            <p:cNvSpPr txBox="1"/>
            <p:nvPr/>
          </p:nvSpPr>
          <p:spPr>
            <a:xfrm>
              <a:off x="9908461" y="6508106"/>
              <a:ext cx="1986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dirty="0">
                  <a:solidFill>
                    <a:schemeClr val="dk1"/>
                  </a:solidFill>
                  <a:latin typeface="Calibri"/>
                  <a:ea typeface="Calibri"/>
                  <a:cs typeface="Calibri"/>
                  <a:sym typeface="Calibri"/>
                </a:rPr>
                <a:t>Simon Levy, Florian </a:t>
              </a:r>
              <a:r>
                <a:rPr lang="fr-CH" sz="1200" b="0" i="0" u="none" strike="noStrike" cap="none" dirty="0" err="1">
                  <a:solidFill>
                    <a:schemeClr val="dk1"/>
                  </a:solidFill>
                  <a:latin typeface="Calibri"/>
                  <a:ea typeface="Calibri"/>
                  <a:cs typeface="Calibri"/>
                  <a:sym typeface="Calibri"/>
                </a:rPr>
                <a:t>Regamey</a:t>
              </a:r>
              <a:endParaRPr sz="1400" b="0" i="0" u="none" strike="noStrike" cap="none" dirty="0">
                <a:solidFill>
                  <a:srgbClr val="000000"/>
                </a:solidFill>
                <a:latin typeface="Calibri"/>
                <a:ea typeface="Calibri"/>
                <a:cs typeface="Calibri"/>
                <a:sym typeface="Calibri"/>
              </a:endParaRPr>
            </a:p>
          </p:txBody>
        </p:sp>
        <p:sp>
          <p:nvSpPr>
            <p:cNvPr id="328" name="Google Shape;328;g85c4453e2e_0_12"/>
            <p:cNvSpPr txBox="1"/>
            <p:nvPr/>
          </p:nvSpPr>
          <p:spPr>
            <a:xfrm>
              <a:off x="4564118" y="6369376"/>
              <a:ext cx="3509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a:solidFill>
                    <a:schemeClr val="dk1"/>
                  </a:solidFill>
                  <a:latin typeface="Calibri"/>
                  <a:ea typeface="Calibri"/>
                  <a:cs typeface="Calibri"/>
                  <a:sym typeface="Calibri"/>
                </a:rPr>
                <a:t>Etudes de cas mathématiques appliquées à la biologie</a:t>
              </a:r>
              <a:endParaRPr sz="1400" b="0" i="0" u="none" strike="noStrike" cap="none">
                <a:solidFill>
                  <a:srgbClr val="000000"/>
                </a:solidFill>
                <a:latin typeface="Calibri"/>
                <a:ea typeface="Calibri"/>
                <a:cs typeface="Calibri"/>
                <a:sym typeface="Calibri"/>
              </a:endParaRPr>
            </a:p>
          </p:txBody>
        </p:sp>
      </p:grpSp>
      <p:grpSp>
        <p:nvGrpSpPr>
          <p:cNvPr id="9" name="Google Shape;178;p15">
            <a:extLst>
              <a:ext uri="{FF2B5EF4-FFF2-40B4-BE49-F238E27FC236}">
                <a16:creationId xmlns:a16="http://schemas.microsoft.com/office/drawing/2014/main" id="{DFBCB329-EB4E-4957-A244-42080F973B92}"/>
              </a:ext>
            </a:extLst>
          </p:cNvPr>
          <p:cNvGrpSpPr/>
          <p:nvPr/>
        </p:nvGrpSpPr>
        <p:grpSpPr>
          <a:xfrm>
            <a:off x="-1060" y="6179662"/>
            <a:ext cx="12192000" cy="700361"/>
            <a:chOff x="0" y="6157638"/>
            <a:chExt cx="12192000" cy="700361"/>
          </a:xfrm>
        </p:grpSpPr>
        <p:sp>
          <p:nvSpPr>
            <p:cNvPr id="10" name="Google Shape;179;p15">
              <a:extLst>
                <a:ext uri="{FF2B5EF4-FFF2-40B4-BE49-F238E27FC236}">
                  <a16:creationId xmlns:a16="http://schemas.microsoft.com/office/drawing/2014/main" id="{22AB5E9E-475E-4505-B52E-3C25883B335D}"/>
                </a:ext>
              </a:extLst>
            </p:cNvPr>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 name="Google Shape;180;p15">
              <a:extLst>
                <a:ext uri="{FF2B5EF4-FFF2-40B4-BE49-F238E27FC236}">
                  <a16:creationId xmlns:a16="http://schemas.microsoft.com/office/drawing/2014/main" id="{A29906DB-50AC-435C-9142-5AC7FA1AC5B2}"/>
                </a:ext>
              </a:extLst>
            </p:cNvPr>
            <p:cNvPicPr preferRelativeResize="0"/>
            <p:nvPr/>
          </p:nvPicPr>
          <p:blipFill rotWithShape="1">
            <a:blip r:embed="rId3">
              <a:alphaModFix/>
            </a:blip>
            <a:srcRect/>
            <a:stretch/>
          </p:blipFill>
          <p:spPr>
            <a:xfrm>
              <a:off x="296939" y="6230630"/>
              <a:ext cx="1686861" cy="554376"/>
            </a:xfrm>
            <a:prstGeom prst="rect">
              <a:avLst/>
            </a:prstGeom>
            <a:noFill/>
            <a:ln>
              <a:noFill/>
            </a:ln>
          </p:spPr>
        </p:pic>
        <p:sp>
          <p:nvSpPr>
            <p:cNvPr id="12" name="Google Shape;181;p15">
              <a:extLst>
                <a:ext uri="{FF2B5EF4-FFF2-40B4-BE49-F238E27FC236}">
                  <a16:creationId xmlns:a16="http://schemas.microsoft.com/office/drawing/2014/main" id="{ED169118-5621-4E1B-AF0C-F18BEA76FA92}"/>
                </a:ext>
              </a:extLst>
            </p:cNvPr>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13" name="Google Shape;182;p15">
              <a:extLst>
                <a:ext uri="{FF2B5EF4-FFF2-40B4-BE49-F238E27FC236}">
                  <a16:creationId xmlns:a16="http://schemas.microsoft.com/office/drawing/2014/main" id="{63012692-FDFE-4040-8DAC-C707DD43DF09}"/>
                </a:ext>
              </a:extLst>
            </p:cNvPr>
            <p:cNvSpPr txBox="1"/>
            <p:nvPr/>
          </p:nvSpPr>
          <p:spPr>
            <a:xfrm>
              <a:off x="4561637" y="6504282"/>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85c4453e2e_1_4"/>
          <p:cNvSpPr txBox="1">
            <a:spLocks noGrp="1"/>
          </p:cNvSpPr>
          <p:nvPr>
            <p:ph type="title"/>
          </p:nvPr>
        </p:nvSpPr>
        <p:spPr>
          <a:xfrm>
            <a:off x="838200" y="0"/>
            <a:ext cx="105060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fr-CH"/>
              <a:t>Mesure du stress dans l’article de Audrey P. Gasch </a:t>
            </a:r>
            <a:r>
              <a:rPr lang="fr-CH" i="1"/>
              <a:t>et al.</a:t>
            </a:r>
            <a:endParaRPr/>
          </a:p>
        </p:txBody>
      </p:sp>
      <p:pic>
        <p:nvPicPr>
          <p:cNvPr id="335" name="Google Shape;335;g85c4453e2e_1_4"/>
          <p:cNvPicPr preferRelativeResize="0"/>
          <p:nvPr/>
        </p:nvPicPr>
        <p:blipFill rotWithShape="1">
          <a:blip r:embed="rId3">
            <a:alphaModFix/>
          </a:blip>
          <a:srcRect l="36212" t="3489" b="43962"/>
          <a:stretch/>
        </p:blipFill>
        <p:spPr>
          <a:xfrm>
            <a:off x="1664851" y="1576936"/>
            <a:ext cx="8852698" cy="3821900"/>
          </a:xfrm>
          <a:prstGeom prst="rect">
            <a:avLst/>
          </a:prstGeom>
          <a:noFill/>
          <a:ln>
            <a:noFill/>
          </a:ln>
        </p:spPr>
      </p:pic>
      <p:grpSp>
        <p:nvGrpSpPr>
          <p:cNvPr id="336" name="Google Shape;336;g85c4453e2e_1_4"/>
          <p:cNvGrpSpPr/>
          <p:nvPr/>
        </p:nvGrpSpPr>
        <p:grpSpPr>
          <a:xfrm>
            <a:off x="0" y="6157638"/>
            <a:ext cx="12192000" cy="700500"/>
            <a:chOff x="0" y="6157638"/>
            <a:chExt cx="12192000" cy="700500"/>
          </a:xfrm>
        </p:grpSpPr>
        <p:sp>
          <p:nvSpPr>
            <p:cNvPr id="337" name="Google Shape;337;g85c4453e2e_1_4"/>
            <p:cNvSpPr/>
            <p:nvPr/>
          </p:nvSpPr>
          <p:spPr>
            <a:xfrm>
              <a:off x="0" y="6157638"/>
              <a:ext cx="12192000" cy="700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8" name="Google Shape;338;g85c4453e2e_1_4"/>
            <p:cNvPicPr preferRelativeResize="0"/>
            <p:nvPr/>
          </p:nvPicPr>
          <p:blipFill rotWithShape="1">
            <a:blip r:embed="rId4">
              <a:alphaModFix/>
            </a:blip>
            <a:srcRect/>
            <a:stretch/>
          </p:blipFill>
          <p:spPr>
            <a:xfrm>
              <a:off x="296939" y="6230630"/>
              <a:ext cx="1686862" cy="554376"/>
            </a:xfrm>
            <a:prstGeom prst="rect">
              <a:avLst/>
            </a:prstGeom>
            <a:noFill/>
            <a:ln>
              <a:noFill/>
            </a:ln>
          </p:spPr>
        </p:pic>
        <p:sp>
          <p:nvSpPr>
            <p:cNvPr id="339" name="Google Shape;339;g85c4453e2e_1_4"/>
            <p:cNvSpPr txBox="1"/>
            <p:nvPr/>
          </p:nvSpPr>
          <p:spPr>
            <a:xfrm>
              <a:off x="9908363" y="6507816"/>
              <a:ext cx="1986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a:solidFill>
                    <a:schemeClr val="dk1"/>
                  </a:solidFill>
                  <a:latin typeface="Calibri"/>
                  <a:ea typeface="Calibri"/>
                  <a:cs typeface="Calibri"/>
                  <a:sym typeface="Calibri"/>
                </a:rPr>
                <a:t>Simon Levy, Florian Regamey</a:t>
              </a:r>
              <a:endParaRPr sz="1400" b="0" i="0" u="none" strike="noStrike" cap="none">
                <a:solidFill>
                  <a:srgbClr val="000000"/>
                </a:solidFill>
                <a:latin typeface="Calibri"/>
                <a:ea typeface="Calibri"/>
                <a:cs typeface="Calibri"/>
                <a:sym typeface="Calibri"/>
              </a:endParaRPr>
            </a:p>
          </p:txBody>
        </p:sp>
        <p:sp>
          <p:nvSpPr>
            <p:cNvPr id="340" name="Google Shape;340;g85c4453e2e_1_4"/>
            <p:cNvSpPr txBox="1"/>
            <p:nvPr/>
          </p:nvSpPr>
          <p:spPr>
            <a:xfrm>
              <a:off x="4564118" y="6369376"/>
              <a:ext cx="3509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a:solidFill>
                    <a:schemeClr val="dk1"/>
                  </a:solidFill>
                  <a:latin typeface="Calibri"/>
                  <a:ea typeface="Calibri"/>
                  <a:cs typeface="Calibri"/>
                  <a:sym typeface="Calibri"/>
                </a:rPr>
                <a:t>Etudes de cas mathématiques appliquées à la biologie</a:t>
              </a:r>
              <a:endParaRPr sz="1400" b="0" i="0" u="none" strike="noStrike" cap="none">
                <a:solidFill>
                  <a:srgbClr val="000000"/>
                </a:solidFill>
                <a:latin typeface="Calibri"/>
                <a:ea typeface="Calibri"/>
                <a:cs typeface="Calibri"/>
                <a:sym typeface="Calibri"/>
              </a:endParaRPr>
            </a:p>
          </p:txBody>
        </p:sp>
      </p:grpSp>
      <p:sp>
        <p:nvSpPr>
          <p:cNvPr id="341" name="Google Shape;341;g85c4453e2e_1_4"/>
          <p:cNvSpPr txBox="1"/>
          <p:nvPr/>
        </p:nvSpPr>
        <p:spPr>
          <a:xfrm>
            <a:off x="9944100" y="5573925"/>
            <a:ext cx="2128800" cy="37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H" sz="1600">
                <a:latin typeface="Calibri"/>
                <a:ea typeface="Calibri"/>
                <a:cs typeface="Calibri"/>
                <a:sym typeface="Calibri"/>
              </a:rPr>
              <a:t>Audrey P. Gasch et al.</a:t>
            </a:r>
            <a:endParaRPr sz="1600">
              <a:latin typeface="Calibri"/>
              <a:ea typeface="Calibri"/>
              <a:cs typeface="Calibri"/>
              <a:sym typeface="Calibri"/>
            </a:endParaRPr>
          </a:p>
        </p:txBody>
      </p:sp>
      <p:grpSp>
        <p:nvGrpSpPr>
          <p:cNvPr id="10" name="Google Shape;178;p15">
            <a:extLst>
              <a:ext uri="{FF2B5EF4-FFF2-40B4-BE49-F238E27FC236}">
                <a16:creationId xmlns:a16="http://schemas.microsoft.com/office/drawing/2014/main" id="{E1CD6E75-ED32-422A-9A02-42D50EFF11D6}"/>
              </a:ext>
            </a:extLst>
          </p:cNvPr>
          <p:cNvGrpSpPr/>
          <p:nvPr/>
        </p:nvGrpSpPr>
        <p:grpSpPr>
          <a:xfrm>
            <a:off x="-1060" y="6179662"/>
            <a:ext cx="12192000" cy="700361"/>
            <a:chOff x="0" y="6157638"/>
            <a:chExt cx="12192000" cy="700361"/>
          </a:xfrm>
        </p:grpSpPr>
        <p:sp>
          <p:nvSpPr>
            <p:cNvPr id="11" name="Google Shape;179;p15">
              <a:extLst>
                <a:ext uri="{FF2B5EF4-FFF2-40B4-BE49-F238E27FC236}">
                  <a16:creationId xmlns:a16="http://schemas.microsoft.com/office/drawing/2014/main" id="{66CE5B89-BBA7-4BED-A1DC-A1EF8689EF90}"/>
                </a:ext>
              </a:extLst>
            </p:cNvPr>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 name="Google Shape;180;p15">
              <a:extLst>
                <a:ext uri="{FF2B5EF4-FFF2-40B4-BE49-F238E27FC236}">
                  <a16:creationId xmlns:a16="http://schemas.microsoft.com/office/drawing/2014/main" id="{8A53A959-52B1-4FFB-B344-35661E67FF5A}"/>
                </a:ext>
              </a:extLst>
            </p:cNvPr>
            <p:cNvPicPr preferRelativeResize="0"/>
            <p:nvPr/>
          </p:nvPicPr>
          <p:blipFill rotWithShape="1">
            <a:blip r:embed="rId4">
              <a:alphaModFix/>
            </a:blip>
            <a:srcRect/>
            <a:stretch/>
          </p:blipFill>
          <p:spPr>
            <a:xfrm>
              <a:off x="296939" y="6230630"/>
              <a:ext cx="1686861" cy="554376"/>
            </a:xfrm>
            <a:prstGeom prst="rect">
              <a:avLst/>
            </a:prstGeom>
            <a:noFill/>
            <a:ln>
              <a:noFill/>
            </a:ln>
          </p:spPr>
        </p:pic>
        <p:sp>
          <p:nvSpPr>
            <p:cNvPr id="13" name="Google Shape;181;p15">
              <a:extLst>
                <a:ext uri="{FF2B5EF4-FFF2-40B4-BE49-F238E27FC236}">
                  <a16:creationId xmlns:a16="http://schemas.microsoft.com/office/drawing/2014/main" id="{BD583374-17BF-4C91-B7E4-4CE7F6C15EC6}"/>
                </a:ext>
              </a:extLst>
            </p:cNvPr>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14" name="Google Shape;182;p15">
              <a:extLst>
                <a:ext uri="{FF2B5EF4-FFF2-40B4-BE49-F238E27FC236}">
                  <a16:creationId xmlns:a16="http://schemas.microsoft.com/office/drawing/2014/main" id="{64BE2B9C-56CE-45F9-9B0D-289B94EFB90B}"/>
                </a:ext>
              </a:extLst>
            </p:cNvPr>
            <p:cNvSpPr txBox="1"/>
            <p:nvPr/>
          </p:nvSpPr>
          <p:spPr>
            <a:xfrm>
              <a:off x="4561637" y="6504282"/>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grpSp>
        <p:nvGrpSpPr>
          <p:cNvPr id="349" name="Google Shape;349;g85c4453e2e_0_5"/>
          <p:cNvGrpSpPr/>
          <p:nvPr/>
        </p:nvGrpSpPr>
        <p:grpSpPr>
          <a:xfrm>
            <a:off x="0" y="6157638"/>
            <a:ext cx="12192000" cy="700500"/>
            <a:chOff x="0" y="6157638"/>
            <a:chExt cx="12192000" cy="700500"/>
          </a:xfrm>
        </p:grpSpPr>
        <p:sp>
          <p:nvSpPr>
            <p:cNvPr id="350" name="Google Shape;350;g85c4453e2e_0_5"/>
            <p:cNvSpPr/>
            <p:nvPr/>
          </p:nvSpPr>
          <p:spPr>
            <a:xfrm>
              <a:off x="0" y="6157638"/>
              <a:ext cx="12192000" cy="700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1" name="Google Shape;351;g85c4453e2e_0_5"/>
            <p:cNvPicPr preferRelativeResize="0"/>
            <p:nvPr/>
          </p:nvPicPr>
          <p:blipFill rotWithShape="1">
            <a:blip r:embed="rId3">
              <a:alphaModFix/>
            </a:blip>
            <a:srcRect/>
            <a:stretch/>
          </p:blipFill>
          <p:spPr>
            <a:xfrm>
              <a:off x="296939" y="6230630"/>
              <a:ext cx="1686862" cy="554376"/>
            </a:xfrm>
            <a:prstGeom prst="rect">
              <a:avLst/>
            </a:prstGeom>
            <a:noFill/>
            <a:ln>
              <a:noFill/>
            </a:ln>
          </p:spPr>
        </p:pic>
        <p:sp>
          <p:nvSpPr>
            <p:cNvPr id="352" name="Google Shape;352;g85c4453e2e_0_5"/>
            <p:cNvSpPr txBox="1"/>
            <p:nvPr/>
          </p:nvSpPr>
          <p:spPr>
            <a:xfrm>
              <a:off x="9908363" y="6507816"/>
              <a:ext cx="1986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dirty="0">
                  <a:solidFill>
                    <a:schemeClr val="dk1"/>
                  </a:solidFill>
                  <a:latin typeface="Calibri"/>
                  <a:ea typeface="Calibri"/>
                  <a:cs typeface="Calibri"/>
                  <a:sym typeface="Calibri"/>
                </a:rPr>
                <a:t>Simon Levy, Florian </a:t>
              </a:r>
              <a:r>
                <a:rPr lang="fr-CH" sz="1200" b="0" i="0" u="none" strike="noStrike" cap="none" dirty="0" err="1">
                  <a:solidFill>
                    <a:schemeClr val="dk1"/>
                  </a:solidFill>
                  <a:latin typeface="Calibri"/>
                  <a:ea typeface="Calibri"/>
                  <a:cs typeface="Calibri"/>
                  <a:sym typeface="Calibri"/>
                </a:rPr>
                <a:t>Regamey</a:t>
              </a:r>
              <a:endParaRPr sz="1400" b="0" i="0" u="none" strike="noStrike" cap="none" dirty="0">
                <a:solidFill>
                  <a:srgbClr val="000000"/>
                </a:solidFill>
                <a:latin typeface="Calibri"/>
                <a:ea typeface="Calibri"/>
                <a:cs typeface="Calibri"/>
                <a:sym typeface="Calibri"/>
              </a:endParaRPr>
            </a:p>
          </p:txBody>
        </p:sp>
        <p:sp>
          <p:nvSpPr>
            <p:cNvPr id="353" name="Google Shape;353;g85c4453e2e_0_5"/>
            <p:cNvSpPr txBox="1"/>
            <p:nvPr/>
          </p:nvSpPr>
          <p:spPr>
            <a:xfrm>
              <a:off x="4564118" y="6369376"/>
              <a:ext cx="3509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a:solidFill>
                    <a:schemeClr val="dk1"/>
                  </a:solidFill>
                  <a:latin typeface="Calibri"/>
                  <a:ea typeface="Calibri"/>
                  <a:cs typeface="Calibri"/>
                  <a:sym typeface="Calibri"/>
                </a:rPr>
                <a:t>Etudes de cas mathématiques appliquées à la biologie</a:t>
              </a:r>
              <a:endParaRPr sz="1400" b="0" i="0" u="none" strike="noStrike" cap="none">
                <a:solidFill>
                  <a:srgbClr val="000000"/>
                </a:solidFill>
                <a:latin typeface="Calibri"/>
                <a:ea typeface="Calibri"/>
                <a:cs typeface="Calibri"/>
                <a:sym typeface="Calibri"/>
              </a:endParaRPr>
            </a:p>
          </p:txBody>
        </p:sp>
      </p:grpSp>
      <p:grpSp>
        <p:nvGrpSpPr>
          <p:cNvPr id="9" name="Google Shape;178;p15">
            <a:extLst>
              <a:ext uri="{FF2B5EF4-FFF2-40B4-BE49-F238E27FC236}">
                <a16:creationId xmlns:a16="http://schemas.microsoft.com/office/drawing/2014/main" id="{FFF2BF68-54B1-43F0-8A63-1731EBEAE73F}"/>
              </a:ext>
            </a:extLst>
          </p:cNvPr>
          <p:cNvGrpSpPr/>
          <p:nvPr/>
        </p:nvGrpSpPr>
        <p:grpSpPr>
          <a:xfrm>
            <a:off x="-1060" y="6179662"/>
            <a:ext cx="12192000" cy="700361"/>
            <a:chOff x="0" y="6157638"/>
            <a:chExt cx="12192000" cy="700361"/>
          </a:xfrm>
        </p:grpSpPr>
        <p:sp>
          <p:nvSpPr>
            <p:cNvPr id="10" name="Google Shape;179;p15">
              <a:extLst>
                <a:ext uri="{FF2B5EF4-FFF2-40B4-BE49-F238E27FC236}">
                  <a16:creationId xmlns:a16="http://schemas.microsoft.com/office/drawing/2014/main" id="{3D80FBCE-C94D-4782-BDB8-A9E6BFDE44D4}"/>
                </a:ext>
              </a:extLst>
            </p:cNvPr>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 name="Google Shape;180;p15">
              <a:extLst>
                <a:ext uri="{FF2B5EF4-FFF2-40B4-BE49-F238E27FC236}">
                  <a16:creationId xmlns:a16="http://schemas.microsoft.com/office/drawing/2014/main" id="{CD7603AF-F0B9-4C69-B7AC-0158E43331B8}"/>
                </a:ext>
              </a:extLst>
            </p:cNvPr>
            <p:cNvPicPr preferRelativeResize="0"/>
            <p:nvPr/>
          </p:nvPicPr>
          <p:blipFill rotWithShape="1">
            <a:blip r:embed="rId3">
              <a:alphaModFix/>
            </a:blip>
            <a:srcRect/>
            <a:stretch/>
          </p:blipFill>
          <p:spPr>
            <a:xfrm>
              <a:off x="296939" y="6230630"/>
              <a:ext cx="1686861" cy="554376"/>
            </a:xfrm>
            <a:prstGeom prst="rect">
              <a:avLst/>
            </a:prstGeom>
            <a:noFill/>
            <a:ln>
              <a:noFill/>
            </a:ln>
          </p:spPr>
        </p:pic>
        <p:sp>
          <p:nvSpPr>
            <p:cNvPr id="12" name="Google Shape;181;p15">
              <a:extLst>
                <a:ext uri="{FF2B5EF4-FFF2-40B4-BE49-F238E27FC236}">
                  <a16:creationId xmlns:a16="http://schemas.microsoft.com/office/drawing/2014/main" id="{ABD5F428-6677-41B5-BB04-B2E97F635BA0}"/>
                </a:ext>
              </a:extLst>
            </p:cNvPr>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13" name="Google Shape;182;p15">
              <a:extLst>
                <a:ext uri="{FF2B5EF4-FFF2-40B4-BE49-F238E27FC236}">
                  <a16:creationId xmlns:a16="http://schemas.microsoft.com/office/drawing/2014/main" id="{BAC2E30F-F74D-417F-8986-D1C10E10DE4A}"/>
                </a:ext>
              </a:extLst>
            </p:cNvPr>
            <p:cNvSpPr txBox="1"/>
            <p:nvPr/>
          </p:nvSpPr>
          <p:spPr>
            <a:xfrm>
              <a:off x="4561637" y="6504282"/>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pic>
        <p:nvPicPr>
          <p:cNvPr id="2" name="Image 1">
            <a:extLst>
              <a:ext uri="{FF2B5EF4-FFF2-40B4-BE49-F238E27FC236}">
                <a16:creationId xmlns:a16="http://schemas.microsoft.com/office/drawing/2014/main" id="{FD49F4D6-6AF2-431A-9E0C-96F2C67D0657}"/>
              </a:ext>
            </a:extLst>
          </p:cNvPr>
          <p:cNvPicPr>
            <a:picLocks noChangeAspect="1"/>
          </p:cNvPicPr>
          <p:nvPr/>
        </p:nvPicPr>
        <p:blipFill>
          <a:blip r:embed="rId4"/>
          <a:stretch>
            <a:fillRect/>
          </a:stretch>
        </p:blipFill>
        <p:spPr>
          <a:xfrm>
            <a:off x="937828" y="568823"/>
            <a:ext cx="10314224" cy="525996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7"/>
        <p:cNvGrpSpPr/>
        <p:nvPr/>
      </p:nvGrpSpPr>
      <p:grpSpPr>
        <a:xfrm>
          <a:off x="0" y="0"/>
          <a:ext cx="0" cy="0"/>
          <a:chOff x="0" y="0"/>
          <a:chExt cx="0" cy="0"/>
        </a:xfrm>
      </p:grpSpPr>
      <p:sp>
        <p:nvSpPr>
          <p:cNvPr id="358" name="Google Shape;358;p10"/>
          <p:cNvSpPr txBox="1"/>
          <p:nvPr/>
        </p:nvSpPr>
        <p:spPr>
          <a:xfrm>
            <a:off x="943800" y="313300"/>
            <a:ext cx="10304400" cy="731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fr-CH" sz="4000" b="0" i="0" u="none" strike="noStrike" cap="none">
                <a:solidFill>
                  <a:srgbClr val="000000"/>
                </a:solidFill>
                <a:latin typeface="Calibri"/>
                <a:ea typeface="Calibri"/>
                <a:cs typeface="Calibri"/>
                <a:sym typeface="Calibri"/>
              </a:rPr>
              <a:t>Ce qu’on a fait</a:t>
            </a:r>
            <a:endParaRPr sz="4000" b="0" i="0" u="none" strike="noStrike" cap="none">
              <a:solidFill>
                <a:srgbClr val="000000"/>
              </a:solidFill>
              <a:latin typeface="Calibri"/>
              <a:ea typeface="Calibri"/>
              <a:cs typeface="Calibri"/>
              <a:sym typeface="Calibri"/>
            </a:endParaRPr>
          </a:p>
        </p:txBody>
      </p:sp>
      <p:sp>
        <p:nvSpPr>
          <p:cNvPr id="359" name="Google Shape;359;p10"/>
          <p:cNvSpPr txBox="1"/>
          <p:nvPr/>
        </p:nvSpPr>
        <p:spPr>
          <a:xfrm>
            <a:off x="594925" y="1919550"/>
            <a:ext cx="11366100" cy="30189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000000"/>
              </a:buClr>
              <a:buSzPts val="2000"/>
              <a:buFont typeface="Calibri"/>
              <a:buChar char="●"/>
            </a:pPr>
            <a:r>
              <a:rPr lang="fr-CH" sz="2000" b="0" i="0" u="none" strike="noStrike" cap="none" dirty="0">
                <a:solidFill>
                  <a:srgbClr val="000000"/>
                </a:solidFill>
                <a:latin typeface="Calibri"/>
                <a:ea typeface="Calibri"/>
                <a:cs typeface="Calibri"/>
                <a:sym typeface="Calibri"/>
              </a:rPr>
              <a:t>Sur la base de l’article, défini 4 groupes de gènes qui ont une différence significative d’expression selon si la cellule est stressée ou non.</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fr-CH" sz="2000" b="0" i="0" u="none" strike="noStrike" cap="none" dirty="0">
                <a:solidFill>
                  <a:srgbClr val="000000"/>
                </a:solidFill>
                <a:latin typeface="Calibri"/>
                <a:ea typeface="Calibri"/>
                <a:cs typeface="Calibri"/>
                <a:sym typeface="Calibri"/>
              </a:rPr>
              <a:t>Déterminer une plus grande hétérogénéité d’expression chez les cellules stressées</a:t>
            </a:r>
            <a:endParaRPr sz="2000" b="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fr-CH" sz="2000" dirty="0">
                <a:solidFill>
                  <a:schemeClr val="dk1"/>
                </a:solidFill>
                <a:latin typeface="Calibri"/>
                <a:ea typeface="Calibri"/>
                <a:cs typeface="Calibri"/>
                <a:sym typeface="Calibri"/>
              </a:rPr>
              <a:t>Déduit, </a:t>
            </a:r>
            <a:r>
              <a:rPr lang="fr-CH" sz="2000" b="0" i="0" u="none" strike="noStrike" cap="none" dirty="0">
                <a:solidFill>
                  <a:schemeClr val="dk1"/>
                </a:solidFill>
                <a:latin typeface="Calibri"/>
                <a:ea typeface="Calibri"/>
                <a:cs typeface="Calibri"/>
                <a:sym typeface="Calibri"/>
              </a:rPr>
              <a:t>sur la base de 6789 gènes, </a:t>
            </a:r>
            <a:r>
              <a:rPr lang="fr-CH" sz="2000" b="0" i="0" u="none" strike="noStrike" cap="none" dirty="0">
                <a:solidFill>
                  <a:srgbClr val="000000"/>
                </a:solidFill>
                <a:latin typeface="Calibri"/>
                <a:ea typeface="Calibri"/>
                <a:cs typeface="Calibri"/>
                <a:sym typeface="Calibri"/>
              </a:rPr>
              <a:t>une mesure de stress (</a:t>
            </a:r>
            <a:r>
              <a:rPr lang="fr-CH" sz="2000" dirty="0">
                <a:latin typeface="Calibri"/>
                <a:ea typeface="Calibri"/>
                <a:cs typeface="Calibri"/>
                <a:sym typeface="Calibri"/>
              </a:rPr>
              <a:t>Support </a:t>
            </a:r>
            <a:r>
              <a:rPr lang="fr-CH" sz="2000" dirty="0" err="1">
                <a:latin typeface="Calibri"/>
                <a:ea typeface="Calibri"/>
                <a:cs typeface="Calibri"/>
                <a:sym typeface="Calibri"/>
              </a:rPr>
              <a:t>vector</a:t>
            </a:r>
            <a:r>
              <a:rPr lang="fr-CH" sz="2000" dirty="0">
                <a:latin typeface="Calibri"/>
                <a:ea typeface="Calibri"/>
                <a:cs typeface="Calibri"/>
                <a:sym typeface="Calibri"/>
              </a:rPr>
              <a:t> machine d’une PCA</a:t>
            </a:r>
            <a:r>
              <a:rPr lang="fr-CH" sz="2000" b="0" i="0" u="none" strike="noStrike" cap="none" dirty="0">
                <a:solidFill>
                  <a:srgbClr val="000000"/>
                </a:solidFill>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None/>
            </a:pPr>
            <a:endParaRPr sz="2000" dirty="0">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fr-CH" sz="2000" dirty="0">
                <a:latin typeface="Calibri"/>
                <a:ea typeface="Calibri"/>
                <a:cs typeface="Calibri"/>
                <a:sym typeface="Calibri"/>
              </a:rPr>
              <a:t>Comparer notre mesure de stress avec celle mesurée par Audrey P. </a:t>
            </a:r>
            <a:r>
              <a:rPr lang="fr-CH" sz="2000" dirty="0" err="1">
                <a:latin typeface="Calibri"/>
                <a:ea typeface="Calibri"/>
                <a:cs typeface="Calibri"/>
                <a:sym typeface="Calibri"/>
              </a:rPr>
              <a:t>Gasch</a:t>
            </a:r>
            <a:r>
              <a:rPr lang="fr-CH" sz="2000" dirty="0">
                <a:latin typeface="Calibri"/>
                <a:ea typeface="Calibri"/>
                <a:cs typeface="Calibri"/>
                <a:sym typeface="Calibri"/>
              </a:rPr>
              <a:t> et al. </a:t>
            </a:r>
            <a:endParaRPr sz="2000" dirty="0">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p:txBody>
      </p:sp>
      <p:grpSp>
        <p:nvGrpSpPr>
          <p:cNvPr id="360" name="Google Shape;360;p10"/>
          <p:cNvGrpSpPr/>
          <p:nvPr/>
        </p:nvGrpSpPr>
        <p:grpSpPr>
          <a:xfrm>
            <a:off x="0" y="6157638"/>
            <a:ext cx="12192000" cy="700361"/>
            <a:chOff x="0" y="6157638"/>
            <a:chExt cx="12192000" cy="700361"/>
          </a:xfrm>
        </p:grpSpPr>
        <p:sp>
          <p:nvSpPr>
            <p:cNvPr id="361" name="Google Shape;361;p10"/>
            <p:cNvSpPr/>
            <p:nvPr/>
          </p:nvSpPr>
          <p:spPr>
            <a:xfrm>
              <a:off x="0" y="6157638"/>
              <a:ext cx="12192000" cy="70036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2" name="Google Shape;362;p10"/>
            <p:cNvPicPr preferRelativeResize="0"/>
            <p:nvPr/>
          </p:nvPicPr>
          <p:blipFill rotWithShape="1">
            <a:blip r:embed="rId3">
              <a:alphaModFix/>
            </a:blip>
            <a:srcRect/>
            <a:stretch/>
          </p:blipFill>
          <p:spPr>
            <a:xfrm>
              <a:off x="296939" y="6230630"/>
              <a:ext cx="1686861" cy="554376"/>
            </a:xfrm>
            <a:prstGeom prst="rect">
              <a:avLst/>
            </a:prstGeom>
            <a:noFill/>
            <a:ln>
              <a:noFill/>
            </a:ln>
          </p:spPr>
        </p:pic>
        <p:sp>
          <p:nvSpPr>
            <p:cNvPr id="363" name="Google Shape;363;p10"/>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a:solidFill>
                    <a:schemeClr val="dk1"/>
                  </a:solidFill>
                  <a:latin typeface="Calibri"/>
                  <a:ea typeface="Calibri"/>
                  <a:cs typeface="Calibri"/>
                  <a:sym typeface="Calibri"/>
                </a:rPr>
                <a:t>Simon Levy, Florian Regamey</a:t>
              </a:r>
              <a:endParaRPr sz="1400" b="0" i="0" u="none" strike="noStrike" cap="none">
                <a:solidFill>
                  <a:srgbClr val="000000"/>
                </a:solidFill>
                <a:latin typeface="Calibri"/>
                <a:ea typeface="Calibri"/>
                <a:cs typeface="Calibri"/>
                <a:sym typeface="Calibri"/>
              </a:endParaRPr>
            </a:p>
          </p:txBody>
        </p:sp>
        <p:sp>
          <p:nvSpPr>
            <p:cNvPr id="364" name="Google Shape;364;p10"/>
            <p:cNvSpPr txBox="1"/>
            <p:nvPr/>
          </p:nvSpPr>
          <p:spPr>
            <a:xfrm>
              <a:off x="4537543" y="6369364"/>
              <a:ext cx="3509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a:solidFill>
                    <a:schemeClr val="dk1"/>
                  </a:solidFill>
                  <a:latin typeface="Calibri"/>
                  <a:ea typeface="Calibri"/>
                  <a:cs typeface="Calibri"/>
                  <a:sym typeface="Calibri"/>
                </a:rPr>
                <a:t>Etudes de cas mathématiques appliquées à la biologie</a:t>
              </a:r>
              <a:endParaRPr sz="1400" b="0" i="0" u="none" strike="noStrike" cap="none">
                <a:solidFill>
                  <a:srgbClr val="000000"/>
                </a:solidFill>
                <a:latin typeface="Calibri"/>
                <a:ea typeface="Calibri"/>
                <a:cs typeface="Calibri"/>
                <a:sym typeface="Calibri"/>
              </a:endParaRPr>
            </a:p>
          </p:txBody>
        </p:sp>
      </p:grpSp>
      <p:grpSp>
        <p:nvGrpSpPr>
          <p:cNvPr id="9" name="Google Shape;178;p15">
            <a:extLst>
              <a:ext uri="{FF2B5EF4-FFF2-40B4-BE49-F238E27FC236}">
                <a16:creationId xmlns:a16="http://schemas.microsoft.com/office/drawing/2014/main" id="{EC7FD513-E39B-486E-9EBA-291496331869}"/>
              </a:ext>
            </a:extLst>
          </p:cNvPr>
          <p:cNvGrpSpPr/>
          <p:nvPr/>
        </p:nvGrpSpPr>
        <p:grpSpPr>
          <a:xfrm>
            <a:off x="-1060" y="6179662"/>
            <a:ext cx="12192000" cy="700361"/>
            <a:chOff x="0" y="6157638"/>
            <a:chExt cx="12192000" cy="700361"/>
          </a:xfrm>
        </p:grpSpPr>
        <p:sp>
          <p:nvSpPr>
            <p:cNvPr id="10" name="Google Shape;179;p15">
              <a:extLst>
                <a:ext uri="{FF2B5EF4-FFF2-40B4-BE49-F238E27FC236}">
                  <a16:creationId xmlns:a16="http://schemas.microsoft.com/office/drawing/2014/main" id="{68770A68-2603-422E-94E6-F0055A6852D6}"/>
                </a:ext>
              </a:extLst>
            </p:cNvPr>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 name="Google Shape;180;p15">
              <a:extLst>
                <a:ext uri="{FF2B5EF4-FFF2-40B4-BE49-F238E27FC236}">
                  <a16:creationId xmlns:a16="http://schemas.microsoft.com/office/drawing/2014/main" id="{3877EEEC-3B0D-4222-86CF-3C3F21E2F78F}"/>
                </a:ext>
              </a:extLst>
            </p:cNvPr>
            <p:cNvPicPr preferRelativeResize="0"/>
            <p:nvPr/>
          </p:nvPicPr>
          <p:blipFill rotWithShape="1">
            <a:blip r:embed="rId3">
              <a:alphaModFix/>
            </a:blip>
            <a:srcRect/>
            <a:stretch/>
          </p:blipFill>
          <p:spPr>
            <a:xfrm>
              <a:off x="296939" y="6230630"/>
              <a:ext cx="1686861" cy="554376"/>
            </a:xfrm>
            <a:prstGeom prst="rect">
              <a:avLst/>
            </a:prstGeom>
            <a:noFill/>
            <a:ln>
              <a:noFill/>
            </a:ln>
          </p:spPr>
        </p:pic>
        <p:sp>
          <p:nvSpPr>
            <p:cNvPr id="12" name="Google Shape;181;p15">
              <a:extLst>
                <a:ext uri="{FF2B5EF4-FFF2-40B4-BE49-F238E27FC236}">
                  <a16:creationId xmlns:a16="http://schemas.microsoft.com/office/drawing/2014/main" id="{656BAF48-85AD-4E79-8241-32467901189C}"/>
                </a:ext>
              </a:extLst>
            </p:cNvPr>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13" name="Google Shape;182;p15">
              <a:extLst>
                <a:ext uri="{FF2B5EF4-FFF2-40B4-BE49-F238E27FC236}">
                  <a16:creationId xmlns:a16="http://schemas.microsoft.com/office/drawing/2014/main" id="{E004761C-C7F2-423D-8BA2-A68E1819ACE5}"/>
                </a:ext>
              </a:extLst>
            </p:cNvPr>
            <p:cNvSpPr txBox="1"/>
            <p:nvPr/>
          </p:nvSpPr>
          <p:spPr>
            <a:xfrm>
              <a:off x="4561637" y="6504282"/>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1"/>
          <p:cNvSpPr txBox="1">
            <a:spLocks noGrp="1"/>
          </p:cNvSpPr>
          <p:nvPr>
            <p:ph type="title"/>
          </p:nvPr>
        </p:nvSpPr>
        <p:spPr>
          <a:xfrm>
            <a:off x="838200" y="19789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fr-CH" sz="4000" dirty="0">
                <a:latin typeface="Calibri"/>
                <a:ea typeface="Calibri"/>
                <a:cs typeface="Calibri"/>
                <a:sym typeface="Calibri"/>
              </a:rPr>
              <a:t>Ce qu’</a:t>
            </a:r>
            <a:r>
              <a:rPr lang="fr-CH" sz="4000" dirty="0"/>
              <a:t>on aurait encore pu faire</a:t>
            </a:r>
            <a:endParaRPr sz="4000" dirty="0">
              <a:latin typeface="Calibri"/>
              <a:ea typeface="Calibri"/>
              <a:cs typeface="Calibri"/>
              <a:sym typeface="Calibri"/>
            </a:endParaRPr>
          </a:p>
        </p:txBody>
      </p:sp>
      <p:sp>
        <p:nvSpPr>
          <p:cNvPr id="370" name="Google Shape;370;p11"/>
          <p:cNvSpPr txBox="1">
            <a:spLocks noGrp="1"/>
          </p:cNvSpPr>
          <p:nvPr>
            <p:ph type="body" idx="1"/>
          </p:nvPr>
        </p:nvSpPr>
        <p:spPr>
          <a:xfrm>
            <a:off x="838200" y="1593900"/>
            <a:ext cx="10515600" cy="36702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000"/>
              <a:buChar char="•"/>
            </a:pPr>
            <a:r>
              <a:rPr lang="fr-CH" sz="2000" dirty="0"/>
              <a:t>Analyser les 6789 gènes selon leur groupe pour classifier les gènes selon leur différence d’expression sous stress. </a:t>
            </a:r>
            <a:endParaRPr sz="2000" dirty="0"/>
          </a:p>
          <a:p>
            <a:pPr marL="457200" lvl="0" indent="0" algn="just" rtl="0">
              <a:lnSpc>
                <a:spcPct val="90000"/>
              </a:lnSpc>
              <a:spcBef>
                <a:spcPts val="0"/>
              </a:spcBef>
              <a:spcAft>
                <a:spcPts val="0"/>
              </a:spcAft>
              <a:buNone/>
            </a:pPr>
            <a:endParaRPr sz="2000" dirty="0"/>
          </a:p>
          <a:p>
            <a:pPr marL="228600" lvl="0" indent="-228600" algn="just" rtl="0">
              <a:lnSpc>
                <a:spcPct val="90000"/>
              </a:lnSpc>
              <a:spcBef>
                <a:spcPts val="1000"/>
              </a:spcBef>
              <a:spcAft>
                <a:spcPts val="0"/>
              </a:spcAft>
              <a:buClr>
                <a:schemeClr val="dk1"/>
              </a:buClr>
              <a:buSzPts val="2000"/>
              <a:buChar char="•"/>
            </a:pPr>
            <a:r>
              <a:rPr lang="fr-CH" sz="2000" dirty="0">
                <a:latin typeface="Calibri"/>
                <a:ea typeface="Calibri"/>
                <a:cs typeface="Calibri"/>
                <a:sym typeface="Calibri"/>
              </a:rPr>
              <a:t>Est-ce qu’il y’a des gènes pour lesquels l’expression est non cohérente sous stress → dérèglement de l’expression des gènes à cause du stress (pas de direction particulière).</a:t>
            </a:r>
            <a:endParaRPr sz="2000" dirty="0">
              <a:latin typeface="Calibri"/>
              <a:ea typeface="Calibri"/>
              <a:cs typeface="Calibri"/>
              <a:sym typeface="Calibri"/>
            </a:endParaRPr>
          </a:p>
          <a:p>
            <a:pPr marL="457200" lvl="0" indent="0" algn="just" rtl="0">
              <a:lnSpc>
                <a:spcPct val="90000"/>
              </a:lnSpc>
              <a:spcBef>
                <a:spcPts val="1000"/>
              </a:spcBef>
              <a:spcAft>
                <a:spcPts val="0"/>
              </a:spcAft>
              <a:buNone/>
            </a:pPr>
            <a:endParaRPr sz="2000" dirty="0"/>
          </a:p>
          <a:p>
            <a:pPr marL="228600" lvl="0" indent="-228600" algn="just" rtl="0">
              <a:lnSpc>
                <a:spcPct val="90000"/>
              </a:lnSpc>
              <a:spcBef>
                <a:spcPts val="1000"/>
              </a:spcBef>
              <a:spcAft>
                <a:spcPts val="0"/>
              </a:spcAft>
              <a:buSzPts val="2000"/>
              <a:buChar char="•"/>
            </a:pPr>
            <a:r>
              <a:rPr lang="fr-CH" sz="2000" dirty="0"/>
              <a:t>Trouver quel facteur a expliqué la variabilité de la PC2.</a:t>
            </a:r>
            <a:endParaRPr sz="2000" dirty="0"/>
          </a:p>
          <a:p>
            <a:pPr marL="457200" lvl="0" indent="0" algn="just" rtl="0">
              <a:lnSpc>
                <a:spcPct val="90000"/>
              </a:lnSpc>
              <a:spcBef>
                <a:spcPts val="1000"/>
              </a:spcBef>
              <a:spcAft>
                <a:spcPts val="0"/>
              </a:spcAft>
              <a:buNone/>
            </a:pPr>
            <a:endParaRPr sz="2000" dirty="0"/>
          </a:p>
          <a:p>
            <a:pPr marL="228600" lvl="0" indent="-228600" algn="just" rtl="0">
              <a:lnSpc>
                <a:spcPct val="90000"/>
              </a:lnSpc>
              <a:spcBef>
                <a:spcPts val="1000"/>
              </a:spcBef>
              <a:spcAft>
                <a:spcPts val="0"/>
              </a:spcAft>
              <a:buSzPts val="2000"/>
              <a:buChar char="•"/>
            </a:pPr>
            <a:r>
              <a:rPr lang="fr-CH" sz="2000" dirty="0"/>
              <a:t>Définir quel serait la meilleure distribution de la réponse au stress dans une population sous certaine condition. </a:t>
            </a:r>
            <a:endParaRPr sz="2000" dirty="0"/>
          </a:p>
          <a:p>
            <a:pPr marL="0" lvl="0" indent="0" algn="just" rtl="0">
              <a:lnSpc>
                <a:spcPct val="90000"/>
              </a:lnSpc>
              <a:spcBef>
                <a:spcPts val="1000"/>
              </a:spcBef>
              <a:spcAft>
                <a:spcPts val="0"/>
              </a:spcAft>
              <a:buNone/>
            </a:pPr>
            <a:endParaRPr sz="2000" dirty="0"/>
          </a:p>
          <a:p>
            <a:pPr marL="228600" lvl="0" indent="0" algn="just" rtl="0">
              <a:lnSpc>
                <a:spcPct val="90000"/>
              </a:lnSpc>
              <a:spcBef>
                <a:spcPts val="1000"/>
              </a:spcBef>
              <a:spcAft>
                <a:spcPts val="0"/>
              </a:spcAft>
              <a:buSzPts val="1800"/>
              <a:buNone/>
            </a:pPr>
            <a:endParaRPr sz="2000" dirty="0"/>
          </a:p>
        </p:txBody>
      </p:sp>
      <p:grpSp>
        <p:nvGrpSpPr>
          <p:cNvPr id="371" name="Google Shape;371;p11"/>
          <p:cNvGrpSpPr/>
          <p:nvPr/>
        </p:nvGrpSpPr>
        <p:grpSpPr>
          <a:xfrm>
            <a:off x="0" y="6157638"/>
            <a:ext cx="12192000" cy="700361"/>
            <a:chOff x="0" y="6157638"/>
            <a:chExt cx="12192000" cy="700361"/>
          </a:xfrm>
        </p:grpSpPr>
        <p:sp>
          <p:nvSpPr>
            <p:cNvPr id="372" name="Google Shape;372;p11"/>
            <p:cNvSpPr/>
            <p:nvPr/>
          </p:nvSpPr>
          <p:spPr>
            <a:xfrm>
              <a:off x="0" y="6157638"/>
              <a:ext cx="12192000" cy="70036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3" name="Google Shape;373;p11"/>
            <p:cNvPicPr preferRelativeResize="0"/>
            <p:nvPr/>
          </p:nvPicPr>
          <p:blipFill rotWithShape="1">
            <a:blip r:embed="rId3">
              <a:alphaModFix/>
            </a:blip>
            <a:srcRect/>
            <a:stretch/>
          </p:blipFill>
          <p:spPr>
            <a:xfrm>
              <a:off x="296939" y="6230630"/>
              <a:ext cx="1686861" cy="554376"/>
            </a:xfrm>
            <a:prstGeom prst="rect">
              <a:avLst/>
            </a:prstGeom>
            <a:noFill/>
            <a:ln>
              <a:noFill/>
            </a:ln>
          </p:spPr>
        </p:pic>
        <p:sp>
          <p:nvSpPr>
            <p:cNvPr id="374" name="Google Shape;374;p11"/>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a:solidFill>
                    <a:schemeClr val="dk1"/>
                  </a:solidFill>
                  <a:latin typeface="Calibri"/>
                  <a:ea typeface="Calibri"/>
                  <a:cs typeface="Calibri"/>
                  <a:sym typeface="Calibri"/>
                </a:rPr>
                <a:t>Simon Levy, Florian Regamey</a:t>
              </a:r>
              <a:endParaRPr sz="1400" b="0" i="0" u="none" strike="noStrike" cap="none">
                <a:solidFill>
                  <a:srgbClr val="000000"/>
                </a:solidFill>
                <a:latin typeface="Calibri"/>
                <a:ea typeface="Calibri"/>
                <a:cs typeface="Calibri"/>
                <a:sym typeface="Calibri"/>
              </a:endParaRPr>
            </a:p>
          </p:txBody>
        </p:sp>
        <p:sp>
          <p:nvSpPr>
            <p:cNvPr id="375" name="Google Shape;375;p11"/>
            <p:cNvSpPr txBox="1"/>
            <p:nvPr/>
          </p:nvSpPr>
          <p:spPr>
            <a:xfrm>
              <a:off x="4633048" y="6369365"/>
              <a:ext cx="3509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a:solidFill>
                    <a:schemeClr val="dk1"/>
                  </a:solidFill>
                  <a:latin typeface="Calibri"/>
                  <a:ea typeface="Calibri"/>
                  <a:cs typeface="Calibri"/>
                  <a:sym typeface="Calibri"/>
                </a:rPr>
                <a:t>Etudes de cas mathématiques appliquées à la biologie</a:t>
              </a:r>
              <a:endParaRPr sz="1400" b="0" i="0" u="none" strike="noStrike" cap="none">
                <a:solidFill>
                  <a:srgbClr val="000000"/>
                </a:solidFill>
                <a:latin typeface="Calibri"/>
                <a:ea typeface="Calibri"/>
                <a:cs typeface="Calibri"/>
                <a:sym typeface="Calibri"/>
              </a:endParaRPr>
            </a:p>
          </p:txBody>
        </p:sp>
      </p:grpSp>
      <p:grpSp>
        <p:nvGrpSpPr>
          <p:cNvPr id="9" name="Google Shape;178;p15">
            <a:extLst>
              <a:ext uri="{FF2B5EF4-FFF2-40B4-BE49-F238E27FC236}">
                <a16:creationId xmlns:a16="http://schemas.microsoft.com/office/drawing/2014/main" id="{56AD78BD-FA78-4114-8201-DB41D919EBBC}"/>
              </a:ext>
            </a:extLst>
          </p:cNvPr>
          <p:cNvGrpSpPr/>
          <p:nvPr/>
        </p:nvGrpSpPr>
        <p:grpSpPr>
          <a:xfrm>
            <a:off x="-1060" y="6179662"/>
            <a:ext cx="12192000" cy="700361"/>
            <a:chOff x="0" y="6157638"/>
            <a:chExt cx="12192000" cy="700361"/>
          </a:xfrm>
        </p:grpSpPr>
        <p:sp>
          <p:nvSpPr>
            <p:cNvPr id="10" name="Google Shape;179;p15">
              <a:extLst>
                <a:ext uri="{FF2B5EF4-FFF2-40B4-BE49-F238E27FC236}">
                  <a16:creationId xmlns:a16="http://schemas.microsoft.com/office/drawing/2014/main" id="{CFCF7F22-1F0D-47D7-8CCC-BB8AF33E28BE}"/>
                </a:ext>
              </a:extLst>
            </p:cNvPr>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 name="Google Shape;180;p15">
              <a:extLst>
                <a:ext uri="{FF2B5EF4-FFF2-40B4-BE49-F238E27FC236}">
                  <a16:creationId xmlns:a16="http://schemas.microsoft.com/office/drawing/2014/main" id="{0E550AF9-B88A-494B-8DC2-C4A89C084150}"/>
                </a:ext>
              </a:extLst>
            </p:cNvPr>
            <p:cNvPicPr preferRelativeResize="0"/>
            <p:nvPr/>
          </p:nvPicPr>
          <p:blipFill rotWithShape="1">
            <a:blip r:embed="rId3">
              <a:alphaModFix/>
            </a:blip>
            <a:srcRect/>
            <a:stretch/>
          </p:blipFill>
          <p:spPr>
            <a:xfrm>
              <a:off x="296939" y="6230630"/>
              <a:ext cx="1686861" cy="554376"/>
            </a:xfrm>
            <a:prstGeom prst="rect">
              <a:avLst/>
            </a:prstGeom>
            <a:noFill/>
            <a:ln>
              <a:noFill/>
            </a:ln>
          </p:spPr>
        </p:pic>
        <p:sp>
          <p:nvSpPr>
            <p:cNvPr id="12" name="Google Shape;181;p15">
              <a:extLst>
                <a:ext uri="{FF2B5EF4-FFF2-40B4-BE49-F238E27FC236}">
                  <a16:creationId xmlns:a16="http://schemas.microsoft.com/office/drawing/2014/main" id="{30CF7254-38DA-4E8E-A5F9-9F3204923B02}"/>
                </a:ext>
              </a:extLst>
            </p:cNvPr>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13" name="Google Shape;182;p15">
              <a:extLst>
                <a:ext uri="{FF2B5EF4-FFF2-40B4-BE49-F238E27FC236}">
                  <a16:creationId xmlns:a16="http://schemas.microsoft.com/office/drawing/2014/main" id="{1E716735-1DDC-4CBD-9478-7F93409DFBFE}"/>
                </a:ext>
              </a:extLst>
            </p:cNvPr>
            <p:cNvSpPr txBox="1"/>
            <p:nvPr/>
          </p:nvSpPr>
          <p:spPr>
            <a:xfrm>
              <a:off x="4561637" y="6504282"/>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91FBC-F1D7-6D40-84D4-08A35B96A7CC}"/>
              </a:ext>
            </a:extLst>
          </p:cNvPr>
          <p:cNvSpPr>
            <a:spLocks noGrp="1"/>
          </p:cNvSpPr>
          <p:nvPr>
            <p:ph type="title"/>
          </p:nvPr>
        </p:nvSpPr>
        <p:spPr>
          <a:xfrm>
            <a:off x="838200" y="365126"/>
            <a:ext cx="10515600" cy="700362"/>
          </a:xfrm>
        </p:spPr>
        <p:txBody>
          <a:bodyPr/>
          <a:lstStyle/>
          <a:p>
            <a:pPr algn="ctr"/>
            <a:r>
              <a:rPr lang="fr-CH" sz="4000" dirty="0"/>
              <a:t>Appréciation du cours</a:t>
            </a:r>
          </a:p>
        </p:txBody>
      </p:sp>
      <p:sp>
        <p:nvSpPr>
          <p:cNvPr id="3" name="Espace réservé du texte 2">
            <a:extLst>
              <a:ext uri="{FF2B5EF4-FFF2-40B4-BE49-F238E27FC236}">
                <a16:creationId xmlns:a16="http://schemas.microsoft.com/office/drawing/2014/main" id="{CFE91D57-1E04-2849-8746-2680F18FB573}"/>
              </a:ext>
            </a:extLst>
          </p:cNvPr>
          <p:cNvSpPr>
            <a:spLocks noGrp="1"/>
          </p:cNvSpPr>
          <p:nvPr>
            <p:ph type="body" idx="1"/>
          </p:nvPr>
        </p:nvSpPr>
        <p:spPr>
          <a:xfrm>
            <a:off x="205726" y="1065488"/>
            <a:ext cx="5589767" cy="5037357"/>
          </a:xfrm>
        </p:spPr>
        <p:txBody>
          <a:bodyPr/>
          <a:lstStyle/>
          <a:p>
            <a:pPr marL="114300" indent="0" algn="ctr">
              <a:lnSpc>
                <a:spcPct val="100000"/>
              </a:lnSpc>
              <a:buNone/>
            </a:pPr>
            <a:r>
              <a:rPr lang="fr-CH" u="sng" dirty="0"/>
              <a:t>Points positifs</a:t>
            </a:r>
          </a:p>
          <a:p>
            <a:pPr>
              <a:lnSpc>
                <a:spcPct val="100000"/>
              </a:lnSpc>
            </a:pPr>
            <a:r>
              <a:rPr lang="fr-CH" dirty="0"/>
              <a:t>Amélioration des connaissances de programmation R </a:t>
            </a:r>
            <a:r>
              <a:rPr lang="fr-CH" b="1" dirty="0">
                <a:solidFill>
                  <a:schemeClr val="accent6"/>
                </a:solidFill>
              </a:rPr>
              <a:t>✓</a:t>
            </a:r>
          </a:p>
          <a:p>
            <a:pPr>
              <a:lnSpc>
                <a:spcPct val="100000"/>
              </a:lnSpc>
            </a:pPr>
            <a:r>
              <a:rPr lang="fr-CH" dirty="0"/>
              <a:t>Première approche: analyse d’un papier scientifique </a:t>
            </a:r>
            <a:r>
              <a:rPr lang="fr-CH" b="1" dirty="0">
                <a:solidFill>
                  <a:schemeClr val="accent6"/>
                </a:solidFill>
              </a:rPr>
              <a:t>✓</a:t>
            </a:r>
            <a:endParaRPr lang="fr-CH" dirty="0"/>
          </a:p>
          <a:p>
            <a:pPr>
              <a:lnSpc>
                <a:spcPct val="100000"/>
              </a:lnSpc>
            </a:pPr>
            <a:r>
              <a:rPr lang="fr-CH" dirty="0"/>
              <a:t>Suivi par le superviseur Mr. </a:t>
            </a:r>
            <a:r>
              <a:rPr lang="fr-CH" dirty="0" err="1"/>
              <a:t>Hersch</a:t>
            </a:r>
            <a:r>
              <a:rPr lang="fr-CH" dirty="0"/>
              <a:t> </a:t>
            </a:r>
            <a:r>
              <a:rPr lang="fr-CH" dirty="0" err="1"/>
              <a:t>Micha</a:t>
            </a:r>
            <a:r>
              <a:rPr lang="fr-CH" dirty="0"/>
              <a:t>: super! </a:t>
            </a:r>
            <a:r>
              <a:rPr lang="fr-CH" b="1" dirty="0">
                <a:solidFill>
                  <a:schemeClr val="accent6"/>
                </a:solidFill>
              </a:rPr>
              <a:t>✓</a:t>
            </a:r>
            <a:endParaRPr lang="fr-CH" dirty="0"/>
          </a:p>
          <a:p>
            <a:pPr>
              <a:lnSpc>
                <a:spcPct val="100000"/>
              </a:lnSpc>
            </a:pPr>
            <a:r>
              <a:rPr lang="fr-CH" dirty="0"/>
              <a:t>Présentation : amélioration des capacités de présenter un sujet.</a:t>
            </a:r>
            <a:r>
              <a:rPr lang="fr-CH" b="1" dirty="0">
                <a:solidFill>
                  <a:schemeClr val="accent6"/>
                </a:solidFill>
              </a:rPr>
              <a:t> ✓</a:t>
            </a:r>
          </a:p>
        </p:txBody>
      </p:sp>
      <p:grpSp>
        <p:nvGrpSpPr>
          <p:cNvPr id="4" name="Google Shape;178;p15">
            <a:extLst>
              <a:ext uri="{FF2B5EF4-FFF2-40B4-BE49-F238E27FC236}">
                <a16:creationId xmlns:a16="http://schemas.microsoft.com/office/drawing/2014/main" id="{D4D474C9-D886-8F43-A0FC-15A4C98618F1}"/>
              </a:ext>
            </a:extLst>
          </p:cNvPr>
          <p:cNvGrpSpPr/>
          <p:nvPr/>
        </p:nvGrpSpPr>
        <p:grpSpPr>
          <a:xfrm>
            <a:off x="-1060" y="6179662"/>
            <a:ext cx="12192000" cy="700361"/>
            <a:chOff x="0" y="6157638"/>
            <a:chExt cx="12192000" cy="700361"/>
          </a:xfrm>
        </p:grpSpPr>
        <p:sp>
          <p:nvSpPr>
            <p:cNvPr id="5" name="Google Shape;179;p15">
              <a:extLst>
                <a:ext uri="{FF2B5EF4-FFF2-40B4-BE49-F238E27FC236}">
                  <a16:creationId xmlns:a16="http://schemas.microsoft.com/office/drawing/2014/main" id="{2F38A46D-4FA0-A046-8833-706E5A35D050}"/>
                </a:ext>
              </a:extLst>
            </p:cNvPr>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 name="Google Shape;180;p15">
              <a:extLst>
                <a:ext uri="{FF2B5EF4-FFF2-40B4-BE49-F238E27FC236}">
                  <a16:creationId xmlns:a16="http://schemas.microsoft.com/office/drawing/2014/main" id="{6B6C5A2F-A8FC-8D48-9E5A-7310E6DA23A2}"/>
                </a:ext>
              </a:extLst>
            </p:cNvPr>
            <p:cNvPicPr preferRelativeResize="0"/>
            <p:nvPr/>
          </p:nvPicPr>
          <p:blipFill rotWithShape="1">
            <a:blip r:embed="rId2">
              <a:alphaModFix/>
            </a:blip>
            <a:srcRect/>
            <a:stretch/>
          </p:blipFill>
          <p:spPr>
            <a:xfrm>
              <a:off x="296939" y="6230630"/>
              <a:ext cx="1686861" cy="554376"/>
            </a:xfrm>
            <a:prstGeom prst="rect">
              <a:avLst/>
            </a:prstGeom>
            <a:noFill/>
            <a:ln>
              <a:noFill/>
            </a:ln>
          </p:spPr>
        </p:pic>
        <p:sp>
          <p:nvSpPr>
            <p:cNvPr id="7" name="Google Shape;181;p15">
              <a:extLst>
                <a:ext uri="{FF2B5EF4-FFF2-40B4-BE49-F238E27FC236}">
                  <a16:creationId xmlns:a16="http://schemas.microsoft.com/office/drawing/2014/main" id="{DA0FC22A-C2D9-114C-9724-09D331AC3AE2}"/>
                </a:ext>
              </a:extLst>
            </p:cNvPr>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8" name="Google Shape;182;p15">
              <a:extLst>
                <a:ext uri="{FF2B5EF4-FFF2-40B4-BE49-F238E27FC236}">
                  <a16:creationId xmlns:a16="http://schemas.microsoft.com/office/drawing/2014/main" id="{6B32CA52-2CE4-834E-A64A-88D2E5D8AE9C}"/>
                </a:ext>
              </a:extLst>
            </p:cNvPr>
            <p:cNvSpPr txBox="1"/>
            <p:nvPr/>
          </p:nvSpPr>
          <p:spPr>
            <a:xfrm>
              <a:off x="4561637" y="6504282"/>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cxnSp>
        <p:nvCxnSpPr>
          <p:cNvPr id="10" name="Connecteur droit 9">
            <a:extLst>
              <a:ext uri="{FF2B5EF4-FFF2-40B4-BE49-F238E27FC236}">
                <a16:creationId xmlns:a16="http://schemas.microsoft.com/office/drawing/2014/main" id="{F4DD99B2-87D6-DA40-85F7-9F46D1034BA5}"/>
              </a:ext>
            </a:extLst>
          </p:cNvPr>
          <p:cNvCxnSpPr/>
          <p:nvPr/>
        </p:nvCxnSpPr>
        <p:spPr>
          <a:xfrm>
            <a:off x="6096000" y="1339403"/>
            <a:ext cx="0" cy="4649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2">
            <a:extLst>
              <a:ext uri="{FF2B5EF4-FFF2-40B4-BE49-F238E27FC236}">
                <a16:creationId xmlns:a16="http://schemas.microsoft.com/office/drawing/2014/main" id="{984C3F4A-D41E-7F47-8E97-08A320A85493}"/>
              </a:ext>
            </a:extLst>
          </p:cNvPr>
          <p:cNvSpPr txBox="1">
            <a:spLocks/>
          </p:cNvSpPr>
          <p:nvPr/>
        </p:nvSpPr>
        <p:spPr>
          <a:xfrm>
            <a:off x="6304234" y="1103896"/>
            <a:ext cx="5589767" cy="21802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lnSpc>
                <a:spcPct val="100000"/>
              </a:lnSpc>
              <a:buFont typeface="Arial"/>
              <a:buNone/>
            </a:pPr>
            <a:r>
              <a:rPr lang="fr-CH" u="sng" dirty="0"/>
              <a:t>Points Négatifs</a:t>
            </a:r>
          </a:p>
          <a:p>
            <a:pPr algn="just">
              <a:lnSpc>
                <a:spcPct val="100000"/>
              </a:lnSpc>
            </a:pPr>
            <a:r>
              <a:rPr lang="fr-CH" dirty="0"/>
              <a:t>Situation sanitaire: Covid-19 à entravé le bon déroulement du cours. </a:t>
            </a:r>
          </a:p>
          <a:p>
            <a:pPr marL="114300" indent="0" algn="just">
              <a:lnSpc>
                <a:spcPct val="100000"/>
              </a:lnSpc>
              <a:buNone/>
            </a:pPr>
            <a:endParaRPr lang="fr-CH" dirty="0"/>
          </a:p>
        </p:txBody>
      </p:sp>
      <p:sp>
        <p:nvSpPr>
          <p:cNvPr id="12" name="Multiplication 11">
            <a:extLst>
              <a:ext uri="{FF2B5EF4-FFF2-40B4-BE49-F238E27FC236}">
                <a16:creationId xmlns:a16="http://schemas.microsoft.com/office/drawing/2014/main" id="{4770E615-F837-FF4E-8622-40A711E19F6E}"/>
              </a:ext>
            </a:extLst>
          </p:cNvPr>
          <p:cNvSpPr/>
          <p:nvPr/>
        </p:nvSpPr>
        <p:spPr>
          <a:xfrm>
            <a:off x="7896112" y="2743200"/>
            <a:ext cx="397882" cy="347730"/>
          </a:xfrm>
          <a:prstGeom prst="mathMultiply">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Bulle ronde 21">
            <a:extLst>
              <a:ext uri="{FF2B5EF4-FFF2-40B4-BE49-F238E27FC236}">
                <a16:creationId xmlns:a16="http://schemas.microsoft.com/office/drawing/2014/main" id="{3F0B9685-D4C7-6442-BCFC-21D5AE43AA66}"/>
              </a:ext>
            </a:extLst>
          </p:cNvPr>
          <p:cNvSpPr/>
          <p:nvPr/>
        </p:nvSpPr>
        <p:spPr>
          <a:xfrm>
            <a:off x="9447312" y="2835355"/>
            <a:ext cx="1934308" cy="1043972"/>
          </a:xfrm>
          <a:prstGeom prst="wedgeEllipseCallout">
            <a:avLst>
              <a:gd name="adj1" fmla="val -47392"/>
              <a:gd name="adj2" fmla="val 7042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ZoneTexte 22">
            <a:extLst>
              <a:ext uri="{FF2B5EF4-FFF2-40B4-BE49-F238E27FC236}">
                <a16:creationId xmlns:a16="http://schemas.microsoft.com/office/drawing/2014/main" id="{E865963A-2823-0540-8B03-1E3D858214B9}"/>
              </a:ext>
            </a:extLst>
          </p:cNvPr>
          <p:cNvSpPr txBox="1"/>
          <p:nvPr/>
        </p:nvSpPr>
        <p:spPr>
          <a:xfrm>
            <a:off x="9602317" y="2969404"/>
            <a:ext cx="1899125" cy="830997"/>
          </a:xfrm>
          <a:prstGeom prst="rect">
            <a:avLst/>
          </a:prstGeom>
          <a:noFill/>
        </p:spPr>
        <p:txBody>
          <a:bodyPr wrap="square" rtlCol="0">
            <a:spAutoFit/>
          </a:bodyPr>
          <a:lstStyle/>
          <a:p>
            <a:r>
              <a:rPr lang="fr-CH" sz="4800" b="1" dirty="0">
                <a:solidFill>
                  <a:schemeClr val="tx1"/>
                </a:solidFill>
                <a:latin typeface="STCaiyun" panose="02010800040101010101" pitchFamily="2" charset="-122"/>
                <a:ea typeface="STCaiyun" panose="02010800040101010101" pitchFamily="2" charset="-122"/>
              </a:rPr>
              <a:t>Merci</a:t>
            </a:r>
          </a:p>
        </p:txBody>
      </p:sp>
      <p:pic>
        <p:nvPicPr>
          <p:cNvPr id="27" name="Image 26" descr="Une image contenant dessin, alimentation, lumière&#10;&#10;Description générée automatiquement">
            <a:extLst>
              <a:ext uri="{FF2B5EF4-FFF2-40B4-BE49-F238E27FC236}">
                <a16:creationId xmlns:a16="http://schemas.microsoft.com/office/drawing/2014/main" id="{971F521A-00C6-B342-A8F3-576ADD7E9A01}"/>
              </a:ext>
            </a:extLst>
          </p:cNvPr>
          <p:cNvPicPr>
            <a:picLocks noChangeAspect="1"/>
          </p:cNvPicPr>
          <p:nvPr/>
        </p:nvPicPr>
        <p:blipFill>
          <a:blip r:embed="rId3"/>
          <a:stretch>
            <a:fillRect/>
          </a:stretch>
        </p:blipFill>
        <p:spPr>
          <a:xfrm>
            <a:off x="7802566" y="4060773"/>
            <a:ext cx="2593102" cy="1811120"/>
          </a:xfrm>
          <a:prstGeom prst="rect">
            <a:avLst/>
          </a:prstGeom>
        </p:spPr>
      </p:pic>
    </p:spTree>
    <p:extLst>
      <p:ext uri="{BB962C8B-B14F-4D97-AF65-F5344CB8AC3E}">
        <p14:creationId xmlns:p14="http://schemas.microsoft.com/office/powerpoint/2010/main" val="43456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B4DF5E-E50F-C142-8F35-FFBB37F4BAFE}"/>
              </a:ext>
            </a:extLst>
          </p:cNvPr>
          <p:cNvSpPr>
            <a:spLocks noGrp="1"/>
          </p:cNvSpPr>
          <p:nvPr>
            <p:ph type="title"/>
          </p:nvPr>
        </p:nvSpPr>
        <p:spPr/>
        <p:txBody>
          <a:bodyPr/>
          <a:lstStyle/>
          <a:p>
            <a:r>
              <a:rPr lang="fr-CH" dirty="0"/>
              <a:t>Source image </a:t>
            </a:r>
          </a:p>
        </p:txBody>
      </p:sp>
      <p:sp>
        <p:nvSpPr>
          <p:cNvPr id="4" name="Espace réservé du texte 3">
            <a:extLst>
              <a:ext uri="{FF2B5EF4-FFF2-40B4-BE49-F238E27FC236}">
                <a16:creationId xmlns:a16="http://schemas.microsoft.com/office/drawing/2014/main" id="{88DB5068-03A7-7C47-97FB-95EC4E6530A7}"/>
              </a:ext>
            </a:extLst>
          </p:cNvPr>
          <p:cNvSpPr txBox="1">
            <a:spLocks noGrp="1"/>
          </p:cNvSpPr>
          <p:nvPr>
            <p:ph type="body" idx="1"/>
          </p:nvPr>
        </p:nvSpPr>
        <p:spPr>
          <a:xfrm>
            <a:off x="838200" y="1825625"/>
            <a:ext cx="10515600" cy="2879722"/>
          </a:xfrm>
          <a:prstGeom prst="rect">
            <a:avLst/>
          </a:prstGeom>
          <a:noFill/>
        </p:spPr>
        <p:txBody>
          <a:bodyPr wrap="square" rtlCol="0">
            <a:spAutoFit/>
          </a:bodyPr>
          <a:lstStyle/>
          <a:p>
            <a:r>
              <a:rPr lang="fr-CH" sz="4800" i="1" dirty="0"/>
              <a:t>Source: https://</a:t>
            </a:r>
            <a:r>
              <a:rPr lang="fr-CH" sz="4800" i="1" dirty="0" err="1"/>
              <a:t>pixabay.com</a:t>
            </a:r>
            <a:r>
              <a:rPr lang="fr-CH" sz="4800" i="1" dirty="0"/>
              <a:t>/</a:t>
            </a:r>
            <a:r>
              <a:rPr lang="fr-CH" sz="4800" i="1" dirty="0" err="1"/>
              <a:t>fr</a:t>
            </a:r>
            <a:r>
              <a:rPr lang="fr-CH" sz="4800" i="1" dirty="0"/>
              <a:t>/illustrations/thumbs-up-visage-souriant-emoji-4007573/</a:t>
            </a:r>
          </a:p>
        </p:txBody>
      </p:sp>
    </p:spTree>
    <p:extLst>
      <p:ext uri="{BB962C8B-B14F-4D97-AF65-F5344CB8AC3E}">
        <p14:creationId xmlns:p14="http://schemas.microsoft.com/office/powerpoint/2010/main" val="420797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838200" y="20562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fr-CH" sz="4000" dirty="0">
                <a:latin typeface="Calibri Light" panose="020F0302020204030204" pitchFamily="34" charset="0"/>
                <a:cs typeface="Calibri Light" panose="020F0302020204030204" pitchFamily="34" charset="0"/>
              </a:rPr>
              <a:t>Background</a:t>
            </a:r>
            <a:endParaRPr sz="4000" dirty="0">
              <a:latin typeface="Calibri Light" panose="020F0302020204030204" pitchFamily="34" charset="0"/>
              <a:cs typeface="Calibri Light" panose="020F0302020204030204" pitchFamily="34" charset="0"/>
            </a:endParaRPr>
          </a:p>
        </p:txBody>
      </p:sp>
      <p:sp>
        <p:nvSpPr>
          <p:cNvPr id="103" name="Google Shape;103;p14"/>
          <p:cNvSpPr txBox="1">
            <a:spLocks noGrp="1"/>
          </p:cNvSpPr>
          <p:nvPr>
            <p:ph type="body" idx="1"/>
          </p:nvPr>
        </p:nvSpPr>
        <p:spPr>
          <a:xfrm>
            <a:off x="838200" y="1372696"/>
            <a:ext cx="10515600" cy="45243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None/>
            </a:pPr>
            <a:r>
              <a:rPr lang="fr-CH" u="sng" dirty="0">
                <a:latin typeface="Calibri Light" panose="020F0302020204030204" pitchFamily="34" charset="0"/>
                <a:cs typeface="Calibri Light" panose="020F0302020204030204" pitchFamily="34" charset="0"/>
                <a:sym typeface="Calibri"/>
              </a:rPr>
              <a:t>Buts du projet</a:t>
            </a:r>
            <a:endParaRPr dirty="0">
              <a:latin typeface="Calibri Light" panose="020F0302020204030204" pitchFamily="34" charset="0"/>
              <a:cs typeface="Calibri Light" panose="020F0302020204030204" pitchFamily="34" charset="0"/>
            </a:endParaRPr>
          </a:p>
          <a:p>
            <a:pPr marL="228600" lvl="0" indent="-228600" algn="just" rtl="0">
              <a:lnSpc>
                <a:spcPct val="150000"/>
              </a:lnSpc>
              <a:spcBef>
                <a:spcPts val="1000"/>
              </a:spcBef>
              <a:spcAft>
                <a:spcPts val="0"/>
              </a:spcAft>
              <a:buClr>
                <a:schemeClr val="dk1"/>
              </a:buClr>
              <a:buSzPts val="2800"/>
              <a:buChar char="•"/>
            </a:pPr>
            <a:r>
              <a:rPr lang="fr-CH" sz="2000" dirty="0">
                <a:latin typeface="Calibri Light" panose="020F0302020204030204" pitchFamily="34" charset="0"/>
                <a:cs typeface="Calibri Light" panose="020F0302020204030204" pitchFamily="34" charset="0"/>
                <a:sym typeface="Calibri"/>
              </a:rPr>
              <a:t>La réponse au stress est-elle uniforme ou sujette à une échelle de réponse?</a:t>
            </a:r>
          </a:p>
          <a:p>
            <a:pPr marL="0" lvl="0" indent="0" algn="just" rtl="0">
              <a:lnSpc>
                <a:spcPct val="150000"/>
              </a:lnSpc>
              <a:spcBef>
                <a:spcPts val="1000"/>
              </a:spcBef>
              <a:spcAft>
                <a:spcPts val="0"/>
              </a:spcAft>
              <a:buClr>
                <a:schemeClr val="dk1"/>
              </a:buClr>
              <a:buSzPts val="2800"/>
              <a:buNone/>
            </a:pPr>
            <a:endParaRPr sz="2000" dirty="0">
              <a:latin typeface="Calibri Light" panose="020F0302020204030204" pitchFamily="34" charset="0"/>
              <a:cs typeface="Calibri Light" panose="020F0302020204030204" pitchFamily="34" charset="0"/>
            </a:endParaRPr>
          </a:p>
          <a:p>
            <a:pPr marL="228600" lvl="0" indent="-228600" algn="just" rtl="0">
              <a:lnSpc>
                <a:spcPct val="150000"/>
              </a:lnSpc>
              <a:spcBef>
                <a:spcPts val="1000"/>
              </a:spcBef>
              <a:spcAft>
                <a:spcPts val="0"/>
              </a:spcAft>
              <a:buClr>
                <a:schemeClr val="dk1"/>
              </a:buClr>
              <a:buSzPts val="2800"/>
              <a:buChar char="•"/>
            </a:pPr>
            <a:r>
              <a:rPr lang="fr-CH" sz="2000" dirty="0">
                <a:latin typeface="Calibri Light" panose="020F0302020204030204" pitchFamily="34" charset="0"/>
                <a:cs typeface="Calibri Light" panose="020F0302020204030204" pitchFamily="34" charset="0"/>
                <a:sym typeface="Calibri"/>
              </a:rPr>
              <a:t>Est-ce que les cellules stressées répondent toutes de la même façon face à cette source de stress ou existe-t-il une diversité de réaction?</a:t>
            </a:r>
          </a:p>
          <a:p>
            <a:pPr marL="228600" lvl="0" indent="-228600" algn="just" rtl="0">
              <a:lnSpc>
                <a:spcPct val="150000"/>
              </a:lnSpc>
              <a:spcBef>
                <a:spcPts val="1000"/>
              </a:spcBef>
              <a:spcAft>
                <a:spcPts val="0"/>
              </a:spcAft>
              <a:buClr>
                <a:schemeClr val="dk1"/>
              </a:buClr>
              <a:buSzPts val="2800"/>
              <a:buChar char="•"/>
            </a:pPr>
            <a:endParaRPr lang="fr-CH" sz="2000" dirty="0">
              <a:latin typeface="Calibri Light" panose="020F0302020204030204" pitchFamily="34" charset="0"/>
              <a:cs typeface="Calibri Light" panose="020F0302020204030204" pitchFamily="34" charset="0"/>
              <a:sym typeface="Calibri"/>
            </a:endParaRPr>
          </a:p>
          <a:p>
            <a:pPr marL="228600" lvl="0" indent="-228600" algn="just" rtl="0">
              <a:lnSpc>
                <a:spcPct val="150000"/>
              </a:lnSpc>
              <a:spcBef>
                <a:spcPts val="1000"/>
              </a:spcBef>
              <a:spcAft>
                <a:spcPts val="0"/>
              </a:spcAft>
              <a:buClr>
                <a:schemeClr val="dk1"/>
              </a:buClr>
              <a:buSzPts val="2800"/>
              <a:buChar char="•"/>
            </a:pPr>
            <a:r>
              <a:rPr lang="fr-CH" sz="2000" dirty="0">
                <a:latin typeface="Calibri Light" panose="020F0302020204030204" pitchFamily="34" charset="0"/>
                <a:cs typeface="Calibri Light" panose="020F0302020204030204" pitchFamily="34" charset="0"/>
              </a:rPr>
              <a:t>Définir une mesure de stress permettant de quantifier le stress dans la population de levure.</a:t>
            </a:r>
            <a:endParaRPr sz="2000" dirty="0">
              <a:latin typeface="Calibri Light" panose="020F0302020204030204" pitchFamily="34" charset="0"/>
              <a:cs typeface="Calibri Light" panose="020F0302020204030204" pitchFamily="34" charset="0"/>
            </a:endParaRPr>
          </a:p>
        </p:txBody>
      </p:sp>
      <p:grpSp>
        <p:nvGrpSpPr>
          <p:cNvPr id="104" name="Google Shape;104;p14"/>
          <p:cNvGrpSpPr/>
          <p:nvPr/>
        </p:nvGrpSpPr>
        <p:grpSpPr>
          <a:xfrm>
            <a:off x="0" y="6157638"/>
            <a:ext cx="12192000" cy="700361"/>
            <a:chOff x="0" y="6157638"/>
            <a:chExt cx="12192000" cy="700361"/>
          </a:xfrm>
        </p:grpSpPr>
        <p:sp>
          <p:nvSpPr>
            <p:cNvPr id="105" name="Google Shape;105;p14"/>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6" name="Google Shape;106;p14"/>
            <p:cNvPicPr preferRelativeResize="0"/>
            <p:nvPr/>
          </p:nvPicPr>
          <p:blipFill rotWithShape="1">
            <a:blip r:embed="rId3">
              <a:alphaModFix/>
            </a:blip>
            <a:srcRect/>
            <a:stretch/>
          </p:blipFill>
          <p:spPr>
            <a:xfrm>
              <a:off x="296939" y="6230630"/>
              <a:ext cx="1686861" cy="554376"/>
            </a:xfrm>
            <a:prstGeom prst="rect">
              <a:avLst/>
            </a:prstGeom>
            <a:noFill/>
            <a:ln>
              <a:noFill/>
            </a:ln>
          </p:spPr>
        </p:pic>
        <p:sp>
          <p:nvSpPr>
            <p:cNvPr id="107" name="Google Shape;107;p14"/>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108" name="Google Shape;108;p14"/>
            <p:cNvSpPr txBox="1"/>
            <p:nvPr/>
          </p:nvSpPr>
          <p:spPr>
            <a:xfrm>
              <a:off x="4456109" y="6507915"/>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sp>
        <p:nvSpPr>
          <p:cNvPr id="2" name="Sourire 1">
            <a:extLst>
              <a:ext uri="{FF2B5EF4-FFF2-40B4-BE49-F238E27FC236}">
                <a16:creationId xmlns:a16="http://schemas.microsoft.com/office/drawing/2014/main" id="{5CE2DE37-C7A5-0442-8922-2448B13BBB53}"/>
              </a:ext>
            </a:extLst>
          </p:cNvPr>
          <p:cNvSpPr/>
          <p:nvPr/>
        </p:nvSpPr>
        <p:spPr>
          <a:xfrm>
            <a:off x="9908363" y="2158822"/>
            <a:ext cx="412124" cy="374881"/>
          </a:xfrm>
          <a:prstGeom prst="smileyFac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6" name="Groupe 5">
            <a:extLst>
              <a:ext uri="{FF2B5EF4-FFF2-40B4-BE49-F238E27FC236}">
                <a16:creationId xmlns:a16="http://schemas.microsoft.com/office/drawing/2014/main" id="{973F0457-E53E-DD4A-BFDE-AC0F84BCE9F5}"/>
              </a:ext>
            </a:extLst>
          </p:cNvPr>
          <p:cNvGrpSpPr/>
          <p:nvPr/>
        </p:nvGrpSpPr>
        <p:grpSpPr>
          <a:xfrm>
            <a:off x="10737120" y="1531192"/>
            <a:ext cx="540913" cy="461665"/>
            <a:chOff x="9908363" y="936018"/>
            <a:chExt cx="540913" cy="461665"/>
          </a:xfrm>
        </p:grpSpPr>
        <p:sp>
          <p:nvSpPr>
            <p:cNvPr id="4" name="Bulle ronde 3">
              <a:extLst>
                <a:ext uri="{FF2B5EF4-FFF2-40B4-BE49-F238E27FC236}">
                  <a16:creationId xmlns:a16="http://schemas.microsoft.com/office/drawing/2014/main" id="{93CF951B-8C21-0941-A730-49F3D622EB93}"/>
                </a:ext>
              </a:extLst>
            </p:cNvPr>
            <p:cNvSpPr/>
            <p:nvPr/>
          </p:nvSpPr>
          <p:spPr>
            <a:xfrm>
              <a:off x="9908363" y="961005"/>
              <a:ext cx="540913" cy="411692"/>
            </a:xfrm>
            <a:prstGeom prst="wedgeEllipseCallout">
              <a:avLst>
                <a:gd name="adj1" fmla="val -120833"/>
                <a:gd name="adj2" fmla="val 1140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ZoneTexte 4">
              <a:extLst>
                <a:ext uri="{FF2B5EF4-FFF2-40B4-BE49-F238E27FC236}">
                  <a16:creationId xmlns:a16="http://schemas.microsoft.com/office/drawing/2014/main" id="{00A7C38F-CC4F-F844-AF25-167D9D3533AB}"/>
                </a:ext>
              </a:extLst>
            </p:cNvPr>
            <p:cNvSpPr txBox="1"/>
            <p:nvPr/>
          </p:nvSpPr>
          <p:spPr>
            <a:xfrm>
              <a:off x="10000725" y="936018"/>
              <a:ext cx="372218" cy="461665"/>
            </a:xfrm>
            <a:prstGeom prst="rect">
              <a:avLst/>
            </a:prstGeom>
            <a:noFill/>
          </p:spPr>
          <p:txBody>
            <a:bodyPr wrap="none" rtlCol="0">
              <a:spAutoFit/>
            </a:bodyPr>
            <a:lstStyle/>
            <a:p>
              <a:r>
                <a:rPr lang="fr-CH" sz="2400" b="1" dirty="0"/>
                <a: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2;p14">
            <a:extLst>
              <a:ext uri="{FF2B5EF4-FFF2-40B4-BE49-F238E27FC236}">
                <a16:creationId xmlns:a16="http://schemas.microsoft.com/office/drawing/2014/main" id="{7AEBC146-E556-034D-B690-A356DAB79FAF}"/>
              </a:ext>
            </a:extLst>
          </p:cNvPr>
          <p:cNvSpPr txBox="1">
            <a:spLocks/>
          </p:cNvSpPr>
          <p:nvPr/>
        </p:nvSpPr>
        <p:spPr>
          <a:xfrm>
            <a:off x="838200" y="253756"/>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fr-CH" sz="4000" dirty="0">
                <a:latin typeface="Calibri Light" panose="020F0302020204030204" pitchFamily="34" charset="0"/>
                <a:cs typeface="Calibri Light" panose="020F0302020204030204" pitchFamily="34" charset="0"/>
              </a:rPr>
              <a:t>Background</a:t>
            </a:r>
          </a:p>
        </p:txBody>
      </p:sp>
      <p:sp>
        <p:nvSpPr>
          <p:cNvPr id="5" name="Google Shape;103;p14">
            <a:extLst>
              <a:ext uri="{FF2B5EF4-FFF2-40B4-BE49-F238E27FC236}">
                <a16:creationId xmlns:a16="http://schemas.microsoft.com/office/drawing/2014/main" id="{8AC341F0-376C-3E44-8AD7-F61F476F6CCA}"/>
              </a:ext>
            </a:extLst>
          </p:cNvPr>
          <p:cNvSpPr txBox="1">
            <a:spLocks/>
          </p:cNvSpPr>
          <p:nvPr/>
        </p:nvSpPr>
        <p:spPr>
          <a:xfrm>
            <a:off x="838200" y="1579319"/>
            <a:ext cx="10515600" cy="428324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SzPts val="2800"/>
              <a:buFont typeface="Arial"/>
              <a:buNone/>
            </a:pPr>
            <a:r>
              <a:rPr lang="fr-CH" u="sng" dirty="0">
                <a:latin typeface="Calibri Light" panose="020F0302020204030204" pitchFamily="34" charset="0"/>
                <a:cs typeface="Calibri Light" panose="020F0302020204030204" pitchFamily="34" charset="0"/>
              </a:rPr>
              <a:t>Le papier scientifique</a:t>
            </a:r>
          </a:p>
          <a:p>
            <a:pPr indent="-457200" algn="just">
              <a:lnSpc>
                <a:spcPct val="150000"/>
              </a:lnSpc>
              <a:buSzPts val="2800"/>
            </a:pPr>
            <a:r>
              <a:rPr lang="fr-CH" sz="2000" dirty="0">
                <a:latin typeface="Calibri Light" panose="020F0302020204030204" pitchFamily="34" charset="0"/>
                <a:cs typeface="Calibri Light" panose="020F0302020204030204" pitchFamily="34" charset="0"/>
              </a:rPr>
              <a:t>Utilisation de sel (</a:t>
            </a:r>
            <a:r>
              <a:rPr lang="fr-CH" sz="2000" dirty="0" err="1">
                <a:latin typeface="Calibri Light" panose="020F0302020204030204" pitchFamily="34" charset="0"/>
                <a:cs typeface="Calibri Light" panose="020F0302020204030204" pitchFamily="34" charset="0"/>
              </a:rPr>
              <a:t>NaCl</a:t>
            </a:r>
            <a:r>
              <a:rPr lang="fr-CH" sz="2000" dirty="0">
                <a:latin typeface="Calibri Light" panose="020F0302020204030204" pitchFamily="34" charset="0"/>
                <a:cs typeface="Calibri Light" panose="020F0302020204030204" pitchFamily="34" charset="0"/>
              </a:rPr>
              <a:t>) pour induire un stress chez les levures (</a:t>
            </a:r>
            <a:r>
              <a:rPr lang="fr-CH" sz="2000" i="1" dirty="0" err="1">
                <a:latin typeface="Calibri Light" panose="020F0302020204030204" pitchFamily="34" charset="0"/>
                <a:cs typeface="Calibri Light" panose="020F0302020204030204" pitchFamily="34" charset="0"/>
              </a:rPr>
              <a:t>Charomyces</a:t>
            </a:r>
            <a:r>
              <a:rPr lang="fr-CH" sz="2000" i="1" dirty="0">
                <a:latin typeface="Calibri Light" panose="020F0302020204030204" pitchFamily="34" charset="0"/>
                <a:cs typeface="Calibri Light" panose="020F0302020204030204" pitchFamily="34" charset="0"/>
              </a:rPr>
              <a:t> cerevisiae).</a:t>
            </a:r>
          </a:p>
          <a:p>
            <a:pPr marL="0" indent="0" algn="just">
              <a:lnSpc>
                <a:spcPct val="150000"/>
              </a:lnSpc>
              <a:buSzPts val="2800"/>
              <a:buNone/>
            </a:pPr>
            <a:endParaRPr lang="fr-CH" sz="2000" i="1" dirty="0">
              <a:latin typeface="Calibri Light" panose="020F0302020204030204" pitchFamily="34" charset="0"/>
              <a:cs typeface="Calibri Light" panose="020F0302020204030204" pitchFamily="34" charset="0"/>
            </a:endParaRPr>
          </a:p>
          <a:p>
            <a:pPr indent="-457200" algn="just">
              <a:lnSpc>
                <a:spcPct val="150000"/>
              </a:lnSpc>
              <a:buSzPts val="2800"/>
            </a:pPr>
            <a:r>
              <a:rPr lang="fr-CH" sz="2000" dirty="0">
                <a:latin typeface="Calibri Light" panose="020F0302020204030204" pitchFamily="34" charset="0"/>
                <a:cs typeface="Calibri Light" panose="020F0302020204030204" pitchFamily="34" charset="0"/>
              </a:rPr>
              <a:t>Leur objectif est d’explorer la variation d’individu au sein de la population de levures et d’identifier les gènes responsables de ces variations (</a:t>
            </a:r>
            <a:r>
              <a:rPr lang="fr-CH" sz="2000" dirty="0" err="1">
                <a:latin typeface="Calibri Light" panose="020F0302020204030204" pitchFamily="34" charset="0"/>
                <a:cs typeface="Calibri Light" panose="020F0302020204030204" pitchFamily="34" charset="0"/>
              </a:rPr>
              <a:t>transcriptome</a:t>
            </a:r>
            <a:r>
              <a:rPr lang="fr-CH" sz="2000" dirty="0">
                <a:latin typeface="Calibri Light" panose="020F0302020204030204" pitchFamily="34" charset="0"/>
                <a:cs typeface="Calibri Light" panose="020F0302020204030204" pitchFamily="34" charset="0"/>
              </a:rPr>
              <a:t>)</a:t>
            </a:r>
          </a:p>
          <a:p>
            <a:pPr marL="0" indent="0" algn="just">
              <a:lnSpc>
                <a:spcPct val="150000"/>
              </a:lnSpc>
              <a:buSzPts val="2800"/>
              <a:buNone/>
            </a:pPr>
            <a:endParaRPr lang="fr-CH" sz="2000" dirty="0">
              <a:latin typeface="Calibri Light" panose="020F0302020204030204" pitchFamily="34" charset="0"/>
              <a:cs typeface="Calibri Light" panose="020F0302020204030204" pitchFamily="34" charset="0"/>
            </a:endParaRPr>
          </a:p>
          <a:p>
            <a:pPr marL="0" indent="0" algn="just">
              <a:lnSpc>
                <a:spcPct val="150000"/>
              </a:lnSpc>
              <a:buSzPts val="2800"/>
              <a:buNone/>
            </a:pPr>
            <a:r>
              <a:rPr lang="fr-CH" sz="2000" dirty="0">
                <a:latin typeface="Calibri Light" panose="020F0302020204030204" pitchFamily="34" charset="0"/>
                <a:cs typeface="Calibri Light" panose="020F0302020204030204" pitchFamily="34" charset="0"/>
              </a:rPr>
              <a:t>Les levures stressées arrêtent de grandir→ expression gènes ribosomales diminue (structure de la cellule)</a:t>
            </a:r>
          </a:p>
        </p:txBody>
      </p:sp>
      <p:grpSp>
        <p:nvGrpSpPr>
          <p:cNvPr id="6" name="Google Shape;104;p14">
            <a:extLst>
              <a:ext uri="{FF2B5EF4-FFF2-40B4-BE49-F238E27FC236}">
                <a16:creationId xmlns:a16="http://schemas.microsoft.com/office/drawing/2014/main" id="{DEDEDDBF-FA92-BB41-9C99-F649E20663DB}"/>
              </a:ext>
            </a:extLst>
          </p:cNvPr>
          <p:cNvGrpSpPr/>
          <p:nvPr/>
        </p:nvGrpSpPr>
        <p:grpSpPr>
          <a:xfrm>
            <a:off x="0" y="6157638"/>
            <a:ext cx="12192000" cy="700361"/>
            <a:chOff x="0" y="6157638"/>
            <a:chExt cx="12192000" cy="700361"/>
          </a:xfrm>
        </p:grpSpPr>
        <p:sp>
          <p:nvSpPr>
            <p:cNvPr id="7" name="Google Shape;105;p14">
              <a:extLst>
                <a:ext uri="{FF2B5EF4-FFF2-40B4-BE49-F238E27FC236}">
                  <a16:creationId xmlns:a16="http://schemas.microsoft.com/office/drawing/2014/main" id="{6B979DE8-473B-9F46-84A9-858598ACC6C9}"/>
                </a:ext>
              </a:extLst>
            </p:cNvPr>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 name="Google Shape;106;p14">
              <a:extLst>
                <a:ext uri="{FF2B5EF4-FFF2-40B4-BE49-F238E27FC236}">
                  <a16:creationId xmlns:a16="http://schemas.microsoft.com/office/drawing/2014/main" id="{357D2AB9-6A7B-0343-B3CC-64DE8867007A}"/>
                </a:ext>
              </a:extLst>
            </p:cNvPr>
            <p:cNvPicPr preferRelativeResize="0"/>
            <p:nvPr/>
          </p:nvPicPr>
          <p:blipFill rotWithShape="1">
            <a:blip r:embed="rId2">
              <a:alphaModFix/>
            </a:blip>
            <a:srcRect/>
            <a:stretch/>
          </p:blipFill>
          <p:spPr>
            <a:xfrm>
              <a:off x="296939" y="6230630"/>
              <a:ext cx="1686861" cy="554376"/>
            </a:xfrm>
            <a:prstGeom prst="rect">
              <a:avLst/>
            </a:prstGeom>
            <a:noFill/>
            <a:ln>
              <a:noFill/>
            </a:ln>
          </p:spPr>
        </p:pic>
        <p:sp>
          <p:nvSpPr>
            <p:cNvPr id="9" name="Google Shape;107;p14">
              <a:extLst>
                <a:ext uri="{FF2B5EF4-FFF2-40B4-BE49-F238E27FC236}">
                  <a16:creationId xmlns:a16="http://schemas.microsoft.com/office/drawing/2014/main" id="{78E1773A-D8EE-BA40-9382-0855B1253A9C}"/>
                </a:ext>
              </a:extLst>
            </p:cNvPr>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10" name="Google Shape;108;p14">
              <a:extLst>
                <a:ext uri="{FF2B5EF4-FFF2-40B4-BE49-F238E27FC236}">
                  <a16:creationId xmlns:a16="http://schemas.microsoft.com/office/drawing/2014/main" id="{C1184C1C-829E-1949-B282-6827F65BEB88}"/>
                </a:ext>
              </a:extLst>
            </p:cNvPr>
            <p:cNvSpPr txBox="1"/>
            <p:nvPr/>
          </p:nvSpPr>
          <p:spPr>
            <a:xfrm>
              <a:off x="4456109" y="6507915"/>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435206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838200" y="167701"/>
            <a:ext cx="10515600" cy="89778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fr-CH" sz="4000" dirty="0">
                <a:latin typeface="Calibri Light" panose="020F0302020204030204" pitchFamily="34" charset="0"/>
                <a:cs typeface="Calibri Light" panose="020F0302020204030204" pitchFamily="34" charset="0"/>
              </a:rPr>
              <a:t>Background</a:t>
            </a:r>
            <a:endParaRPr sz="4000" dirty="0">
              <a:latin typeface="Calibri Light" panose="020F0302020204030204" pitchFamily="34" charset="0"/>
              <a:cs typeface="Calibri Light" panose="020F0302020204030204" pitchFamily="34" charset="0"/>
            </a:endParaRPr>
          </a:p>
        </p:txBody>
      </p:sp>
      <p:grpSp>
        <p:nvGrpSpPr>
          <p:cNvPr id="104" name="Google Shape;104;p14"/>
          <p:cNvGrpSpPr/>
          <p:nvPr/>
        </p:nvGrpSpPr>
        <p:grpSpPr>
          <a:xfrm>
            <a:off x="0" y="6157638"/>
            <a:ext cx="12192000" cy="700361"/>
            <a:chOff x="0" y="6157638"/>
            <a:chExt cx="12192000" cy="700361"/>
          </a:xfrm>
        </p:grpSpPr>
        <p:sp>
          <p:nvSpPr>
            <p:cNvPr id="105" name="Google Shape;105;p14"/>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6" name="Google Shape;106;p14"/>
            <p:cNvPicPr preferRelativeResize="0"/>
            <p:nvPr/>
          </p:nvPicPr>
          <p:blipFill rotWithShape="1">
            <a:blip r:embed="rId3">
              <a:alphaModFix/>
            </a:blip>
            <a:srcRect/>
            <a:stretch/>
          </p:blipFill>
          <p:spPr>
            <a:xfrm>
              <a:off x="296939" y="6230630"/>
              <a:ext cx="1686861" cy="554376"/>
            </a:xfrm>
            <a:prstGeom prst="rect">
              <a:avLst/>
            </a:prstGeom>
            <a:noFill/>
            <a:ln>
              <a:noFill/>
            </a:ln>
          </p:spPr>
        </p:pic>
        <p:sp>
          <p:nvSpPr>
            <p:cNvPr id="107" name="Google Shape;107;p14"/>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108" name="Google Shape;108;p14"/>
            <p:cNvSpPr txBox="1"/>
            <p:nvPr/>
          </p:nvSpPr>
          <p:spPr>
            <a:xfrm>
              <a:off x="4456109" y="6507915"/>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sp>
        <p:nvSpPr>
          <p:cNvPr id="110" name="Google Shape;110;p14"/>
          <p:cNvSpPr txBox="1"/>
          <p:nvPr/>
        </p:nvSpPr>
        <p:spPr>
          <a:xfrm>
            <a:off x="354343" y="1273608"/>
            <a:ext cx="5799061" cy="173831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Arial"/>
              <a:buNone/>
            </a:pPr>
            <a:r>
              <a:rPr lang="fr-CH" sz="2800" u="sng" dirty="0">
                <a:solidFill>
                  <a:schemeClr val="dk1"/>
                </a:solidFill>
                <a:latin typeface="Calibri Light" panose="020F0302020204030204" pitchFamily="34" charset="0"/>
                <a:ea typeface="Calibri"/>
                <a:cs typeface="Calibri Light" panose="020F0302020204030204" pitchFamily="34" charset="0"/>
                <a:sym typeface="Calibri"/>
              </a:rPr>
              <a:t>Données</a:t>
            </a:r>
            <a:endParaRPr sz="2800" dirty="0">
              <a:latin typeface="Calibri Light" panose="020F0302020204030204" pitchFamily="34" charset="0"/>
              <a:cs typeface="Calibri Light" panose="020F0302020204030204" pitchFamily="34" charset="0"/>
            </a:endParaRPr>
          </a:p>
          <a:p>
            <a:pPr marL="0" marR="0" lvl="0" indent="0" algn="just" rtl="0">
              <a:lnSpc>
                <a:spcPct val="90000"/>
              </a:lnSpc>
              <a:spcBef>
                <a:spcPts val="1000"/>
              </a:spcBef>
              <a:spcAft>
                <a:spcPts val="0"/>
              </a:spcAft>
              <a:buClr>
                <a:schemeClr val="dk1"/>
              </a:buClr>
              <a:buSzPts val="2800"/>
              <a:buFont typeface="Arial"/>
              <a:buNone/>
            </a:pPr>
            <a:r>
              <a:rPr lang="fr-CH" sz="2000" dirty="0">
                <a:solidFill>
                  <a:schemeClr val="dk1"/>
                </a:solidFill>
                <a:latin typeface="Calibri Light" panose="020F0302020204030204" pitchFamily="34" charset="0"/>
                <a:ea typeface="Calibri"/>
                <a:cs typeface="Calibri Light" panose="020F0302020204030204" pitchFamily="34" charset="0"/>
                <a:sym typeface="Calibri"/>
              </a:rPr>
              <a:t>Utilisation des données provenant du papier scientifique mentionné au début de la présentation:</a:t>
            </a:r>
          </a:p>
          <a:p>
            <a:pPr marL="342900" lvl="0" indent="-342900" algn="just">
              <a:lnSpc>
                <a:spcPct val="90000"/>
              </a:lnSpc>
              <a:spcBef>
                <a:spcPts val="1000"/>
              </a:spcBef>
              <a:buClr>
                <a:schemeClr val="dk1"/>
              </a:buClr>
              <a:buSzPts val="2800"/>
              <a:buFont typeface="Arial" panose="020B0604020202020204" pitchFamily="34" charset="0"/>
              <a:buChar char="•"/>
            </a:pPr>
            <a:r>
              <a:rPr lang="fr-CH" sz="2000" dirty="0">
                <a:solidFill>
                  <a:schemeClr val="dk1"/>
                </a:solidFill>
                <a:latin typeface="Calibri Light" panose="020F0302020204030204" pitchFamily="34" charset="0"/>
                <a:ea typeface="Calibri"/>
                <a:cs typeface="Calibri Light" panose="020F0302020204030204" pitchFamily="34" charset="0"/>
                <a:sym typeface="Calibri"/>
              </a:rPr>
              <a:t>Méthode d’analyse des données </a:t>
            </a:r>
            <a:r>
              <a:rPr lang="fr-CH" sz="2000" dirty="0">
                <a:latin typeface="Calibri Light" panose="020F0302020204030204" pitchFamily="34" charset="0"/>
                <a:cs typeface="Calibri Light" panose="020F0302020204030204" pitchFamily="34" charset="0"/>
              </a:rPr>
              <a:t>→ R.</a:t>
            </a:r>
            <a:endParaRPr lang="fr-CH" sz="2000" dirty="0">
              <a:solidFill>
                <a:schemeClr val="dk1"/>
              </a:solidFill>
              <a:latin typeface="Calibri Light" panose="020F0302020204030204" pitchFamily="34" charset="0"/>
              <a:ea typeface="Calibri"/>
              <a:cs typeface="Calibri Light" panose="020F0302020204030204" pitchFamily="34" charset="0"/>
              <a:sym typeface="Calibri"/>
            </a:endParaRPr>
          </a:p>
          <a:p>
            <a:pPr marL="342900" marR="0" lvl="0" indent="-342900" algn="just" rtl="0">
              <a:lnSpc>
                <a:spcPct val="90000"/>
              </a:lnSpc>
              <a:spcBef>
                <a:spcPts val="1000"/>
              </a:spcBef>
              <a:spcAft>
                <a:spcPts val="0"/>
              </a:spcAft>
              <a:buClr>
                <a:schemeClr val="dk1"/>
              </a:buClr>
              <a:buSzPts val="2800"/>
              <a:buFont typeface="Arial" panose="020B0604020202020204" pitchFamily="34" charset="0"/>
              <a:buChar char="•"/>
            </a:pPr>
            <a:endParaRPr sz="2000" dirty="0">
              <a:latin typeface="Calibri Light" panose="020F0302020204030204" pitchFamily="34" charset="0"/>
              <a:cs typeface="Calibri Light" panose="020F0302020204030204" pitchFamily="34" charset="0"/>
            </a:endParaRPr>
          </a:p>
        </p:txBody>
      </p:sp>
      <p:sp>
        <p:nvSpPr>
          <p:cNvPr id="9" name="Google Shape;110;p14">
            <a:extLst>
              <a:ext uri="{FF2B5EF4-FFF2-40B4-BE49-F238E27FC236}">
                <a16:creationId xmlns:a16="http://schemas.microsoft.com/office/drawing/2014/main" id="{EB820C98-8609-5A44-8F43-646444C9BB0C}"/>
              </a:ext>
            </a:extLst>
          </p:cNvPr>
          <p:cNvSpPr txBox="1"/>
          <p:nvPr/>
        </p:nvSpPr>
        <p:spPr>
          <a:xfrm>
            <a:off x="6210809" y="1273608"/>
            <a:ext cx="5799061" cy="4675908"/>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dk1"/>
              </a:buClr>
              <a:buSzPts val="2800"/>
              <a:buFont typeface="Arial"/>
              <a:buNone/>
            </a:pPr>
            <a:r>
              <a:rPr lang="fr-CH" sz="2800" u="sng" dirty="0">
                <a:solidFill>
                  <a:schemeClr val="dk1"/>
                </a:solidFill>
                <a:latin typeface="Calibri Light" panose="020F0302020204030204" pitchFamily="34" charset="0"/>
                <a:ea typeface="Calibri"/>
                <a:cs typeface="Calibri Light" panose="020F0302020204030204" pitchFamily="34" charset="0"/>
                <a:sym typeface="Calibri"/>
              </a:rPr>
              <a:t>Données du papier scientifique</a:t>
            </a:r>
          </a:p>
          <a:p>
            <a:pPr marL="914400" lvl="0" indent="-457200" algn="just">
              <a:lnSpc>
                <a:spcPct val="120000"/>
              </a:lnSpc>
              <a:spcBef>
                <a:spcPts val="1000"/>
              </a:spcBef>
              <a:buClr>
                <a:schemeClr val="dk1"/>
              </a:buClr>
              <a:buSzPts val="2800"/>
              <a:buFont typeface="Arial" panose="020B0604020202020204" pitchFamily="34" charset="0"/>
              <a:buChar char="•"/>
            </a:pPr>
            <a:r>
              <a:rPr lang="fr-CH" sz="2000" dirty="0">
                <a:solidFill>
                  <a:schemeClr val="dk1"/>
                </a:solidFill>
                <a:latin typeface="Calibri Light" panose="020F0302020204030204" pitchFamily="34" charset="0"/>
                <a:cs typeface="Calibri Light" panose="020F0302020204030204" pitchFamily="34" charset="0"/>
                <a:sym typeface="Calibri"/>
              </a:rPr>
              <a:t>Les données </a:t>
            </a:r>
            <a:r>
              <a:rPr lang="fr-CH" sz="2000" dirty="0">
                <a:latin typeface="Calibri Light" panose="020F0302020204030204" pitchFamily="34" charset="0"/>
                <a:cs typeface="Calibri Light" panose="020F0302020204030204" pitchFamily="34" charset="0"/>
              </a:rPr>
              <a:t>→ </a:t>
            </a:r>
            <a:r>
              <a:rPr lang="fr-CH" sz="2000" dirty="0">
                <a:solidFill>
                  <a:schemeClr val="dk1"/>
                </a:solidFill>
                <a:latin typeface="Calibri Light" panose="020F0302020204030204" pitchFamily="34" charset="0"/>
                <a:cs typeface="Calibri Light" panose="020F0302020204030204" pitchFamily="34" charset="0"/>
                <a:sym typeface="Calibri"/>
              </a:rPr>
              <a:t> séquençage </a:t>
            </a:r>
            <a:r>
              <a:rPr lang="fr-CH" sz="2000" dirty="0" err="1">
                <a:solidFill>
                  <a:schemeClr val="dk1"/>
                </a:solidFill>
                <a:latin typeface="Calibri Light" panose="020F0302020204030204" pitchFamily="34" charset="0"/>
                <a:cs typeface="Calibri Light" panose="020F0302020204030204" pitchFamily="34" charset="0"/>
                <a:sym typeface="Calibri"/>
              </a:rPr>
              <a:t>ARNc</a:t>
            </a:r>
            <a:r>
              <a:rPr lang="fr-CH" sz="2000" dirty="0">
                <a:solidFill>
                  <a:schemeClr val="dk1"/>
                </a:solidFill>
                <a:latin typeface="Calibri Light" panose="020F0302020204030204" pitchFamily="34" charset="0"/>
                <a:cs typeface="Calibri Light" panose="020F0302020204030204" pitchFamily="34" charset="0"/>
                <a:sym typeface="Calibri"/>
              </a:rPr>
              <a:t> (ARN-</a:t>
            </a:r>
            <a:r>
              <a:rPr lang="fr-CH" sz="2000" dirty="0" err="1">
                <a:solidFill>
                  <a:schemeClr val="dk1"/>
                </a:solidFill>
                <a:latin typeface="Calibri Light" panose="020F0302020204030204" pitchFamily="34" charset="0"/>
                <a:cs typeface="Calibri Light" panose="020F0302020204030204" pitchFamily="34" charset="0"/>
                <a:sym typeface="Calibri"/>
              </a:rPr>
              <a:t>seq</a:t>
            </a:r>
            <a:r>
              <a:rPr lang="fr-CH" sz="2000" dirty="0">
                <a:solidFill>
                  <a:schemeClr val="dk1"/>
                </a:solidFill>
                <a:latin typeface="Calibri Light" panose="020F0302020204030204" pitchFamily="34" charset="0"/>
                <a:cs typeface="Calibri Light" panose="020F0302020204030204" pitchFamily="34" charset="0"/>
                <a:sym typeface="Calibri"/>
              </a:rPr>
              <a:t>) = Etude du transcriptome cellulaire</a:t>
            </a:r>
          </a:p>
          <a:p>
            <a:pPr marL="457200" lvl="0" algn="just">
              <a:lnSpc>
                <a:spcPct val="120000"/>
              </a:lnSpc>
              <a:spcBef>
                <a:spcPts val="1000"/>
              </a:spcBef>
              <a:buClr>
                <a:schemeClr val="dk1"/>
              </a:buClr>
              <a:buSzPts val="2800"/>
            </a:pPr>
            <a:endParaRPr lang="fr-CH" sz="2000" dirty="0">
              <a:solidFill>
                <a:schemeClr val="dk1"/>
              </a:solidFill>
              <a:latin typeface="Calibri Light" panose="020F0302020204030204" pitchFamily="34" charset="0"/>
              <a:cs typeface="Calibri Light" panose="020F0302020204030204" pitchFamily="34" charset="0"/>
              <a:sym typeface="Calibri"/>
            </a:endParaRPr>
          </a:p>
          <a:p>
            <a:pPr marL="914400" lvl="0" indent="-457200" algn="just">
              <a:lnSpc>
                <a:spcPct val="120000"/>
              </a:lnSpc>
              <a:spcBef>
                <a:spcPts val="1000"/>
              </a:spcBef>
              <a:buClr>
                <a:schemeClr val="dk1"/>
              </a:buClr>
              <a:buSzPts val="2800"/>
              <a:buFont typeface="Arial" panose="020B0604020202020204" pitchFamily="34" charset="0"/>
              <a:buChar char="•"/>
            </a:pPr>
            <a:r>
              <a:rPr lang="fr-CH" sz="2000" dirty="0">
                <a:solidFill>
                  <a:schemeClr val="dk1"/>
                </a:solidFill>
                <a:latin typeface="Calibri Light" panose="020F0302020204030204" pitchFamily="34" charset="0"/>
                <a:cs typeface="Calibri Light" panose="020F0302020204030204" pitchFamily="34" charset="0"/>
                <a:sym typeface="Calibri"/>
              </a:rPr>
              <a:t>6789 gènes dont 4 groupes comportant 859 gènes sujets à une variation d’expression entre les cellules stressées et non stressées.</a:t>
            </a:r>
          </a:p>
          <a:p>
            <a:pPr marL="457200" lvl="0" algn="just">
              <a:lnSpc>
                <a:spcPct val="120000"/>
              </a:lnSpc>
              <a:spcBef>
                <a:spcPts val="1000"/>
              </a:spcBef>
              <a:buClr>
                <a:schemeClr val="dk1"/>
              </a:buClr>
              <a:buSzPts val="2800"/>
            </a:pPr>
            <a:endParaRPr lang="fr-CH" sz="2000" dirty="0">
              <a:solidFill>
                <a:schemeClr val="dk1"/>
              </a:solidFill>
              <a:latin typeface="Calibri Light" panose="020F0302020204030204" pitchFamily="34" charset="0"/>
              <a:cs typeface="Calibri Light" panose="020F0302020204030204" pitchFamily="34" charset="0"/>
              <a:sym typeface="Calibri"/>
            </a:endParaRPr>
          </a:p>
          <a:p>
            <a:pPr marL="914400" lvl="0" indent="-457200" algn="just">
              <a:lnSpc>
                <a:spcPct val="120000"/>
              </a:lnSpc>
              <a:spcBef>
                <a:spcPts val="1000"/>
              </a:spcBef>
              <a:buClr>
                <a:schemeClr val="dk1"/>
              </a:buClr>
              <a:buSzPts val="2800"/>
              <a:buFont typeface="Arial" panose="020B0604020202020204" pitchFamily="34" charset="0"/>
              <a:buChar char="•"/>
            </a:pPr>
            <a:r>
              <a:rPr lang="fr-CH" sz="2000" dirty="0">
                <a:solidFill>
                  <a:schemeClr val="dk1"/>
                </a:solidFill>
                <a:latin typeface="Calibri Light" panose="020F0302020204030204" pitchFamily="34" charset="0"/>
                <a:cs typeface="Calibri Light" panose="020F0302020204030204" pitchFamily="34" charset="0"/>
                <a:sym typeface="Calibri"/>
              </a:rPr>
              <a:t>Analyse de 163 cellules </a:t>
            </a:r>
            <a:r>
              <a:rPr lang="fr-CH" sz="2000" dirty="0">
                <a:latin typeface="Calibri Light" panose="020F0302020204030204" pitchFamily="34" charset="0"/>
                <a:cs typeface="Calibri Light" panose="020F0302020204030204" pitchFamily="34" charset="0"/>
              </a:rPr>
              <a:t>→ 80 cellules stressées + 83 cellules non-stressées.</a:t>
            </a:r>
            <a:endParaRPr sz="2000" dirty="0">
              <a:latin typeface="Calibri Light" panose="020F0302020204030204" pitchFamily="34" charset="0"/>
              <a:cs typeface="Calibri Light" panose="020F0302020204030204" pitchFamily="34" charset="0"/>
            </a:endParaRPr>
          </a:p>
          <a:p>
            <a:pPr marR="0" lvl="0" algn="just" rtl="0">
              <a:lnSpc>
                <a:spcPct val="90000"/>
              </a:lnSpc>
              <a:spcBef>
                <a:spcPts val="1000"/>
              </a:spcBef>
              <a:spcAft>
                <a:spcPts val="0"/>
              </a:spcAft>
              <a:buClr>
                <a:schemeClr val="dk1"/>
              </a:buClr>
              <a:buSzPts val="2800"/>
            </a:pPr>
            <a:endParaRPr sz="2000" dirty="0">
              <a:latin typeface="Calibri Light" panose="020F0302020204030204" pitchFamily="34" charset="0"/>
              <a:cs typeface="Calibri Light" panose="020F0302020204030204" pitchFamily="34" charset="0"/>
            </a:endParaRPr>
          </a:p>
        </p:txBody>
      </p:sp>
      <p:graphicFrame>
        <p:nvGraphicFramePr>
          <p:cNvPr id="3" name="Tableau 2">
            <a:extLst>
              <a:ext uri="{FF2B5EF4-FFF2-40B4-BE49-F238E27FC236}">
                <a16:creationId xmlns:a16="http://schemas.microsoft.com/office/drawing/2014/main" id="{F51610EE-05E1-3244-A781-7634DA422BC5}"/>
              </a:ext>
            </a:extLst>
          </p:cNvPr>
          <p:cNvGraphicFramePr>
            <a:graphicFrameLocks noGrp="1"/>
          </p:cNvGraphicFramePr>
          <p:nvPr>
            <p:extLst>
              <p:ext uri="{D42A27DB-BD31-4B8C-83A1-F6EECF244321}">
                <p14:modId xmlns:p14="http://schemas.microsoft.com/office/powerpoint/2010/main" val="3177366511"/>
              </p:ext>
            </p:extLst>
          </p:nvPr>
        </p:nvGraphicFramePr>
        <p:xfrm>
          <a:off x="296941" y="3011920"/>
          <a:ext cx="5799060" cy="2937596"/>
        </p:xfrm>
        <a:graphic>
          <a:graphicData uri="http://schemas.openxmlformats.org/drawingml/2006/table">
            <a:tbl>
              <a:tblPr firstRow="1" bandRow="1">
                <a:tableStyleId>{5C22544A-7EE6-4342-B048-85BDC9FD1C3A}</a:tableStyleId>
              </a:tblPr>
              <a:tblGrid>
                <a:gridCol w="644340">
                  <a:extLst>
                    <a:ext uri="{9D8B030D-6E8A-4147-A177-3AD203B41FA5}">
                      <a16:colId xmlns:a16="http://schemas.microsoft.com/office/drawing/2014/main" val="4118807749"/>
                    </a:ext>
                  </a:extLst>
                </a:gridCol>
                <a:gridCol w="668578">
                  <a:extLst>
                    <a:ext uri="{9D8B030D-6E8A-4147-A177-3AD203B41FA5}">
                      <a16:colId xmlns:a16="http://schemas.microsoft.com/office/drawing/2014/main" val="446981867"/>
                    </a:ext>
                  </a:extLst>
                </a:gridCol>
                <a:gridCol w="695459">
                  <a:extLst>
                    <a:ext uri="{9D8B030D-6E8A-4147-A177-3AD203B41FA5}">
                      <a16:colId xmlns:a16="http://schemas.microsoft.com/office/drawing/2014/main" val="233246299"/>
                    </a:ext>
                  </a:extLst>
                </a:gridCol>
                <a:gridCol w="476519">
                  <a:extLst>
                    <a:ext uri="{9D8B030D-6E8A-4147-A177-3AD203B41FA5}">
                      <a16:colId xmlns:a16="http://schemas.microsoft.com/office/drawing/2014/main" val="1287452412"/>
                    </a:ext>
                  </a:extLst>
                </a:gridCol>
                <a:gridCol w="736804">
                  <a:extLst>
                    <a:ext uri="{9D8B030D-6E8A-4147-A177-3AD203B41FA5}">
                      <a16:colId xmlns:a16="http://schemas.microsoft.com/office/drawing/2014/main" val="591130360"/>
                    </a:ext>
                  </a:extLst>
                </a:gridCol>
                <a:gridCol w="705489">
                  <a:extLst>
                    <a:ext uri="{9D8B030D-6E8A-4147-A177-3AD203B41FA5}">
                      <a16:colId xmlns:a16="http://schemas.microsoft.com/office/drawing/2014/main" val="3699414130"/>
                    </a:ext>
                  </a:extLst>
                </a:gridCol>
                <a:gridCol w="705679">
                  <a:extLst>
                    <a:ext uri="{9D8B030D-6E8A-4147-A177-3AD203B41FA5}">
                      <a16:colId xmlns:a16="http://schemas.microsoft.com/office/drawing/2014/main" val="2444425721"/>
                    </a:ext>
                  </a:extLst>
                </a:gridCol>
                <a:gridCol w="467139">
                  <a:extLst>
                    <a:ext uri="{9D8B030D-6E8A-4147-A177-3AD203B41FA5}">
                      <a16:colId xmlns:a16="http://schemas.microsoft.com/office/drawing/2014/main" val="2688924954"/>
                    </a:ext>
                  </a:extLst>
                </a:gridCol>
                <a:gridCol w="699053">
                  <a:extLst>
                    <a:ext uri="{9D8B030D-6E8A-4147-A177-3AD203B41FA5}">
                      <a16:colId xmlns:a16="http://schemas.microsoft.com/office/drawing/2014/main" val="306150227"/>
                    </a:ext>
                  </a:extLst>
                </a:gridCol>
              </a:tblGrid>
              <a:tr h="778284">
                <a:tc>
                  <a:txBody>
                    <a:bodyPr/>
                    <a:lstStyle/>
                    <a:p>
                      <a:pPr algn="ctr"/>
                      <a:r>
                        <a:rPr lang="fr-CH" sz="900" dirty="0">
                          <a:solidFill>
                            <a:sysClr val="windowText" lastClr="000000"/>
                          </a:solidFill>
                        </a:rPr>
                        <a:t>Cellules / Gènes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H" sz="900" dirty="0">
                          <a:solidFill>
                            <a:sysClr val="windowText" lastClr="000000"/>
                          </a:solidFill>
                        </a:rPr>
                        <a:t>Non-stressée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fr-CH" sz="900" dirty="0">
                          <a:solidFill>
                            <a:sysClr val="windowText" lastClr="000000"/>
                          </a:solidFill>
                        </a:rPr>
                        <a:t>Non-stressée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fr-CH" sz="9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fr-CH" sz="900" dirty="0">
                          <a:solidFill>
                            <a:sysClr val="windowText" lastClr="000000"/>
                          </a:solidFill>
                        </a:rPr>
                        <a:t>Non-stressée N 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fr-CH" sz="900" dirty="0">
                          <a:solidFill>
                            <a:sysClr val="windowText" lastClr="000000"/>
                          </a:solidFill>
                        </a:rPr>
                        <a:t>Stressée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fr-CH" sz="900" dirty="0">
                          <a:solidFill>
                            <a:sysClr val="windowText" lastClr="000000"/>
                          </a:solidFill>
                        </a:rPr>
                        <a:t>Stressée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fr-CH" sz="9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fr-CH" sz="900" dirty="0">
                          <a:solidFill>
                            <a:sysClr val="windowText" lastClr="000000"/>
                          </a:solidFill>
                        </a:rPr>
                        <a:t>Stressée N 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297579234"/>
                  </a:ext>
                </a:extLst>
              </a:tr>
              <a:tr h="539828">
                <a:tc>
                  <a:txBody>
                    <a:bodyPr/>
                    <a:lstStyle/>
                    <a:p>
                      <a:r>
                        <a:rPr lang="fr-CH" sz="900" dirty="0"/>
                        <a:t>Gène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fr-CH"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fr-CH"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328571109"/>
                  </a:ext>
                </a:extLst>
              </a:tr>
              <a:tr h="539828">
                <a:tc>
                  <a:txBody>
                    <a:bodyPr/>
                    <a:lstStyle/>
                    <a:p>
                      <a:r>
                        <a:rPr lang="fr-CH" sz="900" dirty="0"/>
                        <a:t>Gène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H"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fr-CH"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886962024"/>
                  </a:ext>
                </a:extLst>
              </a:tr>
              <a:tr h="539828">
                <a:tc>
                  <a:txBody>
                    <a:bodyPr/>
                    <a:lstStyle/>
                    <a:p>
                      <a:r>
                        <a:rPr lang="fr-CH" sz="9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H"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279822255"/>
                  </a:ext>
                </a:extLst>
              </a:tr>
              <a:tr h="539828">
                <a:tc>
                  <a:txBody>
                    <a:bodyPr/>
                    <a:lstStyle/>
                    <a:p>
                      <a:r>
                        <a:rPr lang="fr-CH" sz="900" dirty="0"/>
                        <a:t>Gène N 6789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H"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fr-CH"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fr-CH"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041902274"/>
                  </a:ext>
                </a:extLst>
              </a:tr>
            </a:tbl>
          </a:graphicData>
        </a:graphic>
      </p:graphicFrame>
    </p:spTree>
    <p:extLst>
      <p:ext uri="{BB962C8B-B14F-4D97-AF65-F5344CB8AC3E}">
        <p14:creationId xmlns:p14="http://schemas.microsoft.com/office/powerpoint/2010/main" val="55288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83e0c68e56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H" dirty="0"/>
              <a:t>Réaction de la levure par rapport au stress</a:t>
            </a:r>
            <a:endParaRPr dirty="0"/>
          </a:p>
        </p:txBody>
      </p:sp>
      <p:sp>
        <p:nvSpPr>
          <p:cNvPr id="257" name="Google Shape;257;g83e0c68e56_0_0"/>
          <p:cNvSpPr txBox="1">
            <a:spLocks noGrp="1"/>
          </p:cNvSpPr>
          <p:nvPr>
            <p:ph type="body" idx="1"/>
          </p:nvPr>
        </p:nvSpPr>
        <p:spPr>
          <a:xfrm>
            <a:off x="763475" y="2268474"/>
            <a:ext cx="10665049" cy="2321052"/>
          </a:xfrm>
          <a:prstGeom prst="rect">
            <a:avLst/>
          </a:prstGeom>
        </p:spPr>
        <p:txBody>
          <a:bodyPr spcFirstLastPara="1" wrap="square" lIns="91425" tIns="45700" rIns="91425" bIns="45700" anchor="t" anchorCtr="0">
            <a:noAutofit/>
          </a:bodyPr>
          <a:lstStyle/>
          <a:p>
            <a:pPr marL="457200" lvl="0" indent="-342900" algn="l" rtl="0">
              <a:lnSpc>
                <a:spcPct val="200000"/>
              </a:lnSpc>
              <a:spcBef>
                <a:spcPts val="1000"/>
              </a:spcBef>
              <a:spcAft>
                <a:spcPts val="0"/>
              </a:spcAft>
              <a:buSzPts val="1800"/>
              <a:buChar char="●"/>
            </a:pPr>
            <a:r>
              <a:rPr lang="fr-CH" sz="2400" dirty="0"/>
              <a:t>Expression de gènes de défense</a:t>
            </a:r>
            <a:endParaRPr sz="2400" dirty="0"/>
          </a:p>
          <a:p>
            <a:pPr marL="457200" lvl="0" indent="-342900" algn="l" rtl="0">
              <a:lnSpc>
                <a:spcPct val="200000"/>
              </a:lnSpc>
              <a:spcBef>
                <a:spcPts val="0"/>
              </a:spcBef>
              <a:spcAft>
                <a:spcPts val="0"/>
              </a:spcAft>
              <a:buSzPts val="1800"/>
              <a:buChar char="●"/>
            </a:pPr>
            <a:r>
              <a:rPr lang="fr-CH" sz="2400" dirty="0"/>
              <a:t>Concentration des ressources nécessaire à la survie</a:t>
            </a:r>
            <a:endParaRPr sz="2400" dirty="0"/>
          </a:p>
          <a:p>
            <a:pPr marL="457200" lvl="0" indent="-342900" algn="l" rtl="0">
              <a:lnSpc>
                <a:spcPct val="200000"/>
              </a:lnSpc>
              <a:spcBef>
                <a:spcPts val="0"/>
              </a:spcBef>
              <a:spcAft>
                <a:spcPts val="0"/>
              </a:spcAft>
              <a:buSzPts val="1800"/>
              <a:buChar char="➔"/>
            </a:pPr>
            <a:r>
              <a:rPr lang="fr-CH" sz="2400" b="1" dirty="0"/>
              <a:t>Gènes permettant à la cellule de se diviser ou de se développer réprimés</a:t>
            </a:r>
            <a:endParaRPr sz="2400" b="1" dirty="0"/>
          </a:p>
        </p:txBody>
      </p:sp>
      <p:grpSp>
        <p:nvGrpSpPr>
          <p:cNvPr id="4" name="Google Shape;178;p15">
            <a:extLst>
              <a:ext uri="{FF2B5EF4-FFF2-40B4-BE49-F238E27FC236}">
                <a16:creationId xmlns:a16="http://schemas.microsoft.com/office/drawing/2014/main" id="{1A898BA9-E7EC-410F-8A9B-C966081500EF}"/>
              </a:ext>
            </a:extLst>
          </p:cNvPr>
          <p:cNvGrpSpPr/>
          <p:nvPr/>
        </p:nvGrpSpPr>
        <p:grpSpPr>
          <a:xfrm>
            <a:off x="-1060" y="6179662"/>
            <a:ext cx="12192000" cy="700361"/>
            <a:chOff x="0" y="6157638"/>
            <a:chExt cx="12192000" cy="700361"/>
          </a:xfrm>
        </p:grpSpPr>
        <p:sp>
          <p:nvSpPr>
            <p:cNvPr id="5" name="Google Shape;179;p15">
              <a:extLst>
                <a:ext uri="{FF2B5EF4-FFF2-40B4-BE49-F238E27FC236}">
                  <a16:creationId xmlns:a16="http://schemas.microsoft.com/office/drawing/2014/main" id="{BA9F1C8A-8223-4E22-9E6B-F78E7D464A30}"/>
                </a:ext>
              </a:extLst>
            </p:cNvPr>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 name="Google Shape;180;p15">
              <a:extLst>
                <a:ext uri="{FF2B5EF4-FFF2-40B4-BE49-F238E27FC236}">
                  <a16:creationId xmlns:a16="http://schemas.microsoft.com/office/drawing/2014/main" id="{88C5DDE5-0E0B-4765-8590-DB7CB615C1B0}"/>
                </a:ext>
              </a:extLst>
            </p:cNvPr>
            <p:cNvPicPr preferRelativeResize="0"/>
            <p:nvPr/>
          </p:nvPicPr>
          <p:blipFill rotWithShape="1">
            <a:blip r:embed="rId3">
              <a:alphaModFix/>
            </a:blip>
            <a:srcRect/>
            <a:stretch/>
          </p:blipFill>
          <p:spPr>
            <a:xfrm>
              <a:off x="296939" y="6230630"/>
              <a:ext cx="1686861" cy="554376"/>
            </a:xfrm>
            <a:prstGeom prst="rect">
              <a:avLst/>
            </a:prstGeom>
            <a:noFill/>
            <a:ln>
              <a:noFill/>
            </a:ln>
          </p:spPr>
        </p:pic>
        <p:sp>
          <p:nvSpPr>
            <p:cNvPr id="7" name="Google Shape;181;p15">
              <a:extLst>
                <a:ext uri="{FF2B5EF4-FFF2-40B4-BE49-F238E27FC236}">
                  <a16:creationId xmlns:a16="http://schemas.microsoft.com/office/drawing/2014/main" id="{37E21676-1B5A-4D01-A934-046351F4DC21}"/>
                </a:ext>
              </a:extLst>
            </p:cNvPr>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8" name="Google Shape;182;p15">
              <a:extLst>
                <a:ext uri="{FF2B5EF4-FFF2-40B4-BE49-F238E27FC236}">
                  <a16:creationId xmlns:a16="http://schemas.microsoft.com/office/drawing/2014/main" id="{1033478B-3501-4A5A-A690-71D327E5CAEA}"/>
                </a:ext>
              </a:extLst>
            </p:cNvPr>
            <p:cNvSpPr txBox="1"/>
            <p:nvPr/>
          </p:nvSpPr>
          <p:spPr>
            <a:xfrm>
              <a:off x="4561637" y="6504282"/>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5"/>
          <p:cNvPicPr preferRelativeResize="0"/>
          <p:nvPr/>
        </p:nvPicPr>
        <p:blipFill rotWithShape="1">
          <a:blip r:embed="rId3">
            <a:alphaModFix/>
          </a:blip>
          <a:srcRect t="17230" r="5549" b="3880"/>
          <a:stretch/>
        </p:blipFill>
        <p:spPr>
          <a:xfrm>
            <a:off x="6828286" y="1277713"/>
            <a:ext cx="4717214" cy="3040830"/>
          </a:xfrm>
          <a:prstGeom prst="rect">
            <a:avLst/>
          </a:prstGeom>
          <a:noFill/>
          <a:ln>
            <a:noFill/>
          </a:ln>
        </p:spPr>
      </p:pic>
      <p:grpSp>
        <p:nvGrpSpPr>
          <p:cNvPr id="264" name="Google Shape;264;p5"/>
          <p:cNvGrpSpPr/>
          <p:nvPr/>
        </p:nvGrpSpPr>
        <p:grpSpPr>
          <a:xfrm>
            <a:off x="233416" y="1277712"/>
            <a:ext cx="6164768" cy="3141887"/>
            <a:chOff x="196840" y="761150"/>
            <a:chExt cx="5731621" cy="2712900"/>
          </a:xfrm>
        </p:grpSpPr>
        <p:sp>
          <p:nvSpPr>
            <p:cNvPr id="265" name="Google Shape;265;p5"/>
            <p:cNvSpPr txBox="1"/>
            <p:nvPr/>
          </p:nvSpPr>
          <p:spPr>
            <a:xfrm>
              <a:off x="196840" y="761150"/>
              <a:ext cx="5130300" cy="27129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fr-CH" sz="1800" b="0" i="0" u="none" strike="noStrike" cap="none">
                  <a:solidFill>
                    <a:schemeClr val="dk1"/>
                  </a:solidFill>
                  <a:latin typeface="Calibri"/>
                  <a:ea typeface="Calibri"/>
                  <a:cs typeface="Calibri"/>
                  <a:sym typeface="Calibri"/>
                </a:rPr>
                <a:t>4 familles de gènes ayant une différence d’expression entre les cellules stressées et non stressées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fr-CH" sz="1800" b="0" i="0" u="none" strike="noStrike" cap="none">
                  <a:solidFill>
                    <a:schemeClr val="dk1"/>
                  </a:solidFill>
                  <a:latin typeface="Calibri"/>
                  <a:ea typeface="Calibri"/>
                  <a:cs typeface="Calibri"/>
                  <a:sym typeface="Calibri"/>
                </a:rPr>
                <a:t>RP et SGD cluster: Protéine ribosomale</a:t>
              </a:r>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fr-CH" sz="1800" b="0" i="0" u="none" strike="noStrike" cap="none">
                  <a:solidFill>
                    <a:schemeClr val="dk1"/>
                  </a:solidFill>
                  <a:latin typeface="Calibri"/>
                  <a:ea typeface="Calibri"/>
                  <a:cs typeface="Calibri"/>
                  <a:sym typeface="Calibri"/>
                </a:rPr>
                <a:t>RiBi cluster : Facteurs impliqués dans la biogenèse des ribosomes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fr-CH" sz="1800" b="0" i="0" u="none" strike="noStrike" cap="none">
                  <a:solidFill>
                    <a:schemeClr val="dk1"/>
                  </a:solidFill>
                  <a:latin typeface="Calibri"/>
                  <a:ea typeface="Calibri"/>
                  <a:cs typeface="Calibri"/>
                  <a:sym typeface="Calibri"/>
                </a:rPr>
                <a:t>iESR cluster : Gène de défense induit</a:t>
              </a:r>
              <a:endParaRPr sz="14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266" name="Google Shape;266;p5"/>
            <p:cNvSpPr txBox="1"/>
            <p:nvPr/>
          </p:nvSpPr>
          <p:spPr>
            <a:xfrm>
              <a:off x="3286361" y="2853084"/>
              <a:ext cx="2642100" cy="42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CH" sz="1800" b="0" i="0" u="none" strike="noStrike" cap="none" dirty="0">
                  <a:solidFill>
                    <a:srgbClr val="000000"/>
                  </a:solidFill>
                  <a:latin typeface="Calibri"/>
                  <a:ea typeface="Calibri"/>
                  <a:cs typeface="Calibri"/>
                  <a:sym typeface="Calibri"/>
                </a:rPr>
                <a:t>Audrey P. </a:t>
              </a:r>
              <a:r>
                <a:rPr lang="fr-CH" sz="1800" b="0" i="0" u="none" strike="noStrike" cap="none" dirty="0" err="1">
                  <a:solidFill>
                    <a:srgbClr val="000000"/>
                  </a:solidFill>
                  <a:latin typeface="Calibri"/>
                  <a:ea typeface="Calibri"/>
                  <a:cs typeface="Calibri"/>
                  <a:sym typeface="Calibri"/>
                </a:rPr>
                <a:t>Gasch</a:t>
              </a:r>
              <a:r>
                <a:rPr lang="fr-CH" sz="1800" b="0" i="0" u="none" strike="noStrike" cap="none" dirty="0">
                  <a:solidFill>
                    <a:srgbClr val="000000"/>
                  </a:solidFill>
                  <a:latin typeface="Calibri"/>
                  <a:ea typeface="Calibri"/>
                  <a:cs typeface="Calibri"/>
                  <a:sym typeface="Calibri"/>
                </a:rPr>
                <a:t> et al.</a:t>
              </a:r>
              <a:endParaRPr sz="1800" b="0" i="0" u="none" strike="noStrike" cap="none" dirty="0">
                <a:solidFill>
                  <a:srgbClr val="000000"/>
                </a:solidFill>
                <a:latin typeface="Calibri"/>
                <a:ea typeface="Calibri"/>
                <a:cs typeface="Calibri"/>
                <a:sym typeface="Calibri"/>
              </a:endParaRPr>
            </a:p>
          </p:txBody>
        </p:sp>
      </p:grpSp>
      <p:sp>
        <p:nvSpPr>
          <p:cNvPr id="267" name="Google Shape;267;p5"/>
          <p:cNvSpPr txBox="1"/>
          <p:nvPr/>
        </p:nvSpPr>
        <p:spPr>
          <a:xfrm>
            <a:off x="3220758" y="249665"/>
            <a:ext cx="5748364"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3200" dirty="0">
                <a:latin typeface="Calibri"/>
                <a:cs typeface="Calibri"/>
                <a:sym typeface="Calibri"/>
              </a:rPr>
              <a:t>Exploration des données</a:t>
            </a:r>
            <a:endParaRPr sz="3200" dirty="0"/>
          </a:p>
        </p:txBody>
      </p:sp>
      <p:grpSp>
        <p:nvGrpSpPr>
          <p:cNvPr id="268" name="Google Shape;268;p5"/>
          <p:cNvGrpSpPr/>
          <p:nvPr/>
        </p:nvGrpSpPr>
        <p:grpSpPr>
          <a:xfrm>
            <a:off x="2866425" y="4318685"/>
            <a:ext cx="6234545" cy="1393556"/>
            <a:chOff x="2895600" y="4307401"/>
            <a:chExt cx="6234545" cy="2087100"/>
          </a:xfrm>
        </p:grpSpPr>
        <p:sp>
          <p:nvSpPr>
            <p:cNvPr id="269" name="Google Shape;269;p5"/>
            <p:cNvSpPr txBox="1"/>
            <p:nvPr/>
          </p:nvSpPr>
          <p:spPr>
            <a:xfrm>
              <a:off x="2895600" y="4307401"/>
              <a:ext cx="6234545" cy="2087100"/>
            </a:xfrm>
            <a:prstGeom prst="rect">
              <a:avLst/>
            </a:prstGeom>
            <a:noFill/>
            <a:ln>
              <a:noFill/>
            </a:ln>
          </p:spPr>
          <p:txBody>
            <a:bodyPr spcFirstLastPara="1" wrap="square" lIns="91425" tIns="45700" rIns="91425" bIns="45700" anchor="t" anchorCtr="0">
              <a:noAutofit/>
            </a:bodyPr>
            <a:lstStyle/>
            <a:p>
              <a:pPr marL="457200" marR="0" lvl="0" indent="-381000" algn="ctr" rtl="0">
                <a:lnSpc>
                  <a:spcPct val="100000"/>
                </a:lnSpc>
                <a:spcBef>
                  <a:spcPts val="0"/>
                </a:spcBef>
                <a:spcAft>
                  <a:spcPts val="0"/>
                </a:spcAft>
                <a:buClr>
                  <a:srgbClr val="000000"/>
                </a:buClr>
                <a:buSzPts val="2400"/>
                <a:buFont typeface="Calibri"/>
                <a:buChar char="→"/>
              </a:pPr>
              <a:r>
                <a:rPr lang="fr-CH" sz="1600" b="0" i="0" u="sng" strike="noStrike" cap="none">
                  <a:solidFill>
                    <a:srgbClr val="000000"/>
                  </a:solidFill>
                  <a:latin typeface="Calibri"/>
                  <a:ea typeface="Calibri"/>
                  <a:cs typeface="Calibri"/>
                  <a:sym typeface="Calibri"/>
                </a:rPr>
                <a:t>Quand cellule stressée :      </a:t>
              </a:r>
              <a:endParaRPr sz="1600" b="0" i="0" u="sng"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fr-CH" sz="1600" b="0" i="0" u="none" strike="noStrike" cap="none">
                  <a:solidFill>
                    <a:srgbClr val="000000"/>
                  </a:solidFill>
                  <a:latin typeface="Calibri"/>
                  <a:ea typeface="Calibri"/>
                  <a:cs typeface="Calibri"/>
                  <a:sym typeface="Calibri"/>
                </a:rPr>
                <a:t>      </a:t>
              </a:r>
              <a:endParaRPr sz="1600" b="0" i="0" u="none" strike="noStrike" cap="none">
                <a:solidFill>
                  <a:srgbClr val="000000"/>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1600"/>
                <a:buFont typeface="Arial"/>
                <a:buNone/>
              </a:pPr>
              <a:r>
                <a:rPr lang="fr-CH" sz="1600">
                  <a:latin typeface="Calibri"/>
                  <a:ea typeface="Calibri"/>
                  <a:cs typeface="Calibri"/>
                  <a:sym typeface="Calibri"/>
                </a:rPr>
                <a:t>   </a:t>
              </a:r>
              <a:r>
                <a:rPr lang="fr-CH" sz="1600" b="0" i="0" u="none" strike="noStrike" cap="none">
                  <a:solidFill>
                    <a:srgbClr val="000000"/>
                  </a:solidFill>
                  <a:latin typeface="Calibri"/>
                  <a:ea typeface="Calibri"/>
                  <a:cs typeface="Calibri"/>
                  <a:sym typeface="Calibri"/>
                </a:rPr>
                <a:t>Expression des gènes de défense (iESR cluster) augmente</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fr-CH" sz="1600" b="0" i="0" u="none" strike="noStrike" cap="none">
                  <a:solidFill>
                    <a:srgbClr val="000000"/>
                  </a:solidFill>
                  <a:latin typeface="Calibri"/>
                  <a:ea typeface="Calibri"/>
                  <a:cs typeface="Calibri"/>
                  <a:sym typeface="Calibri"/>
                </a:rPr>
                <a:t>            Expression des gènes ribosomaux (RP, Ribi et SGD cluster) diminue   </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r-CH"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70" name="Google Shape;270;p5"/>
            <p:cNvSpPr/>
            <p:nvPr/>
          </p:nvSpPr>
          <p:spPr>
            <a:xfrm>
              <a:off x="3069653" y="5123591"/>
              <a:ext cx="401700" cy="3030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5"/>
            <p:cNvSpPr/>
            <p:nvPr/>
          </p:nvSpPr>
          <p:spPr>
            <a:xfrm>
              <a:off x="3069653" y="5830557"/>
              <a:ext cx="401700" cy="303000"/>
            </a:xfrm>
            <a:prstGeom prst="rightArrow">
              <a:avLst>
                <a:gd name="adj1" fmla="val 50000"/>
                <a:gd name="adj2" fmla="val 6213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2" name="Google Shape;272;p5"/>
          <p:cNvGrpSpPr/>
          <p:nvPr/>
        </p:nvGrpSpPr>
        <p:grpSpPr>
          <a:xfrm>
            <a:off x="0" y="6157638"/>
            <a:ext cx="12192000" cy="700361"/>
            <a:chOff x="0" y="6157638"/>
            <a:chExt cx="12192000" cy="700361"/>
          </a:xfrm>
        </p:grpSpPr>
        <p:sp>
          <p:nvSpPr>
            <p:cNvPr id="273" name="Google Shape;273;p5"/>
            <p:cNvSpPr/>
            <p:nvPr/>
          </p:nvSpPr>
          <p:spPr>
            <a:xfrm>
              <a:off x="0" y="6157638"/>
              <a:ext cx="12192000" cy="70036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4" name="Google Shape;274;p5"/>
            <p:cNvPicPr preferRelativeResize="0"/>
            <p:nvPr/>
          </p:nvPicPr>
          <p:blipFill rotWithShape="1">
            <a:blip r:embed="rId4">
              <a:alphaModFix/>
            </a:blip>
            <a:srcRect/>
            <a:stretch/>
          </p:blipFill>
          <p:spPr>
            <a:xfrm>
              <a:off x="296939" y="6230630"/>
              <a:ext cx="1686861" cy="554376"/>
            </a:xfrm>
            <a:prstGeom prst="rect">
              <a:avLst/>
            </a:prstGeom>
            <a:noFill/>
            <a:ln>
              <a:noFill/>
            </a:ln>
          </p:spPr>
        </p:pic>
        <p:sp>
          <p:nvSpPr>
            <p:cNvPr id="275" name="Google Shape;275;p5"/>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a:solidFill>
                    <a:schemeClr val="dk1"/>
                  </a:solidFill>
                  <a:latin typeface="Calibri"/>
                  <a:ea typeface="Calibri"/>
                  <a:cs typeface="Calibri"/>
                  <a:sym typeface="Calibri"/>
                </a:rPr>
                <a:t>Simon Levy, Florian Regamey</a:t>
              </a:r>
              <a:endParaRPr sz="1400" b="0" i="0" u="none" strike="noStrike" cap="none">
                <a:solidFill>
                  <a:srgbClr val="000000"/>
                </a:solidFill>
                <a:latin typeface="Calibri"/>
                <a:ea typeface="Calibri"/>
                <a:cs typeface="Calibri"/>
                <a:sym typeface="Calibri"/>
              </a:endParaRPr>
            </a:p>
          </p:txBody>
        </p:sp>
        <p:sp>
          <p:nvSpPr>
            <p:cNvPr id="276" name="Google Shape;276;p5"/>
            <p:cNvSpPr txBox="1"/>
            <p:nvPr/>
          </p:nvSpPr>
          <p:spPr>
            <a:xfrm>
              <a:off x="4594518" y="6369364"/>
              <a:ext cx="3509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a:solidFill>
                    <a:schemeClr val="dk1"/>
                  </a:solidFill>
                  <a:latin typeface="Calibri"/>
                  <a:ea typeface="Calibri"/>
                  <a:cs typeface="Calibri"/>
                  <a:sym typeface="Calibri"/>
                </a:rPr>
                <a:t>Etudes de cas mathématiques appliquées à la biologie</a:t>
              </a:r>
              <a:endParaRPr sz="1400" b="0" i="0" u="none" strike="noStrike" cap="none">
                <a:solidFill>
                  <a:srgbClr val="000000"/>
                </a:solidFill>
                <a:latin typeface="Calibri"/>
                <a:ea typeface="Calibri"/>
                <a:cs typeface="Calibri"/>
                <a:sym typeface="Calibri"/>
              </a:endParaRPr>
            </a:p>
          </p:txBody>
        </p:sp>
      </p:grpSp>
      <p:cxnSp>
        <p:nvCxnSpPr>
          <p:cNvPr id="277" name="Google Shape;277;p5"/>
          <p:cNvCxnSpPr/>
          <p:nvPr/>
        </p:nvCxnSpPr>
        <p:spPr>
          <a:xfrm>
            <a:off x="6096000" y="1080655"/>
            <a:ext cx="0" cy="3114886"/>
          </a:xfrm>
          <a:prstGeom prst="straightConnector1">
            <a:avLst/>
          </a:prstGeom>
          <a:noFill/>
          <a:ln w="9525" cap="flat" cmpd="sng">
            <a:solidFill>
              <a:schemeClr val="dk1"/>
            </a:solidFill>
            <a:prstDash val="solid"/>
            <a:miter lim="800000"/>
            <a:headEnd type="none" w="sm" len="sm"/>
            <a:tailEnd type="none" w="sm" len="sm"/>
          </a:ln>
        </p:spPr>
      </p:cxnSp>
      <p:grpSp>
        <p:nvGrpSpPr>
          <p:cNvPr id="17" name="Google Shape;178;p15">
            <a:extLst>
              <a:ext uri="{FF2B5EF4-FFF2-40B4-BE49-F238E27FC236}">
                <a16:creationId xmlns:a16="http://schemas.microsoft.com/office/drawing/2014/main" id="{9C762103-233A-4F7E-BBE1-E32E40C1E0B5}"/>
              </a:ext>
            </a:extLst>
          </p:cNvPr>
          <p:cNvGrpSpPr/>
          <p:nvPr/>
        </p:nvGrpSpPr>
        <p:grpSpPr>
          <a:xfrm>
            <a:off x="-1060" y="6179662"/>
            <a:ext cx="12192000" cy="700361"/>
            <a:chOff x="0" y="6157638"/>
            <a:chExt cx="12192000" cy="700361"/>
          </a:xfrm>
        </p:grpSpPr>
        <p:sp>
          <p:nvSpPr>
            <p:cNvPr id="18" name="Google Shape;179;p15">
              <a:extLst>
                <a:ext uri="{FF2B5EF4-FFF2-40B4-BE49-F238E27FC236}">
                  <a16:creationId xmlns:a16="http://schemas.microsoft.com/office/drawing/2014/main" id="{B897E128-68CC-4AF4-BCA5-63E068BA4F74}"/>
                </a:ext>
              </a:extLst>
            </p:cNvPr>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 name="Google Shape;180;p15">
              <a:extLst>
                <a:ext uri="{FF2B5EF4-FFF2-40B4-BE49-F238E27FC236}">
                  <a16:creationId xmlns:a16="http://schemas.microsoft.com/office/drawing/2014/main" id="{67CA1189-175F-4EB1-B2F5-E79958B01B2F}"/>
                </a:ext>
              </a:extLst>
            </p:cNvPr>
            <p:cNvPicPr preferRelativeResize="0"/>
            <p:nvPr/>
          </p:nvPicPr>
          <p:blipFill rotWithShape="1">
            <a:blip r:embed="rId4">
              <a:alphaModFix/>
            </a:blip>
            <a:srcRect/>
            <a:stretch/>
          </p:blipFill>
          <p:spPr>
            <a:xfrm>
              <a:off x="296939" y="6230630"/>
              <a:ext cx="1686861" cy="554376"/>
            </a:xfrm>
            <a:prstGeom prst="rect">
              <a:avLst/>
            </a:prstGeom>
            <a:noFill/>
            <a:ln>
              <a:noFill/>
            </a:ln>
          </p:spPr>
        </p:pic>
        <p:sp>
          <p:nvSpPr>
            <p:cNvPr id="20" name="Google Shape;181;p15">
              <a:extLst>
                <a:ext uri="{FF2B5EF4-FFF2-40B4-BE49-F238E27FC236}">
                  <a16:creationId xmlns:a16="http://schemas.microsoft.com/office/drawing/2014/main" id="{B3EFBF5B-B9C5-4673-BC3D-2744F0DBFDD9}"/>
                </a:ext>
              </a:extLst>
            </p:cNvPr>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21" name="Google Shape;182;p15">
              <a:extLst>
                <a:ext uri="{FF2B5EF4-FFF2-40B4-BE49-F238E27FC236}">
                  <a16:creationId xmlns:a16="http://schemas.microsoft.com/office/drawing/2014/main" id="{05D701E4-45E4-4EC5-824D-26F1B19D6513}"/>
                </a:ext>
              </a:extLst>
            </p:cNvPr>
            <p:cNvSpPr txBox="1"/>
            <p:nvPr/>
          </p:nvSpPr>
          <p:spPr>
            <a:xfrm>
              <a:off x="4561637" y="6504282"/>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7"/>
          <p:cNvSpPr txBox="1"/>
          <p:nvPr/>
        </p:nvSpPr>
        <p:spPr>
          <a:xfrm>
            <a:off x="3681183" y="146507"/>
            <a:ext cx="4886474" cy="709232"/>
          </a:xfrm>
          <a:prstGeom prst="rect">
            <a:avLst/>
          </a:prstGeom>
          <a:noFill/>
          <a:ln>
            <a:noFill/>
          </a:ln>
        </p:spPr>
        <p:txBody>
          <a:bodyPr spcFirstLastPara="1" wrap="square" lIns="91425" tIns="45700" rIns="91425" bIns="45700" anchor="t" anchorCtr="0">
            <a:noAutofit/>
          </a:bodyPr>
          <a:lstStyle/>
          <a:p>
            <a:pPr marL="457200" marR="0" lvl="0" indent="0" rtl="0">
              <a:lnSpc>
                <a:spcPct val="100000"/>
              </a:lnSpc>
              <a:spcBef>
                <a:spcPts val="0"/>
              </a:spcBef>
              <a:spcAft>
                <a:spcPts val="0"/>
              </a:spcAft>
              <a:buClr>
                <a:srgbClr val="000000"/>
              </a:buClr>
              <a:buSzPts val="2400"/>
              <a:buFont typeface="Arial"/>
              <a:buNone/>
            </a:pPr>
            <a:r>
              <a:rPr lang="fr-CH" sz="3200" b="0" i="0" u="none" strike="noStrike" cap="none" dirty="0">
                <a:solidFill>
                  <a:schemeClr val="dk1"/>
                </a:solidFill>
                <a:latin typeface="Calibri"/>
                <a:ea typeface="Calibri"/>
                <a:cs typeface="Calibri"/>
                <a:sym typeface="Calibri"/>
              </a:rPr>
              <a:t>Exploration des données</a:t>
            </a:r>
            <a:endParaRPr sz="3200" b="0" i="0" u="none" strike="noStrike" cap="none" dirty="0">
              <a:solidFill>
                <a:srgbClr val="000000"/>
              </a:solidFill>
              <a:latin typeface="Calibri"/>
              <a:ea typeface="Calibri"/>
              <a:cs typeface="Calibri"/>
              <a:sym typeface="Calibri"/>
            </a:endParaRPr>
          </a:p>
        </p:txBody>
      </p:sp>
      <p:pic>
        <p:nvPicPr>
          <p:cNvPr id="283" name="Google Shape;283;p7"/>
          <p:cNvPicPr preferRelativeResize="0"/>
          <p:nvPr/>
        </p:nvPicPr>
        <p:blipFill rotWithShape="1">
          <a:blip r:embed="rId3">
            <a:alphaModFix/>
          </a:blip>
          <a:srcRect t="3249" r="4589" b="1729"/>
          <a:stretch/>
        </p:blipFill>
        <p:spPr>
          <a:xfrm>
            <a:off x="57900" y="1128440"/>
            <a:ext cx="8463523" cy="4483795"/>
          </a:xfrm>
          <a:prstGeom prst="rect">
            <a:avLst/>
          </a:prstGeom>
          <a:noFill/>
          <a:ln>
            <a:noFill/>
          </a:ln>
        </p:spPr>
      </p:pic>
      <p:grpSp>
        <p:nvGrpSpPr>
          <p:cNvPr id="284" name="Google Shape;284;p7"/>
          <p:cNvGrpSpPr/>
          <p:nvPr/>
        </p:nvGrpSpPr>
        <p:grpSpPr>
          <a:xfrm>
            <a:off x="0" y="6157638"/>
            <a:ext cx="12192000" cy="700361"/>
            <a:chOff x="0" y="6157638"/>
            <a:chExt cx="12192000" cy="700361"/>
          </a:xfrm>
        </p:grpSpPr>
        <p:sp>
          <p:nvSpPr>
            <p:cNvPr id="285" name="Google Shape;285;p7"/>
            <p:cNvSpPr/>
            <p:nvPr/>
          </p:nvSpPr>
          <p:spPr>
            <a:xfrm>
              <a:off x="0" y="6157638"/>
              <a:ext cx="12192000" cy="70036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6" name="Google Shape;286;p7"/>
            <p:cNvPicPr preferRelativeResize="0"/>
            <p:nvPr/>
          </p:nvPicPr>
          <p:blipFill rotWithShape="1">
            <a:blip r:embed="rId4">
              <a:alphaModFix/>
            </a:blip>
            <a:srcRect/>
            <a:stretch/>
          </p:blipFill>
          <p:spPr>
            <a:xfrm>
              <a:off x="296939" y="6230630"/>
              <a:ext cx="1686861" cy="554376"/>
            </a:xfrm>
            <a:prstGeom prst="rect">
              <a:avLst/>
            </a:prstGeom>
            <a:noFill/>
            <a:ln>
              <a:noFill/>
            </a:ln>
          </p:spPr>
        </p:pic>
        <p:sp>
          <p:nvSpPr>
            <p:cNvPr id="287" name="Google Shape;287;p7"/>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a:solidFill>
                    <a:schemeClr val="dk1"/>
                  </a:solidFill>
                  <a:latin typeface="Calibri"/>
                  <a:ea typeface="Calibri"/>
                  <a:cs typeface="Calibri"/>
                  <a:sym typeface="Calibri"/>
                </a:rPr>
                <a:t>Simon Levy, Florian Regamey</a:t>
              </a:r>
              <a:endParaRPr sz="1400" b="0" i="0" u="none" strike="noStrike" cap="none">
                <a:solidFill>
                  <a:srgbClr val="000000"/>
                </a:solidFill>
                <a:latin typeface="Calibri"/>
                <a:ea typeface="Calibri"/>
                <a:cs typeface="Calibri"/>
                <a:sym typeface="Calibri"/>
              </a:endParaRPr>
            </a:p>
          </p:txBody>
        </p:sp>
        <p:sp>
          <p:nvSpPr>
            <p:cNvPr id="288" name="Google Shape;288;p7"/>
            <p:cNvSpPr txBox="1"/>
            <p:nvPr/>
          </p:nvSpPr>
          <p:spPr>
            <a:xfrm>
              <a:off x="4578743" y="6369364"/>
              <a:ext cx="3509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a:solidFill>
                    <a:schemeClr val="dk1"/>
                  </a:solidFill>
                  <a:latin typeface="Calibri"/>
                  <a:ea typeface="Calibri"/>
                  <a:cs typeface="Calibri"/>
                  <a:sym typeface="Calibri"/>
                </a:rPr>
                <a:t>Etudes de cas mathématiques appliquées à la biologie</a:t>
              </a:r>
              <a:endParaRPr sz="1400" b="0" i="0" u="none" strike="noStrike" cap="none">
                <a:solidFill>
                  <a:srgbClr val="000000"/>
                </a:solidFill>
                <a:latin typeface="Calibri"/>
                <a:ea typeface="Calibri"/>
                <a:cs typeface="Calibri"/>
                <a:sym typeface="Calibri"/>
              </a:endParaRPr>
            </a:p>
          </p:txBody>
        </p:sp>
      </p:grpSp>
      <p:sp>
        <p:nvSpPr>
          <p:cNvPr id="289" name="Google Shape;289;p7"/>
          <p:cNvSpPr txBox="1"/>
          <p:nvPr/>
        </p:nvSpPr>
        <p:spPr>
          <a:xfrm>
            <a:off x="8463000" y="2715587"/>
            <a:ext cx="3729000" cy="1309500"/>
          </a:xfrm>
          <a:prstGeom prst="rect">
            <a:avLst/>
          </a:prstGeom>
          <a:noFill/>
          <a:ln>
            <a:noFill/>
          </a:ln>
        </p:spPr>
        <p:txBody>
          <a:bodyPr spcFirstLastPara="1" wrap="square" lIns="91425" tIns="91425" rIns="91425" bIns="91425" anchor="t" anchorCtr="0">
            <a:noAutofit/>
          </a:bodyPr>
          <a:lstStyle/>
          <a:p>
            <a:pPr marL="460800" lvl="0" indent="-351050" algn="l" rtl="0">
              <a:spcBef>
                <a:spcPts val="0"/>
              </a:spcBef>
              <a:spcAft>
                <a:spcPts val="0"/>
              </a:spcAft>
              <a:buSzPts val="1900"/>
              <a:buFont typeface="Calibri"/>
              <a:buChar char="→"/>
            </a:pPr>
            <a:r>
              <a:rPr lang="fr-CH" sz="1900" dirty="0">
                <a:solidFill>
                  <a:srgbClr val="FF0000"/>
                </a:solidFill>
                <a:latin typeface="Calibri"/>
                <a:ea typeface="Calibri"/>
                <a:cs typeface="Calibri"/>
                <a:sym typeface="Calibri"/>
              </a:rPr>
              <a:t>3866</a:t>
            </a:r>
            <a:r>
              <a:rPr lang="fr-CH" sz="1900" dirty="0">
                <a:latin typeface="Calibri"/>
                <a:ea typeface="Calibri"/>
                <a:cs typeface="Calibri"/>
                <a:sym typeface="Calibri"/>
              </a:rPr>
              <a:t> gènes avec </a:t>
            </a:r>
            <a:r>
              <a:rPr lang="fr-CH" sz="1900" dirty="0">
                <a:solidFill>
                  <a:srgbClr val="FF0000"/>
                </a:solidFill>
                <a:latin typeface="Calibri"/>
                <a:ea typeface="Calibri"/>
                <a:cs typeface="Calibri"/>
                <a:sym typeface="Calibri"/>
              </a:rPr>
              <a:t>p-value &gt; 0,05</a:t>
            </a:r>
            <a:endParaRPr sz="1900" dirty="0">
              <a:solidFill>
                <a:srgbClr val="FF0000"/>
              </a:solidFill>
              <a:latin typeface="Calibri"/>
              <a:ea typeface="Calibri"/>
              <a:cs typeface="Calibri"/>
              <a:sym typeface="Calibri"/>
            </a:endParaRPr>
          </a:p>
          <a:p>
            <a:pPr marL="460800" lvl="0" indent="-351050" algn="l" rtl="0">
              <a:spcBef>
                <a:spcPts val="0"/>
              </a:spcBef>
              <a:spcAft>
                <a:spcPts val="0"/>
              </a:spcAft>
              <a:buSzPts val="1900"/>
              <a:buFont typeface="Calibri"/>
              <a:buChar char="→"/>
            </a:pPr>
            <a:r>
              <a:rPr lang="fr-CH" sz="1900" dirty="0">
                <a:solidFill>
                  <a:schemeClr val="accent6"/>
                </a:solidFill>
                <a:latin typeface="Calibri"/>
                <a:ea typeface="Calibri"/>
                <a:cs typeface="Calibri"/>
                <a:sym typeface="Calibri"/>
              </a:rPr>
              <a:t>2644 </a:t>
            </a:r>
            <a:r>
              <a:rPr lang="fr-CH" sz="1900" dirty="0">
                <a:latin typeface="Calibri"/>
                <a:ea typeface="Calibri"/>
                <a:cs typeface="Calibri"/>
                <a:sym typeface="Calibri"/>
              </a:rPr>
              <a:t>gènes avec </a:t>
            </a:r>
            <a:r>
              <a:rPr lang="fr-CH" sz="1900" dirty="0">
                <a:solidFill>
                  <a:schemeClr val="accent6"/>
                </a:solidFill>
                <a:latin typeface="Calibri"/>
                <a:ea typeface="Calibri"/>
                <a:cs typeface="Calibri"/>
                <a:sym typeface="Calibri"/>
              </a:rPr>
              <a:t>p-value &lt; 0,05</a:t>
            </a:r>
            <a:endParaRPr sz="1900" dirty="0">
              <a:solidFill>
                <a:schemeClr val="accent6"/>
              </a:solidFill>
              <a:latin typeface="Calibri"/>
              <a:ea typeface="Calibri"/>
              <a:cs typeface="Calibri"/>
              <a:sym typeface="Calibri"/>
            </a:endParaRPr>
          </a:p>
          <a:p>
            <a:pPr marL="460800" lvl="0" indent="-351050" algn="l" rtl="0">
              <a:spcBef>
                <a:spcPts val="0"/>
              </a:spcBef>
              <a:spcAft>
                <a:spcPts val="0"/>
              </a:spcAft>
              <a:buSzPts val="1900"/>
              <a:buFont typeface="Calibri"/>
              <a:buChar char="→"/>
            </a:pPr>
            <a:r>
              <a:rPr lang="fr-CH" sz="1900" dirty="0">
                <a:latin typeface="Calibri"/>
                <a:ea typeface="Calibri"/>
                <a:cs typeface="Calibri"/>
                <a:sym typeface="Calibri"/>
              </a:rPr>
              <a:t>279 gènes avec p-value inconnue (NA)</a:t>
            </a:r>
            <a:endParaRPr sz="1900" dirty="0">
              <a:latin typeface="Calibri"/>
              <a:ea typeface="Calibri"/>
              <a:cs typeface="Calibri"/>
              <a:sym typeface="Calibri"/>
            </a:endParaRPr>
          </a:p>
        </p:txBody>
      </p:sp>
      <p:grpSp>
        <p:nvGrpSpPr>
          <p:cNvPr id="10" name="Google Shape;178;p15">
            <a:extLst>
              <a:ext uri="{FF2B5EF4-FFF2-40B4-BE49-F238E27FC236}">
                <a16:creationId xmlns:a16="http://schemas.microsoft.com/office/drawing/2014/main" id="{CD18876B-95E3-4156-9CB2-36229F2FBEAA}"/>
              </a:ext>
            </a:extLst>
          </p:cNvPr>
          <p:cNvGrpSpPr/>
          <p:nvPr/>
        </p:nvGrpSpPr>
        <p:grpSpPr>
          <a:xfrm>
            <a:off x="-1060" y="6179662"/>
            <a:ext cx="12192000" cy="700361"/>
            <a:chOff x="0" y="6157638"/>
            <a:chExt cx="12192000" cy="700361"/>
          </a:xfrm>
        </p:grpSpPr>
        <p:sp>
          <p:nvSpPr>
            <p:cNvPr id="11" name="Google Shape;179;p15">
              <a:extLst>
                <a:ext uri="{FF2B5EF4-FFF2-40B4-BE49-F238E27FC236}">
                  <a16:creationId xmlns:a16="http://schemas.microsoft.com/office/drawing/2014/main" id="{A5463F7D-762A-4BCA-8362-1B42225CE599}"/>
                </a:ext>
              </a:extLst>
            </p:cNvPr>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 name="Google Shape;180;p15">
              <a:extLst>
                <a:ext uri="{FF2B5EF4-FFF2-40B4-BE49-F238E27FC236}">
                  <a16:creationId xmlns:a16="http://schemas.microsoft.com/office/drawing/2014/main" id="{A13395DF-6BD2-4708-9DB6-3F17E1EAADB2}"/>
                </a:ext>
              </a:extLst>
            </p:cNvPr>
            <p:cNvPicPr preferRelativeResize="0"/>
            <p:nvPr/>
          </p:nvPicPr>
          <p:blipFill rotWithShape="1">
            <a:blip r:embed="rId4">
              <a:alphaModFix/>
            </a:blip>
            <a:srcRect/>
            <a:stretch/>
          </p:blipFill>
          <p:spPr>
            <a:xfrm>
              <a:off x="296939" y="6230630"/>
              <a:ext cx="1686861" cy="554376"/>
            </a:xfrm>
            <a:prstGeom prst="rect">
              <a:avLst/>
            </a:prstGeom>
            <a:noFill/>
            <a:ln>
              <a:noFill/>
            </a:ln>
          </p:spPr>
        </p:pic>
        <p:sp>
          <p:nvSpPr>
            <p:cNvPr id="13" name="Google Shape;181;p15">
              <a:extLst>
                <a:ext uri="{FF2B5EF4-FFF2-40B4-BE49-F238E27FC236}">
                  <a16:creationId xmlns:a16="http://schemas.microsoft.com/office/drawing/2014/main" id="{82D06AA0-EE50-4E7A-B15B-DDE488F2F651}"/>
                </a:ext>
              </a:extLst>
            </p:cNvPr>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14" name="Google Shape;182;p15">
              <a:extLst>
                <a:ext uri="{FF2B5EF4-FFF2-40B4-BE49-F238E27FC236}">
                  <a16:creationId xmlns:a16="http://schemas.microsoft.com/office/drawing/2014/main" id="{DD9F9E46-DC38-4595-A0C5-6C21433B92A5}"/>
                </a:ext>
              </a:extLst>
            </p:cNvPr>
            <p:cNvSpPr txBox="1"/>
            <p:nvPr/>
          </p:nvSpPr>
          <p:spPr>
            <a:xfrm>
              <a:off x="4561637" y="6504282"/>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sp>
        <p:nvSpPr>
          <p:cNvPr id="2" name="ZoneTexte 1">
            <a:extLst>
              <a:ext uri="{FF2B5EF4-FFF2-40B4-BE49-F238E27FC236}">
                <a16:creationId xmlns:a16="http://schemas.microsoft.com/office/drawing/2014/main" id="{790F1798-0BCC-4CF0-B5BE-43E20E064435}"/>
              </a:ext>
            </a:extLst>
          </p:cNvPr>
          <p:cNvSpPr txBox="1"/>
          <p:nvPr/>
        </p:nvSpPr>
        <p:spPr>
          <a:xfrm>
            <a:off x="57900" y="5680341"/>
            <a:ext cx="12133040" cy="384721"/>
          </a:xfrm>
          <a:prstGeom prst="rect">
            <a:avLst/>
          </a:prstGeom>
          <a:noFill/>
        </p:spPr>
        <p:txBody>
          <a:bodyPr wrap="square" rtlCol="0">
            <a:spAutoFit/>
          </a:bodyPr>
          <a:lstStyle/>
          <a:p>
            <a:pPr marL="285750" indent="-285750">
              <a:buFont typeface="Wingdings" panose="05000000000000000000" pitchFamily="2" charset="2"/>
              <a:buChar char="Ø"/>
            </a:pPr>
            <a:r>
              <a:rPr lang="fr-CH" sz="1900" b="1" dirty="0">
                <a:solidFill>
                  <a:schemeClr val="dk1"/>
                </a:solidFill>
                <a:latin typeface="Calibri"/>
                <a:ea typeface="Calibri"/>
                <a:cs typeface="Calibri"/>
                <a:sym typeface="Calibri"/>
              </a:rPr>
              <a:t>Majorité des gènes n’ont pas de différence d’expression significative entre les cellules stressées et non stressées </a:t>
            </a:r>
            <a:endParaRPr lang="en-US" sz="19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8"/>
          <p:cNvSpPr txBox="1">
            <a:spLocks noGrp="1"/>
          </p:cNvSpPr>
          <p:nvPr>
            <p:ph type="title"/>
          </p:nvPr>
        </p:nvSpPr>
        <p:spPr>
          <a:xfrm>
            <a:off x="295878" y="5558674"/>
            <a:ext cx="6813375" cy="510647"/>
          </a:xfrm>
          <a:prstGeom prst="rect">
            <a:avLst/>
          </a:prstGeom>
          <a:noFill/>
          <a:ln>
            <a:noFill/>
          </a:ln>
        </p:spPr>
        <p:txBody>
          <a:bodyPr spcFirstLastPara="1" wrap="square" lIns="91425" tIns="45700" rIns="91425" bIns="45700" anchor="ctr" anchorCtr="0">
            <a:noAutofit/>
          </a:bodyPr>
          <a:lstStyle/>
          <a:p>
            <a:pPr marL="342900" lvl="0" indent="-342900" algn="ctr" rtl="0">
              <a:lnSpc>
                <a:spcPct val="90000"/>
              </a:lnSpc>
              <a:spcBef>
                <a:spcPts val="0"/>
              </a:spcBef>
              <a:spcAft>
                <a:spcPts val="0"/>
              </a:spcAft>
              <a:buClr>
                <a:schemeClr val="dk1"/>
              </a:buClr>
              <a:buSzPct val="100000"/>
              <a:buFont typeface="Wingdings" panose="05000000000000000000" pitchFamily="2" charset="2"/>
              <a:buChar char="Ø"/>
            </a:pPr>
            <a:r>
              <a:rPr lang="fr-CH" sz="1900" b="1" dirty="0">
                <a:latin typeface="Calibri"/>
                <a:ea typeface="Calibri"/>
                <a:cs typeface="Calibri"/>
                <a:sym typeface="Calibri"/>
              </a:rPr>
              <a:t>Cellules stressées ont une plus grande variabilité d’expression</a:t>
            </a:r>
            <a:endParaRPr sz="1900" b="1" dirty="0">
              <a:latin typeface="Calibri"/>
              <a:ea typeface="Calibri"/>
              <a:cs typeface="Calibri"/>
              <a:sym typeface="Calibri"/>
            </a:endParaRPr>
          </a:p>
        </p:txBody>
      </p:sp>
      <p:grpSp>
        <p:nvGrpSpPr>
          <p:cNvPr id="295" name="Google Shape;295;p8"/>
          <p:cNvGrpSpPr/>
          <p:nvPr/>
        </p:nvGrpSpPr>
        <p:grpSpPr>
          <a:xfrm>
            <a:off x="0" y="6157638"/>
            <a:ext cx="12192000" cy="700361"/>
            <a:chOff x="0" y="6157638"/>
            <a:chExt cx="12192000" cy="700361"/>
          </a:xfrm>
        </p:grpSpPr>
        <p:sp>
          <p:nvSpPr>
            <p:cNvPr id="296" name="Google Shape;296;p8"/>
            <p:cNvSpPr/>
            <p:nvPr/>
          </p:nvSpPr>
          <p:spPr>
            <a:xfrm>
              <a:off x="0" y="6157638"/>
              <a:ext cx="12192000" cy="70036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7" name="Google Shape;297;p8"/>
            <p:cNvPicPr preferRelativeResize="0"/>
            <p:nvPr/>
          </p:nvPicPr>
          <p:blipFill rotWithShape="1">
            <a:blip r:embed="rId3">
              <a:alphaModFix/>
            </a:blip>
            <a:srcRect/>
            <a:stretch/>
          </p:blipFill>
          <p:spPr>
            <a:xfrm>
              <a:off x="296939" y="6230630"/>
              <a:ext cx="1686861" cy="554376"/>
            </a:xfrm>
            <a:prstGeom prst="rect">
              <a:avLst/>
            </a:prstGeom>
            <a:noFill/>
            <a:ln>
              <a:noFill/>
            </a:ln>
          </p:spPr>
        </p:pic>
        <p:sp>
          <p:nvSpPr>
            <p:cNvPr id="298" name="Google Shape;298;p8"/>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a:solidFill>
                    <a:schemeClr val="dk1"/>
                  </a:solidFill>
                  <a:latin typeface="Calibri"/>
                  <a:ea typeface="Calibri"/>
                  <a:cs typeface="Calibri"/>
                  <a:sym typeface="Calibri"/>
                </a:rPr>
                <a:t>Simon Levy, Florian Regamey</a:t>
              </a:r>
              <a:endParaRPr sz="1400" b="0" i="0" u="none" strike="noStrike" cap="none">
                <a:solidFill>
                  <a:srgbClr val="000000"/>
                </a:solidFill>
                <a:latin typeface="Calibri"/>
                <a:ea typeface="Calibri"/>
                <a:cs typeface="Calibri"/>
                <a:sym typeface="Calibri"/>
              </a:endParaRPr>
            </a:p>
          </p:txBody>
        </p:sp>
        <p:sp>
          <p:nvSpPr>
            <p:cNvPr id="299" name="Google Shape;299;p8"/>
            <p:cNvSpPr txBox="1"/>
            <p:nvPr/>
          </p:nvSpPr>
          <p:spPr>
            <a:xfrm>
              <a:off x="4562968" y="6369376"/>
              <a:ext cx="3509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CH" sz="1200" b="0" i="0" u="none" strike="noStrike" cap="none">
                  <a:solidFill>
                    <a:schemeClr val="dk1"/>
                  </a:solidFill>
                  <a:latin typeface="Calibri"/>
                  <a:ea typeface="Calibri"/>
                  <a:cs typeface="Calibri"/>
                  <a:sym typeface="Calibri"/>
                </a:rPr>
                <a:t>Etudes de cas mathématiques appliquées à la biologie</a:t>
              </a:r>
              <a:endParaRPr sz="1400" b="0" i="0" u="none" strike="noStrike" cap="none">
                <a:solidFill>
                  <a:srgbClr val="000000"/>
                </a:solidFill>
                <a:latin typeface="Calibri"/>
                <a:ea typeface="Calibri"/>
                <a:cs typeface="Calibri"/>
                <a:sym typeface="Calibri"/>
              </a:endParaRPr>
            </a:p>
          </p:txBody>
        </p:sp>
      </p:grpSp>
      <p:pic>
        <p:nvPicPr>
          <p:cNvPr id="300" name="Google Shape;300;p8"/>
          <p:cNvPicPr preferRelativeResize="0"/>
          <p:nvPr/>
        </p:nvPicPr>
        <p:blipFill>
          <a:blip r:embed="rId4">
            <a:alphaModFix/>
          </a:blip>
          <a:stretch>
            <a:fillRect/>
          </a:stretch>
        </p:blipFill>
        <p:spPr>
          <a:xfrm>
            <a:off x="1037164" y="643931"/>
            <a:ext cx="10115550" cy="4819886"/>
          </a:xfrm>
          <a:prstGeom prst="rect">
            <a:avLst/>
          </a:prstGeom>
          <a:noFill/>
          <a:ln>
            <a:noFill/>
          </a:ln>
        </p:spPr>
      </p:pic>
      <p:grpSp>
        <p:nvGrpSpPr>
          <p:cNvPr id="9" name="Google Shape;178;p15">
            <a:extLst>
              <a:ext uri="{FF2B5EF4-FFF2-40B4-BE49-F238E27FC236}">
                <a16:creationId xmlns:a16="http://schemas.microsoft.com/office/drawing/2014/main" id="{932960FF-F6E0-49CA-9CE4-B2BEB5DD4F6C}"/>
              </a:ext>
            </a:extLst>
          </p:cNvPr>
          <p:cNvGrpSpPr/>
          <p:nvPr/>
        </p:nvGrpSpPr>
        <p:grpSpPr>
          <a:xfrm>
            <a:off x="-1060" y="6179662"/>
            <a:ext cx="12192000" cy="700361"/>
            <a:chOff x="0" y="6157638"/>
            <a:chExt cx="12192000" cy="700361"/>
          </a:xfrm>
        </p:grpSpPr>
        <p:sp>
          <p:nvSpPr>
            <p:cNvPr id="10" name="Google Shape;179;p15">
              <a:extLst>
                <a:ext uri="{FF2B5EF4-FFF2-40B4-BE49-F238E27FC236}">
                  <a16:creationId xmlns:a16="http://schemas.microsoft.com/office/drawing/2014/main" id="{3B93FEDF-8FFF-4D0E-BF0C-8DCBB47F9317}"/>
                </a:ext>
              </a:extLst>
            </p:cNvPr>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 name="Google Shape;180;p15">
              <a:extLst>
                <a:ext uri="{FF2B5EF4-FFF2-40B4-BE49-F238E27FC236}">
                  <a16:creationId xmlns:a16="http://schemas.microsoft.com/office/drawing/2014/main" id="{9877CBF2-909C-4C1A-9E9A-2E8B370A34F2}"/>
                </a:ext>
              </a:extLst>
            </p:cNvPr>
            <p:cNvPicPr preferRelativeResize="0"/>
            <p:nvPr/>
          </p:nvPicPr>
          <p:blipFill rotWithShape="1">
            <a:blip r:embed="rId3">
              <a:alphaModFix/>
            </a:blip>
            <a:srcRect/>
            <a:stretch/>
          </p:blipFill>
          <p:spPr>
            <a:xfrm>
              <a:off x="296939" y="6230630"/>
              <a:ext cx="1686861" cy="554376"/>
            </a:xfrm>
            <a:prstGeom prst="rect">
              <a:avLst/>
            </a:prstGeom>
            <a:noFill/>
            <a:ln>
              <a:noFill/>
            </a:ln>
          </p:spPr>
        </p:pic>
        <p:sp>
          <p:nvSpPr>
            <p:cNvPr id="12" name="Google Shape;181;p15">
              <a:extLst>
                <a:ext uri="{FF2B5EF4-FFF2-40B4-BE49-F238E27FC236}">
                  <a16:creationId xmlns:a16="http://schemas.microsoft.com/office/drawing/2014/main" id="{E594129B-36F0-4D16-AA89-E617527B1E90}"/>
                </a:ext>
              </a:extLst>
            </p:cNvPr>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13" name="Google Shape;182;p15">
              <a:extLst>
                <a:ext uri="{FF2B5EF4-FFF2-40B4-BE49-F238E27FC236}">
                  <a16:creationId xmlns:a16="http://schemas.microsoft.com/office/drawing/2014/main" id="{0CCEBEB0-C4DB-4B76-8804-B25788914D2B}"/>
                </a:ext>
              </a:extLst>
            </p:cNvPr>
            <p:cNvSpPr txBox="1"/>
            <p:nvPr/>
          </p:nvSpPr>
          <p:spPr>
            <a:xfrm>
              <a:off x="4561637" y="6504282"/>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sp>
        <p:nvSpPr>
          <p:cNvPr id="2" name="ZoneTexte 1">
            <a:extLst>
              <a:ext uri="{FF2B5EF4-FFF2-40B4-BE49-F238E27FC236}">
                <a16:creationId xmlns:a16="http://schemas.microsoft.com/office/drawing/2014/main" id="{87974A50-3A13-4C90-84C5-6A79B15D2EE5}"/>
              </a:ext>
            </a:extLst>
          </p:cNvPr>
          <p:cNvSpPr txBox="1"/>
          <p:nvPr/>
        </p:nvSpPr>
        <p:spPr>
          <a:xfrm>
            <a:off x="3737518" y="62693"/>
            <a:ext cx="4714842" cy="584775"/>
          </a:xfrm>
          <a:prstGeom prst="rect">
            <a:avLst/>
          </a:prstGeom>
          <a:noFill/>
        </p:spPr>
        <p:txBody>
          <a:bodyPr wrap="square" rtlCol="0">
            <a:spAutoFit/>
          </a:bodyPr>
          <a:lstStyle/>
          <a:p>
            <a:r>
              <a:rPr lang="fr-CH" sz="3200" dirty="0"/>
              <a:t>Exploration des données</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2537460" y="161320"/>
            <a:ext cx="7117080" cy="144190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fr-CH" sz="4000" dirty="0">
                <a:latin typeface="Calibri Light" panose="020F0302020204030204" pitchFamily="34" charset="0"/>
                <a:cs typeface="Calibri Light" panose="020F0302020204030204" pitchFamily="34" charset="0"/>
              </a:rPr>
              <a:t>Méthodologie : Analyse en composantes principales (PCA) ?</a:t>
            </a:r>
            <a:endParaRPr dirty="0">
              <a:latin typeface="Calibri Light" panose="020F0302020204030204" pitchFamily="34" charset="0"/>
              <a:cs typeface="Calibri Light" panose="020F0302020204030204" pitchFamily="34" charset="0"/>
            </a:endParaRPr>
          </a:p>
        </p:txBody>
      </p:sp>
      <p:sp>
        <p:nvSpPr>
          <p:cNvPr id="116" name="Google Shape;116;p15"/>
          <p:cNvSpPr txBox="1">
            <a:spLocks noGrp="1"/>
          </p:cNvSpPr>
          <p:nvPr>
            <p:ph type="body" idx="1"/>
          </p:nvPr>
        </p:nvSpPr>
        <p:spPr>
          <a:xfrm>
            <a:off x="583469" y="2118760"/>
            <a:ext cx="4850130" cy="286724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000"/>
              <a:buNone/>
            </a:pPr>
            <a:r>
              <a:rPr lang="fr-CH" sz="2000" u="sng" dirty="0">
                <a:latin typeface="Calibri Light" panose="020F0302020204030204" pitchFamily="34" charset="0"/>
                <a:cs typeface="Calibri Light" panose="020F0302020204030204" pitchFamily="34" charset="0"/>
                <a:sym typeface="Calibri"/>
              </a:rPr>
              <a:t>Objectifs principaux</a:t>
            </a:r>
            <a:endParaRPr sz="2000" dirty="0">
              <a:latin typeface="Calibri Light" panose="020F0302020204030204" pitchFamily="34" charset="0"/>
              <a:cs typeface="Calibri Light" panose="020F0302020204030204" pitchFamily="34" charset="0"/>
            </a:endParaRPr>
          </a:p>
          <a:p>
            <a:pPr marL="228600" lvl="0" indent="-228600" algn="just" rtl="0">
              <a:lnSpc>
                <a:spcPct val="90000"/>
              </a:lnSpc>
              <a:spcBef>
                <a:spcPts val="1000"/>
              </a:spcBef>
              <a:spcAft>
                <a:spcPts val="0"/>
              </a:spcAft>
              <a:buClr>
                <a:schemeClr val="dk1"/>
              </a:buClr>
              <a:buSzPts val="2000"/>
              <a:buChar char="•"/>
            </a:pPr>
            <a:r>
              <a:rPr lang="fr-CH" sz="2000" dirty="0">
                <a:latin typeface="Calibri Light" panose="020F0302020204030204" pitchFamily="34" charset="0"/>
                <a:cs typeface="Calibri Light" panose="020F0302020204030204" pitchFamily="34" charset="0"/>
                <a:sym typeface="Calibri"/>
              </a:rPr>
              <a:t>Méthode de la famille de l’analyse des données permettant de réduire le nombre de variables et de rendre l’information moins redondante.</a:t>
            </a:r>
            <a:endParaRPr sz="2000" dirty="0">
              <a:latin typeface="Calibri Light" panose="020F0302020204030204" pitchFamily="34" charset="0"/>
              <a:cs typeface="Calibri Light" panose="020F0302020204030204" pitchFamily="34" charset="0"/>
            </a:endParaRPr>
          </a:p>
          <a:p>
            <a:pPr marL="228600" lvl="0" indent="-228600" algn="just" rtl="0">
              <a:lnSpc>
                <a:spcPct val="90000"/>
              </a:lnSpc>
              <a:spcBef>
                <a:spcPts val="1000"/>
              </a:spcBef>
              <a:spcAft>
                <a:spcPts val="0"/>
              </a:spcAft>
              <a:buClr>
                <a:schemeClr val="dk1"/>
              </a:buClr>
              <a:buSzPts val="2000"/>
              <a:buChar char="•"/>
            </a:pPr>
            <a:r>
              <a:rPr lang="fr-CH" sz="2000" dirty="0">
                <a:latin typeface="Calibri Light" panose="020F0302020204030204" pitchFamily="34" charset="0"/>
                <a:cs typeface="Calibri Light" panose="020F0302020204030204" pitchFamily="34" charset="0"/>
                <a:sym typeface="Calibri"/>
              </a:rPr>
              <a:t>Une approche statistique </a:t>
            </a:r>
            <a:r>
              <a:rPr lang="fr-CH" sz="2000" dirty="0">
                <a:latin typeface="Calibri Light" panose="020F0302020204030204" pitchFamily="34" charset="0"/>
                <a:cs typeface="Calibri Light" panose="020F0302020204030204" pitchFamily="34" charset="0"/>
              </a:rPr>
              <a:t>→</a:t>
            </a:r>
            <a:r>
              <a:rPr lang="fr-CH" sz="2000" dirty="0">
                <a:latin typeface="Calibri Light" panose="020F0302020204030204" pitchFamily="34" charset="0"/>
                <a:cs typeface="Calibri Light" panose="020F0302020204030204" pitchFamily="34" charset="0"/>
                <a:sym typeface="Calibri"/>
              </a:rPr>
              <a:t> recherche portant sur des axes indépendants expliquant au mieux la variabilité (variance des données)</a:t>
            </a:r>
            <a:endParaRPr sz="2000" dirty="0">
              <a:latin typeface="Calibri Light" panose="020F0302020204030204" pitchFamily="34" charset="0"/>
              <a:cs typeface="Calibri Light" panose="020F0302020204030204" pitchFamily="34" charset="0"/>
            </a:endParaRPr>
          </a:p>
        </p:txBody>
      </p:sp>
      <p:cxnSp>
        <p:nvCxnSpPr>
          <p:cNvPr id="118" name="Google Shape;118;p15"/>
          <p:cNvCxnSpPr/>
          <p:nvPr/>
        </p:nvCxnSpPr>
        <p:spPr>
          <a:xfrm>
            <a:off x="6096000" y="1751966"/>
            <a:ext cx="0" cy="4171950"/>
          </a:xfrm>
          <a:prstGeom prst="straightConnector1">
            <a:avLst/>
          </a:prstGeom>
          <a:noFill/>
          <a:ln w="9525" cap="flat" cmpd="sng">
            <a:solidFill>
              <a:schemeClr val="dk1"/>
            </a:solidFill>
            <a:prstDash val="solid"/>
            <a:miter lim="800000"/>
            <a:headEnd type="none" w="sm" len="sm"/>
            <a:tailEnd type="none" w="sm" len="sm"/>
          </a:ln>
        </p:spPr>
      </p:cxnSp>
      <p:grpSp>
        <p:nvGrpSpPr>
          <p:cNvPr id="119" name="Google Shape;119;p15"/>
          <p:cNvGrpSpPr/>
          <p:nvPr/>
        </p:nvGrpSpPr>
        <p:grpSpPr>
          <a:xfrm>
            <a:off x="6823304" y="1803739"/>
            <a:ext cx="4500135" cy="3706100"/>
            <a:chOff x="6901611" y="1880433"/>
            <a:chExt cx="4500135" cy="3706100"/>
          </a:xfrm>
        </p:grpSpPr>
        <p:sp>
          <p:nvSpPr>
            <p:cNvPr id="120" name="Google Shape;120;p15"/>
            <p:cNvSpPr txBox="1"/>
            <p:nvPr/>
          </p:nvSpPr>
          <p:spPr>
            <a:xfrm rot="-5400000">
              <a:off x="10048763" y="5181305"/>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- 20 -</a:t>
              </a:r>
              <a:endParaRPr/>
            </a:p>
          </p:txBody>
        </p:sp>
        <p:sp>
          <p:nvSpPr>
            <p:cNvPr id="121" name="Google Shape;121;p15"/>
            <p:cNvSpPr txBox="1"/>
            <p:nvPr/>
          </p:nvSpPr>
          <p:spPr>
            <a:xfrm rot="-5400000">
              <a:off x="7323783" y="5181304"/>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- 15 -</a:t>
              </a:r>
              <a:endParaRPr/>
            </a:p>
          </p:txBody>
        </p:sp>
        <p:sp>
          <p:nvSpPr>
            <p:cNvPr id="122" name="Google Shape;122;p15"/>
            <p:cNvSpPr txBox="1"/>
            <p:nvPr/>
          </p:nvSpPr>
          <p:spPr>
            <a:xfrm rot="-5400000">
              <a:off x="7670818" y="5181305"/>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- 10 -</a:t>
              </a:r>
              <a:endParaRPr/>
            </a:p>
          </p:txBody>
        </p:sp>
        <p:grpSp>
          <p:nvGrpSpPr>
            <p:cNvPr id="123" name="Google Shape;123;p15"/>
            <p:cNvGrpSpPr/>
            <p:nvPr/>
          </p:nvGrpSpPr>
          <p:grpSpPr>
            <a:xfrm>
              <a:off x="6901611" y="1880433"/>
              <a:ext cx="4500135" cy="3645804"/>
              <a:chOff x="6901611" y="1880433"/>
              <a:chExt cx="4500135" cy="3645804"/>
            </a:xfrm>
          </p:grpSpPr>
          <p:cxnSp>
            <p:nvCxnSpPr>
              <p:cNvPr id="124" name="Google Shape;124;p15"/>
              <p:cNvCxnSpPr/>
              <p:nvPr/>
            </p:nvCxnSpPr>
            <p:spPr>
              <a:xfrm>
                <a:off x="7309337" y="2090360"/>
                <a:ext cx="0" cy="3053969"/>
              </a:xfrm>
              <a:prstGeom prst="straightConnector1">
                <a:avLst/>
              </a:prstGeom>
              <a:noFill/>
              <a:ln w="9525" cap="flat" cmpd="sng">
                <a:solidFill>
                  <a:schemeClr val="dk1"/>
                </a:solidFill>
                <a:prstDash val="solid"/>
                <a:miter lim="800000"/>
                <a:headEnd type="none" w="sm" len="sm"/>
                <a:tailEnd type="none" w="sm" len="sm"/>
              </a:ln>
            </p:spPr>
          </p:cxnSp>
          <p:sp>
            <p:nvSpPr>
              <p:cNvPr id="125" name="Google Shape;125;p15"/>
              <p:cNvSpPr txBox="1"/>
              <p:nvPr/>
            </p:nvSpPr>
            <p:spPr>
              <a:xfrm>
                <a:off x="6990490" y="1988648"/>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20 -</a:t>
                </a:r>
                <a:endParaRPr/>
              </a:p>
            </p:txBody>
          </p:sp>
          <p:sp>
            <p:nvSpPr>
              <p:cNvPr id="126" name="Google Shape;126;p15"/>
              <p:cNvSpPr txBox="1"/>
              <p:nvPr/>
            </p:nvSpPr>
            <p:spPr>
              <a:xfrm>
                <a:off x="6990490" y="2350847"/>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15 -</a:t>
                </a:r>
                <a:endParaRPr/>
              </a:p>
            </p:txBody>
          </p:sp>
          <p:sp>
            <p:nvSpPr>
              <p:cNvPr id="127" name="Google Shape;127;p15"/>
              <p:cNvSpPr txBox="1"/>
              <p:nvPr/>
            </p:nvSpPr>
            <p:spPr>
              <a:xfrm>
                <a:off x="6990490" y="2728183"/>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10 -</a:t>
                </a:r>
                <a:endParaRPr/>
              </a:p>
            </p:txBody>
          </p:sp>
          <p:sp>
            <p:nvSpPr>
              <p:cNvPr id="128" name="Google Shape;128;p15"/>
              <p:cNvSpPr txBox="1"/>
              <p:nvPr/>
            </p:nvSpPr>
            <p:spPr>
              <a:xfrm>
                <a:off x="7032342" y="3135764"/>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5 -</a:t>
                </a:r>
                <a:endParaRPr/>
              </a:p>
            </p:txBody>
          </p:sp>
          <p:sp>
            <p:nvSpPr>
              <p:cNvPr id="129" name="Google Shape;129;p15"/>
              <p:cNvSpPr txBox="1"/>
              <p:nvPr/>
            </p:nvSpPr>
            <p:spPr>
              <a:xfrm>
                <a:off x="6901611" y="4842973"/>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- 20 -</a:t>
                </a:r>
                <a:endParaRPr/>
              </a:p>
            </p:txBody>
          </p:sp>
          <p:sp>
            <p:nvSpPr>
              <p:cNvPr id="130" name="Google Shape;130;p15"/>
              <p:cNvSpPr txBox="1"/>
              <p:nvPr/>
            </p:nvSpPr>
            <p:spPr>
              <a:xfrm>
                <a:off x="6901611" y="4544218"/>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- 15 -</a:t>
                </a:r>
                <a:endParaRPr/>
              </a:p>
            </p:txBody>
          </p:sp>
          <p:sp>
            <p:nvSpPr>
              <p:cNvPr id="131" name="Google Shape;131;p15"/>
              <p:cNvSpPr txBox="1"/>
              <p:nvPr/>
            </p:nvSpPr>
            <p:spPr>
              <a:xfrm>
                <a:off x="6901611" y="4184377"/>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- 10 -</a:t>
                </a:r>
                <a:endParaRPr/>
              </a:p>
            </p:txBody>
          </p:sp>
          <p:sp>
            <p:nvSpPr>
              <p:cNvPr id="132" name="Google Shape;132;p15"/>
              <p:cNvSpPr txBox="1"/>
              <p:nvPr/>
            </p:nvSpPr>
            <p:spPr>
              <a:xfrm>
                <a:off x="6990490" y="3847569"/>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- 5 -</a:t>
                </a:r>
                <a:endParaRPr/>
              </a:p>
            </p:txBody>
          </p:sp>
          <p:sp>
            <p:nvSpPr>
              <p:cNvPr id="133" name="Google Shape;133;p15"/>
              <p:cNvSpPr txBox="1"/>
              <p:nvPr/>
            </p:nvSpPr>
            <p:spPr>
              <a:xfrm>
                <a:off x="7027220" y="3497963"/>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0 -</a:t>
                </a:r>
                <a:endParaRPr/>
              </a:p>
            </p:txBody>
          </p:sp>
          <p:cxnSp>
            <p:nvCxnSpPr>
              <p:cNvPr id="134" name="Google Shape;134;p15"/>
              <p:cNvCxnSpPr/>
              <p:nvPr/>
            </p:nvCxnSpPr>
            <p:spPr>
              <a:xfrm rot="10800000">
                <a:off x="7309337" y="5157740"/>
                <a:ext cx="3052800" cy="0"/>
              </a:xfrm>
              <a:prstGeom prst="straightConnector1">
                <a:avLst/>
              </a:prstGeom>
              <a:noFill/>
              <a:ln w="9525" cap="flat" cmpd="sng">
                <a:solidFill>
                  <a:schemeClr val="dk1"/>
                </a:solidFill>
                <a:prstDash val="solid"/>
                <a:miter lim="800000"/>
                <a:headEnd type="none" w="sm" len="sm"/>
                <a:tailEnd type="none" w="sm" len="sm"/>
              </a:ln>
            </p:spPr>
          </p:cxnSp>
          <p:sp>
            <p:nvSpPr>
              <p:cNvPr id="135" name="Google Shape;135;p15"/>
              <p:cNvSpPr txBox="1"/>
              <p:nvPr/>
            </p:nvSpPr>
            <p:spPr>
              <a:xfrm rot="-5400000">
                <a:off x="7027220" y="5086151"/>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20 -</a:t>
                </a:r>
                <a:endParaRPr/>
              </a:p>
            </p:txBody>
          </p:sp>
          <p:sp>
            <p:nvSpPr>
              <p:cNvPr id="136" name="Google Shape;136;p15"/>
              <p:cNvSpPr txBox="1"/>
              <p:nvPr/>
            </p:nvSpPr>
            <p:spPr>
              <a:xfrm rot="-5400000">
                <a:off x="9632701" y="5086151"/>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15 -</a:t>
                </a:r>
                <a:endParaRPr/>
              </a:p>
            </p:txBody>
          </p:sp>
          <p:sp>
            <p:nvSpPr>
              <p:cNvPr id="137" name="Google Shape;137;p15"/>
              <p:cNvSpPr txBox="1"/>
              <p:nvPr/>
            </p:nvSpPr>
            <p:spPr>
              <a:xfrm rot="-5400000">
                <a:off x="9216909" y="5086151"/>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10 -</a:t>
                </a:r>
                <a:endParaRPr/>
              </a:p>
            </p:txBody>
          </p:sp>
          <p:sp>
            <p:nvSpPr>
              <p:cNvPr id="138" name="Google Shape;138;p15"/>
              <p:cNvSpPr txBox="1"/>
              <p:nvPr/>
            </p:nvSpPr>
            <p:spPr>
              <a:xfrm rot="-5400000">
                <a:off x="8758553" y="5021218"/>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5 -</a:t>
                </a:r>
                <a:endParaRPr/>
              </a:p>
            </p:txBody>
          </p:sp>
          <p:sp>
            <p:nvSpPr>
              <p:cNvPr id="139" name="Google Shape;139;p15"/>
              <p:cNvSpPr txBox="1"/>
              <p:nvPr/>
            </p:nvSpPr>
            <p:spPr>
              <a:xfrm rot="-5400000">
                <a:off x="7990338" y="5121009"/>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- 5 -</a:t>
                </a:r>
                <a:endParaRPr/>
              </a:p>
            </p:txBody>
          </p:sp>
          <p:sp>
            <p:nvSpPr>
              <p:cNvPr id="140" name="Google Shape;140;p15"/>
              <p:cNvSpPr txBox="1"/>
              <p:nvPr/>
            </p:nvSpPr>
            <p:spPr>
              <a:xfrm rot="-5400000">
                <a:off x="8343724" y="5021218"/>
                <a:ext cx="56423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000">
                    <a:solidFill>
                      <a:schemeClr val="dk1"/>
                    </a:solidFill>
                    <a:latin typeface="Helvetica Neue"/>
                    <a:ea typeface="Helvetica Neue"/>
                    <a:cs typeface="Helvetica Neue"/>
                    <a:sym typeface="Helvetica Neue"/>
                  </a:rPr>
                  <a:t>0 -</a:t>
                </a:r>
                <a:endParaRPr/>
              </a:p>
            </p:txBody>
          </p:sp>
          <p:sp>
            <p:nvSpPr>
              <p:cNvPr id="141" name="Google Shape;141;p15"/>
              <p:cNvSpPr/>
              <p:nvPr/>
            </p:nvSpPr>
            <p:spPr>
              <a:xfrm>
                <a:off x="7900199" y="4598526"/>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15"/>
              <p:cNvSpPr/>
              <p:nvPr/>
            </p:nvSpPr>
            <p:spPr>
              <a:xfrm>
                <a:off x="8484787" y="4031750"/>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15"/>
              <p:cNvSpPr/>
              <p:nvPr/>
            </p:nvSpPr>
            <p:spPr>
              <a:xfrm>
                <a:off x="9174222" y="3380388"/>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15"/>
              <p:cNvSpPr/>
              <p:nvPr/>
            </p:nvSpPr>
            <p:spPr>
              <a:xfrm>
                <a:off x="9083042" y="3470850"/>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15"/>
              <p:cNvSpPr/>
              <p:nvPr/>
            </p:nvSpPr>
            <p:spPr>
              <a:xfrm>
                <a:off x="8783001" y="3629078"/>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5"/>
              <p:cNvSpPr/>
              <p:nvPr/>
            </p:nvSpPr>
            <p:spPr>
              <a:xfrm>
                <a:off x="9446290" y="3235079"/>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15"/>
              <p:cNvSpPr/>
              <p:nvPr/>
            </p:nvSpPr>
            <p:spPr>
              <a:xfrm>
                <a:off x="8905051" y="3631630"/>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15"/>
              <p:cNvSpPr/>
              <p:nvPr/>
            </p:nvSpPr>
            <p:spPr>
              <a:xfrm>
                <a:off x="9622137" y="2928557"/>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15"/>
              <p:cNvSpPr/>
              <p:nvPr/>
            </p:nvSpPr>
            <p:spPr>
              <a:xfrm>
                <a:off x="9455986" y="3065230"/>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15"/>
              <p:cNvSpPr/>
              <p:nvPr/>
            </p:nvSpPr>
            <p:spPr>
              <a:xfrm>
                <a:off x="8590897" y="3823792"/>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15"/>
              <p:cNvSpPr/>
              <p:nvPr/>
            </p:nvSpPr>
            <p:spPr>
              <a:xfrm>
                <a:off x="9862082" y="2730743"/>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15"/>
              <p:cNvSpPr/>
              <p:nvPr/>
            </p:nvSpPr>
            <p:spPr>
              <a:xfrm>
                <a:off x="10011561" y="2597068"/>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15"/>
              <p:cNvSpPr/>
              <p:nvPr/>
            </p:nvSpPr>
            <p:spPr>
              <a:xfrm>
                <a:off x="10181401" y="2476509"/>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15"/>
              <p:cNvSpPr/>
              <p:nvPr/>
            </p:nvSpPr>
            <p:spPr>
              <a:xfrm>
                <a:off x="8625841" y="3924832"/>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55" name="Google Shape;155;p15"/>
              <p:cNvCxnSpPr/>
              <p:nvPr/>
            </p:nvCxnSpPr>
            <p:spPr>
              <a:xfrm rot="10800000" flipH="1">
                <a:off x="7451125" y="2204624"/>
                <a:ext cx="3002866" cy="2831162"/>
              </a:xfrm>
              <a:prstGeom prst="straightConnector1">
                <a:avLst/>
              </a:prstGeom>
              <a:noFill/>
              <a:ln w="9525" cap="flat" cmpd="sng">
                <a:solidFill>
                  <a:schemeClr val="dk2"/>
                </a:solidFill>
                <a:prstDash val="solid"/>
                <a:miter lim="800000"/>
                <a:headEnd type="triangle" w="med" len="med"/>
                <a:tailEnd type="triangle" w="med" len="med"/>
              </a:ln>
            </p:spPr>
          </p:cxnSp>
          <p:sp>
            <p:nvSpPr>
              <p:cNvPr id="156" name="Google Shape;156;p15"/>
              <p:cNvSpPr/>
              <p:nvPr/>
            </p:nvSpPr>
            <p:spPr>
              <a:xfrm>
                <a:off x="8722584" y="3841960"/>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15"/>
              <p:cNvSpPr/>
              <p:nvPr/>
            </p:nvSpPr>
            <p:spPr>
              <a:xfrm>
                <a:off x="8423551" y="4087415"/>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15"/>
              <p:cNvSpPr/>
              <p:nvPr/>
            </p:nvSpPr>
            <p:spPr>
              <a:xfrm>
                <a:off x="8246087" y="4284563"/>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15"/>
              <p:cNvSpPr/>
              <p:nvPr/>
            </p:nvSpPr>
            <p:spPr>
              <a:xfrm>
                <a:off x="8076046" y="4448627"/>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15"/>
              <p:cNvSpPr/>
              <p:nvPr/>
            </p:nvSpPr>
            <p:spPr>
              <a:xfrm>
                <a:off x="7750720" y="4673534"/>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61" name="Google Shape;161;p15"/>
              <p:cNvCxnSpPr/>
              <p:nvPr/>
            </p:nvCxnSpPr>
            <p:spPr>
              <a:xfrm rot="10800000">
                <a:off x="8371696" y="2807687"/>
                <a:ext cx="1421093" cy="1551253"/>
              </a:xfrm>
              <a:prstGeom prst="straightConnector1">
                <a:avLst/>
              </a:prstGeom>
              <a:noFill/>
              <a:ln w="9525" cap="flat" cmpd="sng">
                <a:solidFill>
                  <a:schemeClr val="dk2"/>
                </a:solidFill>
                <a:prstDash val="solid"/>
                <a:miter lim="800000"/>
                <a:headEnd type="triangle" w="med" len="med"/>
                <a:tailEnd type="triangle" w="med" len="med"/>
              </a:ln>
            </p:spPr>
          </p:cxnSp>
          <p:sp>
            <p:nvSpPr>
              <p:cNvPr id="162" name="Google Shape;162;p15"/>
              <p:cNvSpPr/>
              <p:nvPr/>
            </p:nvSpPr>
            <p:spPr>
              <a:xfrm>
                <a:off x="9103489" y="3635331"/>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15"/>
              <p:cNvSpPr/>
              <p:nvPr/>
            </p:nvSpPr>
            <p:spPr>
              <a:xfrm>
                <a:off x="8905370" y="3441163"/>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15"/>
              <p:cNvSpPr/>
              <p:nvPr/>
            </p:nvSpPr>
            <p:spPr>
              <a:xfrm>
                <a:off x="8987934" y="3280926"/>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15"/>
              <p:cNvSpPr/>
              <p:nvPr/>
            </p:nvSpPr>
            <p:spPr>
              <a:xfrm>
                <a:off x="9323179" y="3583231"/>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15"/>
              <p:cNvSpPr/>
              <p:nvPr/>
            </p:nvSpPr>
            <p:spPr>
              <a:xfrm>
                <a:off x="9497317" y="2802454"/>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15"/>
              <p:cNvSpPr/>
              <p:nvPr/>
            </p:nvSpPr>
            <p:spPr>
              <a:xfrm>
                <a:off x="8656044" y="3721260"/>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15"/>
              <p:cNvSpPr/>
              <p:nvPr/>
            </p:nvSpPr>
            <p:spPr>
              <a:xfrm>
                <a:off x="9116092" y="3091266"/>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15"/>
              <p:cNvSpPr/>
              <p:nvPr/>
            </p:nvSpPr>
            <p:spPr>
              <a:xfrm>
                <a:off x="9292734" y="3009560"/>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5"/>
              <p:cNvSpPr/>
              <p:nvPr/>
            </p:nvSpPr>
            <p:spPr>
              <a:xfrm>
                <a:off x="9375915" y="3792087"/>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15"/>
              <p:cNvSpPr/>
              <p:nvPr/>
            </p:nvSpPr>
            <p:spPr>
              <a:xfrm>
                <a:off x="9811466" y="3108197"/>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15"/>
              <p:cNvSpPr/>
              <p:nvPr/>
            </p:nvSpPr>
            <p:spPr>
              <a:xfrm>
                <a:off x="9937344" y="2963713"/>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15"/>
              <p:cNvSpPr/>
              <p:nvPr/>
            </p:nvSpPr>
            <p:spPr>
              <a:xfrm>
                <a:off x="8371130" y="3910657"/>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15"/>
              <p:cNvSpPr/>
              <p:nvPr/>
            </p:nvSpPr>
            <p:spPr>
              <a:xfrm>
                <a:off x="9713439" y="2619991"/>
                <a:ext cx="52736" cy="45847"/>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5"/>
              <p:cNvSpPr txBox="1"/>
              <p:nvPr/>
            </p:nvSpPr>
            <p:spPr>
              <a:xfrm>
                <a:off x="10005225" y="1880433"/>
                <a:ext cx="1396521" cy="287843"/>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PCA 1</a:t>
                </a:r>
                <a:r>
                  <a:rPr lang="fr-CH" sz="1200" baseline="30000" dirty="0">
                    <a:solidFill>
                      <a:schemeClr val="dk1"/>
                    </a:solidFill>
                    <a:latin typeface="Calibri Light" panose="020F0302020204030204" pitchFamily="34" charset="0"/>
                    <a:ea typeface="Calibri"/>
                    <a:cs typeface="Calibri Light" panose="020F0302020204030204" pitchFamily="34" charset="0"/>
                    <a:sym typeface="Calibri"/>
                  </a:rPr>
                  <a:t>ère </a:t>
                </a:r>
                <a:r>
                  <a:rPr lang="fr-CH" sz="1200" dirty="0">
                    <a:solidFill>
                      <a:schemeClr val="dk1"/>
                    </a:solidFill>
                    <a:latin typeface="Calibri Light" panose="020F0302020204030204" pitchFamily="34" charset="0"/>
                    <a:ea typeface="Calibri"/>
                    <a:cs typeface="Calibri Light" panose="020F0302020204030204" pitchFamily="34" charset="0"/>
                    <a:sym typeface="Calibri"/>
                  </a:rPr>
                  <a:t>dimension</a:t>
                </a:r>
                <a:endParaRPr dirty="0">
                  <a:latin typeface="Calibri Light" panose="020F0302020204030204" pitchFamily="34" charset="0"/>
                  <a:cs typeface="Calibri Light" panose="020F0302020204030204" pitchFamily="34" charset="0"/>
                </a:endParaRPr>
              </a:p>
            </p:txBody>
          </p:sp>
          <p:sp>
            <p:nvSpPr>
              <p:cNvPr id="176" name="Google Shape;176;p15"/>
              <p:cNvSpPr txBox="1"/>
              <p:nvPr/>
            </p:nvSpPr>
            <p:spPr>
              <a:xfrm>
                <a:off x="9325345" y="4467409"/>
                <a:ext cx="1421093" cy="280095"/>
              </a:xfrm>
              <a:prstGeom prst="rect">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PCA 2</a:t>
                </a:r>
                <a:r>
                  <a:rPr lang="fr-CH" sz="1200" baseline="30000" dirty="0">
                    <a:solidFill>
                      <a:schemeClr val="dk1"/>
                    </a:solidFill>
                    <a:latin typeface="Calibri Light" panose="020F0302020204030204" pitchFamily="34" charset="0"/>
                    <a:ea typeface="Calibri"/>
                    <a:cs typeface="Calibri Light" panose="020F0302020204030204" pitchFamily="34" charset="0"/>
                    <a:sym typeface="Calibri"/>
                  </a:rPr>
                  <a:t>ème </a:t>
                </a:r>
                <a:r>
                  <a:rPr lang="fr-CH" sz="1200" dirty="0">
                    <a:solidFill>
                      <a:schemeClr val="dk1"/>
                    </a:solidFill>
                    <a:latin typeface="Calibri Light" panose="020F0302020204030204" pitchFamily="34" charset="0"/>
                    <a:ea typeface="Calibri"/>
                    <a:cs typeface="Calibri Light" panose="020F0302020204030204" pitchFamily="34" charset="0"/>
                    <a:sym typeface="Calibri"/>
                  </a:rPr>
                  <a:t>dimension</a:t>
                </a:r>
                <a:endParaRPr dirty="0">
                  <a:latin typeface="Calibri Light" panose="020F0302020204030204" pitchFamily="34" charset="0"/>
                  <a:cs typeface="Calibri Light" panose="020F0302020204030204" pitchFamily="34" charset="0"/>
                </a:endParaRPr>
              </a:p>
            </p:txBody>
          </p:sp>
        </p:grpSp>
      </p:grpSp>
      <p:sp>
        <p:nvSpPr>
          <p:cNvPr id="177" name="Google Shape;177;p15"/>
          <p:cNvSpPr txBox="1"/>
          <p:nvPr/>
        </p:nvSpPr>
        <p:spPr>
          <a:xfrm>
            <a:off x="6799202" y="5538189"/>
            <a:ext cx="4055084"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H" sz="1600" dirty="0">
                <a:solidFill>
                  <a:schemeClr val="dk1"/>
                </a:solidFill>
                <a:latin typeface="Calibri Light" panose="020F0302020204030204" pitchFamily="34" charset="0"/>
                <a:ea typeface="Calibri"/>
                <a:cs typeface="Calibri Light" panose="020F0302020204030204" pitchFamily="34" charset="0"/>
                <a:sym typeface="Calibri"/>
              </a:rPr>
              <a:t>Représentation d’une analyse en composantes</a:t>
            </a:r>
            <a:endParaRPr dirty="0">
              <a:latin typeface="Calibri Light" panose="020F0302020204030204" pitchFamily="34" charset="0"/>
              <a:cs typeface="Calibri Light" panose="020F0302020204030204" pitchFamily="34" charset="0"/>
            </a:endParaRPr>
          </a:p>
          <a:p>
            <a:pPr marL="0" marR="0" lvl="0" indent="0" algn="ctr" rtl="0">
              <a:spcBef>
                <a:spcPts val="0"/>
              </a:spcBef>
              <a:spcAft>
                <a:spcPts val="0"/>
              </a:spcAft>
              <a:buNone/>
            </a:pPr>
            <a:r>
              <a:rPr lang="fr-CH" sz="1600" dirty="0">
                <a:solidFill>
                  <a:schemeClr val="dk1"/>
                </a:solidFill>
                <a:latin typeface="Calibri Light" panose="020F0302020204030204" pitchFamily="34" charset="0"/>
                <a:ea typeface="Calibri"/>
                <a:cs typeface="Calibri Light" panose="020F0302020204030204" pitchFamily="34" charset="0"/>
                <a:sym typeface="Calibri"/>
              </a:rPr>
              <a:t>principales </a:t>
            </a:r>
            <a:endParaRPr dirty="0">
              <a:latin typeface="Calibri Light" panose="020F0302020204030204" pitchFamily="34" charset="0"/>
              <a:cs typeface="Calibri Light" panose="020F0302020204030204" pitchFamily="34" charset="0"/>
            </a:endParaRPr>
          </a:p>
        </p:txBody>
      </p:sp>
      <p:grpSp>
        <p:nvGrpSpPr>
          <p:cNvPr id="178" name="Google Shape;178;p15"/>
          <p:cNvGrpSpPr/>
          <p:nvPr/>
        </p:nvGrpSpPr>
        <p:grpSpPr>
          <a:xfrm>
            <a:off x="0" y="6180334"/>
            <a:ext cx="12192000" cy="700361"/>
            <a:chOff x="0" y="6157638"/>
            <a:chExt cx="12192000" cy="700361"/>
          </a:xfrm>
        </p:grpSpPr>
        <p:sp>
          <p:nvSpPr>
            <p:cNvPr id="179" name="Google Shape;179;p15"/>
            <p:cNvSpPr/>
            <p:nvPr/>
          </p:nvSpPr>
          <p:spPr>
            <a:xfrm>
              <a:off x="0" y="6157638"/>
              <a:ext cx="12192000" cy="70036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0" name="Google Shape;180;p15"/>
            <p:cNvPicPr preferRelativeResize="0"/>
            <p:nvPr/>
          </p:nvPicPr>
          <p:blipFill rotWithShape="1">
            <a:blip r:embed="rId3">
              <a:alphaModFix/>
            </a:blip>
            <a:srcRect/>
            <a:stretch/>
          </p:blipFill>
          <p:spPr>
            <a:xfrm>
              <a:off x="296939" y="6230630"/>
              <a:ext cx="1686861" cy="554376"/>
            </a:xfrm>
            <a:prstGeom prst="rect">
              <a:avLst/>
            </a:prstGeom>
            <a:noFill/>
            <a:ln>
              <a:noFill/>
            </a:ln>
          </p:spPr>
        </p:pic>
        <p:sp>
          <p:nvSpPr>
            <p:cNvPr id="181" name="Google Shape;181;p15"/>
            <p:cNvSpPr txBox="1"/>
            <p:nvPr/>
          </p:nvSpPr>
          <p:spPr>
            <a:xfrm>
              <a:off x="9908363" y="6507816"/>
              <a:ext cx="198669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Simon Levy, Florian Regamey</a:t>
              </a:r>
              <a:endParaRPr dirty="0">
                <a:latin typeface="Calibri Light" panose="020F0302020204030204" pitchFamily="34" charset="0"/>
                <a:cs typeface="Calibri Light" panose="020F0302020204030204" pitchFamily="34" charset="0"/>
              </a:endParaRPr>
            </a:p>
          </p:txBody>
        </p:sp>
        <p:sp>
          <p:nvSpPr>
            <p:cNvPr id="182" name="Google Shape;182;p15"/>
            <p:cNvSpPr txBox="1"/>
            <p:nvPr/>
          </p:nvSpPr>
          <p:spPr>
            <a:xfrm>
              <a:off x="4561637" y="6504282"/>
              <a:ext cx="35094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H" sz="1200" dirty="0">
                  <a:solidFill>
                    <a:schemeClr val="dk1"/>
                  </a:solidFill>
                  <a:latin typeface="Calibri Light" panose="020F0302020204030204" pitchFamily="34" charset="0"/>
                  <a:ea typeface="Calibri"/>
                  <a:cs typeface="Calibri Light" panose="020F0302020204030204" pitchFamily="34" charset="0"/>
                  <a:sym typeface="Calibri"/>
                </a:rPr>
                <a:t>Etudes de cas mathématiques appliquées à la biologie</a:t>
              </a:r>
              <a:endParaRPr dirty="0">
                <a:latin typeface="Calibri Light" panose="020F0302020204030204" pitchFamily="34" charset="0"/>
                <a:cs typeface="Calibri Light" panose="020F0302020204030204" pitchFamily="34" charset="0"/>
              </a:endParaRPr>
            </a:p>
          </p:txBody>
        </p:sp>
      </p:gr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TotalTime>
  <Words>1830</Words>
  <Application>Microsoft Macintosh PowerPoint</Application>
  <PresentationFormat>Grand écran</PresentationFormat>
  <Paragraphs>217</Paragraphs>
  <Slides>18</Slides>
  <Notes>15</Notes>
  <HiddenSlides>1</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Calibri</vt:lpstr>
      <vt:lpstr>Arial</vt:lpstr>
      <vt:lpstr>Wingdings</vt:lpstr>
      <vt:lpstr>Noto Sans Symbols</vt:lpstr>
      <vt:lpstr>Helvetica Neue</vt:lpstr>
      <vt:lpstr>Calibri Light</vt:lpstr>
      <vt:lpstr>STCaiyun</vt:lpstr>
      <vt:lpstr>Thème Office</vt:lpstr>
      <vt:lpstr>Gestion du stress chez la levure</vt:lpstr>
      <vt:lpstr>Background</vt:lpstr>
      <vt:lpstr>Présentation PowerPoint</vt:lpstr>
      <vt:lpstr>Background</vt:lpstr>
      <vt:lpstr>Réaction de la levure par rapport au stress</vt:lpstr>
      <vt:lpstr>Présentation PowerPoint</vt:lpstr>
      <vt:lpstr>Présentation PowerPoint</vt:lpstr>
      <vt:lpstr>Cellules stressées ont une plus grande variabilité d’expression</vt:lpstr>
      <vt:lpstr>Méthodologie : Analyse en composantes principales (PCA) ?</vt:lpstr>
      <vt:lpstr>Méthodologie : Support vector machine (SVM)?</vt:lpstr>
      <vt:lpstr>Présentation PowerPoint</vt:lpstr>
      <vt:lpstr>Mesure du stress dans l’article de Audrey P. Gasch et al.</vt:lpstr>
      <vt:lpstr>Mesure du stress dans l’article de Audrey P. Gasch et al.</vt:lpstr>
      <vt:lpstr>Présentation PowerPoint</vt:lpstr>
      <vt:lpstr>Présentation PowerPoint</vt:lpstr>
      <vt:lpstr>Ce qu’on aurait encore pu faire</vt:lpstr>
      <vt:lpstr>Appréciation du cours</vt:lpstr>
      <vt:lpstr>Source image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Réaction de la levure par rapport au stress</dc:title>
  <cp:lastModifiedBy>Florian Regamey</cp:lastModifiedBy>
  <cp:revision>30</cp:revision>
  <dcterms:modified xsi:type="dcterms:W3CDTF">2020-05-26T06:46:47Z</dcterms:modified>
</cp:coreProperties>
</file>