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9" r:id="rId2"/>
    <p:sldId id="350" r:id="rId3"/>
    <p:sldId id="292" r:id="rId4"/>
    <p:sldId id="293" r:id="rId5"/>
    <p:sldId id="294" r:id="rId6"/>
    <p:sldId id="348" r:id="rId7"/>
    <p:sldId id="347" r:id="rId8"/>
    <p:sldId id="349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70" r:id="rId23"/>
    <p:sldId id="331" r:id="rId24"/>
    <p:sldId id="332" r:id="rId25"/>
    <p:sldId id="334" r:id="rId26"/>
    <p:sldId id="335" r:id="rId27"/>
    <p:sldId id="336" r:id="rId28"/>
    <p:sldId id="337" r:id="rId29"/>
    <p:sldId id="333" r:id="rId30"/>
    <p:sldId id="371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6"/>
    <p:restoredTop sz="94672"/>
  </p:normalViewPr>
  <p:slideViewPr>
    <p:cSldViewPr>
      <p:cViewPr varScale="1">
        <p:scale>
          <a:sx n="99" d="100"/>
          <a:sy n="99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3F175-D75E-4347-B2B8-C009229D5D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9F72CD4-9222-4658-853E-F95B9744E47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Exam / GRADES</a:t>
          </a:r>
        </a:p>
      </dgm:t>
    </dgm:pt>
    <dgm:pt modelId="{6432A298-E8E3-44A9-B736-67BEDF407342}" type="parTrans" cxnId="{4D2EADEB-3FB1-4CF2-AEAC-33CB8957502E}">
      <dgm:prSet/>
      <dgm:spPr/>
      <dgm:t>
        <a:bodyPr/>
        <a:lstStyle/>
        <a:p>
          <a:endParaRPr lang="en-US"/>
        </a:p>
      </dgm:t>
    </dgm:pt>
    <dgm:pt modelId="{05FAAB8E-EEFF-4045-A264-EEA39B89AC35}" type="sibTrans" cxnId="{4D2EADEB-3FB1-4CF2-AEAC-33CB8957502E}">
      <dgm:prSet/>
      <dgm:spPr/>
      <dgm:t>
        <a:bodyPr/>
        <a:lstStyle/>
        <a:p>
          <a:endParaRPr lang="en-US"/>
        </a:p>
      </dgm:t>
    </dgm:pt>
    <dgm:pt modelId="{1867630B-EB3E-4E65-BB3A-A8E205DA0E0B}" type="pres">
      <dgm:prSet presAssocID="{3E23F175-D75E-4347-B2B8-C009229D5D8D}" presName="root" presStyleCnt="0">
        <dgm:presLayoutVars>
          <dgm:dir/>
          <dgm:resizeHandles val="exact"/>
        </dgm:presLayoutVars>
      </dgm:prSet>
      <dgm:spPr/>
    </dgm:pt>
    <dgm:pt modelId="{995D7EC4-68EE-4D01-9150-FCF58852694D}" type="pres">
      <dgm:prSet presAssocID="{B9F72CD4-9222-4658-853E-F95B9744E47E}" presName="compNode" presStyleCnt="0"/>
      <dgm:spPr/>
    </dgm:pt>
    <dgm:pt modelId="{145CEED7-F427-47FF-BD50-94756848D86E}" type="pres">
      <dgm:prSet presAssocID="{B9F72CD4-9222-4658-853E-F95B9744E47E}" presName="iconBgRect" presStyleLbl="bgShp" presStyleIdx="0" presStyleCnt="1"/>
      <dgm:spPr/>
    </dgm:pt>
    <dgm:pt modelId="{60DB37D8-DE97-47AC-8104-E3BEB7E11D39}" type="pres">
      <dgm:prSet presAssocID="{B9F72CD4-9222-4658-853E-F95B9744E47E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81AECA8-026D-43BA-8DF2-4017F492F094}" type="pres">
      <dgm:prSet presAssocID="{B9F72CD4-9222-4658-853E-F95B9744E47E}" presName="spaceRect" presStyleCnt="0"/>
      <dgm:spPr/>
    </dgm:pt>
    <dgm:pt modelId="{D0AA0B01-2199-4EFA-BDA8-98B56DFB996B}" type="pres">
      <dgm:prSet presAssocID="{B9F72CD4-9222-4658-853E-F95B9744E47E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7E83CD66-96B6-4E4D-85DF-3F7B5E58C504}" type="presOf" srcId="{3E23F175-D75E-4347-B2B8-C009229D5D8D}" destId="{1867630B-EB3E-4E65-BB3A-A8E205DA0E0B}" srcOrd="0" destOrd="0" presId="urn:microsoft.com/office/officeart/2018/5/layout/IconCircleLabelList"/>
    <dgm:cxn modelId="{380A6D6F-7974-4721-BECA-05885723B62A}" type="presOf" srcId="{B9F72CD4-9222-4658-853E-F95B9744E47E}" destId="{D0AA0B01-2199-4EFA-BDA8-98B56DFB996B}" srcOrd="0" destOrd="0" presId="urn:microsoft.com/office/officeart/2018/5/layout/IconCircleLabelList"/>
    <dgm:cxn modelId="{4D2EADEB-3FB1-4CF2-AEAC-33CB8957502E}" srcId="{3E23F175-D75E-4347-B2B8-C009229D5D8D}" destId="{B9F72CD4-9222-4658-853E-F95B9744E47E}" srcOrd="0" destOrd="0" parTransId="{6432A298-E8E3-44A9-B736-67BEDF407342}" sibTransId="{05FAAB8E-EEFF-4045-A264-EEA39B89AC35}"/>
    <dgm:cxn modelId="{E5000D77-4EAD-44ED-99BA-0B25DE96E7D3}" type="presParOf" srcId="{1867630B-EB3E-4E65-BB3A-A8E205DA0E0B}" destId="{995D7EC4-68EE-4D01-9150-FCF58852694D}" srcOrd="0" destOrd="0" presId="urn:microsoft.com/office/officeart/2018/5/layout/IconCircleLabelList"/>
    <dgm:cxn modelId="{C7C2F191-4C4C-473C-B08B-96289EEBB1B5}" type="presParOf" srcId="{995D7EC4-68EE-4D01-9150-FCF58852694D}" destId="{145CEED7-F427-47FF-BD50-94756848D86E}" srcOrd="0" destOrd="0" presId="urn:microsoft.com/office/officeart/2018/5/layout/IconCircleLabelList"/>
    <dgm:cxn modelId="{EB285CE6-04AB-4C38-A1E7-C359A67A6F00}" type="presParOf" srcId="{995D7EC4-68EE-4D01-9150-FCF58852694D}" destId="{60DB37D8-DE97-47AC-8104-E3BEB7E11D39}" srcOrd="1" destOrd="0" presId="urn:microsoft.com/office/officeart/2018/5/layout/IconCircleLabelList"/>
    <dgm:cxn modelId="{06FF8D93-74F8-4E82-9C2F-0DE3213D6C5B}" type="presParOf" srcId="{995D7EC4-68EE-4D01-9150-FCF58852694D}" destId="{E81AECA8-026D-43BA-8DF2-4017F492F094}" srcOrd="2" destOrd="0" presId="urn:microsoft.com/office/officeart/2018/5/layout/IconCircleLabelList"/>
    <dgm:cxn modelId="{AAE6E6B2-34D2-471F-8996-0AC470E1A151}" type="presParOf" srcId="{995D7EC4-68EE-4D01-9150-FCF58852694D}" destId="{D0AA0B01-2199-4EFA-BDA8-98B56DFB996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CEED7-F427-47FF-BD50-94756848D86E}">
      <dsp:nvSpPr>
        <dsp:cNvPr id="0" name=""/>
        <dsp:cNvSpPr/>
      </dsp:nvSpPr>
      <dsp:spPr>
        <a:xfrm>
          <a:off x="873674" y="18881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B37D8-DE97-47AC-8104-E3BEB7E11D39}">
      <dsp:nvSpPr>
        <dsp:cNvPr id="0" name=""/>
        <dsp:cNvSpPr/>
      </dsp:nvSpPr>
      <dsp:spPr>
        <a:xfrm>
          <a:off x="1341674" y="65681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A0B01-2199-4EFA-BDA8-98B56DFB996B}">
      <dsp:nvSpPr>
        <dsp:cNvPr id="0" name=""/>
        <dsp:cNvSpPr/>
      </dsp:nvSpPr>
      <dsp:spPr>
        <a:xfrm>
          <a:off x="171674" y="306882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500" kern="1200" dirty="0"/>
            <a:t>Exam / GRADES</a:t>
          </a:r>
        </a:p>
      </dsp:txBody>
      <dsp:txXfrm>
        <a:off x="171674" y="306882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0E7416-B9D9-E240-8CAA-9A782D53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fld id="{A43F2C08-2C40-8E43-854F-ADF85BCF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F95F5-6C4A-4144-94DD-DCB1B8E2963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946B2-FC2F-984C-BDB6-02A21A8790E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E3D66-52A5-2540-8156-2AD088273D9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55F97-E91F-974C-A2E0-7446CDE3865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BF37BC-D0B4-C54D-81D5-1CA36202F24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signature algorithm uses a set of genes as INPUT.</a:t>
            </a:r>
          </a:p>
          <a:p>
            <a:pPr eaLnBrk="1" hangingPunct="1">
              <a:defRPr/>
            </a:pPr>
            <a:r>
              <a:rPr lang="en-US"/>
              <a:t>These genes could be a putative group of related genes,</a:t>
            </a:r>
          </a:p>
          <a:p>
            <a:pPr eaLnBrk="1" hangingPunct="1">
              <a:defRPr/>
            </a:pPr>
            <a:r>
              <a:rPr lang="en-US"/>
              <a:t>Or just a random selection of genes.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The algorithm uses the expression data to generate its OUTPUT.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Genes that are not correlated with the bulk of the input-genes are rejected.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And other co-regulated genes that were not part of the INPUT are added.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E701E2-29B6-DD4A-901C-ED084DD9C75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21B5B-7C75-9F4E-9E49-DA5ACE30858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64442-5A68-4043-8B91-870402348B4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E7F09-2E31-4C47-9B1E-7EEB1C967A8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An extension of this algorithm is 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Iterative Signature Algorithm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.</a:t>
            </a:r>
          </a:p>
          <a:p>
            <a:pPr eaLnBrk="1" hangingPunct="1">
              <a:defRPr/>
            </a:pPr>
            <a:r>
              <a:rPr lang="en-US"/>
              <a:t>Here the OUPUT is re-used as INPUT, such that further iterations can bring in more co-regulated genes.</a:t>
            </a:r>
          </a:p>
          <a:p>
            <a:pPr eaLnBrk="1" hangingPunct="1">
              <a:defRPr/>
            </a:pPr>
            <a:r>
              <a:rPr lang="en-US"/>
              <a:t>We repeat this procedure until the OUTPUT equals to the INPUT. </a:t>
            </a:r>
          </a:p>
          <a:p>
            <a:pPr eaLnBrk="1" hangingPunct="1">
              <a:defRPr/>
            </a:pPr>
            <a:r>
              <a:rPr lang="en-US"/>
              <a:t>We refer to the final OUTPUT as 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transcription module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.</a:t>
            </a:r>
          </a:p>
          <a:p>
            <a:pPr eaLnBrk="1" hangingPunct="1">
              <a:defRPr/>
            </a:pPr>
            <a:r>
              <a:rPr lang="en-US"/>
              <a:t>As before it contains both the set of co-regulated genes and the conditions that induce their co-regulation.</a:t>
            </a:r>
          </a:p>
          <a:p>
            <a:pPr eaLnBrk="1" hangingPunct="1">
              <a:defRPr/>
            </a:pPr>
            <a:r>
              <a:rPr lang="en-US"/>
              <a:t>By definition, all genes outside the module are less co-regulated than the module genes under these conditions.  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A2A0A6-A493-2143-910D-AF3CE0568F9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In order to identify the transcription modules encode in the expression data we proceed as follows:</a:t>
            </a:r>
          </a:p>
          <a:p>
            <a:pPr eaLnBrk="1" hangingPunct="1">
              <a:defRPr/>
            </a:pPr>
            <a:r>
              <a:rPr lang="en-US"/>
              <a:t>We assemble a large number of random INPUT seeds.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Applying the iterative signature algorithm to each seed converges into a specific transcription module.</a:t>
            </a:r>
          </a:p>
          <a:p>
            <a:pPr eaLnBrk="1" hangingPunct="1">
              <a:defRPr/>
            </a:pPr>
            <a:r>
              <a:rPr lang="en-US"/>
              <a:t>Since each transcription module is identified independently, it may overlap with other modules.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D0497-B99C-DA46-82C4-F66CF6B36C3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C1A4FE-A79F-3B41-8C29-C39E43B5CB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30750-2BAD-9848-AD8D-C9565F7C881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F95F5-6C4A-4144-94DD-DCB1B8E2963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4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822FE-55B8-254C-BBF9-5CF75F142E5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14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822FE-55B8-254C-BBF9-5CF75F142E5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41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30EEA-1B83-47E8-8426-B0B0A78171B0}" type="slidenum">
              <a:rPr lang="x-none"/>
              <a:pPr/>
              <a:t>25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37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FAF69-61CC-4F87-AAA4-DFD74B6E9D32}" type="slidenum">
              <a:rPr lang="x-none"/>
              <a:pPr/>
              <a:t>26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18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4C00B-ABCA-4E12-9577-34F18B3E8C9E}" type="slidenum">
              <a:rPr lang="x-none"/>
              <a:pPr/>
              <a:t>27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9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C4AD0-A4C9-4286-9FC0-498B9A6BA214}" type="slidenum">
              <a:rPr lang="x-none"/>
              <a:pPr/>
              <a:t>28</a:t>
            </a:fld>
            <a:endParaRPr 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2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822FE-55B8-254C-BBF9-5CF75F142E5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62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822FE-55B8-254C-BBF9-5CF75F142E5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53DFC-C116-7747-BCB9-410B73BD587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E550E-A4BF-A546-8A55-7B69B4F4E2D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5F3DA-86EF-E74E-97D3-F965DE0D789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DAAA6-E2E4-4240-870D-4AFCE33DAFE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41100-C202-DB48-9D7E-EEB91AD7017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99ED43-4466-684E-BA69-717CD2BDD5D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76CBB-350F-6B44-A87E-6E4BCCD42EB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05CE-116F-D24C-BA5B-AF23571E5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7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E786-A075-794E-B37B-99C68B4C9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5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CC18-8A14-6844-AE29-D2B86D4CD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F5E6-7105-4E42-B095-2BCE686D0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2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A0AF7-759D-DB47-88BF-DD165E224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BBDC-6B2C-6142-8F50-B59B5BB2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9160-1E72-774F-AD76-1523A632F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AE49-EA43-E44A-8AEB-17AC7662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915DC-5C95-894B-9084-C87D3EEC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CEC5-8036-BB45-B7D9-39E6DD96D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683F-D8D4-7041-A9B8-8E7B47701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E07C5512-ACF6-874A-8435-A5A9E1B3E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erverdgm.unil.ch/bergmann/Fibroblasts/visualiser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emf"/><Relationship Id="rId10" Type="http://schemas.openxmlformats.org/officeDocument/2006/relationships/image" Target="../media/image33.jpeg"/><Relationship Id="rId4" Type="http://schemas.openxmlformats.org/officeDocument/2006/relationships/image" Target="../media/image20.emf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Genetics and Genome Evolution (GGE)</a:t>
            </a:r>
            <a:br>
              <a:rPr lang="en-US" sz="3600" b="1" dirty="0"/>
            </a:br>
            <a:br>
              <a:rPr lang="en-US" sz="4000" dirty="0"/>
            </a:br>
            <a:r>
              <a:rPr lang="en-US" sz="4000" i="1" dirty="0"/>
              <a:t>Bioinformatics for Genomics</a:t>
            </a:r>
            <a:br>
              <a:rPr lang="en-US" i="1" dirty="0"/>
            </a:br>
            <a:br>
              <a:rPr lang="en-US" i="1" dirty="0"/>
            </a:br>
            <a:r>
              <a:rPr lang="en-US" sz="3600" dirty="0"/>
              <a:t>Lecture 5: </a:t>
            </a:r>
            <a:br>
              <a:rPr lang="en-US" sz="3600"/>
            </a:br>
            <a:r>
              <a:rPr lang="en-US"/>
              <a:t>Advanced clustering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bg2"/>
                </a:solidFill>
              </a:rPr>
              <a:t>Sven Bergmann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2"/>
                </a:solidFill>
              </a:rPr>
              <a:t>Department of Computational Biology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dirty="0" err="1">
                <a:solidFill>
                  <a:schemeClr val="bg2"/>
                </a:solidFill>
              </a:rPr>
              <a:t>Sven.Bergmann@unil.ch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Trip to the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Amazon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:</a:t>
            </a:r>
          </a:p>
        </p:txBody>
      </p:sp>
      <p:pic>
        <p:nvPicPr>
          <p:cNvPr id="84995" name="Picture 3" descr="Ama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63738"/>
            <a:ext cx="64262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Amazon My shopping C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71291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Freeform 6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Freeform 7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0 w 520"/>
              <a:gd name="T3" fmla="*/ 2147483647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0" y="41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 flipV="1">
            <a:off x="24812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24812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2449513" y="5275263"/>
            <a:ext cx="1460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 flipV="1">
            <a:off x="29035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29035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28305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 flipV="1">
            <a:off x="332581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>
            <a:off x="332581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325278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69" name="Line 18"/>
          <p:cNvSpPr>
            <a:spLocks noChangeShapeType="1"/>
          </p:cNvSpPr>
          <p:nvPr/>
        </p:nvSpPr>
        <p:spPr bwMode="auto">
          <a:xfrm flipV="1">
            <a:off x="37560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Line 19"/>
          <p:cNvSpPr>
            <a:spLocks noChangeShapeType="1"/>
          </p:cNvSpPr>
          <p:nvPr/>
        </p:nvSpPr>
        <p:spPr bwMode="auto">
          <a:xfrm>
            <a:off x="37560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36750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2" name="Line 21"/>
          <p:cNvSpPr>
            <a:spLocks noChangeShapeType="1"/>
          </p:cNvSpPr>
          <p:nvPr/>
        </p:nvSpPr>
        <p:spPr bwMode="auto">
          <a:xfrm flipV="1">
            <a:off x="41703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Line 22"/>
          <p:cNvSpPr>
            <a:spLocks noChangeShapeType="1"/>
          </p:cNvSpPr>
          <p:nvPr/>
        </p:nvSpPr>
        <p:spPr bwMode="auto">
          <a:xfrm>
            <a:off x="41703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Rectangle 23"/>
          <p:cNvSpPr>
            <a:spLocks noChangeArrowheads="1"/>
          </p:cNvSpPr>
          <p:nvPr/>
        </p:nvSpPr>
        <p:spPr bwMode="auto">
          <a:xfrm>
            <a:off x="40973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5" name="Line 24"/>
          <p:cNvSpPr>
            <a:spLocks noChangeShapeType="1"/>
          </p:cNvSpPr>
          <p:nvPr/>
        </p:nvSpPr>
        <p:spPr bwMode="auto">
          <a:xfrm flipV="1">
            <a:off x="45926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Line 25"/>
          <p:cNvSpPr>
            <a:spLocks noChangeShapeType="1"/>
          </p:cNvSpPr>
          <p:nvPr/>
        </p:nvSpPr>
        <p:spPr bwMode="auto">
          <a:xfrm>
            <a:off x="45926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Rectangle 26"/>
          <p:cNvSpPr>
            <a:spLocks noChangeArrowheads="1"/>
          </p:cNvSpPr>
          <p:nvPr/>
        </p:nvSpPr>
        <p:spPr bwMode="auto">
          <a:xfrm>
            <a:off x="45196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78" name="Line 27"/>
          <p:cNvSpPr>
            <a:spLocks noChangeShapeType="1"/>
          </p:cNvSpPr>
          <p:nvPr/>
        </p:nvSpPr>
        <p:spPr bwMode="auto">
          <a:xfrm flipV="1">
            <a:off x="5022850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Line 28"/>
          <p:cNvSpPr>
            <a:spLocks noChangeShapeType="1"/>
          </p:cNvSpPr>
          <p:nvPr/>
        </p:nvSpPr>
        <p:spPr bwMode="auto">
          <a:xfrm>
            <a:off x="5022850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Rectangle 29"/>
          <p:cNvSpPr>
            <a:spLocks noChangeArrowheads="1"/>
          </p:cNvSpPr>
          <p:nvPr/>
        </p:nvSpPr>
        <p:spPr bwMode="auto">
          <a:xfrm>
            <a:off x="4949825" y="5275263"/>
            <a:ext cx="2270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1" name="Line 30"/>
          <p:cNvSpPr>
            <a:spLocks noChangeShapeType="1"/>
          </p:cNvSpPr>
          <p:nvPr/>
        </p:nvSpPr>
        <p:spPr bwMode="auto">
          <a:xfrm flipV="1">
            <a:off x="54451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Line 31"/>
          <p:cNvSpPr>
            <a:spLocks noChangeShapeType="1"/>
          </p:cNvSpPr>
          <p:nvPr/>
        </p:nvSpPr>
        <p:spPr bwMode="auto">
          <a:xfrm>
            <a:off x="54451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Rectangle 32"/>
          <p:cNvSpPr>
            <a:spLocks noChangeArrowheads="1"/>
          </p:cNvSpPr>
          <p:nvPr/>
        </p:nvSpPr>
        <p:spPr bwMode="auto">
          <a:xfrm>
            <a:off x="53641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4" name="Line 33"/>
          <p:cNvSpPr>
            <a:spLocks noChangeShapeType="1"/>
          </p:cNvSpPr>
          <p:nvPr/>
        </p:nvSpPr>
        <p:spPr bwMode="auto">
          <a:xfrm flipV="1">
            <a:off x="58594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5" name="Line 34"/>
          <p:cNvSpPr>
            <a:spLocks noChangeShapeType="1"/>
          </p:cNvSpPr>
          <p:nvPr/>
        </p:nvSpPr>
        <p:spPr bwMode="auto">
          <a:xfrm>
            <a:off x="58594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6" name="Rectangle 35"/>
          <p:cNvSpPr>
            <a:spLocks noChangeArrowheads="1"/>
          </p:cNvSpPr>
          <p:nvPr/>
        </p:nvSpPr>
        <p:spPr bwMode="auto">
          <a:xfrm>
            <a:off x="57864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87" name="Line 36"/>
          <p:cNvSpPr>
            <a:spLocks noChangeShapeType="1"/>
          </p:cNvSpPr>
          <p:nvPr/>
        </p:nvSpPr>
        <p:spPr bwMode="auto">
          <a:xfrm flipV="1">
            <a:off x="62817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8" name="Line 37"/>
          <p:cNvSpPr>
            <a:spLocks noChangeShapeType="1"/>
          </p:cNvSpPr>
          <p:nvPr/>
        </p:nvSpPr>
        <p:spPr bwMode="auto">
          <a:xfrm>
            <a:off x="62817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Rectangle 38"/>
          <p:cNvSpPr>
            <a:spLocks noChangeArrowheads="1"/>
          </p:cNvSpPr>
          <p:nvPr/>
        </p:nvSpPr>
        <p:spPr bwMode="auto">
          <a:xfrm>
            <a:off x="62087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0" name="Line 39"/>
          <p:cNvSpPr>
            <a:spLocks noChangeShapeType="1"/>
          </p:cNvSpPr>
          <p:nvPr/>
        </p:nvSpPr>
        <p:spPr bwMode="auto">
          <a:xfrm>
            <a:off x="2108200" y="21002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Line 40"/>
          <p:cNvSpPr>
            <a:spLocks noChangeShapeType="1"/>
          </p:cNvSpPr>
          <p:nvPr/>
        </p:nvSpPr>
        <p:spPr bwMode="auto">
          <a:xfrm flipH="1">
            <a:off x="6281738" y="21002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2" name="Rectangle 41"/>
          <p:cNvSpPr>
            <a:spLocks noChangeArrowheads="1"/>
          </p:cNvSpPr>
          <p:nvPr/>
        </p:nvSpPr>
        <p:spPr bwMode="auto">
          <a:xfrm>
            <a:off x="1912938" y="2014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3" name="Line 42"/>
          <p:cNvSpPr>
            <a:spLocks noChangeShapeType="1"/>
          </p:cNvSpPr>
          <p:nvPr/>
        </p:nvSpPr>
        <p:spPr bwMode="auto">
          <a:xfrm>
            <a:off x="2108200" y="24463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4" name="Line 43"/>
          <p:cNvSpPr>
            <a:spLocks noChangeShapeType="1"/>
          </p:cNvSpPr>
          <p:nvPr/>
        </p:nvSpPr>
        <p:spPr bwMode="auto">
          <a:xfrm flipH="1">
            <a:off x="6281738" y="24463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5" name="Rectangle 44"/>
          <p:cNvSpPr>
            <a:spLocks noChangeArrowheads="1"/>
          </p:cNvSpPr>
          <p:nvPr/>
        </p:nvSpPr>
        <p:spPr bwMode="auto">
          <a:xfrm>
            <a:off x="1912938" y="23701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6" name="Line 45"/>
          <p:cNvSpPr>
            <a:spLocks noChangeShapeType="1"/>
          </p:cNvSpPr>
          <p:nvPr/>
        </p:nvSpPr>
        <p:spPr bwMode="auto">
          <a:xfrm>
            <a:off x="2108200" y="2786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7" name="Line 46"/>
          <p:cNvSpPr>
            <a:spLocks noChangeShapeType="1"/>
          </p:cNvSpPr>
          <p:nvPr/>
        </p:nvSpPr>
        <p:spPr bwMode="auto">
          <a:xfrm flipH="1">
            <a:off x="6281738" y="2786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8" name="Rectangle 47"/>
          <p:cNvSpPr>
            <a:spLocks noChangeArrowheads="1"/>
          </p:cNvSpPr>
          <p:nvPr/>
        </p:nvSpPr>
        <p:spPr bwMode="auto">
          <a:xfrm>
            <a:off x="1912938" y="27098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199" name="Line 48"/>
          <p:cNvSpPr>
            <a:spLocks noChangeShapeType="1"/>
          </p:cNvSpPr>
          <p:nvPr/>
        </p:nvSpPr>
        <p:spPr bwMode="auto">
          <a:xfrm>
            <a:off x="2108200" y="31416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0" name="Line 49"/>
          <p:cNvSpPr>
            <a:spLocks noChangeShapeType="1"/>
          </p:cNvSpPr>
          <p:nvPr/>
        </p:nvSpPr>
        <p:spPr bwMode="auto">
          <a:xfrm flipH="1">
            <a:off x="6281738" y="31416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1" name="Rectangle 50"/>
          <p:cNvSpPr>
            <a:spLocks noChangeArrowheads="1"/>
          </p:cNvSpPr>
          <p:nvPr/>
        </p:nvSpPr>
        <p:spPr bwMode="auto">
          <a:xfrm>
            <a:off x="1912938" y="30559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2" name="Line 51"/>
          <p:cNvSpPr>
            <a:spLocks noChangeShapeType="1"/>
          </p:cNvSpPr>
          <p:nvPr/>
        </p:nvSpPr>
        <p:spPr bwMode="auto">
          <a:xfrm>
            <a:off x="2108200" y="34877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3" name="Line 52"/>
          <p:cNvSpPr>
            <a:spLocks noChangeShapeType="1"/>
          </p:cNvSpPr>
          <p:nvPr/>
        </p:nvSpPr>
        <p:spPr bwMode="auto">
          <a:xfrm flipH="1">
            <a:off x="6281738" y="34877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Rectangle 53"/>
          <p:cNvSpPr>
            <a:spLocks noChangeArrowheads="1"/>
          </p:cNvSpPr>
          <p:nvPr/>
        </p:nvSpPr>
        <p:spPr bwMode="auto">
          <a:xfrm>
            <a:off x="1912938" y="3411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5" name="Line 54"/>
          <p:cNvSpPr>
            <a:spLocks noChangeShapeType="1"/>
          </p:cNvSpPr>
          <p:nvPr/>
        </p:nvSpPr>
        <p:spPr bwMode="auto">
          <a:xfrm>
            <a:off x="2108200" y="3827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6" name="Line 55"/>
          <p:cNvSpPr>
            <a:spLocks noChangeShapeType="1"/>
          </p:cNvSpPr>
          <p:nvPr/>
        </p:nvSpPr>
        <p:spPr bwMode="auto">
          <a:xfrm flipH="1">
            <a:off x="6281738" y="3827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7" name="Rectangle 56"/>
          <p:cNvSpPr>
            <a:spLocks noChangeArrowheads="1"/>
          </p:cNvSpPr>
          <p:nvPr/>
        </p:nvSpPr>
        <p:spPr bwMode="auto">
          <a:xfrm>
            <a:off x="1912938" y="3751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60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08" name="Line 57"/>
          <p:cNvSpPr>
            <a:spLocks noChangeShapeType="1"/>
          </p:cNvSpPr>
          <p:nvPr/>
        </p:nvSpPr>
        <p:spPr bwMode="auto">
          <a:xfrm>
            <a:off x="2108200" y="4183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9" name="Line 58"/>
          <p:cNvSpPr>
            <a:spLocks noChangeShapeType="1"/>
          </p:cNvSpPr>
          <p:nvPr/>
        </p:nvSpPr>
        <p:spPr bwMode="auto">
          <a:xfrm flipH="1">
            <a:off x="6281738" y="4183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0" name="Rectangle 59"/>
          <p:cNvSpPr>
            <a:spLocks noChangeArrowheads="1"/>
          </p:cNvSpPr>
          <p:nvPr/>
        </p:nvSpPr>
        <p:spPr bwMode="auto">
          <a:xfrm>
            <a:off x="1912938" y="40973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70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1" name="Line 60"/>
          <p:cNvSpPr>
            <a:spLocks noChangeShapeType="1"/>
          </p:cNvSpPr>
          <p:nvPr/>
        </p:nvSpPr>
        <p:spPr bwMode="auto">
          <a:xfrm>
            <a:off x="2108200" y="45212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2" name="Line 61"/>
          <p:cNvSpPr>
            <a:spLocks noChangeShapeType="1"/>
          </p:cNvSpPr>
          <p:nvPr/>
        </p:nvSpPr>
        <p:spPr bwMode="auto">
          <a:xfrm flipH="1">
            <a:off x="6281738" y="45212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3" name="Rectangle 62"/>
          <p:cNvSpPr>
            <a:spLocks noChangeArrowheads="1"/>
          </p:cNvSpPr>
          <p:nvPr/>
        </p:nvSpPr>
        <p:spPr bwMode="auto">
          <a:xfrm>
            <a:off x="1912938" y="4445000"/>
            <a:ext cx="2270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80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4" name="Line 63"/>
          <p:cNvSpPr>
            <a:spLocks noChangeShapeType="1"/>
          </p:cNvSpPr>
          <p:nvPr/>
        </p:nvSpPr>
        <p:spPr bwMode="auto">
          <a:xfrm>
            <a:off x="2108200" y="48688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5" name="Line 64"/>
          <p:cNvSpPr>
            <a:spLocks noChangeShapeType="1"/>
          </p:cNvSpPr>
          <p:nvPr/>
        </p:nvSpPr>
        <p:spPr bwMode="auto">
          <a:xfrm flipH="1">
            <a:off x="6281738" y="48688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6" name="Rectangle 65"/>
          <p:cNvSpPr>
            <a:spLocks noChangeArrowheads="1"/>
          </p:cNvSpPr>
          <p:nvPr/>
        </p:nvSpPr>
        <p:spPr bwMode="auto">
          <a:xfrm>
            <a:off x="1912938" y="47926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90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17" name="Line 66"/>
          <p:cNvSpPr>
            <a:spLocks noChangeShapeType="1"/>
          </p:cNvSpPr>
          <p:nvPr/>
        </p:nvSpPr>
        <p:spPr bwMode="auto">
          <a:xfrm>
            <a:off x="2108200" y="5224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8" name="Line 67"/>
          <p:cNvSpPr>
            <a:spLocks noChangeShapeType="1"/>
          </p:cNvSpPr>
          <p:nvPr/>
        </p:nvSpPr>
        <p:spPr bwMode="auto">
          <a:xfrm flipH="1">
            <a:off x="6281738" y="5224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19" name="Rectangle 68"/>
          <p:cNvSpPr>
            <a:spLocks noChangeArrowheads="1"/>
          </p:cNvSpPr>
          <p:nvPr/>
        </p:nvSpPr>
        <p:spPr bwMode="auto">
          <a:xfrm>
            <a:off x="1839913" y="5148263"/>
            <a:ext cx="3079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9220" name="Line 69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1" name="Freeform 70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22" name="Line 71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12" name="Rectangle 72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items?</a:t>
            </a:r>
          </a:p>
        </p:txBody>
      </p:sp>
      <p:sp>
        <p:nvSpPr>
          <p:cNvPr id="87113" name="Text Box 73"/>
          <p:cNvSpPr txBox="1">
            <a:spLocks noChangeArrowheads="1"/>
          </p:cNvSpPr>
          <p:nvPr/>
        </p:nvSpPr>
        <p:spPr bwMode="auto">
          <a:xfrm>
            <a:off x="533400" y="1981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items</a:t>
            </a:r>
          </a:p>
        </p:txBody>
      </p:sp>
      <p:sp>
        <p:nvSpPr>
          <p:cNvPr id="87114" name="Text Box 74"/>
          <p:cNvSpPr txBox="1">
            <a:spLocks noChangeArrowheads="1"/>
          </p:cNvSpPr>
          <p:nvPr/>
        </p:nvSpPr>
        <p:spPr bwMode="auto">
          <a:xfrm>
            <a:off x="3451225" y="57912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customers</a:t>
            </a:r>
          </a:p>
        </p:txBody>
      </p:sp>
      <p:grpSp>
        <p:nvGrpSpPr>
          <p:cNvPr id="87115" name="Group 75"/>
          <p:cNvGrpSpPr>
            <a:grpSpLocks/>
          </p:cNvGrpSpPr>
          <p:nvPr/>
        </p:nvGrpSpPr>
        <p:grpSpPr bwMode="auto">
          <a:xfrm>
            <a:off x="2114550" y="2203450"/>
            <a:ext cx="6934200" cy="2216150"/>
            <a:chOff x="1332" y="1388"/>
            <a:chExt cx="4368" cy="1396"/>
          </a:xfrm>
        </p:grpSpPr>
        <p:sp>
          <p:nvSpPr>
            <p:cNvPr id="87116" name="Line 76"/>
            <p:cNvSpPr>
              <a:spLocks noChangeShapeType="1"/>
            </p:cNvSpPr>
            <p:nvPr/>
          </p:nvSpPr>
          <p:spPr bwMode="auto">
            <a:xfrm>
              <a:off x="1344" y="1472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17" name="Rectangle 77"/>
            <p:cNvSpPr>
              <a:spLocks noChangeArrowheads="1"/>
            </p:cNvSpPr>
            <p:nvPr/>
          </p:nvSpPr>
          <p:spPr bwMode="auto">
            <a:xfrm>
              <a:off x="4356" y="1388"/>
              <a:ext cx="1344" cy="768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re-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commended items</a:t>
              </a:r>
            </a:p>
          </p:txBody>
        </p:sp>
        <p:sp>
          <p:nvSpPr>
            <p:cNvPr id="87118" name="Line 78"/>
            <p:cNvSpPr>
              <a:spLocks noChangeShapeType="1"/>
            </p:cNvSpPr>
            <p:nvPr/>
          </p:nvSpPr>
          <p:spPr bwMode="auto">
            <a:xfrm>
              <a:off x="1332" y="1654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19" name="Line 79"/>
            <p:cNvSpPr>
              <a:spLocks noChangeShapeType="1"/>
            </p:cNvSpPr>
            <p:nvPr/>
          </p:nvSpPr>
          <p:spPr bwMode="auto">
            <a:xfrm>
              <a:off x="1338" y="1970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0" name="AutoShape 80"/>
            <p:cNvSpPr>
              <a:spLocks noChangeArrowheads="1"/>
            </p:cNvSpPr>
            <p:nvPr/>
          </p:nvSpPr>
          <p:spPr bwMode="auto">
            <a:xfrm rot="16200000" flipV="1">
              <a:off x="4716" y="2280"/>
              <a:ext cx="528" cy="480"/>
            </a:xfrm>
            <a:prstGeom prst="rightArrow">
              <a:avLst>
                <a:gd name="adj1" fmla="val 41287"/>
                <a:gd name="adj2" fmla="val 23253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87121" name="Group 81"/>
          <p:cNvGrpSpPr>
            <a:grpSpLocks/>
          </p:cNvGrpSpPr>
          <p:nvPr/>
        </p:nvGrpSpPr>
        <p:grpSpPr bwMode="auto">
          <a:xfrm>
            <a:off x="381000" y="3892550"/>
            <a:ext cx="5943600" cy="854075"/>
            <a:chOff x="240" y="2452"/>
            <a:chExt cx="3744" cy="538"/>
          </a:xfrm>
        </p:grpSpPr>
        <p:sp>
          <p:nvSpPr>
            <p:cNvPr id="87122" name="Line 82"/>
            <p:cNvSpPr>
              <a:spLocks noChangeShapeType="1"/>
            </p:cNvSpPr>
            <p:nvPr/>
          </p:nvSpPr>
          <p:spPr bwMode="auto">
            <a:xfrm flipH="1">
              <a:off x="1104" y="2832"/>
              <a:ext cx="2880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3" name="Rectangle 83"/>
            <p:cNvSpPr>
              <a:spLocks noChangeArrowheads="1"/>
            </p:cNvSpPr>
            <p:nvPr/>
          </p:nvSpPr>
          <p:spPr bwMode="auto">
            <a:xfrm>
              <a:off x="240" y="2452"/>
              <a:ext cx="852" cy="538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your 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choice</a:t>
              </a:r>
            </a:p>
          </p:txBody>
        </p:sp>
        <p:sp>
          <p:nvSpPr>
            <p:cNvPr id="87124" name="Line 84"/>
            <p:cNvSpPr>
              <a:spLocks noChangeShapeType="1"/>
            </p:cNvSpPr>
            <p:nvPr/>
          </p:nvSpPr>
          <p:spPr bwMode="auto">
            <a:xfrm flipH="1">
              <a:off x="1086" y="2544"/>
              <a:ext cx="2898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87125" name="Group 85"/>
          <p:cNvGrpSpPr>
            <a:grpSpLocks/>
          </p:cNvGrpSpPr>
          <p:nvPr/>
        </p:nvGrpSpPr>
        <p:grpSpPr bwMode="auto">
          <a:xfrm>
            <a:off x="882650" y="1752600"/>
            <a:ext cx="7956550" cy="4724400"/>
            <a:chOff x="556" y="1104"/>
            <a:chExt cx="5012" cy="2976"/>
          </a:xfrm>
        </p:grpSpPr>
        <p:sp>
          <p:nvSpPr>
            <p:cNvPr id="87126" name="Line 86"/>
            <p:cNvSpPr>
              <a:spLocks noChangeShapeType="1"/>
            </p:cNvSpPr>
            <p:nvPr/>
          </p:nvSpPr>
          <p:spPr bwMode="auto">
            <a:xfrm>
              <a:off x="196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7" name="Line 87"/>
            <p:cNvSpPr>
              <a:spLocks noChangeShapeType="1"/>
            </p:cNvSpPr>
            <p:nvPr/>
          </p:nvSpPr>
          <p:spPr bwMode="auto">
            <a:xfrm>
              <a:off x="2832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8" name="Line 88"/>
            <p:cNvSpPr>
              <a:spLocks noChangeShapeType="1"/>
            </p:cNvSpPr>
            <p:nvPr/>
          </p:nvSpPr>
          <p:spPr bwMode="auto">
            <a:xfrm>
              <a:off x="3264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29" name="Line 89"/>
            <p:cNvSpPr>
              <a:spLocks noChangeShapeType="1"/>
            </p:cNvSpPr>
            <p:nvPr/>
          </p:nvSpPr>
          <p:spPr bwMode="auto">
            <a:xfrm>
              <a:off x="364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30" name="Line 90"/>
            <p:cNvSpPr>
              <a:spLocks noChangeShapeType="1"/>
            </p:cNvSpPr>
            <p:nvPr/>
          </p:nvSpPr>
          <p:spPr bwMode="auto">
            <a:xfrm flipH="1">
              <a:off x="1968" y="3648"/>
              <a:ext cx="244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131" name="Rectangle 91"/>
            <p:cNvSpPr>
              <a:spLocks noChangeArrowheads="1"/>
            </p:cNvSpPr>
            <p:nvPr/>
          </p:nvSpPr>
          <p:spPr bwMode="auto">
            <a:xfrm>
              <a:off x="4416" y="2911"/>
              <a:ext cx="1152" cy="998"/>
            </a:xfrm>
            <a:prstGeom prst="rect">
              <a:avLst/>
            </a:prstGeom>
            <a:noFill/>
            <a:ln w="3175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customers with similar choice</a:t>
              </a:r>
            </a:p>
          </p:txBody>
        </p:sp>
        <p:sp>
          <p:nvSpPr>
            <p:cNvPr id="87132" name="AutoShape 92"/>
            <p:cNvSpPr>
              <a:spLocks noChangeArrowheads="1"/>
            </p:cNvSpPr>
            <p:nvPr/>
          </p:nvSpPr>
          <p:spPr bwMode="auto">
            <a:xfrm rot="-16200000">
              <a:off x="532" y="3240"/>
              <a:ext cx="864" cy="816"/>
            </a:xfrm>
            <a:custGeom>
              <a:avLst/>
              <a:gdLst>
                <a:gd name="G0" fmla="+- 9257 0 0"/>
                <a:gd name="G1" fmla="+- 17874 0 0"/>
                <a:gd name="G2" fmla="+- 8999 0 0"/>
                <a:gd name="G3" fmla="*/ 9257 1 2"/>
                <a:gd name="G4" fmla="+- G3 10800 0"/>
                <a:gd name="G5" fmla="+- 21600 9257 17874"/>
                <a:gd name="G6" fmla="+- 17874 8999 0"/>
                <a:gd name="G7" fmla="*/ G6 1 2"/>
                <a:gd name="G8" fmla="*/ 1787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87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8999 h 21600"/>
                <a:gd name="T4" fmla="*/ 0 w 21600"/>
                <a:gd name="T5" fmla="*/ 18645 h 21600"/>
                <a:gd name="T6" fmla="*/ 8937 w 21600"/>
                <a:gd name="T7" fmla="*/ 21600 h 21600"/>
                <a:gd name="T8" fmla="*/ 17874 w 21600"/>
                <a:gd name="T9" fmla="*/ 16238 h 21600"/>
                <a:gd name="T10" fmla="*/ 21600 w 21600"/>
                <a:gd name="T11" fmla="*/ 899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8999"/>
                  </a:lnTo>
                  <a:lnTo>
                    <a:pt x="12983" y="8999"/>
                  </a:lnTo>
                  <a:lnTo>
                    <a:pt x="12983" y="15689"/>
                  </a:lnTo>
                  <a:lnTo>
                    <a:pt x="0" y="15689"/>
                  </a:lnTo>
                  <a:lnTo>
                    <a:pt x="0" y="21600"/>
                  </a:lnTo>
                  <a:lnTo>
                    <a:pt x="17874" y="21600"/>
                  </a:lnTo>
                  <a:lnTo>
                    <a:pt x="17874" y="8999"/>
                  </a:lnTo>
                  <a:lnTo>
                    <a:pt x="21600" y="8999"/>
                  </a:lnTo>
                  <a:close/>
                </a:path>
              </a:pathLst>
            </a:custGeom>
            <a:solidFill>
              <a:schemeClr val="accent1"/>
            </a:solidFill>
            <a:ln w="317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False Positives:</a:t>
            </a:r>
          </a:p>
        </p:txBody>
      </p:sp>
      <p:pic>
        <p:nvPicPr>
          <p:cNvPr id="51202" name="Picture 3" descr="Amazon False Posi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973263"/>
            <a:ext cx="81502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Line 2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0" name="Freeform 3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0 w 520"/>
              <a:gd name="T3" fmla="*/ 2147483647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0" y="41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771650"/>
            <a:ext cx="420528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108200" y="1770063"/>
            <a:ext cx="4222750" cy="34702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Freeform 7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2108200" y="1770063"/>
            <a:ext cx="1588" cy="3470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 flipV="1">
            <a:off x="24812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24812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2449513" y="5275263"/>
            <a:ext cx="1460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 flipV="1">
            <a:off x="29035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29035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28305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 flipV="1">
            <a:off x="332581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>
            <a:off x="332581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Rectangle 17"/>
          <p:cNvSpPr>
            <a:spLocks noChangeArrowheads="1"/>
          </p:cNvSpPr>
          <p:nvPr/>
        </p:nvSpPr>
        <p:spPr bwMode="auto">
          <a:xfrm>
            <a:off x="325278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 flipV="1">
            <a:off x="37560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>
            <a:off x="37560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6750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 flipV="1">
            <a:off x="41703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>
            <a:off x="41703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Rectangle 23"/>
          <p:cNvSpPr>
            <a:spLocks noChangeArrowheads="1"/>
          </p:cNvSpPr>
          <p:nvPr/>
        </p:nvSpPr>
        <p:spPr bwMode="auto">
          <a:xfrm>
            <a:off x="40973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1" name="Line 24"/>
          <p:cNvSpPr>
            <a:spLocks noChangeShapeType="1"/>
          </p:cNvSpPr>
          <p:nvPr/>
        </p:nvSpPr>
        <p:spPr bwMode="auto">
          <a:xfrm flipV="1">
            <a:off x="45926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>
            <a:off x="45926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45196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4" name="Line 27"/>
          <p:cNvSpPr>
            <a:spLocks noChangeShapeType="1"/>
          </p:cNvSpPr>
          <p:nvPr/>
        </p:nvSpPr>
        <p:spPr bwMode="auto">
          <a:xfrm flipV="1">
            <a:off x="5022850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Line 28"/>
          <p:cNvSpPr>
            <a:spLocks noChangeShapeType="1"/>
          </p:cNvSpPr>
          <p:nvPr/>
        </p:nvSpPr>
        <p:spPr bwMode="auto">
          <a:xfrm>
            <a:off x="5022850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Rectangle 29"/>
          <p:cNvSpPr>
            <a:spLocks noChangeArrowheads="1"/>
          </p:cNvSpPr>
          <p:nvPr/>
        </p:nvSpPr>
        <p:spPr bwMode="auto">
          <a:xfrm>
            <a:off x="4949825" y="5275263"/>
            <a:ext cx="2270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 flipV="1">
            <a:off x="5445125" y="5189538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Line 31"/>
          <p:cNvSpPr>
            <a:spLocks noChangeShapeType="1"/>
          </p:cNvSpPr>
          <p:nvPr/>
        </p:nvSpPr>
        <p:spPr bwMode="auto">
          <a:xfrm>
            <a:off x="5445125" y="1770063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536416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0" name="Line 33"/>
          <p:cNvSpPr>
            <a:spLocks noChangeShapeType="1"/>
          </p:cNvSpPr>
          <p:nvPr/>
        </p:nvSpPr>
        <p:spPr bwMode="auto">
          <a:xfrm flipV="1">
            <a:off x="5859463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1" name="Line 34"/>
          <p:cNvSpPr>
            <a:spLocks noChangeShapeType="1"/>
          </p:cNvSpPr>
          <p:nvPr/>
        </p:nvSpPr>
        <p:spPr bwMode="auto">
          <a:xfrm>
            <a:off x="5859463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Rectangle 35"/>
          <p:cNvSpPr>
            <a:spLocks noChangeArrowheads="1"/>
          </p:cNvSpPr>
          <p:nvPr/>
        </p:nvSpPr>
        <p:spPr bwMode="auto">
          <a:xfrm>
            <a:off x="5786438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45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 flipV="1">
            <a:off x="6281738" y="5189538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Line 37"/>
          <p:cNvSpPr>
            <a:spLocks noChangeShapeType="1"/>
          </p:cNvSpPr>
          <p:nvPr/>
        </p:nvSpPr>
        <p:spPr bwMode="auto">
          <a:xfrm>
            <a:off x="6281738" y="1770063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5" name="Rectangle 38"/>
          <p:cNvSpPr>
            <a:spLocks noChangeArrowheads="1"/>
          </p:cNvSpPr>
          <p:nvPr/>
        </p:nvSpPr>
        <p:spPr bwMode="auto">
          <a:xfrm>
            <a:off x="6208713" y="5275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6" name="Line 39"/>
          <p:cNvSpPr>
            <a:spLocks noChangeShapeType="1"/>
          </p:cNvSpPr>
          <p:nvPr/>
        </p:nvSpPr>
        <p:spPr bwMode="auto">
          <a:xfrm>
            <a:off x="2108200" y="21002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7" name="Line 40"/>
          <p:cNvSpPr>
            <a:spLocks noChangeShapeType="1"/>
          </p:cNvSpPr>
          <p:nvPr/>
        </p:nvSpPr>
        <p:spPr bwMode="auto">
          <a:xfrm flipH="1">
            <a:off x="6281738" y="21002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8" name="Rectangle 41"/>
          <p:cNvSpPr>
            <a:spLocks noChangeArrowheads="1"/>
          </p:cNvSpPr>
          <p:nvPr/>
        </p:nvSpPr>
        <p:spPr bwMode="auto">
          <a:xfrm>
            <a:off x="1912938" y="2014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89" name="Line 42"/>
          <p:cNvSpPr>
            <a:spLocks noChangeShapeType="1"/>
          </p:cNvSpPr>
          <p:nvPr/>
        </p:nvSpPr>
        <p:spPr bwMode="auto">
          <a:xfrm>
            <a:off x="2108200" y="24463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0" name="Line 43"/>
          <p:cNvSpPr>
            <a:spLocks noChangeShapeType="1"/>
          </p:cNvSpPr>
          <p:nvPr/>
        </p:nvSpPr>
        <p:spPr bwMode="auto">
          <a:xfrm flipH="1">
            <a:off x="6281738" y="24463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1" name="Rectangle 44"/>
          <p:cNvSpPr>
            <a:spLocks noChangeArrowheads="1"/>
          </p:cNvSpPr>
          <p:nvPr/>
        </p:nvSpPr>
        <p:spPr bwMode="auto">
          <a:xfrm>
            <a:off x="1912938" y="23701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20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2" name="Line 45"/>
          <p:cNvSpPr>
            <a:spLocks noChangeShapeType="1"/>
          </p:cNvSpPr>
          <p:nvPr/>
        </p:nvSpPr>
        <p:spPr bwMode="auto">
          <a:xfrm>
            <a:off x="2108200" y="2786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3" name="Line 46"/>
          <p:cNvSpPr>
            <a:spLocks noChangeShapeType="1"/>
          </p:cNvSpPr>
          <p:nvPr/>
        </p:nvSpPr>
        <p:spPr bwMode="auto">
          <a:xfrm flipH="1">
            <a:off x="6281738" y="2786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1912938" y="27098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30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5" name="Line 48"/>
          <p:cNvSpPr>
            <a:spLocks noChangeShapeType="1"/>
          </p:cNvSpPr>
          <p:nvPr/>
        </p:nvSpPr>
        <p:spPr bwMode="auto">
          <a:xfrm>
            <a:off x="2108200" y="31416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6" name="Line 49"/>
          <p:cNvSpPr>
            <a:spLocks noChangeShapeType="1"/>
          </p:cNvSpPr>
          <p:nvPr/>
        </p:nvSpPr>
        <p:spPr bwMode="auto">
          <a:xfrm flipH="1">
            <a:off x="6281738" y="31416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7" name="Rectangle 50"/>
          <p:cNvSpPr>
            <a:spLocks noChangeArrowheads="1"/>
          </p:cNvSpPr>
          <p:nvPr/>
        </p:nvSpPr>
        <p:spPr bwMode="auto">
          <a:xfrm>
            <a:off x="1912938" y="30559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40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298" name="Line 51"/>
          <p:cNvSpPr>
            <a:spLocks noChangeShapeType="1"/>
          </p:cNvSpPr>
          <p:nvPr/>
        </p:nvSpPr>
        <p:spPr bwMode="auto">
          <a:xfrm>
            <a:off x="2108200" y="3487738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9" name="Line 52"/>
          <p:cNvSpPr>
            <a:spLocks noChangeShapeType="1"/>
          </p:cNvSpPr>
          <p:nvPr/>
        </p:nvSpPr>
        <p:spPr bwMode="auto">
          <a:xfrm flipH="1">
            <a:off x="6281738" y="3487738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0" name="Rectangle 53"/>
          <p:cNvSpPr>
            <a:spLocks noChangeArrowheads="1"/>
          </p:cNvSpPr>
          <p:nvPr/>
        </p:nvSpPr>
        <p:spPr bwMode="auto">
          <a:xfrm>
            <a:off x="1912938" y="34115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50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1" name="Line 54"/>
          <p:cNvSpPr>
            <a:spLocks noChangeShapeType="1"/>
          </p:cNvSpPr>
          <p:nvPr/>
        </p:nvSpPr>
        <p:spPr bwMode="auto">
          <a:xfrm>
            <a:off x="2108200" y="3827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2" name="Line 55"/>
          <p:cNvSpPr>
            <a:spLocks noChangeShapeType="1"/>
          </p:cNvSpPr>
          <p:nvPr/>
        </p:nvSpPr>
        <p:spPr bwMode="auto">
          <a:xfrm flipH="1">
            <a:off x="6281738" y="3827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3" name="Rectangle 56"/>
          <p:cNvSpPr>
            <a:spLocks noChangeArrowheads="1"/>
          </p:cNvSpPr>
          <p:nvPr/>
        </p:nvSpPr>
        <p:spPr bwMode="auto">
          <a:xfrm>
            <a:off x="1912938" y="37512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60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4" name="Line 57"/>
          <p:cNvSpPr>
            <a:spLocks noChangeShapeType="1"/>
          </p:cNvSpPr>
          <p:nvPr/>
        </p:nvSpPr>
        <p:spPr bwMode="auto">
          <a:xfrm>
            <a:off x="2108200" y="41830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5" name="Line 58"/>
          <p:cNvSpPr>
            <a:spLocks noChangeShapeType="1"/>
          </p:cNvSpPr>
          <p:nvPr/>
        </p:nvSpPr>
        <p:spPr bwMode="auto">
          <a:xfrm flipH="1">
            <a:off x="6281738" y="41830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6" name="Rectangle 59"/>
          <p:cNvSpPr>
            <a:spLocks noChangeArrowheads="1"/>
          </p:cNvSpPr>
          <p:nvPr/>
        </p:nvSpPr>
        <p:spPr bwMode="auto">
          <a:xfrm>
            <a:off x="1912938" y="4097338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70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07" name="Line 60"/>
          <p:cNvSpPr>
            <a:spLocks noChangeShapeType="1"/>
          </p:cNvSpPr>
          <p:nvPr/>
        </p:nvSpPr>
        <p:spPr bwMode="auto">
          <a:xfrm>
            <a:off x="2108200" y="45212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8" name="Line 61"/>
          <p:cNvSpPr>
            <a:spLocks noChangeShapeType="1"/>
          </p:cNvSpPr>
          <p:nvPr/>
        </p:nvSpPr>
        <p:spPr bwMode="auto">
          <a:xfrm flipH="1">
            <a:off x="6281738" y="45212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9" name="Rectangle 62"/>
          <p:cNvSpPr>
            <a:spLocks noChangeArrowheads="1"/>
          </p:cNvSpPr>
          <p:nvPr/>
        </p:nvSpPr>
        <p:spPr bwMode="auto">
          <a:xfrm>
            <a:off x="1912938" y="4445000"/>
            <a:ext cx="22701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80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0" name="Line 63"/>
          <p:cNvSpPr>
            <a:spLocks noChangeShapeType="1"/>
          </p:cNvSpPr>
          <p:nvPr/>
        </p:nvSpPr>
        <p:spPr bwMode="auto">
          <a:xfrm>
            <a:off x="2108200" y="48688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1" name="Line 64"/>
          <p:cNvSpPr>
            <a:spLocks noChangeShapeType="1"/>
          </p:cNvSpPr>
          <p:nvPr/>
        </p:nvSpPr>
        <p:spPr bwMode="auto">
          <a:xfrm flipH="1">
            <a:off x="6281738" y="48688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2" name="Rectangle 65"/>
          <p:cNvSpPr>
            <a:spLocks noChangeArrowheads="1"/>
          </p:cNvSpPr>
          <p:nvPr/>
        </p:nvSpPr>
        <p:spPr bwMode="auto">
          <a:xfrm>
            <a:off x="1912938" y="4792663"/>
            <a:ext cx="2270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90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3" name="Line 66"/>
          <p:cNvSpPr>
            <a:spLocks noChangeShapeType="1"/>
          </p:cNvSpPr>
          <p:nvPr/>
        </p:nvSpPr>
        <p:spPr bwMode="auto">
          <a:xfrm>
            <a:off x="2108200" y="5224463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4" name="Line 67"/>
          <p:cNvSpPr>
            <a:spLocks noChangeShapeType="1"/>
          </p:cNvSpPr>
          <p:nvPr/>
        </p:nvSpPr>
        <p:spPr bwMode="auto">
          <a:xfrm flipH="1">
            <a:off x="6281738" y="5224463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5" name="Rectangle 68"/>
          <p:cNvSpPr>
            <a:spLocks noChangeArrowheads="1"/>
          </p:cNvSpPr>
          <p:nvPr/>
        </p:nvSpPr>
        <p:spPr bwMode="auto">
          <a:xfrm>
            <a:off x="1839913" y="5148263"/>
            <a:ext cx="3079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Helvetica" charset="0"/>
              </a:rPr>
              <a:t>100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53316" name="Line 69"/>
          <p:cNvSpPr>
            <a:spLocks noChangeShapeType="1"/>
          </p:cNvSpPr>
          <p:nvPr/>
        </p:nvSpPr>
        <p:spPr bwMode="auto">
          <a:xfrm>
            <a:off x="2108200" y="5240338"/>
            <a:ext cx="4222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7" name="Freeform 70"/>
          <p:cNvSpPr>
            <a:spLocks/>
          </p:cNvSpPr>
          <p:nvPr/>
        </p:nvSpPr>
        <p:spPr bwMode="auto">
          <a:xfrm>
            <a:off x="2108200" y="1770063"/>
            <a:ext cx="4222750" cy="3470275"/>
          </a:xfrm>
          <a:custGeom>
            <a:avLst/>
            <a:gdLst>
              <a:gd name="T0" fmla="*/ 0 w 520"/>
              <a:gd name="T1" fmla="*/ 0 h 410"/>
              <a:gd name="T2" fmla="*/ 2147483647 w 520"/>
              <a:gd name="T3" fmla="*/ 0 h 410"/>
              <a:gd name="T4" fmla="*/ 2147483647 w 520"/>
              <a:gd name="T5" fmla="*/ 2147483647 h 4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0" h="410">
                <a:moveTo>
                  <a:pt x="0" y="0"/>
                </a:moveTo>
                <a:lnTo>
                  <a:pt x="520" y="0"/>
                </a:lnTo>
                <a:lnTo>
                  <a:pt x="520" y="41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609600" y="261938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</a:t>
            </a:r>
          </a:p>
        </p:txBody>
      </p:sp>
      <p:sp>
        <p:nvSpPr>
          <p:cNvPr id="91208" name="Text Box 72"/>
          <p:cNvSpPr txBox="1">
            <a:spLocks noChangeArrowheads="1"/>
          </p:cNvSpPr>
          <p:nvPr/>
        </p:nvSpPr>
        <p:spPr bwMode="auto">
          <a:xfrm>
            <a:off x="533400" y="1981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genes	</a:t>
            </a:r>
          </a:p>
        </p:txBody>
      </p:sp>
      <p:sp>
        <p:nvSpPr>
          <p:cNvPr id="91209" name="Text Box 73"/>
          <p:cNvSpPr txBox="1">
            <a:spLocks noChangeArrowheads="1"/>
          </p:cNvSpPr>
          <p:nvPr/>
        </p:nvSpPr>
        <p:spPr bwMode="auto">
          <a:xfrm>
            <a:off x="3454400" y="5791200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cs typeface="Arial" charset="0"/>
              </a:rPr>
              <a:t>conditions</a:t>
            </a:r>
          </a:p>
        </p:txBody>
      </p:sp>
      <p:grpSp>
        <p:nvGrpSpPr>
          <p:cNvPr id="91210" name="Group 74"/>
          <p:cNvGrpSpPr>
            <a:grpSpLocks/>
          </p:cNvGrpSpPr>
          <p:nvPr/>
        </p:nvGrpSpPr>
        <p:grpSpPr bwMode="auto">
          <a:xfrm>
            <a:off x="2114550" y="2203450"/>
            <a:ext cx="6934200" cy="2216150"/>
            <a:chOff x="1332" y="1388"/>
            <a:chExt cx="4368" cy="1396"/>
          </a:xfrm>
        </p:grpSpPr>
        <p:sp>
          <p:nvSpPr>
            <p:cNvPr id="91211" name="Line 75"/>
            <p:cNvSpPr>
              <a:spLocks noChangeShapeType="1"/>
            </p:cNvSpPr>
            <p:nvPr/>
          </p:nvSpPr>
          <p:spPr bwMode="auto">
            <a:xfrm>
              <a:off x="1344" y="1472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2" name="Rectangle 76"/>
            <p:cNvSpPr>
              <a:spLocks noChangeArrowheads="1"/>
            </p:cNvSpPr>
            <p:nvPr/>
          </p:nvSpPr>
          <p:spPr bwMode="auto">
            <a:xfrm>
              <a:off x="4356" y="1388"/>
              <a:ext cx="1344" cy="768"/>
            </a:xfrm>
            <a:prstGeom prst="rect">
              <a:avLst/>
            </a:prstGeom>
            <a:noFill/>
            <a:ln w="317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similarly expressed genes</a:t>
              </a:r>
            </a:p>
          </p:txBody>
        </p:sp>
        <p:sp>
          <p:nvSpPr>
            <p:cNvPr id="91213" name="Line 77"/>
            <p:cNvSpPr>
              <a:spLocks noChangeShapeType="1"/>
            </p:cNvSpPr>
            <p:nvPr/>
          </p:nvSpPr>
          <p:spPr bwMode="auto">
            <a:xfrm>
              <a:off x="1332" y="1654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4" name="Line 78"/>
            <p:cNvSpPr>
              <a:spLocks noChangeShapeType="1"/>
            </p:cNvSpPr>
            <p:nvPr/>
          </p:nvSpPr>
          <p:spPr bwMode="auto">
            <a:xfrm>
              <a:off x="1338" y="1970"/>
              <a:ext cx="3020" cy="0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5" name="AutoShape 79"/>
            <p:cNvSpPr>
              <a:spLocks noChangeArrowheads="1"/>
            </p:cNvSpPr>
            <p:nvPr/>
          </p:nvSpPr>
          <p:spPr bwMode="auto">
            <a:xfrm rot="16200000" flipV="1">
              <a:off x="4716" y="2280"/>
              <a:ext cx="528" cy="480"/>
            </a:xfrm>
            <a:prstGeom prst="rightArrow">
              <a:avLst>
                <a:gd name="adj1" fmla="val 41287"/>
                <a:gd name="adj2" fmla="val 23253"/>
              </a:avLst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91216" name="Group 80"/>
          <p:cNvGrpSpPr>
            <a:grpSpLocks/>
          </p:cNvGrpSpPr>
          <p:nvPr/>
        </p:nvGrpSpPr>
        <p:grpSpPr bwMode="auto">
          <a:xfrm>
            <a:off x="381000" y="3892550"/>
            <a:ext cx="5943600" cy="854075"/>
            <a:chOff x="240" y="2452"/>
            <a:chExt cx="3744" cy="538"/>
          </a:xfrm>
        </p:grpSpPr>
        <p:sp>
          <p:nvSpPr>
            <p:cNvPr id="91217" name="Line 81"/>
            <p:cNvSpPr>
              <a:spLocks noChangeShapeType="1"/>
            </p:cNvSpPr>
            <p:nvPr/>
          </p:nvSpPr>
          <p:spPr bwMode="auto">
            <a:xfrm flipH="1">
              <a:off x="1104" y="2832"/>
              <a:ext cx="2880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18" name="Rectangle 82"/>
            <p:cNvSpPr>
              <a:spLocks noChangeArrowheads="1"/>
            </p:cNvSpPr>
            <p:nvPr/>
          </p:nvSpPr>
          <p:spPr bwMode="auto">
            <a:xfrm>
              <a:off x="240" y="2452"/>
              <a:ext cx="852" cy="538"/>
            </a:xfrm>
            <a:prstGeom prst="rect">
              <a:avLst/>
            </a:prstGeom>
            <a:noFill/>
            <a:ln w="31750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your 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guess</a:t>
              </a:r>
            </a:p>
          </p:txBody>
        </p:sp>
        <p:sp>
          <p:nvSpPr>
            <p:cNvPr id="91219" name="Line 83"/>
            <p:cNvSpPr>
              <a:spLocks noChangeShapeType="1"/>
            </p:cNvSpPr>
            <p:nvPr/>
          </p:nvSpPr>
          <p:spPr bwMode="auto">
            <a:xfrm flipH="1">
              <a:off x="1086" y="2544"/>
              <a:ext cx="2898" cy="0"/>
            </a:xfrm>
            <a:prstGeom prst="line">
              <a:avLst/>
            </a:prstGeom>
            <a:noFill/>
            <a:ln w="3175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91220" name="Group 84"/>
          <p:cNvGrpSpPr>
            <a:grpSpLocks/>
          </p:cNvGrpSpPr>
          <p:nvPr/>
        </p:nvGrpSpPr>
        <p:grpSpPr bwMode="auto">
          <a:xfrm>
            <a:off x="882650" y="1752600"/>
            <a:ext cx="7956550" cy="4724400"/>
            <a:chOff x="556" y="1104"/>
            <a:chExt cx="5012" cy="2976"/>
          </a:xfrm>
        </p:grpSpPr>
        <p:sp>
          <p:nvSpPr>
            <p:cNvPr id="91221" name="Line 85"/>
            <p:cNvSpPr>
              <a:spLocks noChangeShapeType="1"/>
            </p:cNvSpPr>
            <p:nvPr/>
          </p:nvSpPr>
          <p:spPr bwMode="auto">
            <a:xfrm>
              <a:off x="196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2" name="Line 86"/>
            <p:cNvSpPr>
              <a:spLocks noChangeShapeType="1"/>
            </p:cNvSpPr>
            <p:nvPr/>
          </p:nvSpPr>
          <p:spPr bwMode="auto">
            <a:xfrm>
              <a:off x="2832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3" name="Line 87"/>
            <p:cNvSpPr>
              <a:spLocks noChangeShapeType="1"/>
            </p:cNvSpPr>
            <p:nvPr/>
          </p:nvSpPr>
          <p:spPr bwMode="auto">
            <a:xfrm>
              <a:off x="3264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4" name="Line 88"/>
            <p:cNvSpPr>
              <a:spLocks noChangeShapeType="1"/>
            </p:cNvSpPr>
            <p:nvPr/>
          </p:nvSpPr>
          <p:spPr bwMode="auto">
            <a:xfrm>
              <a:off x="3648" y="1104"/>
              <a:ext cx="0" cy="2544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5" name="Line 89"/>
            <p:cNvSpPr>
              <a:spLocks noChangeShapeType="1"/>
            </p:cNvSpPr>
            <p:nvPr/>
          </p:nvSpPr>
          <p:spPr bwMode="auto">
            <a:xfrm flipH="1">
              <a:off x="1968" y="3648"/>
              <a:ext cx="244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226" name="Rectangle 90"/>
            <p:cNvSpPr>
              <a:spLocks noChangeArrowheads="1"/>
            </p:cNvSpPr>
            <p:nvPr/>
          </p:nvSpPr>
          <p:spPr bwMode="auto">
            <a:xfrm>
              <a:off x="4416" y="2911"/>
              <a:ext cx="1152" cy="998"/>
            </a:xfrm>
            <a:prstGeom prst="rect">
              <a:avLst/>
            </a:prstGeom>
            <a:noFill/>
            <a:ln w="31750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relevant conditions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endParaRPr lang="en-US" sz="2400" b="1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91227" name="AutoShape 91"/>
            <p:cNvSpPr>
              <a:spLocks noChangeArrowheads="1"/>
            </p:cNvSpPr>
            <p:nvPr/>
          </p:nvSpPr>
          <p:spPr bwMode="auto">
            <a:xfrm rot="-16200000">
              <a:off x="532" y="3240"/>
              <a:ext cx="864" cy="816"/>
            </a:xfrm>
            <a:custGeom>
              <a:avLst/>
              <a:gdLst>
                <a:gd name="G0" fmla="+- 9257 0 0"/>
                <a:gd name="G1" fmla="+- 17874 0 0"/>
                <a:gd name="G2" fmla="+- 8999 0 0"/>
                <a:gd name="G3" fmla="*/ 9257 1 2"/>
                <a:gd name="G4" fmla="+- G3 10800 0"/>
                <a:gd name="G5" fmla="+- 21600 9257 17874"/>
                <a:gd name="G6" fmla="+- 17874 8999 0"/>
                <a:gd name="G7" fmla="*/ G6 1 2"/>
                <a:gd name="G8" fmla="*/ 1787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787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8999 h 21600"/>
                <a:gd name="T4" fmla="*/ 0 w 21600"/>
                <a:gd name="T5" fmla="*/ 18645 h 21600"/>
                <a:gd name="T6" fmla="*/ 8937 w 21600"/>
                <a:gd name="T7" fmla="*/ 21600 h 21600"/>
                <a:gd name="T8" fmla="*/ 17874 w 21600"/>
                <a:gd name="T9" fmla="*/ 16238 h 21600"/>
                <a:gd name="T10" fmla="*/ 21600 w 21600"/>
                <a:gd name="T11" fmla="*/ 8999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8999"/>
                  </a:lnTo>
                  <a:lnTo>
                    <a:pt x="12983" y="8999"/>
                  </a:lnTo>
                  <a:lnTo>
                    <a:pt x="12983" y="15689"/>
                  </a:lnTo>
                  <a:lnTo>
                    <a:pt x="0" y="15689"/>
                  </a:lnTo>
                  <a:lnTo>
                    <a:pt x="0" y="21600"/>
                  </a:lnTo>
                  <a:lnTo>
                    <a:pt x="17874" y="21600"/>
                  </a:lnTo>
                  <a:lnTo>
                    <a:pt x="17874" y="8999"/>
                  </a:lnTo>
                  <a:lnTo>
                    <a:pt x="21600" y="8999"/>
                  </a:lnTo>
                  <a:close/>
                </a:path>
              </a:pathLst>
            </a:custGeom>
            <a:solidFill>
              <a:schemeClr val="accent1"/>
            </a:solidFill>
            <a:ln w="317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1228" name="Text Box 92"/>
          <p:cNvSpPr txBox="1">
            <a:spLocks noChangeArrowheads="1"/>
          </p:cNvSpPr>
          <p:nvPr/>
        </p:nvSpPr>
        <p:spPr bwMode="auto">
          <a:xfrm>
            <a:off x="860425" y="6500813"/>
            <a:ext cx="741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J Ihmels, G Friedlander,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SB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, O Sarig, Y Ziv &amp; N Barkai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i="1">
                <a:cs typeface="Arial" charset="0"/>
              </a:rPr>
              <a:t> Nature Genetics </a:t>
            </a:r>
            <a:r>
              <a:rPr lang="en-US" sz="1600" b="1">
                <a:cs typeface="Arial" charset="0"/>
              </a:rPr>
              <a:t>(2002)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63277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63277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6480175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6629400" y="4876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8"/>
          <a:stretch>
            <a:fillRect/>
          </a:stretch>
        </p:blipFill>
        <p:spPr bwMode="auto">
          <a:xfrm>
            <a:off x="669925" y="1779588"/>
            <a:ext cx="5387975" cy="4344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3" name="Object 8"/>
          <p:cNvGraphicFramePr>
            <a:graphicFrameLocks noChangeAspect="1"/>
          </p:cNvGraphicFramePr>
          <p:nvPr/>
        </p:nvGraphicFramePr>
        <p:xfrm>
          <a:off x="6143625" y="3760788"/>
          <a:ext cx="16240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4" name="Equation" r:id="rId5" imgW="875920" imgH="317362" progId="Equation.3">
                  <p:embed/>
                </p:oleObj>
              </mc:Choice>
              <mc:Fallback>
                <p:oleObj name="Equation" r:id="rId5" imgW="875920" imgH="31736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760788"/>
                        <a:ext cx="162401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6" name="Object 11"/>
          <p:cNvGraphicFramePr>
            <a:graphicFrameLocks noChangeAspect="1"/>
          </p:cNvGraphicFramePr>
          <p:nvPr/>
        </p:nvGraphicFramePr>
        <p:xfrm>
          <a:off x="6138863" y="4351338"/>
          <a:ext cx="2990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5" name="Equation" r:id="rId7" imgW="2070100" imgH="279400" progId="Equation.3">
                  <p:embed/>
                </p:oleObj>
              </mc:Choice>
              <mc:Fallback>
                <p:oleObj name="Equation" r:id="rId7" imgW="2070100" imgH="279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51338"/>
                        <a:ext cx="29908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0" y="3567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09" name="Object 14"/>
          <p:cNvGraphicFramePr>
            <a:graphicFrameLocks noChangeAspect="1"/>
          </p:cNvGraphicFramePr>
          <p:nvPr/>
        </p:nvGraphicFramePr>
        <p:xfrm>
          <a:off x="6154738" y="4972050"/>
          <a:ext cx="15843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6" name="Equation" r:id="rId9" imgW="964781" imgH="317362" progId="Equation.3">
                  <p:embed/>
                </p:oleObj>
              </mc:Choice>
              <mc:Fallback>
                <p:oleObj name="Equation" r:id="rId9" imgW="964781" imgH="31736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4972050"/>
                        <a:ext cx="15843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0" y="3586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12" name="Object 17"/>
          <p:cNvGraphicFramePr>
            <a:graphicFrameLocks noChangeAspect="1"/>
          </p:cNvGraphicFramePr>
          <p:nvPr/>
        </p:nvGraphicFramePr>
        <p:xfrm>
          <a:off x="6154738" y="5486400"/>
          <a:ext cx="2974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7" name="Equation" r:id="rId11" imgW="2120900" imgH="304800" progId="Equation.3">
                  <p:embed/>
                </p:oleObj>
              </mc:Choice>
              <mc:Fallback>
                <p:oleObj name="Equation" r:id="rId11" imgW="2120900" imgH="304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486400"/>
                        <a:ext cx="29749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55314" name="Object 19"/>
          <p:cNvGraphicFramePr>
            <a:graphicFrameLocks noChangeAspect="1"/>
          </p:cNvGraphicFramePr>
          <p:nvPr/>
        </p:nvGraphicFramePr>
        <p:xfrm>
          <a:off x="6081713" y="2836863"/>
          <a:ext cx="5953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8" name="Equation" r:id="rId13" imgW="152334" imgH="241195" progId="Equation.3">
                  <p:embed/>
                </p:oleObj>
              </mc:Choice>
              <mc:Fallback>
                <p:oleObj name="Equation" r:id="rId13" imgW="152334" imgH="24119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2836863"/>
                        <a:ext cx="59531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0" y="147638"/>
            <a:ext cx="91440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Signature Algorithm: Score definitions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05263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052638" y="4608513"/>
            <a:ext cx="71437" cy="14287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1403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initial guesses</a:t>
            </a:r>
          </a:p>
          <a:p>
            <a:pPr algn="ctr">
              <a:defRPr/>
            </a:pPr>
            <a:r>
              <a:rPr lang="en-US" sz="1400" b="1" i="1">
                <a:cs typeface="Arial" charset="0"/>
              </a:rPr>
              <a:t>(genes)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052638" y="3646488"/>
            <a:ext cx="71437" cy="730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1727200" y="3673475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1727200" y="4178300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124075" y="3646488"/>
            <a:ext cx="5616575" cy="73025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124075" y="4618038"/>
            <a:ext cx="5616575" cy="142875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3376613" y="2349500"/>
            <a:ext cx="431800" cy="4392613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4414838" y="2349500"/>
            <a:ext cx="431800" cy="4383088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2339975" y="22764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3376613" y="2276475"/>
            <a:ext cx="431800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4414838" y="2276475"/>
            <a:ext cx="433387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 flipV="1">
            <a:off x="4140200" y="2420938"/>
            <a:ext cx="0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57360" name="Group 17"/>
          <p:cNvGrpSpPr>
            <a:grpSpLocks/>
          </p:cNvGrpSpPr>
          <p:nvPr/>
        </p:nvGrpSpPr>
        <p:grpSpPr bwMode="auto">
          <a:xfrm>
            <a:off x="2339975" y="1196975"/>
            <a:ext cx="5184775" cy="73025"/>
            <a:chOff x="1247" y="845"/>
            <a:chExt cx="3266" cy="46"/>
          </a:xfrm>
        </p:grpSpPr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1247" y="845"/>
              <a:ext cx="3266" cy="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2562" y="845"/>
              <a:ext cx="273" cy="4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57361" name="Group 20"/>
          <p:cNvGrpSpPr>
            <a:grpSpLocks/>
          </p:cNvGrpSpPr>
          <p:nvPr/>
        </p:nvGrpSpPr>
        <p:grpSpPr bwMode="auto">
          <a:xfrm>
            <a:off x="3419475" y="1557338"/>
            <a:ext cx="2016125" cy="431800"/>
            <a:chOff x="2109" y="754"/>
            <a:chExt cx="1270" cy="272"/>
          </a:xfrm>
        </p:grpSpPr>
        <p:sp>
          <p:nvSpPr>
            <p:cNvPr id="95253" name="Rectangle 21"/>
            <p:cNvSpPr>
              <a:spLocks noChangeArrowheads="1"/>
            </p:cNvSpPr>
            <p:nvPr/>
          </p:nvSpPr>
          <p:spPr bwMode="auto">
            <a:xfrm>
              <a:off x="2109" y="754"/>
              <a:ext cx="1270" cy="2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57370" name="Picture 22" descr="colorb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0" t="2144" r="4968" b="57742"/>
            <a:stretch>
              <a:fillRect/>
            </a:stretch>
          </p:blipFill>
          <p:spPr bwMode="auto">
            <a:xfrm rot="5400000">
              <a:off x="2999" y="633"/>
              <a:ext cx="13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55" name="Text Box 23"/>
            <p:cNvSpPr txBox="1">
              <a:spLocks noChangeArrowheads="1"/>
            </p:cNvSpPr>
            <p:nvPr/>
          </p:nvSpPr>
          <p:spPr bwMode="auto">
            <a:xfrm>
              <a:off x="2109" y="793"/>
              <a:ext cx="7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i="1">
                  <a:cs typeface="Arial" charset="0"/>
                </a:rPr>
                <a:t>thresholding:</a:t>
              </a:r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>
              <a:off x="2971" y="754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5257" name="Line 25"/>
          <p:cNvSpPr>
            <a:spLocks noChangeShapeType="1"/>
          </p:cNvSpPr>
          <p:nvPr/>
        </p:nvSpPr>
        <p:spPr bwMode="auto">
          <a:xfrm flipH="1">
            <a:off x="2224088" y="4076700"/>
            <a:ext cx="192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 flipV="1">
            <a:off x="4140200" y="20224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auto">
          <a:xfrm flipV="1">
            <a:off x="4140200" y="12969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5261" name="Rectangle 29"/>
          <p:cNvSpPr>
            <a:spLocks noChangeArrowheads="1"/>
          </p:cNvSpPr>
          <p:nvPr/>
        </p:nvSpPr>
        <p:spPr bwMode="auto">
          <a:xfrm>
            <a:off x="3563938" y="22764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3563938" y="11969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05263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05263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 rot="16200000">
            <a:off x="-132556" y="4029869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gene scores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124075" y="4508500"/>
            <a:ext cx="5616575" cy="433388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339975" y="11969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408488" y="1196975"/>
            <a:ext cx="442912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2195513" y="4221163"/>
            <a:ext cx="3024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V="1">
            <a:off x="5219700" y="1341438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541713" y="1196975"/>
            <a:ext cx="73025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3535363" y="1268413"/>
            <a:ext cx="73025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4408488" y="1268413"/>
            <a:ext cx="431800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124075" y="3538538"/>
            <a:ext cx="5616575" cy="433387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2052638" y="3538538"/>
            <a:ext cx="71437" cy="4333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 rot="16200000">
            <a:off x="466725" y="4076701"/>
            <a:ext cx="2016125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59409" name="Picture 18" descr="color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0" t="2144" r="4968" b="57742"/>
          <a:stretch>
            <a:fillRect/>
          </a:stretch>
        </p:blipFill>
        <p:spPr bwMode="auto">
          <a:xfrm>
            <a:off x="1357313" y="3386138"/>
            <a:ext cx="209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9" name="Text Box 19"/>
          <p:cNvSpPr txBox="1">
            <a:spLocks noChangeArrowheads="1"/>
          </p:cNvSpPr>
          <p:nvPr/>
        </p:nvSpPr>
        <p:spPr bwMode="auto">
          <a:xfrm rot="16200000">
            <a:off x="876301" y="4581525"/>
            <a:ext cx="1160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cs typeface="Arial" charset="0"/>
              </a:rPr>
              <a:t>thresholding:</a:t>
            </a: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rot="16200000">
            <a:off x="1474788" y="35734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H="1">
            <a:off x="1763713" y="42211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971550" y="42211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82708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82708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339975" y="22764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414838" y="2276475"/>
            <a:ext cx="433387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 flipV="1">
            <a:off x="4140200" y="20224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 flipV="1">
            <a:off x="4140200" y="12969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7446" r="9288" b="10565"/>
          <a:stretch>
            <a:fillRect/>
          </a:stretch>
        </p:blipFill>
        <p:spPr bwMode="auto">
          <a:xfrm>
            <a:off x="2339975" y="2565400"/>
            <a:ext cx="51847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 rot="16200000">
            <a:off x="-132556" y="4029869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i="1">
                <a:cs typeface="Arial" charset="0"/>
              </a:rPr>
              <a:t>gene scores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339975" y="1196975"/>
            <a:ext cx="5184775" cy="7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408488" y="1196975"/>
            <a:ext cx="442912" cy="730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H="1">
            <a:off x="2214563" y="3789363"/>
            <a:ext cx="1925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119563" y="76358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cs typeface="Arial" charset="0"/>
              </a:rPr>
              <a:t>condition scores</a:t>
            </a: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V="1">
            <a:off x="4140200" y="2420938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4414838" y="1268413"/>
            <a:ext cx="431800" cy="5464175"/>
          </a:xfrm>
          <a:prstGeom prst="rect">
            <a:avLst/>
          </a:prstGeom>
          <a:solidFill>
            <a:srgbClr val="FF66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827088" y="2565400"/>
            <a:ext cx="71437" cy="410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827088" y="4508500"/>
            <a:ext cx="71437" cy="433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900113" y="4508500"/>
            <a:ext cx="6767512" cy="433388"/>
          </a:xfrm>
          <a:prstGeom prst="rect">
            <a:avLst/>
          </a:prstGeom>
          <a:solidFill>
            <a:srgbClr val="00FF00">
              <a:alpha val="3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1456" name="Group 17"/>
          <p:cNvGrpSpPr>
            <a:grpSpLocks/>
          </p:cNvGrpSpPr>
          <p:nvPr/>
        </p:nvGrpSpPr>
        <p:grpSpPr bwMode="auto">
          <a:xfrm>
            <a:off x="3419475" y="1557338"/>
            <a:ext cx="2016125" cy="431800"/>
            <a:chOff x="2109" y="754"/>
            <a:chExt cx="1270" cy="272"/>
          </a:xfrm>
        </p:grpSpPr>
        <p:sp>
          <p:nvSpPr>
            <p:cNvPr id="99346" name="Rectangle 18"/>
            <p:cNvSpPr>
              <a:spLocks noChangeArrowheads="1"/>
            </p:cNvSpPr>
            <p:nvPr/>
          </p:nvSpPr>
          <p:spPr bwMode="auto">
            <a:xfrm>
              <a:off x="2109" y="754"/>
              <a:ext cx="1270" cy="27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pic>
          <p:nvPicPr>
            <p:cNvPr id="61459" name="Picture 19" descr="colorb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0" t="2144" r="4968" b="57742"/>
            <a:stretch>
              <a:fillRect/>
            </a:stretch>
          </p:blipFill>
          <p:spPr bwMode="auto">
            <a:xfrm rot="5400000">
              <a:off x="2999" y="633"/>
              <a:ext cx="13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8" name="Text Box 20"/>
            <p:cNvSpPr txBox="1">
              <a:spLocks noChangeArrowheads="1"/>
            </p:cNvSpPr>
            <p:nvPr/>
          </p:nvSpPr>
          <p:spPr bwMode="auto">
            <a:xfrm>
              <a:off x="2109" y="793"/>
              <a:ext cx="73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i="1">
                  <a:cs typeface="Arial" charset="0"/>
                </a:rPr>
                <a:t>thresholding:</a:t>
              </a:r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>
              <a:off x="2971" y="754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0" y="90488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latin typeface="Comic Sans MS" charset="0"/>
                <a:cs typeface="Arial" charset="0"/>
              </a:rPr>
              <a:t>How to find related genes? Scores and thresholds!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1762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rtl="1">
              <a:defRPr/>
            </a:pPr>
            <a:r>
              <a:rPr lang="en-US" sz="4000">
                <a:solidFill>
                  <a:schemeClr val="accent2"/>
                </a:solidFill>
                <a:latin typeface="Comic Sans MS" charset="0"/>
                <a:cs typeface="Arial" charset="0"/>
              </a:rPr>
              <a:t>Iterative Signature Algorithm</a:t>
            </a:r>
          </a:p>
        </p:txBody>
      </p:sp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6327775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6480175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381" name="Oval 5"/>
          <p:cNvSpPr>
            <a:spLocks noChangeArrowheads="1"/>
          </p:cNvSpPr>
          <p:nvPr/>
        </p:nvSpPr>
        <p:spPr bwMode="auto">
          <a:xfrm>
            <a:off x="6629400" y="48053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3493" name="Group 6"/>
          <p:cNvGrpSpPr>
            <a:grpSpLocks/>
          </p:cNvGrpSpPr>
          <p:nvPr/>
        </p:nvGrpSpPr>
        <p:grpSpPr bwMode="auto">
          <a:xfrm>
            <a:off x="381000" y="1604963"/>
            <a:ext cx="2590800" cy="4451350"/>
            <a:chOff x="240" y="1056"/>
            <a:chExt cx="1632" cy="2804"/>
          </a:xfrm>
        </p:grpSpPr>
        <p:grpSp>
          <p:nvGrpSpPr>
            <p:cNvPr id="63633" name="Group 7"/>
            <p:cNvGrpSpPr>
              <a:grpSpLocks/>
            </p:cNvGrpSpPr>
            <p:nvPr/>
          </p:nvGrpSpPr>
          <p:grpSpPr bwMode="auto">
            <a:xfrm>
              <a:off x="240" y="1056"/>
              <a:ext cx="1632" cy="2544"/>
              <a:chOff x="576" y="1104"/>
              <a:chExt cx="1632" cy="2544"/>
            </a:xfrm>
          </p:grpSpPr>
          <p:sp>
            <p:nvSpPr>
              <p:cNvPr id="101384" name="Oval 8"/>
              <p:cNvSpPr>
                <a:spLocks noChangeArrowheads="1"/>
              </p:cNvSpPr>
              <p:nvPr/>
            </p:nvSpPr>
            <p:spPr bwMode="auto">
              <a:xfrm>
                <a:off x="67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5" name="Oval 9"/>
              <p:cNvSpPr>
                <a:spLocks noChangeArrowheads="1"/>
              </p:cNvSpPr>
              <p:nvPr/>
            </p:nvSpPr>
            <p:spPr bwMode="auto">
              <a:xfrm>
                <a:off x="67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6" name="Oval 10"/>
              <p:cNvSpPr>
                <a:spLocks noChangeArrowheads="1"/>
              </p:cNvSpPr>
              <p:nvPr/>
            </p:nvSpPr>
            <p:spPr bwMode="auto">
              <a:xfrm>
                <a:off x="770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7" name="Oval 11"/>
              <p:cNvSpPr>
                <a:spLocks noChangeArrowheads="1"/>
              </p:cNvSpPr>
              <p:nvPr/>
            </p:nvSpPr>
            <p:spPr bwMode="auto">
              <a:xfrm>
                <a:off x="864" y="3072"/>
                <a:ext cx="576" cy="57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4000"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8" name="Oval 12"/>
              <p:cNvSpPr>
                <a:spLocks noChangeArrowheads="1"/>
              </p:cNvSpPr>
              <p:nvPr/>
            </p:nvSpPr>
            <p:spPr bwMode="auto">
              <a:xfrm>
                <a:off x="576" y="1104"/>
                <a:ext cx="1632" cy="2304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89" name="Oval 13"/>
              <p:cNvSpPr>
                <a:spLocks noChangeArrowheads="1"/>
              </p:cNvSpPr>
              <p:nvPr/>
            </p:nvSpPr>
            <p:spPr bwMode="auto">
              <a:xfrm>
                <a:off x="1008" y="153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0" name="Oval 14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1" name="Oval 15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2" name="Oval 1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3" name="Oval 17"/>
              <p:cNvSpPr>
                <a:spLocks noChangeArrowheads="1"/>
              </p:cNvSpPr>
              <p:nvPr/>
            </p:nvSpPr>
            <p:spPr bwMode="auto">
              <a:xfrm>
                <a:off x="1392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4" name="Oval 18"/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5" name="Oval 19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6" name="Oval 20"/>
              <p:cNvSpPr>
                <a:spLocks noChangeArrowheads="1"/>
              </p:cNvSpPr>
              <p:nvPr/>
            </p:nvSpPr>
            <p:spPr bwMode="auto">
              <a:xfrm>
                <a:off x="1920" y="230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7" name="Oval 21"/>
              <p:cNvSpPr>
                <a:spLocks noChangeArrowheads="1"/>
              </p:cNvSpPr>
              <p:nvPr/>
            </p:nvSpPr>
            <p:spPr bwMode="auto">
              <a:xfrm>
                <a:off x="1680" y="249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8" name="Oval 22"/>
              <p:cNvSpPr>
                <a:spLocks noChangeArrowheads="1"/>
              </p:cNvSpPr>
              <p:nvPr/>
            </p:nvSpPr>
            <p:spPr bwMode="auto">
              <a:xfrm>
                <a:off x="1888" y="260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399" name="Oval 23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0" name="Oval 24"/>
              <p:cNvSpPr>
                <a:spLocks noChangeArrowheads="1"/>
              </p:cNvSpPr>
              <p:nvPr/>
            </p:nvSpPr>
            <p:spPr bwMode="auto">
              <a:xfrm>
                <a:off x="1104" y="25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1" name="Oval 25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2" name="Oval 26"/>
              <p:cNvSpPr>
                <a:spLocks noChangeArrowheads="1"/>
              </p:cNvSpPr>
              <p:nvPr/>
            </p:nvSpPr>
            <p:spPr bwMode="auto">
              <a:xfrm>
                <a:off x="1296" y="120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3" name="Oval 27"/>
              <p:cNvSpPr>
                <a:spLocks noChangeArrowheads="1"/>
              </p:cNvSpPr>
              <p:nvPr/>
            </p:nvSpPr>
            <p:spPr bwMode="auto">
              <a:xfrm>
                <a:off x="768" y="25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4" name="Oval 28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5" name="Oval 29"/>
              <p:cNvSpPr>
                <a:spLocks noChangeArrowheads="1"/>
              </p:cNvSpPr>
              <p:nvPr/>
            </p:nvSpPr>
            <p:spPr bwMode="auto">
              <a:xfrm>
                <a:off x="1152" y="283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6" name="Oval 30"/>
              <p:cNvSpPr>
                <a:spLocks noChangeArrowheads="1"/>
              </p:cNvSpPr>
              <p:nvPr/>
            </p:nvSpPr>
            <p:spPr bwMode="auto">
              <a:xfrm>
                <a:off x="864" y="2880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7" name="Oval 31"/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8" name="Oval 32"/>
              <p:cNvSpPr>
                <a:spLocks noChangeArrowheads="1"/>
              </p:cNvSpPr>
              <p:nvPr/>
            </p:nvSpPr>
            <p:spPr bwMode="auto">
              <a:xfrm>
                <a:off x="1296" y="31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09" name="Oval 33"/>
              <p:cNvSpPr>
                <a:spLocks noChangeArrowheads="1"/>
              </p:cNvSpPr>
              <p:nvPr/>
            </p:nvSpPr>
            <p:spPr bwMode="auto">
              <a:xfrm>
                <a:off x="1056" y="307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0" name="Oval 34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1" name="Oval 35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2" name="Oval 36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3" name="Oval 37"/>
              <p:cNvSpPr>
                <a:spLocks noChangeArrowheads="1"/>
              </p:cNvSpPr>
              <p:nvPr/>
            </p:nvSpPr>
            <p:spPr bwMode="auto">
              <a:xfrm>
                <a:off x="1488" y="19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4" name="Oval 38"/>
              <p:cNvSpPr>
                <a:spLocks noChangeArrowheads="1"/>
              </p:cNvSpPr>
              <p:nvPr/>
            </p:nvSpPr>
            <p:spPr bwMode="auto">
              <a:xfrm>
                <a:off x="720" y="2064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5" name="Oval 39"/>
              <p:cNvSpPr>
                <a:spLocks noChangeArrowheads="1"/>
              </p:cNvSpPr>
              <p:nvPr/>
            </p:nvSpPr>
            <p:spPr bwMode="auto">
              <a:xfrm>
                <a:off x="768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6" name="Oval 40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7" name="Oval 41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8" name="Oval 42"/>
              <p:cNvSpPr>
                <a:spLocks noChangeArrowheads="1"/>
              </p:cNvSpPr>
              <p:nvPr/>
            </p:nvSpPr>
            <p:spPr bwMode="auto">
              <a:xfrm>
                <a:off x="1584" y="172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19" name="Oval 43"/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20" name="Text Box 44"/>
            <p:cNvSpPr txBox="1">
              <a:spLocks noChangeArrowheads="1"/>
            </p:cNvSpPr>
            <p:nvPr/>
          </p:nvSpPr>
          <p:spPr bwMode="auto">
            <a:xfrm>
              <a:off x="240" y="3456"/>
              <a:ext cx="15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en-US" sz="3600">
                  <a:solidFill>
                    <a:schemeClr val="tx2"/>
                  </a:solidFill>
                  <a:cs typeface="Arial" charset="0"/>
                </a:rPr>
                <a:t>INPUT</a:t>
              </a:r>
            </a:p>
          </p:txBody>
        </p:sp>
      </p:grpSp>
      <p:grpSp>
        <p:nvGrpSpPr>
          <p:cNvPr id="63494" name="Group 45"/>
          <p:cNvGrpSpPr>
            <a:grpSpLocks/>
          </p:cNvGrpSpPr>
          <p:nvPr/>
        </p:nvGrpSpPr>
        <p:grpSpPr bwMode="auto">
          <a:xfrm>
            <a:off x="3619500" y="1604963"/>
            <a:ext cx="1524000" cy="1512887"/>
            <a:chOff x="2640" y="2208"/>
            <a:chExt cx="960" cy="953"/>
          </a:xfrm>
        </p:grpSpPr>
        <p:pic>
          <p:nvPicPr>
            <p:cNvPr id="63628" name="Picture 46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08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29" name="Picture 47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304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0" name="Picture 48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00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1" name="Picture 49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496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32" name="Picture 50" descr="gene-ch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92"/>
              <a:ext cx="576" cy="56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427" name="AutoShape 51"/>
          <p:cNvSpPr>
            <a:spLocks noChangeArrowheads="1"/>
          </p:cNvSpPr>
          <p:nvPr/>
        </p:nvSpPr>
        <p:spPr bwMode="auto">
          <a:xfrm>
            <a:off x="3314700" y="3117850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6172200" y="550545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3600">
                <a:solidFill>
                  <a:schemeClr val="tx2"/>
                </a:solidFill>
                <a:cs typeface="Arial" charset="0"/>
              </a:rPr>
              <a:t>OUTPUT</a:t>
            </a:r>
          </a:p>
        </p:txBody>
      </p:sp>
      <p:sp>
        <p:nvSpPr>
          <p:cNvPr id="101429" name="AutoShape 53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3498" name="Group 54"/>
          <p:cNvGrpSpPr>
            <a:grpSpLocks/>
          </p:cNvGrpSpPr>
          <p:nvPr/>
        </p:nvGrpSpPr>
        <p:grpSpPr bwMode="auto">
          <a:xfrm>
            <a:off x="6172200" y="1681163"/>
            <a:ext cx="2590800" cy="3657600"/>
            <a:chOff x="3888" y="1104"/>
            <a:chExt cx="1632" cy="2304"/>
          </a:xfrm>
        </p:grpSpPr>
        <p:sp>
          <p:nvSpPr>
            <p:cNvPr id="101431" name="Oval 55"/>
            <p:cNvSpPr>
              <a:spLocks noChangeArrowheads="1"/>
            </p:cNvSpPr>
            <p:nvPr/>
          </p:nvSpPr>
          <p:spPr bwMode="auto">
            <a:xfrm>
              <a:off x="3888" y="1104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2" name="Oval 56"/>
            <p:cNvSpPr>
              <a:spLocks noChangeArrowheads="1"/>
            </p:cNvSpPr>
            <p:nvPr/>
          </p:nvSpPr>
          <p:spPr bwMode="auto">
            <a:xfrm>
              <a:off x="5184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3" name="Oval 57"/>
            <p:cNvSpPr>
              <a:spLocks noChangeArrowheads="1"/>
            </p:cNvSpPr>
            <p:nvPr/>
          </p:nvSpPr>
          <p:spPr bwMode="auto">
            <a:xfrm>
              <a:off x="4176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4" name="Oval 58"/>
            <p:cNvSpPr>
              <a:spLocks noChangeArrowheads="1"/>
            </p:cNvSpPr>
            <p:nvPr/>
          </p:nvSpPr>
          <p:spPr bwMode="auto">
            <a:xfrm>
              <a:off x="4416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5" name="Oval 59"/>
            <p:cNvSpPr>
              <a:spLocks noChangeArrowheads="1"/>
            </p:cNvSpPr>
            <p:nvPr/>
          </p:nvSpPr>
          <p:spPr bwMode="auto">
            <a:xfrm>
              <a:off x="4704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6" name="Oval 60"/>
            <p:cNvSpPr>
              <a:spLocks noChangeArrowheads="1"/>
            </p:cNvSpPr>
            <p:nvPr/>
          </p:nvSpPr>
          <p:spPr bwMode="auto">
            <a:xfrm>
              <a:off x="4992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7" name="Oval 61"/>
            <p:cNvSpPr>
              <a:spLocks noChangeArrowheads="1"/>
            </p:cNvSpPr>
            <p:nvPr/>
          </p:nvSpPr>
          <p:spPr bwMode="auto">
            <a:xfrm>
              <a:off x="523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8" name="Oval 62"/>
            <p:cNvSpPr>
              <a:spLocks noChangeArrowheads="1"/>
            </p:cNvSpPr>
            <p:nvPr/>
          </p:nvSpPr>
          <p:spPr bwMode="auto">
            <a:xfrm>
              <a:off x="5232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39" name="Oval 63"/>
            <p:cNvSpPr>
              <a:spLocks noChangeArrowheads="1"/>
            </p:cNvSpPr>
            <p:nvPr/>
          </p:nvSpPr>
          <p:spPr bwMode="auto">
            <a:xfrm>
              <a:off x="4992" y="24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0" name="Oval 64"/>
            <p:cNvSpPr>
              <a:spLocks noChangeArrowheads="1"/>
            </p:cNvSpPr>
            <p:nvPr/>
          </p:nvSpPr>
          <p:spPr bwMode="auto">
            <a:xfrm>
              <a:off x="5200" y="26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1" name="Oval 65"/>
            <p:cNvSpPr>
              <a:spLocks noChangeArrowheads="1"/>
            </p:cNvSpPr>
            <p:nvPr/>
          </p:nvSpPr>
          <p:spPr bwMode="auto">
            <a:xfrm>
              <a:off x="4752" y="259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2" name="Oval 66"/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3" name="Oval 67"/>
            <p:cNvSpPr>
              <a:spLocks noChangeArrowheads="1"/>
            </p:cNvSpPr>
            <p:nvPr/>
          </p:nvSpPr>
          <p:spPr bwMode="auto">
            <a:xfrm>
              <a:off x="5040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4" name="Oval 68"/>
            <p:cNvSpPr>
              <a:spLocks noChangeArrowheads="1"/>
            </p:cNvSpPr>
            <p:nvPr/>
          </p:nvSpPr>
          <p:spPr bwMode="auto">
            <a:xfrm>
              <a:off x="4608" y="12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5" name="Oval 69"/>
            <p:cNvSpPr>
              <a:spLocks noChangeArrowheads="1"/>
            </p:cNvSpPr>
            <p:nvPr/>
          </p:nvSpPr>
          <p:spPr bwMode="auto">
            <a:xfrm>
              <a:off x="4080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6" name="Oval 70"/>
            <p:cNvSpPr>
              <a:spLocks noChangeArrowheads="1"/>
            </p:cNvSpPr>
            <p:nvPr/>
          </p:nvSpPr>
          <p:spPr bwMode="auto">
            <a:xfrm>
              <a:off x="4464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7" name="Oval 71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8" name="Oval 72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49" name="Oval 73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0" name="Oval 74"/>
            <p:cNvSpPr>
              <a:spLocks noChangeArrowheads="1"/>
            </p:cNvSpPr>
            <p:nvPr/>
          </p:nvSpPr>
          <p:spPr bwMode="auto">
            <a:xfrm>
              <a:off x="4656" y="153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1" name="Oval 75"/>
            <p:cNvSpPr>
              <a:spLocks noChangeArrowheads="1"/>
            </p:cNvSpPr>
            <p:nvPr/>
          </p:nvSpPr>
          <p:spPr bwMode="auto">
            <a:xfrm>
              <a:off x="432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615" name="Group 76"/>
            <p:cNvGrpSpPr>
              <a:grpSpLocks/>
            </p:cNvGrpSpPr>
            <p:nvPr/>
          </p:nvGrpSpPr>
          <p:grpSpPr bwMode="auto">
            <a:xfrm>
              <a:off x="4320" y="1536"/>
              <a:ext cx="672" cy="624"/>
              <a:chOff x="4320" y="1536"/>
              <a:chExt cx="672" cy="624"/>
            </a:xfrm>
          </p:grpSpPr>
          <p:sp>
            <p:nvSpPr>
              <p:cNvPr id="101453" name="Oval 77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54" name="Oval 78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55" name="Oval 79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6" name="Oval 80"/>
            <p:cNvSpPr>
              <a:spLocks noChangeArrowheads="1"/>
            </p:cNvSpPr>
            <p:nvPr/>
          </p:nvSpPr>
          <p:spPr bwMode="auto">
            <a:xfrm>
              <a:off x="4080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7" name="Oval 81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8" name="Oval 82"/>
            <p:cNvSpPr>
              <a:spLocks noChangeArrowheads="1"/>
            </p:cNvSpPr>
            <p:nvPr/>
          </p:nvSpPr>
          <p:spPr bwMode="auto">
            <a:xfrm>
              <a:off x="4848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59" name="Oval 83"/>
            <p:cNvSpPr>
              <a:spLocks noChangeArrowheads="1"/>
            </p:cNvSpPr>
            <p:nvPr/>
          </p:nvSpPr>
          <p:spPr bwMode="auto">
            <a:xfrm>
              <a:off x="4896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60" name="Oval 84"/>
            <p:cNvSpPr>
              <a:spLocks noChangeArrowheads="1"/>
            </p:cNvSpPr>
            <p:nvPr/>
          </p:nvSpPr>
          <p:spPr bwMode="auto">
            <a:xfrm>
              <a:off x="451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622" name="Group 85"/>
            <p:cNvGrpSpPr>
              <a:grpSpLocks/>
            </p:cNvGrpSpPr>
            <p:nvPr/>
          </p:nvGrpSpPr>
          <p:grpSpPr bwMode="auto">
            <a:xfrm>
              <a:off x="4608" y="2880"/>
              <a:ext cx="432" cy="480"/>
              <a:chOff x="4608" y="2880"/>
              <a:chExt cx="432" cy="480"/>
            </a:xfrm>
          </p:grpSpPr>
          <p:sp>
            <p:nvSpPr>
              <p:cNvPr id="101462" name="Oval 8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63" name="Oval 87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64" name="Oval 8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01465" name="AutoShape 89"/>
          <p:cNvSpPr>
            <a:spLocks noChangeArrowheads="1"/>
          </p:cNvSpPr>
          <p:nvPr/>
        </p:nvSpPr>
        <p:spPr bwMode="auto">
          <a:xfrm>
            <a:off x="3314700" y="3116263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66" name="AutoShape 90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1467" name="AutoShape 91"/>
          <p:cNvSpPr>
            <a:spLocks noChangeArrowheads="1"/>
          </p:cNvSpPr>
          <p:nvPr/>
        </p:nvSpPr>
        <p:spPr bwMode="auto">
          <a:xfrm flipH="1" flipV="1">
            <a:off x="2743200" y="4881563"/>
            <a:ext cx="3733800" cy="1600200"/>
          </a:xfrm>
          <a:custGeom>
            <a:avLst/>
            <a:gdLst>
              <a:gd name="G0" fmla="+- -1824540 0 0"/>
              <a:gd name="G1" fmla="+- -10406649 0 0"/>
              <a:gd name="G2" fmla="+- -1824540 0 -10406649"/>
              <a:gd name="G3" fmla="+- 10800 0 0"/>
              <a:gd name="G4" fmla="+- 0 0 -18245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92 0 0"/>
              <a:gd name="G9" fmla="+- 0 0 -10406649"/>
              <a:gd name="G10" fmla="+- 6792 0 2700"/>
              <a:gd name="G11" fmla="cos G10 -1824540"/>
              <a:gd name="G12" fmla="sin G10 -1824540"/>
              <a:gd name="G13" fmla="cos 13500 -1824540"/>
              <a:gd name="G14" fmla="sin 13500 -1824540"/>
              <a:gd name="G15" fmla="+- G11 10800 0"/>
              <a:gd name="G16" fmla="+- G12 10800 0"/>
              <a:gd name="G17" fmla="+- G13 10800 0"/>
              <a:gd name="G18" fmla="+- G14 10800 0"/>
              <a:gd name="G19" fmla="*/ 6792 1 2"/>
              <a:gd name="G20" fmla="+- G19 5400 0"/>
              <a:gd name="G21" fmla="cos G20 -1824540"/>
              <a:gd name="G22" fmla="sin G20 -1824540"/>
              <a:gd name="G23" fmla="+- G21 10800 0"/>
              <a:gd name="G24" fmla="+- G12 G23 G22"/>
              <a:gd name="G25" fmla="+- G22 G23 G11"/>
              <a:gd name="G26" fmla="cos 10800 -1824540"/>
              <a:gd name="G27" fmla="sin 10800 -1824540"/>
              <a:gd name="G28" fmla="cos 6792 -1824540"/>
              <a:gd name="G29" fmla="sin 6792 -18245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406649"/>
              <a:gd name="G36" fmla="sin G34 -10406649"/>
              <a:gd name="G37" fmla="+/ -10406649 -18245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92 G39"/>
              <a:gd name="G43" fmla="sin 6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5 w 21600"/>
              <a:gd name="T5" fmla="*/ 18 h 21600"/>
              <a:gd name="T6" fmla="*/ 2599 w 21600"/>
              <a:gd name="T7" fmla="*/ 7618 h 21600"/>
              <a:gd name="T8" fmla="*/ 10407 w 21600"/>
              <a:gd name="T9" fmla="*/ 4019 h 21600"/>
              <a:gd name="T10" fmla="*/ 22737 w 21600"/>
              <a:gd name="T11" fmla="*/ 4495 h 21600"/>
              <a:gd name="T12" fmla="*/ 20774 w 21600"/>
              <a:gd name="T13" fmla="*/ 10851 h 21600"/>
              <a:gd name="T14" fmla="*/ 14418 w 21600"/>
              <a:gd name="T15" fmla="*/ 888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05" y="7628"/>
                </a:moveTo>
                <a:cubicBezTo>
                  <a:pt x="15629" y="5401"/>
                  <a:pt x="13318" y="4007"/>
                  <a:pt x="10800" y="4007"/>
                </a:cubicBezTo>
                <a:cubicBezTo>
                  <a:pt x="7997" y="4007"/>
                  <a:pt x="5481" y="5729"/>
                  <a:pt x="4467" y="8343"/>
                </a:cubicBezTo>
                <a:lnTo>
                  <a:pt x="731" y="6893"/>
                </a:lnTo>
                <a:cubicBezTo>
                  <a:pt x="2343" y="2737"/>
                  <a:pt x="6342" y="-1"/>
                  <a:pt x="10800" y="-1"/>
                </a:cubicBezTo>
                <a:cubicBezTo>
                  <a:pt x="14804" y="-1"/>
                  <a:pt x="18479" y="2215"/>
                  <a:pt x="20349" y="5756"/>
                </a:cubicBezTo>
                <a:lnTo>
                  <a:pt x="22737" y="4495"/>
                </a:lnTo>
                <a:lnTo>
                  <a:pt x="20774" y="10851"/>
                </a:lnTo>
                <a:lnTo>
                  <a:pt x="14418" y="8889"/>
                </a:lnTo>
                <a:lnTo>
                  <a:pt x="16805" y="7628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1468" name="Group 92"/>
          <p:cNvGrpSpPr>
            <a:grpSpLocks/>
          </p:cNvGrpSpPr>
          <p:nvPr/>
        </p:nvGrpSpPr>
        <p:grpSpPr bwMode="auto">
          <a:xfrm>
            <a:off x="381000" y="1604963"/>
            <a:ext cx="2590800" cy="3657600"/>
            <a:chOff x="3888" y="1104"/>
            <a:chExt cx="1632" cy="2304"/>
          </a:xfrm>
        </p:grpSpPr>
        <p:sp>
          <p:nvSpPr>
            <p:cNvPr id="101469" name="Oval 93"/>
            <p:cNvSpPr>
              <a:spLocks noChangeArrowheads="1"/>
            </p:cNvSpPr>
            <p:nvPr/>
          </p:nvSpPr>
          <p:spPr bwMode="auto">
            <a:xfrm>
              <a:off x="3888" y="1104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0" name="Oval 94"/>
            <p:cNvSpPr>
              <a:spLocks noChangeArrowheads="1"/>
            </p:cNvSpPr>
            <p:nvPr/>
          </p:nvSpPr>
          <p:spPr bwMode="auto">
            <a:xfrm>
              <a:off x="5184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1" name="Oval 95"/>
            <p:cNvSpPr>
              <a:spLocks noChangeArrowheads="1"/>
            </p:cNvSpPr>
            <p:nvPr/>
          </p:nvSpPr>
          <p:spPr bwMode="auto">
            <a:xfrm>
              <a:off x="4176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2" name="Oval 96"/>
            <p:cNvSpPr>
              <a:spLocks noChangeArrowheads="1"/>
            </p:cNvSpPr>
            <p:nvPr/>
          </p:nvSpPr>
          <p:spPr bwMode="auto">
            <a:xfrm>
              <a:off x="4416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3" name="Oval 97"/>
            <p:cNvSpPr>
              <a:spLocks noChangeArrowheads="1"/>
            </p:cNvSpPr>
            <p:nvPr/>
          </p:nvSpPr>
          <p:spPr bwMode="auto">
            <a:xfrm>
              <a:off x="4704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4" name="Oval 98"/>
            <p:cNvSpPr>
              <a:spLocks noChangeArrowheads="1"/>
            </p:cNvSpPr>
            <p:nvPr/>
          </p:nvSpPr>
          <p:spPr bwMode="auto">
            <a:xfrm>
              <a:off x="4992" y="225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5" name="Oval 99"/>
            <p:cNvSpPr>
              <a:spLocks noChangeArrowheads="1"/>
            </p:cNvSpPr>
            <p:nvPr/>
          </p:nvSpPr>
          <p:spPr bwMode="auto">
            <a:xfrm>
              <a:off x="523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6" name="Oval 100"/>
            <p:cNvSpPr>
              <a:spLocks noChangeArrowheads="1"/>
            </p:cNvSpPr>
            <p:nvPr/>
          </p:nvSpPr>
          <p:spPr bwMode="auto">
            <a:xfrm>
              <a:off x="5232" y="230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7" name="Oval 101"/>
            <p:cNvSpPr>
              <a:spLocks noChangeArrowheads="1"/>
            </p:cNvSpPr>
            <p:nvPr/>
          </p:nvSpPr>
          <p:spPr bwMode="auto">
            <a:xfrm>
              <a:off x="4992" y="24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8" name="Oval 102"/>
            <p:cNvSpPr>
              <a:spLocks noChangeArrowheads="1"/>
            </p:cNvSpPr>
            <p:nvPr/>
          </p:nvSpPr>
          <p:spPr bwMode="auto">
            <a:xfrm>
              <a:off x="5200" y="26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79" name="Oval 103"/>
            <p:cNvSpPr>
              <a:spLocks noChangeArrowheads="1"/>
            </p:cNvSpPr>
            <p:nvPr/>
          </p:nvSpPr>
          <p:spPr bwMode="auto">
            <a:xfrm>
              <a:off x="4752" y="259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0" name="Oval 104"/>
            <p:cNvSpPr>
              <a:spLocks noChangeArrowheads="1"/>
            </p:cNvSpPr>
            <p:nvPr/>
          </p:nvSpPr>
          <p:spPr bwMode="auto">
            <a:xfrm>
              <a:off x="4416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1" name="Oval 105"/>
            <p:cNvSpPr>
              <a:spLocks noChangeArrowheads="1"/>
            </p:cNvSpPr>
            <p:nvPr/>
          </p:nvSpPr>
          <p:spPr bwMode="auto">
            <a:xfrm>
              <a:off x="5040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2" name="Oval 106"/>
            <p:cNvSpPr>
              <a:spLocks noChangeArrowheads="1"/>
            </p:cNvSpPr>
            <p:nvPr/>
          </p:nvSpPr>
          <p:spPr bwMode="auto">
            <a:xfrm>
              <a:off x="4608" y="12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3" name="Oval 107"/>
            <p:cNvSpPr>
              <a:spLocks noChangeArrowheads="1"/>
            </p:cNvSpPr>
            <p:nvPr/>
          </p:nvSpPr>
          <p:spPr bwMode="auto">
            <a:xfrm>
              <a:off x="4080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4" name="Oval 108"/>
            <p:cNvSpPr>
              <a:spLocks noChangeArrowheads="1"/>
            </p:cNvSpPr>
            <p:nvPr/>
          </p:nvSpPr>
          <p:spPr bwMode="auto">
            <a:xfrm>
              <a:off x="4464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5" name="Oval 109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6" name="Oval 110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7" name="Oval 111"/>
            <p:cNvSpPr>
              <a:spLocks noChangeArrowheads="1"/>
            </p:cNvSpPr>
            <p:nvPr/>
          </p:nvSpPr>
          <p:spPr bwMode="auto">
            <a:xfrm>
              <a:off x="4560" y="177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8" name="Oval 112"/>
            <p:cNvSpPr>
              <a:spLocks noChangeArrowheads="1"/>
            </p:cNvSpPr>
            <p:nvPr/>
          </p:nvSpPr>
          <p:spPr bwMode="auto">
            <a:xfrm>
              <a:off x="4656" y="153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89" name="Oval 113"/>
            <p:cNvSpPr>
              <a:spLocks noChangeArrowheads="1"/>
            </p:cNvSpPr>
            <p:nvPr/>
          </p:nvSpPr>
          <p:spPr bwMode="auto">
            <a:xfrm>
              <a:off x="432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81" name="Group 114"/>
            <p:cNvGrpSpPr>
              <a:grpSpLocks/>
            </p:cNvGrpSpPr>
            <p:nvPr/>
          </p:nvGrpSpPr>
          <p:grpSpPr bwMode="auto">
            <a:xfrm>
              <a:off x="4320" y="1536"/>
              <a:ext cx="672" cy="624"/>
              <a:chOff x="4320" y="1536"/>
              <a:chExt cx="672" cy="624"/>
            </a:xfrm>
          </p:grpSpPr>
          <p:sp>
            <p:nvSpPr>
              <p:cNvPr id="101491" name="Oval 115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492" name="Oval 116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493" name="Oval 117"/>
            <p:cNvSpPr>
              <a:spLocks noChangeArrowheads="1"/>
            </p:cNvSpPr>
            <p:nvPr/>
          </p:nvSpPr>
          <p:spPr bwMode="auto">
            <a:xfrm>
              <a:off x="4032" y="206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4" name="Oval 118"/>
            <p:cNvSpPr>
              <a:spLocks noChangeArrowheads="1"/>
            </p:cNvSpPr>
            <p:nvPr/>
          </p:nvSpPr>
          <p:spPr bwMode="auto">
            <a:xfrm>
              <a:off x="4080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5" name="Oval 119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6" name="Oval 120"/>
            <p:cNvSpPr>
              <a:spLocks noChangeArrowheads="1"/>
            </p:cNvSpPr>
            <p:nvPr/>
          </p:nvSpPr>
          <p:spPr bwMode="auto">
            <a:xfrm>
              <a:off x="4848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7" name="Oval 121"/>
            <p:cNvSpPr>
              <a:spLocks noChangeArrowheads="1"/>
            </p:cNvSpPr>
            <p:nvPr/>
          </p:nvSpPr>
          <p:spPr bwMode="auto">
            <a:xfrm>
              <a:off x="4896" y="172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498" name="Oval 122"/>
            <p:cNvSpPr>
              <a:spLocks noChangeArrowheads="1"/>
            </p:cNvSpPr>
            <p:nvPr/>
          </p:nvSpPr>
          <p:spPr bwMode="auto">
            <a:xfrm>
              <a:off x="4512" y="201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88" name="Group 123"/>
            <p:cNvGrpSpPr>
              <a:grpSpLocks/>
            </p:cNvGrpSpPr>
            <p:nvPr/>
          </p:nvGrpSpPr>
          <p:grpSpPr bwMode="auto">
            <a:xfrm>
              <a:off x="4608" y="2880"/>
              <a:ext cx="432" cy="480"/>
              <a:chOff x="4608" y="2880"/>
              <a:chExt cx="432" cy="480"/>
            </a:xfrm>
          </p:grpSpPr>
          <p:sp>
            <p:nvSpPr>
              <p:cNvPr id="101500" name="Oval 124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01" name="Oval 125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02" name="Oval 126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01503" name="AutoShape 127"/>
          <p:cNvSpPr>
            <a:spLocks noChangeArrowheads="1"/>
          </p:cNvSpPr>
          <p:nvPr/>
        </p:nvSpPr>
        <p:spPr bwMode="auto">
          <a:xfrm>
            <a:off x="3314700" y="3116263"/>
            <a:ext cx="2590800" cy="838200"/>
          </a:xfrm>
          <a:prstGeom prst="rightArrow">
            <a:avLst>
              <a:gd name="adj1" fmla="val 41287"/>
              <a:gd name="adj2" fmla="val 65338"/>
            </a:avLst>
          </a:prstGeom>
          <a:solidFill>
            <a:srgbClr val="00FF00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1504" name="Group 128"/>
          <p:cNvGrpSpPr>
            <a:grpSpLocks/>
          </p:cNvGrpSpPr>
          <p:nvPr/>
        </p:nvGrpSpPr>
        <p:grpSpPr bwMode="auto">
          <a:xfrm>
            <a:off x="6629400" y="4500563"/>
            <a:ext cx="609600" cy="609600"/>
            <a:chOff x="4176" y="2880"/>
            <a:chExt cx="384" cy="384"/>
          </a:xfrm>
        </p:grpSpPr>
        <p:sp>
          <p:nvSpPr>
            <p:cNvPr id="101505" name="Oval 129"/>
            <p:cNvSpPr>
              <a:spLocks noChangeArrowheads="1"/>
            </p:cNvSpPr>
            <p:nvPr/>
          </p:nvSpPr>
          <p:spPr bwMode="auto">
            <a:xfrm>
              <a:off x="4368" y="3072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06" name="Oval 130"/>
            <p:cNvSpPr>
              <a:spLocks noChangeArrowheads="1"/>
            </p:cNvSpPr>
            <p:nvPr/>
          </p:nvSpPr>
          <p:spPr bwMode="auto">
            <a:xfrm>
              <a:off x="4176" y="2880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1507" name="Group 131"/>
          <p:cNvGrpSpPr>
            <a:grpSpLocks/>
          </p:cNvGrpSpPr>
          <p:nvPr/>
        </p:nvGrpSpPr>
        <p:grpSpPr bwMode="auto">
          <a:xfrm>
            <a:off x="838200" y="4424363"/>
            <a:ext cx="609600" cy="609600"/>
            <a:chOff x="528" y="2832"/>
            <a:chExt cx="384" cy="384"/>
          </a:xfrm>
        </p:grpSpPr>
        <p:sp>
          <p:nvSpPr>
            <p:cNvPr id="101508" name="Oval 132"/>
            <p:cNvSpPr>
              <a:spLocks noChangeArrowheads="1"/>
            </p:cNvSpPr>
            <p:nvPr/>
          </p:nvSpPr>
          <p:spPr bwMode="auto">
            <a:xfrm>
              <a:off x="720" y="3024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09" name="Oval 133"/>
            <p:cNvSpPr>
              <a:spLocks noChangeArrowheads="1"/>
            </p:cNvSpPr>
            <p:nvPr/>
          </p:nvSpPr>
          <p:spPr bwMode="auto">
            <a:xfrm>
              <a:off x="528" y="2832"/>
              <a:ext cx="192" cy="192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1510" name="Group 134"/>
          <p:cNvGrpSpPr>
            <a:grpSpLocks/>
          </p:cNvGrpSpPr>
          <p:nvPr/>
        </p:nvGrpSpPr>
        <p:grpSpPr bwMode="auto">
          <a:xfrm>
            <a:off x="6172200" y="1681163"/>
            <a:ext cx="2590800" cy="3657600"/>
            <a:chOff x="3984" y="1200"/>
            <a:chExt cx="1632" cy="2304"/>
          </a:xfrm>
        </p:grpSpPr>
        <p:sp>
          <p:nvSpPr>
            <p:cNvPr id="101511" name="Oval 135"/>
            <p:cNvSpPr>
              <a:spLocks noChangeArrowheads="1"/>
            </p:cNvSpPr>
            <p:nvPr/>
          </p:nvSpPr>
          <p:spPr bwMode="auto">
            <a:xfrm>
              <a:off x="3984" y="1200"/>
              <a:ext cx="1632" cy="2304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2" name="Oval 136"/>
            <p:cNvSpPr>
              <a:spLocks noChangeArrowheads="1"/>
            </p:cNvSpPr>
            <p:nvPr/>
          </p:nvSpPr>
          <p:spPr bwMode="auto">
            <a:xfrm>
              <a:off x="5280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3" name="Oval 137"/>
            <p:cNvSpPr>
              <a:spLocks noChangeArrowheads="1"/>
            </p:cNvSpPr>
            <p:nvPr/>
          </p:nvSpPr>
          <p:spPr bwMode="auto">
            <a:xfrm>
              <a:off x="4272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4" name="Oval 13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5" name="Oval 139"/>
            <p:cNvSpPr>
              <a:spLocks noChangeArrowheads="1"/>
            </p:cNvSpPr>
            <p:nvPr/>
          </p:nvSpPr>
          <p:spPr bwMode="auto">
            <a:xfrm>
              <a:off x="4800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6" name="Oval 140"/>
            <p:cNvSpPr>
              <a:spLocks noChangeArrowheads="1"/>
            </p:cNvSpPr>
            <p:nvPr/>
          </p:nvSpPr>
          <p:spPr bwMode="auto">
            <a:xfrm>
              <a:off x="5088" y="235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7" name="Oval 141"/>
            <p:cNvSpPr>
              <a:spLocks noChangeArrowheads="1"/>
            </p:cNvSpPr>
            <p:nvPr/>
          </p:nvSpPr>
          <p:spPr bwMode="auto">
            <a:xfrm>
              <a:off x="5328" y="211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8" name="Oval 142"/>
            <p:cNvSpPr>
              <a:spLocks noChangeArrowheads="1"/>
            </p:cNvSpPr>
            <p:nvPr/>
          </p:nvSpPr>
          <p:spPr bwMode="auto">
            <a:xfrm>
              <a:off x="5328" y="240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19" name="Oval 143"/>
            <p:cNvSpPr>
              <a:spLocks noChangeArrowheads="1"/>
            </p:cNvSpPr>
            <p:nvPr/>
          </p:nvSpPr>
          <p:spPr bwMode="auto">
            <a:xfrm>
              <a:off x="5088" y="25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0" name="Oval 144"/>
            <p:cNvSpPr>
              <a:spLocks noChangeArrowheads="1"/>
            </p:cNvSpPr>
            <p:nvPr/>
          </p:nvSpPr>
          <p:spPr bwMode="auto">
            <a:xfrm>
              <a:off x="5296" y="26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1" name="Oval 145"/>
            <p:cNvSpPr>
              <a:spLocks noChangeArrowheads="1"/>
            </p:cNvSpPr>
            <p:nvPr/>
          </p:nvSpPr>
          <p:spPr bwMode="auto">
            <a:xfrm>
              <a:off x="4848" y="268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2" name="Oval 146"/>
            <p:cNvSpPr>
              <a:spLocks noChangeArrowheads="1"/>
            </p:cNvSpPr>
            <p:nvPr/>
          </p:nvSpPr>
          <p:spPr bwMode="auto">
            <a:xfrm>
              <a:off x="4512" y="26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3" name="Oval 147"/>
            <p:cNvSpPr>
              <a:spLocks noChangeArrowheads="1"/>
            </p:cNvSpPr>
            <p:nvPr/>
          </p:nvSpPr>
          <p:spPr bwMode="auto">
            <a:xfrm>
              <a:off x="5136" y="292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4" name="Oval 148"/>
            <p:cNvSpPr>
              <a:spLocks noChangeArrowheads="1"/>
            </p:cNvSpPr>
            <p:nvPr/>
          </p:nvSpPr>
          <p:spPr bwMode="auto">
            <a:xfrm>
              <a:off x="4704" y="1296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5" name="Oval 149"/>
            <p:cNvSpPr>
              <a:spLocks noChangeArrowheads="1"/>
            </p:cNvSpPr>
            <p:nvPr/>
          </p:nvSpPr>
          <p:spPr bwMode="auto">
            <a:xfrm>
              <a:off x="4176" y="26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6" name="Oval 150"/>
            <p:cNvSpPr>
              <a:spLocks noChangeArrowheads="1"/>
            </p:cNvSpPr>
            <p:nvPr/>
          </p:nvSpPr>
          <p:spPr bwMode="auto">
            <a:xfrm>
              <a:off x="4560" y="292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7" name="Oval 151"/>
            <p:cNvSpPr>
              <a:spLocks noChangeArrowheads="1"/>
            </p:cNvSpPr>
            <p:nvPr/>
          </p:nvSpPr>
          <p:spPr bwMode="auto">
            <a:xfrm>
              <a:off x="4272" y="2976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8" name="Oval 152"/>
            <p:cNvSpPr>
              <a:spLocks noChangeArrowheads="1"/>
            </p:cNvSpPr>
            <p:nvPr/>
          </p:nvSpPr>
          <p:spPr bwMode="auto">
            <a:xfrm>
              <a:off x="4464" y="3168"/>
              <a:ext cx="192" cy="19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29" name="Oval 153"/>
            <p:cNvSpPr>
              <a:spLocks noChangeArrowheads="1"/>
            </p:cNvSpPr>
            <p:nvPr/>
          </p:nvSpPr>
          <p:spPr bwMode="auto">
            <a:xfrm>
              <a:off x="4656" y="187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0" name="Oval 154"/>
            <p:cNvSpPr>
              <a:spLocks noChangeArrowheads="1"/>
            </p:cNvSpPr>
            <p:nvPr/>
          </p:nvSpPr>
          <p:spPr bwMode="auto">
            <a:xfrm>
              <a:off x="4752" y="163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1" name="Oval 155"/>
            <p:cNvSpPr>
              <a:spLocks noChangeArrowheads="1"/>
            </p:cNvSpPr>
            <p:nvPr/>
          </p:nvSpPr>
          <p:spPr bwMode="auto">
            <a:xfrm>
              <a:off x="4416" y="192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43" name="Group 156"/>
            <p:cNvGrpSpPr>
              <a:grpSpLocks/>
            </p:cNvGrpSpPr>
            <p:nvPr/>
          </p:nvGrpSpPr>
          <p:grpSpPr bwMode="auto">
            <a:xfrm>
              <a:off x="4416" y="1632"/>
              <a:ext cx="672" cy="624"/>
              <a:chOff x="4320" y="1536"/>
              <a:chExt cx="672" cy="624"/>
            </a:xfrm>
          </p:grpSpPr>
          <p:sp>
            <p:nvSpPr>
              <p:cNvPr id="101533" name="Oval 157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34" name="Oval 158"/>
              <p:cNvSpPr>
                <a:spLocks noChangeArrowheads="1"/>
              </p:cNvSpPr>
              <p:nvPr/>
            </p:nvSpPr>
            <p:spPr bwMode="auto">
              <a:xfrm>
                <a:off x="4800" y="1968"/>
                <a:ext cx="192" cy="192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1535" name="Oval 159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6" name="Oval 160"/>
            <p:cNvSpPr>
              <a:spLocks noChangeArrowheads="1"/>
            </p:cNvSpPr>
            <p:nvPr/>
          </p:nvSpPr>
          <p:spPr bwMode="auto">
            <a:xfrm>
              <a:off x="4176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7" name="Oval 161"/>
            <p:cNvSpPr>
              <a:spLocks noChangeArrowheads="1"/>
            </p:cNvSpPr>
            <p:nvPr/>
          </p:nvSpPr>
          <p:spPr bwMode="auto">
            <a:xfrm>
              <a:off x="4416" y="139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8" name="Oval 162"/>
            <p:cNvSpPr>
              <a:spLocks noChangeArrowheads="1"/>
            </p:cNvSpPr>
            <p:nvPr/>
          </p:nvSpPr>
          <p:spPr bwMode="auto">
            <a:xfrm>
              <a:off x="4944" y="1488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39" name="Oval 163"/>
            <p:cNvSpPr>
              <a:spLocks noChangeArrowheads="1"/>
            </p:cNvSpPr>
            <p:nvPr/>
          </p:nvSpPr>
          <p:spPr bwMode="auto">
            <a:xfrm>
              <a:off x="4992" y="1824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540" name="Oval 164"/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3550" name="Group 165"/>
            <p:cNvGrpSpPr>
              <a:grpSpLocks/>
            </p:cNvGrpSpPr>
            <p:nvPr/>
          </p:nvGrpSpPr>
          <p:grpSpPr bwMode="auto">
            <a:xfrm>
              <a:off x="4704" y="2976"/>
              <a:ext cx="432" cy="480"/>
              <a:chOff x="4608" y="2880"/>
              <a:chExt cx="432" cy="480"/>
            </a:xfrm>
          </p:grpSpPr>
          <p:sp>
            <p:nvSpPr>
              <p:cNvPr id="101542" name="Oval 166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3" name="Oval 167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4" name="Oval 16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101545" name="Group 169"/>
          <p:cNvGrpSpPr>
            <a:grpSpLocks/>
          </p:cNvGrpSpPr>
          <p:nvPr/>
        </p:nvGrpSpPr>
        <p:grpSpPr bwMode="auto">
          <a:xfrm>
            <a:off x="304800" y="4043363"/>
            <a:ext cx="8458200" cy="2590800"/>
            <a:chOff x="192" y="2592"/>
            <a:chExt cx="5328" cy="1632"/>
          </a:xfrm>
        </p:grpSpPr>
        <p:grpSp>
          <p:nvGrpSpPr>
            <p:cNvPr id="63509" name="Group 170"/>
            <p:cNvGrpSpPr>
              <a:grpSpLocks/>
            </p:cNvGrpSpPr>
            <p:nvPr/>
          </p:nvGrpSpPr>
          <p:grpSpPr bwMode="auto">
            <a:xfrm>
              <a:off x="192" y="3216"/>
              <a:ext cx="5328" cy="1008"/>
              <a:chOff x="192" y="3216"/>
              <a:chExt cx="5328" cy="1008"/>
            </a:xfrm>
          </p:grpSpPr>
          <p:sp>
            <p:nvSpPr>
              <p:cNvPr id="101547" name="Rectangle 171"/>
              <p:cNvSpPr>
                <a:spLocks noChangeArrowheads="1"/>
              </p:cNvSpPr>
              <p:nvPr/>
            </p:nvSpPr>
            <p:spPr bwMode="auto">
              <a:xfrm>
                <a:off x="192" y="3504"/>
                <a:ext cx="5328" cy="7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48" name="Text Box 172"/>
              <p:cNvSpPr txBox="1">
                <a:spLocks noChangeArrowheads="1"/>
              </p:cNvSpPr>
              <p:nvPr/>
            </p:nvSpPr>
            <p:spPr bwMode="auto">
              <a:xfrm>
                <a:off x="1296" y="3216"/>
                <a:ext cx="3264" cy="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OUTPUT = INPUT</a:t>
                </a:r>
              </a:p>
              <a:p>
                <a:pPr algn="ctr" rtl="1">
                  <a:lnSpc>
                    <a:spcPct val="70000"/>
                  </a:lnSpc>
                  <a:spcBef>
                    <a:spcPct val="50000"/>
                  </a:spcBef>
                  <a:defRPr/>
                </a:pPr>
                <a:r>
                  <a:rPr lang="ja-JP" altLang="en-US" sz="3600">
                    <a:solidFill>
                      <a:schemeClr val="tx2"/>
                    </a:solidFill>
                    <a:cs typeface="Arial" charset="0"/>
                  </a:rPr>
                  <a:t>“</a:t>
                </a:r>
                <a:r>
                  <a:rPr lang="en-US" sz="3600">
                    <a:solidFill>
                      <a:schemeClr val="tx2"/>
                    </a:solidFill>
                    <a:cs typeface="Arial" charset="0"/>
                  </a:rPr>
                  <a:t>Transcription Module</a:t>
                </a:r>
                <a:r>
                  <a:rPr lang="ja-JP" altLang="en-US" sz="3600">
                    <a:solidFill>
                      <a:schemeClr val="tx2"/>
                    </a:solidFill>
                    <a:cs typeface="Arial" charset="0"/>
                  </a:rPr>
                  <a:t>”</a:t>
                </a:r>
                <a:endParaRPr lang="en-US" sz="3600">
                  <a:solidFill>
                    <a:schemeClr val="tx2"/>
                  </a:solidFill>
                  <a:cs typeface="Arial" charset="0"/>
                </a:endParaRPr>
              </a:p>
            </p:txBody>
          </p:sp>
        </p:grpSp>
        <p:grpSp>
          <p:nvGrpSpPr>
            <p:cNvPr id="63510" name="Group 173"/>
            <p:cNvGrpSpPr>
              <a:grpSpLocks/>
            </p:cNvGrpSpPr>
            <p:nvPr/>
          </p:nvGrpSpPr>
          <p:grpSpPr bwMode="auto">
            <a:xfrm>
              <a:off x="4176" y="2592"/>
              <a:ext cx="1056" cy="768"/>
              <a:chOff x="2688" y="2976"/>
              <a:chExt cx="1056" cy="768"/>
            </a:xfrm>
          </p:grpSpPr>
          <p:sp>
            <p:nvSpPr>
              <p:cNvPr id="101550" name="Oval 174"/>
              <p:cNvSpPr>
                <a:spLocks noChangeArrowheads="1"/>
              </p:cNvSpPr>
              <p:nvPr/>
            </p:nvSpPr>
            <p:spPr bwMode="auto">
              <a:xfrm>
                <a:off x="3264" y="297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1" name="Oval 175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2" name="Oval 17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3" name="Oval 177"/>
              <p:cNvSpPr>
                <a:spLocks noChangeArrowheads="1"/>
              </p:cNvSpPr>
              <p:nvPr/>
            </p:nvSpPr>
            <p:spPr bwMode="auto">
              <a:xfrm>
                <a:off x="2688" y="3264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554" name="Oval 178"/>
              <p:cNvSpPr>
                <a:spLocks noChangeArrowheads="1"/>
              </p:cNvSpPr>
              <p:nvPr/>
            </p:nvSpPr>
            <p:spPr bwMode="auto">
              <a:xfrm>
                <a:off x="2880" y="3456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3516" name="Group 179"/>
              <p:cNvGrpSpPr>
                <a:grpSpLocks/>
              </p:cNvGrpSpPr>
              <p:nvPr/>
            </p:nvGrpSpPr>
            <p:grpSpPr bwMode="auto">
              <a:xfrm>
                <a:off x="3120" y="3264"/>
                <a:ext cx="432" cy="480"/>
                <a:chOff x="4608" y="2880"/>
                <a:chExt cx="432" cy="480"/>
              </a:xfrm>
            </p:grpSpPr>
            <p:sp>
              <p:nvSpPr>
                <p:cNvPr id="101556" name="Oval 180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1557" name="Oval 181"/>
                <p:cNvSpPr>
                  <a:spLocks noChangeArrowheads="1"/>
                </p:cNvSpPr>
                <p:nvPr/>
              </p:nvSpPr>
              <p:spPr bwMode="auto">
                <a:xfrm>
                  <a:off x="4848" y="3072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1558" name="Oval 182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192" cy="192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</p:grpSp>
      <p:sp>
        <p:nvSpPr>
          <p:cNvPr id="101559" name="Text Box 183"/>
          <p:cNvSpPr txBox="1">
            <a:spLocks noChangeArrowheads="1"/>
          </p:cNvSpPr>
          <p:nvPr/>
        </p:nvSpPr>
        <p:spPr bwMode="auto">
          <a:xfrm>
            <a:off x="2262188" y="6429375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SB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, J Ihmels &amp; N Barkai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b="1" i="1">
                <a:cs typeface="Arial" charset="0"/>
              </a:rPr>
              <a:t> Physical Review E 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(2003) </a:t>
            </a:r>
            <a:endParaRPr lang="en-US" sz="16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65" grpId="0" animBg="1"/>
      <p:bldP spid="1015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11906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Identification of transcription modules </a:t>
            </a:r>
            <a:b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</a:b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using many random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seeds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200" b="1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  <p:grpSp>
        <p:nvGrpSpPr>
          <p:cNvPr id="65538" name="Group 3"/>
          <p:cNvGrpSpPr>
            <a:grpSpLocks/>
          </p:cNvGrpSpPr>
          <p:nvPr/>
        </p:nvGrpSpPr>
        <p:grpSpPr bwMode="auto">
          <a:xfrm>
            <a:off x="55563" y="1524000"/>
            <a:ext cx="3427412" cy="5181600"/>
            <a:chOff x="35" y="960"/>
            <a:chExt cx="2159" cy="3264"/>
          </a:xfrm>
        </p:grpSpPr>
        <p:grpSp>
          <p:nvGrpSpPr>
            <p:cNvPr id="65614" name="Group 4"/>
            <p:cNvGrpSpPr>
              <a:grpSpLocks/>
            </p:cNvGrpSpPr>
            <p:nvPr/>
          </p:nvGrpSpPr>
          <p:grpSpPr bwMode="auto">
            <a:xfrm flipV="1">
              <a:off x="1220" y="1680"/>
              <a:ext cx="556" cy="653"/>
              <a:chOff x="3888" y="1104"/>
              <a:chExt cx="1632" cy="2304"/>
            </a:xfrm>
          </p:grpSpPr>
          <p:sp>
            <p:nvSpPr>
              <p:cNvPr id="103429" name="Oval 5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1632" cy="2304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0" name="Oval 6"/>
              <p:cNvSpPr>
                <a:spLocks noChangeArrowheads="1"/>
              </p:cNvSpPr>
              <p:nvPr/>
            </p:nvSpPr>
            <p:spPr bwMode="auto">
              <a:xfrm>
                <a:off x="5185" y="1729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1" name="Oval 7"/>
              <p:cNvSpPr>
                <a:spLocks noChangeArrowheads="1"/>
              </p:cNvSpPr>
              <p:nvPr/>
            </p:nvSpPr>
            <p:spPr bwMode="auto">
              <a:xfrm>
                <a:off x="4176" y="2304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2" name="Oval 8"/>
              <p:cNvSpPr>
                <a:spLocks noChangeArrowheads="1"/>
              </p:cNvSpPr>
              <p:nvPr/>
            </p:nvSpPr>
            <p:spPr bwMode="auto">
              <a:xfrm>
                <a:off x="4416" y="225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3" name="Oval 9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4" name="Oval 10"/>
              <p:cNvSpPr>
                <a:spLocks noChangeArrowheads="1"/>
              </p:cNvSpPr>
              <p:nvPr/>
            </p:nvSpPr>
            <p:spPr bwMode="auto">
              <a:xfrm>
                <a:off x="4992" y="2254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5" name="Oval 11"/>
              <p:cNvSpPr>
                <a:spLocks noChangeArrowheads="1"/>
              </p:cNvSpPr>
              <p:nvPr/>
            </p:nvSpPr>
            <p:spPr bwMode="auto">
              <a:xfrm>
                <a:off x="5232" y="201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6" name="Oval 12"/>
              <p:cNvSpPr>
                <a:spLocks noChangeArrowheads="1"/>
              </p:cNvSpPr>
              <p:nvPr/>
            </p:nvSpPr>
            <p:spPr bwMode="auto">
              <a:xfrm>
                <a:off x="5232" y="230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7" name="Oval 13"/>
              <p:cNvSpPr>
                <a:spLocks noChangeArrowheads="1"/>
              </p:cNvSpPr>
              <p:nvPr/>
            </p:nvSpPr>
            <p:spPr bwMode="auto">
              <a:xfrm>
                <a:off x="4992" y="2498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8" name="Oval 14"/>
              <p:cNvSpPr>
                <a:spLocks noChangeArrowheads="1"/>
              </p:cNvSpPr>
              <p:nvPr/>
            </p:nvSpPr>
            <p:spPr bwMode="auto">
              <a:xfrm>
                <a:off x="5200" y="2600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39" name="Oval 15"/>
              <p:cNvSpPr>
                <a:spLocks noChangeArrowheads="1"/>
              </p:cNvSpPr>
              <p:nvPr/>
            </p:nvSpPr>
            <p:spPr bwMode="auto">
              <a:xfrm>
                <a:off x="4751" y="259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0" name="Oval 16"/>
              <p:cNvSpPr>
                <a:spLocks noChangeArrowheads="1"/>
              </p:cNvSpPr>
              <p:nvPr/>
            </p:nvSpPr>
            <p:spPr bwMode="auto">
              <a:xfrm>
                <a:off x="4416" y="259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1" name="Oval 17"/>
              <p:cNvSpPr>
                <a:spLocks noChangeArrowheads="1"/>
              </p:cNvSpPr>
              <p:nvPr/>
            </p:nvSpPr>
            <p:spPr bwMode="auto">
              <a:xfrm>
                <a:off x="5039" y="283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2" name="Oval 18"/>
              <p:cNvSpPr>
                <a:spLocks noChangeArrowheads="1"/>
              </p:cNvSpPr>
              <p:nvPr/>
            </p:nvSpPr>
            <p:spPr bwMode="auto">
              <a:xfrm>
                <a:off x="4607" y="1199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3" name="Oval 19"/>
              <p:cNvSpPr>
                <a:spLocks noChangeArrowheads="1"/>
              </p:cNvSpPr>
              <p:nvPr/>
            </p:nvSpPr>
            <p:spPr bwMode="auto">
              <a:xfrm>
                <a:off x="4079" y="2593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4" name="Oval 20"/>
              <p:cNvSpPr>
                <a:spLocks noChangeArrowheads="1"/>
              </p:cNvSpPr>
              <p:nvPr/>
            </p:nvSpPr>
            <p:spPr bwMode="auto">
              <a:xfrm>
                <a:off x="4463" y="2833"/>
                <a:ext cx="194" cy="191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5" name="Oval 21"/>
              <p:cNvSpPr>
                <a:spLocks noChangeArrowheads="1"/>
              </p:cNvSpPr>
              <p:nvPr/>
            </p:nvSpPr>
            <p:spPr bwMode="auto">
              <a:xfrm>
                <a:off x="4176" y="2879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6" name="Oval 22"/>
              <p:cNvSpPr>
                <a:spLocks noChangeArrowheads="1"/>
              </p:cNvSpPr>
              <p:nvPr/>
            </p:nvSpPr>
            <p:spPr bwMode="auto">
              <a:xfrm>
                <a:off x="4369" y="307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7" name="Oval 23"/>
              <p:cNvSpPr>
                <a:spLocks noChangeArrowheads="1"/>
              </p:cNvSpPr>
              <p:nvPr/>
            </p:nvSpPr>
            <p:spPr bwMode="auto">
              <a:xfrm>
                <a:off x="4560" y="177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8" name="Oval 24"/>
              <p:cNvSpPr>
                <a:spLocks noChangeArrowheads="1"/>
              </p:cNvSpPr>
              <p:nvPr/>
            </p:nvSpPr>
            <p:spPr bwMode="auto">
              <a:xfrm>
                <a:off x="4657" y="153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49" name="Oval 25"/>
              <p:cNvSpPr>
                <a:spLocks noChangeArrowheads="1"/>
              </p:cNvSpPr>
              <p:nvPr/>
            </p:nvSpPr>
            <p:spPr bwMode="auto">
              <a:xfrm>
                <a:off x="4319" y="1824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78" name="Group 26"/>
              <p:cNvGrpSpPr>
                <a:grpSpLocks/>
              </p:cNvGrpSpPr>
              <p:nvPr/>
            </p:nvGrpSpPr>
            <p:grpSpPr bwMode="auto">
              <a:xfrm>
                <a:off x="4320" y="1536"/>
                <a:ext cx="672" cy="624"/>
                <a:chOff x="4320" y="1536"/>
                <a:chExt cx="672" cy="624"/>
              </a:xfrm>
            </p:grpSpPr>
            <p:sp>
              <p:nvSpPr>
                <p:cNvPr id="103451" name="Oval 2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1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52" name="Oval 28"/>
                <p:cNvSpPr>
                  <a:spLocks noChangeArrowheads="1"/>
                </p:cNvSpPr>
                <p:nvPr/>
              </p:nvSpPr>
              <p:spPr bwMode="auto">
                <a:xfrm>
                  <a:off x="4801" y="1968"/>
                  <a:ext cx="191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453" name="Oval 29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4" name="Oval 30"/>
              <p:cNvSpPr>
                <a:spLocks noChangeArrowheads="1"/>
              </p:cNvSpPr>
              <p:nvPr/>
            </p:nvSpPr>
            <p:spPr bwMode="auto">
              <a:xfrm>
                <a:off x="4079" y="1729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5" name="Oval 31"/>
              <p:cNvSpPr>
                <a:spLocks noChangeArrowheads="1"/>
              </p:cNvSpPr>
              <p:nvPr/>
            </p:nvSpPr>
            <p:spPr bwMode="auto">
              <a:xfrm>
                <a:off x="4319" y="1295"/>
                <a:ext cx="194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6" name="Oval 32"/>
              <p:cNvSpPr>
                <a:spLocks noChangeArrowheads="1"/>
              </p:cNvSpPr>
              <p:nvPr/>
            </p:nvSpPr>
            <p:spPr bwMode="auto">
              <a:xfrm>
                <a:off x="4848" y="1393"/>
                <a:ext cx="191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7" name="Oval 33"/>
              <p:cNvSpPr>
                <a:spLocks noChangeArrowheads="1"/>
              </p:cNvSpPr>
              <p:nvPr/>
            </p:nvSpPr>
            <p:spPr bwMode="auto">
              <a:xfrm>
                <a:off x="4895" y="1729"/>
                <a:ext cx="194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58" name="Oval 34"/>
              <p:cNvSpPr>
                <a:spLocks noChangeArrowheads="1"/>
              </p:cNvSpPr>
              <p:nvPr/>
            </p:nvSpPr>
            <p:spPr bwMode="auto">
              <a:xfrm>
                <a:off x="4513" y="2014"/>
                <a:ext cx="191" cy="194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85" name="Group 35"/>
              <p:cNvGrpSpPr>
                <a:grpSpLocks/>
              </p:cNvGrpSpPr>
              <p:nvPr/>
            </p:nvGrpSpPr>
            <p:grpSpPr bwMode="auto">
              <a:xfrm>
                <a:off x="4608" y="2880"/>
                <a:ext cx="432" cy="480"/>
                <a:chOff x="4608" y="2880"/>
                <a:chExt cx="432" cy="480"/>
              </a:xfrm>
            </p:grpSpPr>
            <p:sp>
              <p:nvSpPr>
                <p:cNvPr id="103460" name="Oval 36"/>
                <p:cNvSpPr>
                  <a:spLocks noChangeArrowheads="1"/>
                </p:cNvSpPr>
                <p:nvPr/>
              </p:nvSpPr>
              <p:spPr bwMode="auto">
                <a:xfrm>
                  <a:off x="4704" y="2879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61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3069"/>
                  <a:ext cx="191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62" name="Oval 3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5" name="Group 39"/>
            <p:cNvGrpSpPr>
              <a:grpSpLocks/>
            </p:cNvGrpSpPr>
            <p:nvPr/>
          </p:nvGrpSpPr>
          <p:grpSpPr bwMode="auto">
            <a:xfrm flipV="1">
              <a:off x="1638" y="2304"/>
              <a:ext cx="556" cy="653"/>
              <a:chOff x="1104" y="1344"/>
              <a:chExt cx="624" cy="816"/>
            </a:xfrm>
          </p:grpSpPr>
          <p:sp>
            <p:nvSpPr>
              <p:cNvPr id="103464" name="Oval 40"/>
              <p:cNvSpPr>
                <a:spLocks noChangeArrowheads="1"/>
              </p:cNvSpPr>
              <p:nvPr/>
            </p:nvSpPr>
            <p:spPr bwMode="auto">
              <a:xfrm>
                <a:off x="1104" y="1344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5" name="Oval 41"/>
              <p:cNvSpPr>
                <a:spLocks noChangeArrowheads="1"/>
              </p:cNvSpPr>
              <p:nvPr/>
            </p:nvSpPr>
            <p:spPr bwMode="auto">
              <a:xfrm>
                <a:off x="1600" y="1565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6" name="Oval 42"/>
              <p:cNvSpPr>
                <a:spLocks noChangeArrowheads="1"/>
              </p:cNvSpPr>
              <p:nvPr/>
            </p:nvSpPr>
            <p:spPr bwMode="auto">
              <a:xfrm>
                <a:off x="1214" y="17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7" name="Oval 43"/>
              <p:cNvSpPr>
                <a:spLocks noChangeArrowheads="1"/>
              </p:cNvSpPr>
              <p:nvPr/>
            </p:nvSpPr>
            <p:spPr bwMode="auto">
              <a:xfrm>
                <a:off x="1306" y="175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8" name="Oval 44"/>
              <p:cNvSpPr>
                <a:spLocks noChangeArrowheads="1"/>
              </p:cNvSpPr>
              <p:nvPr/>
            </p:nvSpPr>
            <p:spPr bwMode="auto">
              <a:xfrm>
                <a:off x="1416" y="176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69" name="Oval 45"/>
              <p:cNvSpPr>
                <a:spLocks noChangeArrowheads="1"/>
              </p:cNvSpPr>
              <p:nvPr/>
            </p:nvSpPr>
            <p:spPr bwMode="auto">
              <a:xfrm>
                <a:off x="1526" y="1751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0" name="Oval 46"/>
              <p:cNvSpPr>
                <a:spLocks noChangeArrowheads="1"/>
              </p:cNvSpPr>
              <p:nvPr/>
            </p:nvSpPr>
            <p:spPr bwMode="auto">
              <a:xfrm>
                <a:off x="1618" y="166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1" name="Oval 47"/>
              <p:cNvSpPr>
                <a:spLocks noChangeArrowheads="1"/>
              </p:cNvSpPr>
              <p:nvPr/>
            </p:nvSpPr>
            <p:spPr bwMode="auto">
              <a:xfrm>
                <a:off x="1618" y="176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2" name="Oval 48"/>
              <p:cNvSpPr>
                <a:spLocks noChangeArrowheads="1"/>
              </p:cNvSpPr>
              <p:nvPr/>
            </p:nvSpPr>
            <p:spPr bwMode="auto">
              <a:xfrm>
                <a:off x="1526" y="1838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3" name="Oval 49"/>
              <p:cNvSpPr>
                <a:spLocks noChangeArrowheads="1"/>
              </p:cNvSpPr>
              <p:nvPr/>
            </p:nvSpPr>
            <p:spPr bwMode="auto">
              <a:xfrm>
                <a:off x="1606" y="187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4" name="Oval 50"/>
              <p:cNvSpPr>
                <a:spLocks noChangeArrowheads="1"/>
              </p:cNvSpPr>
              <p:nvPr/>
            </p:nvSpPr>
            <p:spPr bwMode="auto">
              <a:xfrm>
                <a:off x="1434" y="1871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5" name="Oval 51"/>
              <p:cNvSpPr>
                <a:spLocks noChangeArrowheads="1"/>
              </p:cNvSpPr>
              <p:nvPr/>
            </p:nvSpPr>
            <p:spPr bwMode="auto">
              <a:xfrm>
                <a:off x="1306" y="1871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6" name="Oval 52"/>
              <p:cNvSpPr>
                <a:spLocks noChangeArrowheads="1"/>
              </p:cNvSpPr>
              <p:nvPr/>
            </p:nvSpPr>
            <p:spPr bwMode="auto">
              <a:xfrm>
                <a:off x="1544" y="195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7" name="Oval 53"/>
              <p:cNvSpPr>
                <a:spLocks noChangeArrowheads="1"/>
              </p:cNvSpPr>
              <p:nvPr/>
            </p:nvSpPr>
            <p:spPr bwMode="auto">
              <a:xfrm>
                <a:off x="1379" y="1378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8" name="Oval 54"/>
              <p:cNvSpPr>
                <a:spLocks noChangeArrowheads="1"/>
              </p:cNvSpPr>
              <p:nvPr/>
            </p:nvSpPr>
            <p:spPr bwMode="auto">
              <a:xfrm>
                <a:off x="1177" y="187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79" name="Oval 55"/>
              <p:cNvSpPr>
                <a:spLocks noChangeArrowheads="1"/>
              </p:cNvSpPr>
              <p:nvPr/>
            </p:nvSpPr>
            <p:spPr bwMode="auto">
              <a:xfrm>
                <a:off x="1324" y="195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0" name="Oval 56"/>
              <p:cNvSpPr>
                <a:spLocks noChangeArrowheads="1"/>
              </p:cNvSpPr>
              <p:nvPr/>
            </p:nvSpPr>
            <p:spPr bwMode="auto">
              <a:xfrm>
                <a:off x="1214" y="1973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1" name="Oval 57"/>
              <p:cNvSpPr>
                <a:spLocks noChangeArrowheads="1"/>
              </p:cNvSpPr>
              <p:nvPr/>
            </p:nvSpPr>
            <p:spPr bwMode="auto">
              <a:xfrm>
                <a:off x="1248" y="163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2" name="Oval 58"/>
              <p:cNvSpPr>
                <a:spLocks noChangeArrowheads="1"/>
              </p:cNvSpPr>
              <p:nvPr/>
            </p:nvSpPr>
            <p:spPr bwMode="auto">
              <a:xfrm>
                <a:off x="1361" y="1581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3" name="Oval 59"/>
              <p:cNvSpPr>
                <a:spLocks noChangeArrowheads="1"/>
              </p:cNvSpPr>
              <p:nvPr/>
            </p:nvSpPr>
            <p:spPr bwMode="auto">
              <a:xfrm>
                <a:off x="1398" y="149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4" name="Oval 60"/>
              <p:cNvSpPr>
                <a:spLocks noChangeArrowheads="1"/>
              </p:cNvSpPr>
              <p:nvPr/>
            </p:nvSpPr>
            <p:spPr bwMode="auto">
              <a:xfrm>
                <a:off x="1296" y="2016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44" name="Group 61"/>
              <p:cNvGrpSpPr>
                <a:grpSpLocks/>
              </p:cNvGrpSpPr>
              <p:nvPr/>
            </p:nvGrpSpPr>
            <p:grpSpPr bwMode="auto">
              <a:xfrm>
                <a:off x="1269" y="1497"/>
                <a:ext cx="257" cy="221"/>
                <a:chOff x="4320" y="1536"/>
                <a:chExt cx="672" cy="624"/>
              </a:xfrm>
            </p:grpSpPr>
            <p:sp>
              <p:nvSpPr>
                <p:cNvPr id="103486" name="Oval 62"/>
                <p:cNvSpPr>
                  <a:spLocks noChangeArrowheads="1"/>
                </p:cNvSpPr>
                <p:nvPr/>
              </p:nvSpPr>
              <p:spPr bwMode="auto">
                <a:xfrm>
                  <a:off x="4320" y="1531"/>
                  <a:ext cx="191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87" name="Oval 63"/>
                <p:cNvSpPr>
                  <a:spLocks noChangeArrowheads="1"/>
                </p:cNvSpPr>
                <p:nvPr/>
              </p:nvSpPr>
              <p:spPr bwMode="auto">
                <a:xfrm>
                  <a:off x="4801" y="1968"/>
                  <a:ext cx="191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488" name="Oval 64"/>
              <p:cNvSpPr>
                <a:spLocks noChangeArrowheads="1"/>
              </p:cNvSpPr>
              <p:nvPr/>
            </p:nvSpPr>
            <p:spPr bwMode="auto">
              <a:xfrm>
                <a:off x="1159" y="1684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89" name="Oval 65"/>
              <p:cNvSpPr>
                <a:spLocks noChangeArrowheads="1"/>
              </p:cNvSpPr>
              <p:nvPr/>
            </p:nvSpPr>
            <p:spPr bwMode="auto">
              <a:xfrm>
                <a:off x="1177" y="1565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0" name="Oval 66"/>
              <p:cNvSpPr>
                <a:spLocks noChangeArrowheads="1"/>
              </p:cNvSpPr>
              <p:nvPr/>
            </p:nvSpPr>
            <p:spPr bwMode="auto">
              <a:xfrm>
                <a:off x="1269" y="1411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1" name="Oval 67"/>
              <p:cNvSpPr>
                <a:spLocks noChangeArrowheads="1"/>
              </p:cNvSpPr>
              <p:nvPr/>
            </p:nvSpPr>
            <p:spPr bwMode="auto">
              <a:xfrm>
                <a:off x="1471" y="1446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2" name="Oval 68"/>
              <p:cNvSpPr>
                <a:spLocks noChangeArrowheads="1"/>
              </p:cNvSpPr>
              <p:nvPr/>
            </p:nvSpPr>
            <p:spPr bwMode="auto">
              <a:xfrm>
                <a:off x="1489" y="1565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493" name="Oval 69"/>
              <p:cNvSpPr>
                <a:spLocks noChangeArrowheads="1"/>
              </p:cNvSpPr>
              <p:nvPr/>
            </p:nvSpPr>
            <p:spPr bwMode="auto">
              <a:xfrm>
                <a:off x="1343" y="1666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51" name="Group 70"/>
              <p:cNvGrpSpPr>
                <a:grpSpLocks/>
              </p:cNvGrpSpPr>
              <p:nvPr/>
            </p:nvGrpSpPr>
            <p:grpSpPr bwMode="auto">
              <a:xfrm>
                <a:off x="1379" y="1973"/>
                <a:ext cx="165" cy="170"/>
                <a:chOff x="4608" y="2880"/>
                <a:chExt cx="432" cy="480"/>
              </a:xfrm>
            </p:grpSpPr>
            <p:sp>
              <p:nvSpPr>
                <p:cNvPr id="103495" name="Oval 71"/>
                <p:cNvSpPr>
                  <a:spLocks noChangeArrowheads="1"/>
                </p:cNvSpPr>
                <p:nvPr/>
              </p:nvSpPr>
              <p:spPr bwMode="auto">
                <a:xfrm>
                  <a:off x="4705" y="2879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96" name="Oval 72"/>
                <p:cNvSpPr>
                  <a:spLocks noChangeArrowheads="1"/>
                </p:cNvSpPr>
                <p:nvPr/>
              </p:nvSpPr>
              <p:spPr bwMode="auto">
                <a:xfrm>
                  <a:off x="4849" y="3069"/>
                  <a:ext cx="191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497" name="Oval 73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191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6" name="Group 74"/>
            <p:cNvGrpSpPr>
              <a:grpSpLocks/>
            </p:cNvGrpSpPr>
            <p:nvPr/>
          </p:nvGrpSpPr>
          <p:grpSpPr bwMode="auto">
            <a:xfrm>
              <a:off x="1124" y="2957"/>
              <a:ext cx="557" cy="653"/>
              <a:chOff x="816" y="2880"/>
              <a:chExt cx="624" cy="816"/>
            </a:xfrm>
          </p:grpSpPr>
          <p:sp>
            <p:nvSpPr>
              <p:cNvPr id="103499" name="Oval 75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0" name="Oval 76"/>
              <p:cNvSpPr>
                <a:spLocks noChangeArrowheads="1"/>
              </p:cNvSpPr>
              <p:nvPr/>
            </p:nvSpPr>
            <p:spPr bwMode="auto">
              <a:xfrm>
                <a:off x="1312" y="3101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1" name="Oval 77"/>
              <p:cNvSpPr>
                <a:spLocks noChangeArrowheads="1"/>
              </p:cNvSpPr>
              <p:nvPr/>
            </p:nvSpPr>
            <p:spPr bwMode="auto">
              <a:xfrm>
                <a:off x="926" y="3305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2" name="Oval 78"/>
              <p:cNvSpPr>
                <a:spLocks noChangeArrowheads="1"/>
              </p:cNvSpPr>
              <p:nvPr/>
            </p:nvSpPr>
            <p:spPr bwMode="auto">
              <a:xfrm>
                <a:off x="1018" y="3289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3" name="Oval 79"/>
              <p:cNvSpPr>
                <a:spLocks noChangeArrowheads="1"/>
              </p:cNvSpPr>
              <p:nvPr/>
            </p:nvSpPr>
            <p:spPr bwMode="auto">
              <a:xfrm>
                <a:off x="1129" y="3305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4" name="Oval 80"/>
              <p:cNvSpPr>
                <a:spLocks noChangeArrowheads="1"/>
              </p:cNvSpPr>
              <p:nvPr/>
            </p:nvSpPr>
            <p:spPr bwMode="auto">
              <a:xfrm>
                <a:off x="1238" y="3289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5" name="Oval 81"/>
              <p:cNvSpPr>
                <a:spLocks noChangeArrowheads="1"/>
              </p:cNvSpPr>
              <p:nvPr/>
            </p:nvSpPr>
            <p:spPr bwMode="auto">
              <a:xfrm>
                <a:off x="1330" y="320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6" name="Oval 82"/>
              <p:cNvSpPr>
                <a:spLocks noChangeArrowheads="1"/>
              </p:cNvSpPr>
              <p:nvPr/>
            </p:nvSpPr>
            <p:spPr bwMode="auto">
              <a:xfrm>
                <a:off x="1330" y="3305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7" name="Oval 83"/>
              <p:cNvSpPr>
                <a:spLocks noChangeArrowheads="1"/>
              </p:cNvSpPr>
              <p:nvPr/>
            </p:nvSpPr>
            <p:spPr bwMode="auto">
              <a:xfrm>
                <a:off x="1238" y="3374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8" name="Oval 84"/>
              <p:cNvSpPr>
                <a:spLocks noChangeArrowheads="1"/>
              </p:cNvSpPr>
              <p:nvPr/>
            </p:nvSpPr>
            <p:spPr bwMode="auto">
              <a:xfrm>
                <a:off x="1318" y="3410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09" name="Oval 85"/>
              <p:cNvSpPr>
                <a:spLocks noChangeArrowheads="1"/>
              </p:cNvSpPr>
              <p:nvPr/>
            </p:nvSpPr>
            <p:spPr bwMode="auto">
              <a:xfrm>
                <a:off x="1146" y="3407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0" name="Oval 86"/>
              <p:cNvSpPr>
                <a:spLocks noChangeArrowheads="1"/>
              </p:cNvSpPr>
              <p:nvPr/>
            </p:nvSpPr>
            <p:spPr bwMode="auto">
              <a:xfrm>
                <a:off x="1018" y="3407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1" name="Oval 87"/>
              <p:cNvSpPr>
                <a:spLocks noChangeArrowheads="1"/>
              </p:cNvSpPr>
              <p:nvPr/>
            </p:nvSpPr>
            <p:spPr bwMode="auto">
              <a:xfrm>
                <a:off x="1256" y="3492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2" name="Oval 88"/>
              <p:cNvSpPr>
                <a:spLocks noChangeArrowheads="1"/>
              </p:cNvSpPr>
              <p:nvPr/>
            </p:nvSpPr>
            <p:spPr bwMode="auto">
              <a:xfrm>
                <a:off x="1090" y="2914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3" name="Oval 89"/>
              <p:cNvSpPr>
                <a:spLocks noChangeArrowheads="1"/>
              </p:cNvSpPr>
              <p:nvPr/>
            </p:nvSpPr>
            <p:spPr bwMode="auto">
              <a:xfrm>
                <a:off x="889" y="3407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4" name="Oval 90"/>
              <p:cNvSpPr>
                <a:spLocks noChangeArrowheads="1"/>
              </p:cNvSpPr>
              <p:nvPr/>
            </p:nvSpPr>
            <p:spPr bwMode="auto">
              <a:xfrm>
                <a:off x="1036" y="3492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5" name="Oval 91"/>
              <p:cNvSpPr>
                <a:spLocks noChangeArrowheads="1"/>
              </p:cNvSpPr>
              <p:nvPr/>
            </p:nvSpPr>
            <p:spPr bwMode="auto">
              <a:xfrm>
                <a:off x="926" y="3509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6" name="Oval 92"/>
              <p:cNvSpPr>
                <a:spLocks noChangeArrowheads="1"/>
              </p:cNvSpPr>
              <p:nvPr/>
            </p:nvSpPr>
            <p:spPr bwMode="auto">
              <a:xfrm>
                <a:off x="1200" y="2976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7" name="Oval 93"/>
              <p:cNvSpPr>
                <a:spLocks noChangeArrowheads="1"/>
              </p:cNvSpPr>
              <p:nvPr/>
            </p:nvSpPr>
            <p:spPr bwMode="auto">
              <a:xfrm>
                <a:off x="1073" y="311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8" name="Oval 94"/>
              <p:cNvSpPr>
                <a:spLocks noChangeArrowheads="1"/>
              </p:cNvSpPr>
              <p:nvPr/>
            </p:nvSpPr>
            <p:spPr bwMode="auto">
              <a:xfrm>
                <a:off x="1110" y="3032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19" name="Oval 95"/>
              <p:cNvSpPr>
                <a:spLocks noChangeArrowheads="1"/>
              </p:cNvSpPr>
              <p:nvPr/>
            </p:nvSpPr>
            <p:spPr bwMode="auto">
              <a:xfrm>
                <a:off x="981" y="3135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10" name="Group 96"/>
              <p:cNvGrpSpPr>
                <a:grpSpLocks/>
              </p:cNvGrpSpPr>
              <p:nvPr/>
            </p:nvGrpSpPr>
            <p:grpSpPr bwMode="auto">
              <a:xfrm>
                <a:off x="981" y="3033"/>
                <a:ext cx="257" cy="221"/>
                <a:chOff x="4320" y="1536"/>
                <a:chExt cx="672" cy="624"/>
              </a:xfrm>
            </p:grpSpPr>
            <p:sp>
              <p:nvSpPr>
                <p:cNvPr id="103521" name="Oval 9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22" name="Oval 98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23" name="Oval 99"/>
              <p:cNvSpPr>
                <a:spLocks noChangeArrowheads="1"/>
              </p:cNvSpPr>
              <p:nvPr/>
            </p:nvSpPr>
            <p:spPr bwMode="auto">
              <a:xfrm>
                <a:off x="871" y="3220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4" name="Oval 100"/>
              <p:cNvSpPr>
                <a:spLocks noChangeArrowheads="1"/>
              </p:cNvSpPr>
              <p:nvPr/>
            </p:nvSpPr>
            <p:spPr bwMode="auto">
              <a:xfrm>
                <a:off x="889" y="310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5" name="Oval 101"/>
              <p:cNvSpPr>
                <a:spLocks noChangeArrowheads="1"/>
              </p:cNvSpPr>
              <p:nvPr/>
            </p:nvSpPr>
            <p:spPr bwMode="auto">
              <a:xfrm>
                <a:off x="981" y="294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6" name="Oval 102"/>
              <p:cNvSpPr>
                <a:spLocks noChangeArrowheads="1"/>
              </p:cNvSpPr>
              <p:nvPr/>
            </p:nvSpPr>
            <p:spPr bwMode="auto">
              <a:xfrm>
                <a:off x="983" y="3580"/>
                <a:ext cx="73" cy="69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7" name="Oval 103"/>
              <p:cNvSpPr>
                <a:spLocks noChangeArrowheads="1"/>
              </p:cNvSpPr>
              <p:nvPr/>
            </p:nvSpPr>
            <p:spPr bwMode="auto">
              <a:xfrm>
                <a:off x="1201" y="3101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28" name="Oval 104"/>
              <p:cNvSpPr>
                <a:spLocks noChangeArrowheads="1"/>
              </p:cNvSpPr>
              <p:nvPr/>
            </p:nvSpPr>
            <p:spPr bwMode="auto">
              <a:xfrm>
                <a:off x="1055" y="3202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717" name="Group 105"/>
              <p:cNvGrpSpPr>
                <a:grpSpLocks/>
              </p:cNvGrpSpPr>
              <p:nvPr/>
            </p:nvGrpSpPr>
            <p:grpSpPr bwMode="auto">
              <a:xfrm>
                <a:off x="1091" y="3509"/>
                <a:ext cx="165" cy="170"/>
                <a:chOff x="4608" y="2880"/>
                <a:chExt cx="432" cy="480"/>
              </a:xfrm>
            </p:grpSpPr>
            <p:sp>
              <p:nvSpPr>
                <p:cNvPr id="103530" name="Oval 106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31" name="Oval 107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32" name="Oval 10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7" name="Group 109"/>
            <p:cNvGrpSpPr>
              <a:grpSpLocks/>
            </p:cNvGrpSpPr>
            <p:nvPr/>
          </p:nvGrpSpPr>
          <p:grpSpPr bwMode="auto">
            <a:xfrm>
              <a:off x="1466" y="3571"/>
              <a:ext cx="557" cy="653"/>
              <a:chOff x="576" y="1632"/>
              <a:chExt cx="624" cy="816"/>
            </a:xfrm>
          </p:grpSpPr>
          <p:sp>
            <p:nvSpPr>
              <p:cNvPr id="103534" name="Oval 110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5" name="Oval 111"/>
              <p:cNvSpPr>
                <a:spLocks noChangeArrowheads="1"/>
              </p:cNvSpPr>
              <p:nvPr/>
            </p:nvSpPr>
            <p:spPr bwMode="auto">
              <a:xfrm>
                <a:off x="1072" y="1853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6" name="Oval 112"/>
              <p:cNvSpPr>
                <a:spLocks noChangeArrowheads="1"/>
              </p:cNvSpPr>
              <p:nvPr/>
            </p:nvSpPr>
            <p:spPr bwMode="auto">
              <a:xfrm>
                <a:off x="686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7" name="Oval 113"/>
              <p:cNvSpPr>
                <a:spLocks noChangeArrowheads="1"/>
              </p:cNvSpPr>
              <p:nvPr/>
            </p:nvSpPr>
            <p:spPr bwMode="auto">
              <a:xfrm>
                <a:off x="778" y="2041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8" name="Oval 114"/>
              <p:cNvSpPr>
                <a:spLocks noChangeArrowheads="1"/>
              </p:cNvSpPr>
              <p:nvPr/>
            </p:nvSpPr>
            <p:spPr bwMode="auto">
              <a:xfrm>
                <a:off x="889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39" name="Oval 115"/>
              <p:cNvSpPr>
                <a:spLocks noChangeArrowheads="1"/>
              </p:cNvSpPr>
              <p:nvPr/>
            </p:nvSpPr>
            <p:spPr bwMode="auto">
              <a:xfrm>
                <a:off x="998" y="2041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0" name="Oval 116"/>
              <p:cNvSpPr>
                <a:spLocks noChangeArrowheads="1"/>
              </p:cNvSpPr>
              <p:nvPr/>
            </p:nvSpPr>
            <p:spPr bwMode="auto">
              <a:xfrm>
                <a:off x="1090" y="195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1" name="Oval 117"/>
              <p:cNvSpPr>
                <a:spLocks noChangeArrowheads="1"/>
              </p:cNvSpPr>
              <p:nvPr/>
            </p:nvSpPr>
            <p:spPr bwMode="auto">
              <a:xfrm>
                <a:off x="1090" y="2057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2" name="Oval 118"/>
              <p:cNvSpPr>
                <a:spLocks noChangeArrowheads="1"/>
              </p:cNvSpPr>
              <p:nvPr/>
            </p:nvSpPr>
            <p:spPr bwMode="auto">
              <a:xfrm>
                <a:off x="998" y="2126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3" name="Oval 119"/>
              <p:cNvSpPr>
                <a:spLocks noChangeArrowheads="1"/>
              </p:cNvSpPr>
              <p:nvPr/>
            </p:nvSpPr>
            <p:spPr bwMode="auto">
              <a:xfrm>
                <a:off x="1078" y="216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4" name="Oval 120"/>
              <p:cNvSpPr>
                <a:spLocks noChangeArrowheads="1"/>
              </p:cNvSpPr>
              <p:nvPr/>
            </p:nvSpPr>
            <p:spPr bwMode="auto">
              <a:xfrm>
                <a:off x="906" y="2159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5" name="Oval 121"/>
              <p:cNvSpPr>
                <a:spLocks noChangeArrowheads="1"/>
              </p:cNvSpPr>
              <p:nvPr/>
            </p:nvSpPr>
            <p:spPr bwMode="auto">
              <a:xfrm>
                <a:off x="778" y="215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6" name="Oval 122"/>
              <p:cNvSpPr>
                <a:spLocks noChangeArrowheads="1"/>
              </p:cNvSpPr>
              <p:nvPr/>
            </p:nvSpPr>
            <p:spPr bwMode="auto">
              <a:xfrm>
                <a:off x="101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7" name="Oval 123"/>
              <p:cNvSpPr>
                <a:spLocks noChangeArrowheads="1"/>
              </p:cNvSpPr>
              <p:nvPr/>
            </p:nvSpPr>
            <p:spPr bwMode="auto">
              <a:xfrm>
                <a:off x="850" y="1666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8" name="Oval 124"/>
              <p:cNvSpPr>
                <a:spLocks noChangeArrowheads="1"/>
              </p:cNvSpPr>
              <p:nvPr/>
            </p:nvSpPr>
            <p:spPr bwMode="auto">
              <a:xfrm>
                <a:off x="649" y="2159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49" name="Oval 125"/>
              <p:cNvSpPr>
                <a:spLocks noChangeArrowheads="1"/>
              </p:cNvSpPr>
              <p:nvPr/>
            </p:nvSpPr>
            <p:spPr bwMode="auto">
              <a:xfrm>
                <a:off x="79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0" name="Oval 126"/>
              <p:cNvSpPr>
                <a:spLocks noChangeArrowheads="1"/>
              </p:cNvSpPr>
              <p:nvPr/>
            </p:nvSpPr>
            <p:spPr bwMode="auto">
              <a:xfrm>
                <a:off x="686" y="2261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1" name="Oval 127"/>
              <p:cNvSpPr>
                <a:spLocks noChangeArrowheads="1"/>
              </p:cNvSpPr>
              <p:nvPr/>
            </p:nvSpPr>
            <p:spPr bwMode="auto">
              <a:xfrm>
                <a:off x="760" y="232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2" name="Oval 128"/>
              <p:cNvSpPr>
                <a:spLocks noChangeArrowheads="1"/>
              </p:cNvSpPr>
              <p:nvPr/>
            </p:nvSpPr>
            <p:spPr bwMode="auto">
              <a:xfrm>
                <a:off x="833" y="18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3" name="Oval 129"/>
              <p:cNvSpPr>
                <a:spLocks noChangeArrowheads="1"/>
              </p:cNvSpPr>
              <p:nvPr/>
            </p:nvSpPr>
            <p:spPr bwMode="auto">
              <a:xfrm>
                <a:off x="870" y="178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4" name="Oval 130"/>
              <p:cNvSpPr>
                <a:spLocks noChangeArrowheads="1"/>
              </p:cNvSpPr>
              <p:nvPr/>
            </p:nvSpPr>
            <p:spPr bwMode="auto">
              <a:xfrm>
                <a:off x="741" y="1887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76" name="Group 131"/>
              <p:cNvGrpSpPr>
                <a:grpSpLocks/>
              </p:cNvGrpSpPr>
              <p:nvPr/>
            </p:nvGrpSpPr>
            <p:grpSpPr bwMode="auto">
              <a:xfrm>
                <a:off x="741" y="1785"/>
                <a:ext cx="257" cy="221"/>
                <a:chOff x="4320" y="1536"/>
                <a:chExt cx="672" cy="624"/>
              </a:xfrm>
            </p:grpSpPr>
            <p:sp>
              <p:nvSpPr>
                <p:cNvPr id="103556" name="Oval 132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57" name="Oval 133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58" name="Oval 134"/>
              <p:cNvSpPr>
                <a:spLocks noChangeArrowheads="1"/>
              </p:cNvSpPr>
              <p:nvPr/>
            </p:nvSpPr>
            <p:spPr bwMode="auto">
              <a:xfrm>
                <a:off x="631" y="197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59" name="Oval 135"/>
              <p:cNvSpPr>
                <a:spLocks noChangeArrowheads="1"/>
              </p:cNvSpPr>
              <p:nvPr/>
            </p:nvSpPr>
            <p:spPr bwMode="auto">
              <a:xfrm>
                <a:off x="649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0" name="Oval 136"/>
              <p:cNvSpPr>
                <a:spLocks noChangeArrowheads="1"/>
              </p:cNvSpPr>
              <p:nvPr/>
            </p:nvSpPr>
            <p:spPr bwMode="auto">
              <a:xfrm>
                <a:off x="741" y="169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1" name="Oval 137"/>
              <p:cNvSpPr>
                <a:spLocks noChangeArrowheads="1"/>
              </p:cNvSpPr>
              <p:nvPr/>
            </p:nvSpPr>
            <p:spPr bwMode="auto">
              <a:xfrm>
                <a:off x="943" y="1734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2" name="Oval 138"/>
              <p:cNvSpPr>
                <a:spLocks noChangeArrowheads="1"/>
              </p:cNvSpPr>
              <p:nvPr/>
            </p:nvSpPr>
            <p:spPr bwMode="auto">
              <a:xfrm>
                <a:off x="961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63" name="Oval 139"/>
              <p:cNvSpPr>
                <a:spLocks noChangeArrowheads="1"/>
              </p:cNvSpPr>
              <p:nvPr/>
            </p:nvSpPr>
            <p:spPr bwMode="auto">
              <a:xfrm>
                <a:off x="815" y="195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83" name="Group 140"/>
              <p:cNvGrpSpPr>
                <a:grpSpLocks/>
              </p:cNvGrpSpPr>
              <p:nvPr/>
            </p:nvGrpSpPr>
            <p:grpSpPr bwMode="auto">
              <a:xfrm>
                <a:off x="851" y="2261"/>
                <a:ext cx="165" cy="170"/>
                <a:chOff x="4608" y="2880"/>
                <a:chExt cx="432" cy="480"/>
              </a:xfrm>
            </p:grpSpPr>
            <p:sp>
              <p:nvSpPr>
                <p:cNvPr id="103565" name="Oval 141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66" name="Oval 142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67" name="Oval 143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65618" name="Group 144"/>
            <p:cNvGrpSpPr>
              <a:grpSpLocks/>
            </p:cNvGrpSpPr>
            <p:nvPr/>
          </p:nvGrpSpPr>
          <p:grpSpPr bwMode="auto">
            <a:xfrm flipV="1">
              <a:off x="1295" y="960"/>
              <a:ext cx="557" cy="653"/>
              <a:chOff x="576" y="1632"/>
              <a:chExt cx="624" cy="816"/>
            </a:xfrm>
          </p:grpSpPr>
          <p:sp>
            <p:nvSpPr>
              <p:cNvPr id="103569" name="Oval 145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624" cy="816"/>
              </a:xfrm>
              <a:prstGeom prst="ellipse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0" name="Oval 146"/>
              <p:cNvSpPr>
                <a:spLocks noChangeArrowheads="1"/>
              </p:cNvSpPr>
              <p:nvPr/>
            </p:nvSpPr>
            <p:spPr bwMode="auto">
              <a:xfrm>
                <a:off x="1072" y="1853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1" name="Oval 147"/>
              <p:cNvSpPr>
                <a:spLocks noChangeArrowheads="1"/>
              </p:cNvSpPr>
              <p:nvPr/>
            </p:nvSpPr>
            <p:spPr bwMode="auto">
              <a:xfrm>
                <a:off x="686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2" name="Oval 148"/>
              <p:cNvSpPr>
                <a:spLocks noChangeArrowheads="1"/>
              </p:cNvSpPr>
              <p:nvPr/>
            </p:nvSpPr>
            <p:spPr bwMode="auto">
              <a:xfrm>
                <a:off x="778" y="2039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3" name="Oval 149"/>
              <p:cNvSpPr>
                <a:spLocks noChangeArrowheads="1"/>
              </p:cNvSpPr>
              <p:nvPr/>
            </p:nvSpPr>
            <p:spPr bwMode="auto">
              <a:xfrm>
                <a:off x="889" y="2057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4" name="Oval 150"/>
              <p:cNvSpPr>
                <a:spLocks noChangeArrowheads="1"/>
              </p:cNvSpPr>
              <p:nvPr/>
            </p:nvSpPr>
            <p:spPr bwMode="auto">
              <a:xfrm>
                <a:off x="998" y="203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5" name="Oval 151"/>
              <p:cNvSpPr>
                <a:spLocks noChangeArrowheads="1"/>
              </p:cNvSpPr>
              <p:nvPr/>
            </p:nvSpPr>
            <p:spPr bwMode="auto">
              <a:xfrm>
                <a:off x="1090" y="1954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6" name="Oval 152"/>
              <p:cNvSpPr>
                <a:spLocks noChangeArrowheads="1"/>
              </p:cNvSpPr>
              <p:nvPr/>
            </p:nvSpPr>
            <p:spPr bwMode="auto">
              <a:xfrm>
                <a:off x="1090" y="2057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7" name="Oval 153"/>
              <p:cNvSpPr>
                <a:spLocks noChangeArrowheads="1"/>
              </p:cNvSpPr>
              <p:nvPr/>
            </p:nvSpPr>
            <p:spPr bwMode="auto">
              <a:xfrm>
                <a:off x="998" y="2126"/>
                <a:ext cx="74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8" name="Oval 154"/>
              <p:cNvSpPr>
                <a:spLocks noChangeArrowheads="1"/>
              </p:cNvSpPr>
              <p:nvPr/>
            </p:nvSpPr>
            <p:spPr bwMode="auto">
              <a:xfrm>
                <a:off x="1078" y="2162"/>
                <a:ext cx="73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79" name="Oval 155"/>
              <p:cNvSpPr>
                <a:spLocks noChangeArrowheads="1"/>
              </p:cNvSpPr>
              <p:nvPr/>
            </p:nvSpPr>
            <p:spPr bwMode="auto">
              <a:xfrm>
                <a:off x="906" y="2159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0" name="Oval 156"/>
              <p:cNvSpPr>
                <a:spLocks noChangeArrowheads="1"/>
              </p:cNvSpPr>
              <p:nvPr/>
            </p:nvSpPr>
            <p:spPr bwMode="auto">
              <a:xfrm>
                <a:off x="778" y="215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1" name="Oval 157"/>
              <p:cNvSpPr>
                <a:spLocks noChangeArrowheads="1"/>
              </p:cNvSpPr>
              <p:nvPr/>
            </p:nvSpPr>
            <p:spPr bwMode="auto">
              <a:xfrm>
                <a:off x="101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2" name="Oval 158"/>
              <p:cNvSpPr>
                <a:spLocks noChangeArrowheads="1"/>
              </p:cNvSpPr>
              <p:nvPr/>
            </p:nvSpPr>
            <p:spPr bwMode="auto">
              <a:xfrm>
                <a:off x="850" y="1666"/>
                <a:ext cx="75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3" name="Oval 159"/>
              <p:cNvSpPr>
                <a:spLocks noChangeArrowheads="1"/>
              </p:cNvSpPr>
              <p:nvPr/>
            </p:nvSpPr>
            <p:spPr bwMode="auto">
              <a:xfrm>
                <a:off x="649" y="2159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4" name="Oval 160"/>
              <p:cNvSpPr>
                <a:spLocks noChangeArrowheads="1"/>
              </p:cNvSpPr>
              <p:nvPr/>
            </p:nvSpPr>
            <p:spPr bwMode="auto">
              <a:xfrm>
                <a:off x="796" y="2244"/>
                <a:ext cx="74" cy="66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5" name="Oval 161"/>
              <p:cNvSpPr>
                <a:spLocks noChangeArrowheads="1"/>
              </p:cNvSpPr>
              <p:nvPr/>
            </p:nvSpPr>
            <p:spPr bwMode="auto">
              <a:xfrm>
                <a:off x="686" y="2261"/>
                <a:ext cx="74" cy="70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6" name="Oval 162"/>
              <p:cNvSpPr>
                <a:spLocks noChangeArrowheads="1"/>
              </p:cNvSpPr>
              <p:nvPr/>
            </p:nvSpPr>
            <p:spPr bwMode="auto">
              <a:xfrm>
                <a:off x="760" y="2329"/>
                <a:ext cx="73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7" name="Oval 163"/>
              <p:cNvSpPr>
                <a:spLocks noChangeArrowheads="1"/>
              </p:cNvSpPr>
              <p:nvPr/>
            </p:nvSpPr>
            <p:spPr bwMode="auto">
              <a:xfrm>
                <a:off x="833" y="186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8" name="Oval 164"/>
              <p:cNvSpPr>
                <a:spLocks noChangeArrowheads="1"/>
              </p:cNvSpPr>
              <p:nvPr/>
            </p:nvSpPr>
            <p:spPr bwMode="auto">
              <a:xfrm>
                <a:off x="870" y="178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89" name="Oval 165"/>
              <p:cNvSpPr>
                <a:spLocks noChangeArrowheads="1"/>
              </p:cNvSpPr>
              <p:nvPr/>
            </p:nvSpPr>
            <p:spPr bwMode="auto">
              <a:xfrm>
                <a:off x="741" y="1887"/>
                <a:ext cx="74" cy="67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42" name="Group 166"/>
              <p:cNvGrpSpPr>
                <a:grpSpLocks/>
              </p:cNvGrpSpPr>
              <p:nvPr/>
            </p:nvGrpSpPr>
            <p:grpSpPr bwMode="auto">
              <a:xfrm>
                <a:off x="741" y="1785"/>
                <a:ext cx="257" cy="221"/>
                <a:chOff x="4320" y="1536"/>
                <a:chExt cx="672" cy="624"/>
              </a:xfrm>
            </p:grpSpPr>
            <p:sp>
              <p:nvSpPr>
                <p:cNvPr id="103591" name="Oval 167"/>
                <p:cNvSpPr>
                  <a:spLocks noChangeArrowheads="1"/>
                </p:cNvSpPr>
                <p:nvPr/>
              </p:nvSpPr>
              <p:spPr bwMode="auto">
                <a:xfrm>
                  <a:off x="4319" y="1531"/>
                  <a:ext cx="193" cy="194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592" name="Oval 168"/>
                <p:cNvSpPr>
                  <a:spLocks noChangeArrowheads="1"/>
                </p:cNvSpPr>
                <p:nvPr/>
              </p:nvSpPr>
              <p:spPr bwMode="auto">
                <a:xfrm>
                  <a:off x="4800" y="1968"/>
                  <a:ext cx="193" cy="191"/>
                </a:xfrm>
                <a:prstGeom prst="ellipse">
                  <a:avLst/>
                </a:prstGeom>
                <a:solidFill>
                  <a:srgbClr val="969696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103593" name="Oval 169"/>
              <p:cNvSpPr>
                <a:spLocks noChangeArrowheads="1"/>
              </p:cNvSpPr>
              <p:nvPr/>
            </p:nvSpPr>
            <p:spPr bwMode="auto">
              <a:xfrm>
                <a:off x="631" y="1972"/>
                <a:ext cx="73" cy="67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4" name="Oval 170"/>
              <p:cNvSpPr>
                <a:spLocks noChangeArrowheads="1"/>
              </p:cNvSpPr>
              <p:nvPr/>
            </p:nvSpPr>
            <p:spPr bwMode="auto">
              <a:xfrm>
                <a:off x="649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5" name="Oval 171"/>
              <p:cNvSpPr>
                <a:spLocks noChangeArrowheads="1"/>
              </p:cNvSpPr>
              <p:nvPr/>
            </p:nvSpPr>
            <p:spPr bwMode="auto">
              <a:xfrm>
                <a:off x="741" y="1699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6" name="Oval 172"/>
              <p:cNvSpPr>
                <a:spLocks noChangeArrowheads="1"/>
              </p:cNvSpPr>
              <p:nvPr/>
            </p:nvSpPr>
            <p:spPr bwMode="auto">
              <a:xfrm>
                <a:off x="943" y="1734"/>
                <a:ext cx="73" cy="65"/>
              </a:xfrm>
              <a:prstGeom prst="ellipse">
                <a:avLst/>
              </a:prstGeom>
              <a:solidFill>
                <a:srgbClr val="FFCC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7" name="Oval 173"/>
              <p:cNvSpPr>
                <a:spLocks noChangeArrowheads="1"/>
              </p:cNvSpPr>
              <p:nvPr/>
            </p:nvSpPr>
            <p:spPr bwMode="auto">
              <a:xfrm>
                <a:off x="961" y="1853"/>
                <a:ext cx="74" cy="66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598" name="Oval 174"/>
              <p:cNvSpPr>
                <a:spLocks noChangeArrowheads="1"/>
              </p:cNvSpPr>
              <p:nvPr/>
            </p:nvSpPr>
            <p:spPr bwMode="auto">
              <a:xfrm>
                <a:off x="815" y="1954"/>
                <a:ext cx="74" cy="69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grpSp>
            <p:nvGrpSpPr>
              <p:cNvPr id="65649" name="Group 175"/>
              <p:cNvGrpSpPr>
                <a:grpSpLocks/>
              </p:cNvGrpSpPr>
              <p:nvPr/>
            </p:nvGrpSpPr>
            <p:grpSpPr bwMode="auto">
              <a:xfrm>
                <a:off x="851" y="2261"/>
                <a:ext cx="165" cy="170"/>
                <a:chOff x="4608" y="2880"/>
                <a:chExt cx="432" cy="480"/>
              </a:xfrm>
            </p:grpSpPr>
            <p:sp>
              <p:nvSpPr>
                <p:cNvPr id="103600" name="Oval 176"/>
                <p:cNvSpPr>
                  <a:spLocks noChangeArrowheads="1"/>
                </p:cNvSpPr>
                <p:nvPr/>
              </p:nvSpPr>
              <p:spPr bwMode="auto">
                <a:xfrm>
                  <a:off x="4703" y="2879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601" name="Oval 177"/>
                <p:cNvSpPr>
                  <a:spLocks noChangeArrowheads="1"/>
                </p:cNvSpPr>
                <p:nvPr/>
              </p:nvSpPr>
              <p:spPr bwMode="auto">
                <a:xfrm>
                  <a:off x="4847" y="3069"/>
                  <a:ext cx="194" cy="194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03602" name="Oval 178"/>
                <p:cNvSpPr>
                  <a:spLocks noChangeArrowheads="1"/>
                </p:cNvSpPr>
                <p:nvPr/>
              </p:nvSpPr>
              <p:spPr bwMode="auto">
                <a:xfrm>
                  <a:off x="4607" y="3168"/>
                  <a:ext cx="194" cy="191"/>
                </a:xfrm>
                <a:prstGeom prst="ellipse">
                  <a:avLst/>
                </a:prstGeom>
                <a:solidFill>
                  <a:srgbClr val="FFCC00"/>
                </a:solidFill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  <p:sp>
          <p:nvSpPr>
            <p:cNvPr id="103603" name="AutoShape 179"/>
            <p:cNvSpPr>
              <a:spLocks/>
            </p:cNvSpPr>
            <p:nvPr/>
          </p:nvSpPr>
          <p:spPr bwMode="auto">
            <a:xfrm>
              <a:off x="788" y="1056"/>
              <a:ext cx="432" cy="3120"/>
            </a:xfrm>
            <a:prstGeom prst="leftBrace">
              <a:avLst>
                <a:gd name="adj1" fmla="val 60185"/>
                <a:gd name="adj2" fmla="val 50000"/>
              </a:avLst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4" name="Text Box 180"/>
            <p:cNvSpPr txBox="1">
              <a:spLocks noChangeArrowheads="1"/>
            </p:cNvSpPr>
            <p:nvPr/>
          </p:nvSpPr>
          <p:spPr bwMode="auto">
            <a:xfrm>
              <a:off x="35" y="2473"/>
              <a:ext cx="7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random</a:t>
              </a:r>
              <a:br>
                <a:rPr lang="en-US" sz="2400">
                  <a:solidFill>
                    <a:schemeClr val="tx2"/>
                  </a:solidFill>
                  <a:cs typeface="Arial" charset="0"/>
                </a:rPr>
              </a:br>
              <a:r>
                <a:rPr lang="ja-JP" altLang="en-US" sz="2400">
                  <a:solidFill>
                    <a:schemeClr val="tx2"/>
                  </a:solidFill>
                  <a:cs typeface="Arial" charset="0"/>
                </a:rPr>
                <a:t>“</a:t>
              </a: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seeds</a:t>
              </a:r>
              <a:r>
                <a:rPr lang="ja-JP" altLang="en-US" sz="2400">
                  <a:solidFill>
                    <a:schemeClr val="tx2"/>
                  </a:solidFill>
                  <a:cs typeface="Arial" charset="0"/>
                </a:rPr>
                <a:t>”</a:t>
              </a:r>
              <a:endParaRPr lang="en-US" sz="2400">
                <a:solidFill>
                  <a:schemeClr val="tx2"/>
                </a:solidFill>
                <a:cs typeface="Arial" charset="0"/>
              </a:endParaRPr>
            </a:p>
          </p:txBody>
        </p:sp>
      </p:grpSp>
      <p:grpSp>
        <p:nvGrpSpPr>
          <p:cNvPr id="103605" name="Group 181"/>
          <p:cNvGrpSpPr>
            <a:grpSpLocks/>
          </p:cNvGrpSpPr>
          <p:nvPr/>
        </p:nvGrpSpPr>
        <p:grpSpPr bwMode="auto">
          <a:xfrm>
            <a:off x="3143250" y="1768475"/>
            <a:ext cx="3670300" cy="2193925"/>
            <a:chOff x="1980" y="1114"/>
            <a:chExt cx="2312" cy="1382"/>
          </a:xfrm>
        </p:grpSpPr>
        <p:sp>
          <p:nvSpPr>
            <p:cNvPr id="103606" name="Oval 182"/>
            <p:cNvSpPr>
              <a:spLocks noChangeArrowheads="1"/>
            </p:cNvSpPr>
            <p:nvPr/>
          </p:nvSpPr>
          <p:spPr bwMode="auto">
            <a:xfrm>
              <a:off x="3179" y="1114"/>
              <a:ext cx="1113" cy="1267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7" name="Oval 183"/>
            <p:cNvSpPr>
              <a:spLocks noChangeArrowheads="1"/>
            </p:cNvSpPr>
            <p:nvPr/>
          </p:nvSpPr>
          <p:spPr bwMode="auto">
            <a:xfrm>
              <a:off x="4063" y="145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8" name="Oval 184"/>
            <p:cNvSpPr>
              <a:spLocks noChangeArrowheads="1"/>
            </p:cNvSpPr>
            <p:nvPr/>
          </p:nvSpPr>
          <p:spPr bwMode="auto">
            <a:xfrm>
              <a:off x="3375" y="177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09" name="Oval 185"/>
            <p:cNvSpPr>
              <a:spLocks noChangeArrowheads="1"/>
            </p:cNvSpPr>
            <p:nvPr/>
          </p:nvSpPr>
          <p:spPr bwMode="auto">
            <a:xfrm>
              <a:off x="3539" y="174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0" name="Oval 186"/>
            <p:cNvSpPr>
              <a:spLocks noChangeArrowheads="1"/>
            </p:cNvSpPr>
            <p:nvPr/>
          </p:nvSpPr>
          <p:spPr bwMode="auto">
            <a:xfrm>
              <a:off x="3736" y="177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1" name="Oval 187"/>
            <p:cNvSpPr>
              <a:spLocks noChangeArrowheads="1"/>
            </p:cNvSpPr>
            <p:nvPr/>
          </p:nvSpPr>
          <p:spPr bwMode="auto">
            <a:xfrm>
              <a:off x="3932" y="1748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2" name="Oval 188"/>
            <p:cNvSpPr>
              <a:spLocks noChangeArrowheads="1"/>
            </p:cNvSpPr>
            <p:nvPr/>
          </p:nvSpPr>
          <p:spPr bwMode="auto">
            <a:xfrm>
              <a:off x="4096" y="1616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3" name="Oval 189"/>
            <p:cNvSpPr>
              <a:spLocks noChangeArrowheads="1"/>
            </p:cNvSpPr>
            <p:nvPr/>
          </p:nvSpPr>
          <p:spPr bwMode="auto">
            <a:xfrm>
              <a:off x="4096" y="177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4" name="Oval 190"/>
            <p:cNvSpPr>
              <a:spLocks noChangeArrowheads="1"/>
            </p:cNvSpPr>
            <p:nvPr/>
          </p:nvSpPr>
          <p:spPr bwMode="auto">
            <a:xfrm>
              <a:off x="3932" y="1879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5" name="Oval 191"/>
            <p:cNvSpPr>
              <a:spLocks noChangeArrowheads="1"/>
            </p:cNvSpPr>
            <p:nvPr/>
          </p:nvSpPr>
          <p:spPr bwMode="auto">
            <a:xfrm>
              <a:off x="4074" y="193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6" name="Oval 192"/>
            <p:cNvSpPr>
              <a:spLocks noChangeArrowheads="1"/>
            </p:cNvSpPr>
            <p:nvPr/>
          </p:nvSpPr>
          <p:spPr bwMode="auto">
            <a:xfrm>
              <a:off x="3736" y="1341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7" name="Oval 193"/>
            <p:cNvSpPr>
              <a:spLocks noChangeArrowheads="1"/>
            </p:cNvSpPr>
            <p:nvPr/>
          </p:nvSpPr>
          <p:spPr bwMode="auto">
            <a:xfrm>
              <a:off x="3539" y="193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8" name="Oval 194"/>
            <p:cNvSpPr>
              <a:spLocks noChangeArrowheads="1"/>
            </p:cNvSpPr>
            <p:nvPr/>
          </p:nvSpPr>
          <p:spPr bwMode="auto">
            <a:xfrm>
              <a:off x="3650" y="1471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19" name="Oval 195"/>
            <p:cNvSpPr>
              <a:spLocks noChangeArrowheads="1"/>
            </p:cNvSpPr>
            <p:nvPr/>
          </p:nvSpPr>
          <p:spPr bwMode="auto">
            <a:xfrm>
              <a:off x="3907" y="2154"/>
              <a:ext cx="130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0" name="Oval 196"/>
            <p:cNvSpPr>
              <a:spLocks noChangeArrowheads="1"/>
            </p:cNvSpPr>
            <p:nvPr/>
          </p:nvSpPr>
          <p:spPr bwMode="auto">
            <a:xfrm>
              <a:off x="3310" y="193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1" name="Oval 197"/>
            <p:cNvSpPr>
              <a:spLocks noChangeArrowheads="1"/>
            </p:cNvSpPr>
            <p:nvPr/>
          </p:nvSpPr>
          <p:spPr bwMode="auto">
            <a:xfrm>
              <a:off x="3907" y="127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2" name="Oval 198"/>
            <p:cNvSpPr>
              <a:spLocks noChangeArrowheads="1"/>
            </p:cNvSpPr>
            <p:nvPr/>
          </p:nvSpPr>
          <p:spPr bwMode="auto">
            <a:xfrm>
              <a:off x="3736" y="1179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3" name="Oval 199"/>
            <p:cNvSpPr>
              <a:spLocks noChangeArrowheads="1"/>
            </p:cNvSpPr>
            <p:nvPr/>
          </p:nvSpPr>
          <p:spPr bwMode="auto">
            <a:xfrm>
              <a:off x="3521" y="1211"/>
              <a:ext cx="132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4" name="Oval 200"/>
            <p:cNvSpPr>
              <a:spLocks noChangeArrowheads="1"/>
            </p:cNvSpPr>
            <p:nvPr/>
          </p:nvSpPr>
          <p:spPr bwMode="auto">
            <a:xfrm>
              <a:off x="3736" y="192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5" name="Oval 201"/>
            <p:cNvSpPr>
              <a:spLocks noChangeArrowheads="1"/>
            </p:cNvSpPr>
            <p:nvPr/>
          </p:nvSpPr>
          <p:spPr bwMode="auto">
            <a:xfrm>
              <a:off x="3564" y="215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6" name="Oval 202"/>
            <p:cNvSpPr>
              <a:spLocks noChangeArrowheads="1"/>
            </p:cNvSpPr>
            <p:nvPr/>
          </p:nvSpPr>
          <p:spPr bwMode="auto">
            <a:xfrm>
              <a:off x="3693" y="205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7" name="Oval 203"/>
            <p:cNvSpPr>
              <a:spLocks noChangeArrowheads="1"/>
            </p:cNvSpPr>
            <p:nvPr/>
          </p:nvSpPr>
          <p:spPr bwMode="auto">
            <a:xfrm>
              <a:off x="3277" y="1642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8" name="Oval 204"/>
            <p:cNvSpPr>
              <a:spLocks noChangeArrowheads="1"/>
            </p:cNvSpPr>
            <p:nvPr/>
          </p:nvSpPr>
          <p:spPr bwMode="auto">
            <a:xfrm>
              <a:off x="3907" y="202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29" name="Oval 205"/>
            <p:cNvSpPr>
              <a:spLocks noChangeArrowheads="1"/>
            </p:cNvSpPr>
            <p:nvPr/>
          </p:nvSpPr>
          <p:spPr bwMode="auto">
            <a:xfrm>
              <a:off x="3436" y="205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0" name="Oval 206"/>
            <p:cNvSpPr>
              <a:spLocks noChangeArrowheads="1"/>
            </p:cNvSpPr>
            <p:nvPr/>
          </p:nvSpPr>
          <p:spPr bwMode="auto">
            <a:xfrm>
              <a:off x="3736" y="218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1" name="Oval 207"/>
            <p:cNvSpPr>
              <a:spLocks noChangeArrowheads="1"/>
            </p:cNvSpPr>
            <p:nvPr/>
          </p:nvSpPr>
          <p:spPr bwMode="auto">
            <a:xfrm>
              <a:off x="3821" y="1569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2" name="Oval 208"/>
            <p:cNvSpPr>
              <a:spLocks noChangeArrowheads="1"/>
            </p:cNvSpPr>
            <p:nvPr/>
          </p:nvSpPr>
          <p:spPr bwMode="auto">
            <a:xfrm>
              <a:off x="3507" y="1574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5606" name="Group 209"/>
            <p:cNvGrpSpPr>
              <a:grpSpLocks/>
            </p:cNvGrpSpPr>
            <p:nvPr/>
          </p:nvGrpSpPr>
          <p:grpSpPr bwMode="auto">
            <a:xfrm>
              <a:off x="3307" y="1309"/>
              <a:ext cx="295" cy="264"/>
              <a:chOff x="4608" y="2880"/>
              <a:chExt cx="432" cy="480"/>
            </a:xfrm>
          </p:grpSpPr>
          <p:sp>
            <p:nvSpPr>
              <p:cNvPr id="103634" name="Oval 210"/>
              <p:cNvSpPr>
                <a:spLocks noChangeArrowheads="1"/>
              </p:cNvSpPr>
              <p:nvPr/>
            </p:nvSpPr>
            <p:spPr bwMode="auto">
              <a:xfrm>
                <a:off x="4705" y="2880"/>
                <a:ext cx="192" cy="193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35" name="Oval 211"/>
              <p:cNvSpPr>
                <a:spLocks noChangeArrowheads="1"/>
              </p:cNvSpPr>
              <p:nvPr/>
            </p:nvSpPr>
            <p:spPr bwMode="auto">
              <a:xfrm>
                <a:off x="4848" y="3073"/>
                <a:ext cx="192" cy="191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36" name="Oval 212"/>
              <p:cNvSpPr>
                <a:spLocks noChangeArrowheads="1"/>
              </p:cNvSpPr>
              <p:nvPr/>
            </p:nvSpPr>
            <p:spPr bwMode="auto">
              <a:xfrm>
                <a:off x="4608" y="3167"/>
                <a:ext cx="192" cy="193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3637" name="AutoShape 213"/>
            <p:cNvSpPr>
              <a:spLocks noChangeArrowheads="1"/>
            </p:cNvSpPr>
            <p:nvPr/>
          </p:nvSpPr>
          <p:spPr bwMode="auto">
            <a:xfrm rot="1036798">
              <a:off x="2066" y="1114"/>
              <a:ext cx="984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8" name="AutoShape 214"/>
            <p:cNvSpPr>
              <a:spLocks noChangeArrowheads="1"/>
            </p:cNvSpPr>
            <p:nvPr/>
          </p:nvSpPr>
          <p:spPr bwMode="auto">
            <a:xfrm rot="-1174358">
              <a:off x="2237" y="2189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39" name="AutoShape 215"/>
            <p:cNvSpPr>
              <a:spLocks noChangeArrowheads="1"/>
            </p:cNvSpPr>
            <p:nvPr/>
          </p:nvSpPr>
          <p:spPr bwMode="auto">
            <a:xfrm rot="-507267">
              <a:off x="1980" y="1690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0" name="Rectangle 216"/>
            <p:cNvSpPr>
              <a:spLocks noChangeArrowheads="1"/>
            </p:cNvSpPr>
            <p:nvPr/>
          </p:nvSpPr>
          <p:spPr bwMode="auto">
            <a:xfrm>
              <a:off x="3216" y="1152"/>
              <a:ext cx="768" cy="768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3641" name="Group 217"/>
          <p:cNvGrpSpPr>
            <a:grpSpLocks/>
          </p:cNvGrpSpPr>
          <p:nvPr/>
        </p:nvGrpSpPr>
        <p:grpSpPr bwMode="auto">
          <a:xfrm>
            <a:off x="2803525" y="4419600"/>
            <a:ext cx="4068763" cy="2011363"/>
            <a:chOff x="1766" y="2784"/>
            <a:chExt cx="2563" cy="1267"/>
          </a:xfrm>
        </p:grpSpPr>
        <p:sp>
          <p:nvSpPr>
            <p:cNvPr id="103642" name="AutoShape 218"/>
            <p:cNvSpPr>
              <a:spLocks noChangeArrowheads="1"/>
            </p:cNvSpPr>
            <p:nvPr/>
          </p:nvSpPr>
          <p:spPr bwMode="auto">
            <a:xfrm rot="-1174358">
              <a:off x="2151" y="3571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3" name="AutoShape 219"/>
            <p:cNvSpPr>
              <a:spLocks noChangeArrowheads="1"/>
            </p:cNvSpPr>
            <p:nvPr/>
          </p:nvSpPr>
          <p:spPr bwMode="auto">
            <a:xfrm rot="-143535">
              <a:off x="1766" y="3149"/>
              <a:ext cx="985" cy="30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4" name="Oval 220"/>
            <p:cNvSpPr>
              <a:spLocks noChangeArrowheads="1"/>
            </p:cNvSpPr>
            <p:nvPr/>
          </p:nvSpPr>
          <p:spPr bwMode="auto">
            <a:xfrm>
              <a:off x="3216" y="2784"/>
              <a:ext cx="1113" cy="1267"/>
            </a:xfrm>
            <a:prstGeom prst="ellipse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5" name="Oval 221"/>
            <p:cNvSpPr>
              <a:spLocks noChangeArrowheads="1"/>
            </p:cNvSpPr>
            <p:nvPr/>
          </p:nvSpPr>
          <p:spPr bwMode="auto">
            <a:xfrm>
              <a:off x="4100" y="3127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6" name="Oval 222"/>
            <p:cNvSpPr>
              <a:spLocks noChangeArrowheads="1"/>
            </p:cNvSpPr>
            <p:nvPr/>
          </p:nvSpPr>
          <p:spPr bwMode="auto">
            <a:xfrm>
              <a:off x="3412" y="3444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7" name="Oval 223"/>
            <p:cNvSpPr>
              <a:spLocks noChangeArrowheads="1"/>
            </p:cNvSpPr>
            <p:nvPr/>
          </p:nvSpPr>
          <p:spPr bwMode="auto">
            <a:xfrm>
              <a:off x="3576" y="341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8" name="Oval 224"/>
            <p:cNvSpPr>
              <a:spLocks noChangeArrowheads="1"/>
            </p:cNvSpPr>
            <p:nvPr/>
          </p:nvSpPr>
          <p:spPr bwMode="auto">
            <a:xfrm>
              <a:off x="3773" y="344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49" name="Oval 225"/>
            <p:cNvSpPr>
              <a:spLocks noChangeArrowheads="1"/>
            </p:cNvSpPr>
            <p:nvPr/>
          </p:nvSpPr>
          <p:spPr bwMode="auto">
            <a:xfrm>
              <a:off x="3969" y="3418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0" name="Oval 226"/>
            <p:cNvSpPr>
              <a:spLocks noChangeArrowheads="1"/>
            </p:cNvSpPr>
            <p:nvPr/>
          </p:nvSpPr>
          <p:spPr bwMode="auto">
            <a:xfrm>
              <a:off x="4133" y="3286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1" name="Oval 227"/>
            <p:cNvSpPr>
              <a:spLocks noChangeArrowheads="1"/>
            </p:cNvSpPr>
            <p:nvPr/>
          </p:nvSpPr>
          <p:spPr bwMode="auto">
            <a:xfrm>
              <a:off x="4133" y="344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2" name="Oval 228"/>
            <p:cNvSpPr>
              <a:spLocks noChangeArrowheads="1"/>
            </p:cNvSpPr>
            <p:nvPr/>
          </p:nvSpPr>
          <p:spPr bwMode="auto">
            <a:xfrm>
              <a:off x="3969" y="3549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3" name="Oval 229"/>
            <p:cNvSpPr>
              <a:spLocks noChangeArrowheads="1"/>
            </p:cNvSpPr>
            <p:nvPr/>
          </p:nvSpPr>
          <p:spPr bwMode="auto">
            <a:xfrm>
              <a:off x="4111" y="3607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4" name="Oval 230"/>
            <p:cNvSpPr>
              <a:spLocks noChangeArrowheads="1"/>
            </p:cNvSpPr>
            <p:nvPr/>
          </p:nvSpPr>
          <p:spPr bwMode="auto">
            <a:xfrm>
              <a:off x="3773" y="3011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5" name="Oval 231"/>
            <p:cNvSpPr>
              <a:spLocks noChangeArrowheads="1"/>
            </p:cNvSpPr>
            <p:nvPr/>
          </p:nvSpPr>
          <p:spPr bwMode="auto">
            <a:xfrm>
              <a:off x="3576" y="3602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6" name="Oval 232"/>
            <p:cNvSpPr>
              <a:spLocks noChangeArrowheads="1"/>
            </p:cNvSpPr>
            <p:nvPr/>
          </p:nvSpPr>
          <p:spPr bwMode="auto">
            <a:xfrm>
              <a:off x="3687" y="3141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7" name="Oval 233"/>
            <p:cNvSpPr>
              <a:spLocks noChangeArrowheads="1"/>
            </p:cNvSpPr>
            <p:nvPr/>
          </p:nvSpPr>
          <p:spPr bwMode="auto">
            <a:xfrm>
              <a:off x="3944" y="3824"/>
              <a:ext cx="130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8" name="Oval 234"/>
            <p:cNvSpPr>
              <a:spLocks noChangeArrowheads="1"/>
            </p:cNvSpPr>
            <p:nvPr/>
          </p:nvSpPr>
          <p:spPr bwMode="auto">
            <a:xfrm>
              <a:off x="3347" y="360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59" name="Oval 235"/>
            <p:cNvSpPr>
              <a:spLocks noChangeArrowheads="1"/>
            </p:cNvSpPr>
            <p:nvPr/>
          </p:nvSpPr>
          <p:spPr bwMode="auto">
            <a:xfrm>
              <a:off x="3944" y="294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0" name="Oval 236"/>
            <p:cNvSpPr>
              <a:spLocks noChangeArrowheads="1"/>
            </p:cNvSpPr>
            <p:nvPr/>
          </p:nvSpPr>
          <p:spPr bwMode="auto">
            <a:xfrm>
              <a:off x="3773" y="2849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1" name="Oval 237"/>
            <p:cNvSpPr>
              <a:spLocks noChangeArrowheads="1"/>
            </p:cNvSpPr>
            <p:nvPr/>
          </p:nvSpPr>
          <p:spPr bwMode="auto">
            <a:xfrm>
              <a:off x="3558" y="2881"/>
              <a:ext cx="132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2" name="Oval 238"/>
            <p:cNvSpPr>
              <a:spLocks noChangeArrowheads="1"/>
            </p:cNvSpPr>
            <p:nvPr/>
          </p:nvSpPr>
          <p:spPr bwMode="auto">
            <a:xfrm>
              <a:off x="3773" y="359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3" name="Oval 239"/>
            <p:cNvSpPr>
              <a:spLocks noChangeArrowheads="1"/>
            </p:cNvSpPr>
            <p:nvPr/>
          </p:nvSpPr>
          <p:spPr bwMode="auto">
            <a:xfrm>
              <a:off x="3601" y="382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4" name="Oval 240"/>
            <p:cNvSpPr>
              <a:spLocks noChangeArrowheads="1"/>
            </p:cNvSpPr>
            <p:nvPr/>
          </p:nvSpPr>
          <p:spPr bwMode="auto">
            <a:xfrm>
              <a:off x="3730" y="372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5" name="Oval 241"/>
            <p:cNvSpPr>
              <a:spLocks noChangeArrowheads="1"/>
            </p:cNvSpPr>
            <p:nvPr/>
          </p:nvSpPr>
          <p:spPr bwMode="auto">
            <a:xfrm>
              <a:off x="3314" y="3312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6" name="Oval 242"/>
            <p:cNvSpPr>
              <a:spLocks noChangeArrowheads="1"/>
            </p:cNvSpPr>
            <p:nvPr/>
          </p:nvSpPr>
          <p:spPr bwMode="auto">
            <a:xfrm>
              <a:off x="3944" y="3694"/>
              <a:ext cx="131" cy="105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7" name="Oval 243"/>
            <p:cNvSpPr>
              <a:spLocks noChangeArrowheads="1"/>
            </p:cNvSpPr>
            <p:nvPr/>
          </p:nvSpPr>
          <p:spPr bwMode="auto">
            <a:xfrm>
              <a:off x="3473" y="3726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8" name="Oval 244"/>
            <p:cNvSpPr>
              <a:spLocks noChangeArrowheads="1"/>
            </p:cNvSpPr>
            <p:nvPr/>
          </p:nvSpPr>
          <p:spPr bwMode="auto">
            <a:xfrm>
              <a:off x="3773" y="3856"/>
              <a:ext cx="131" cy="10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69" name="Oval 245"/>
            <p:cNvSpPr>
              <a:spLocks noChangeArrowheads="1"/>
            </p:cNvSpPr>
            <p:nvPr/>
          </p:nvSpPr>
          <p:spPr bwMode="auto">
            <a:xfrm>
              <a:off x="3858" y="3239"/>
              <a:ext cx="131" cy="105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70" name="Oval 246"/>
            <p:cNvSpPr>
              <a:spLocks noChangeArrowheads="1"/>
            </p:cNvSpPr>
            <p:nvPr/>
          </p:nvSpPr>
          <p:spPr bwMode="auto">
            <a:xfrm>
              <a:off x="3544" y="3244"/>
              <a:ext cx="131" cy="106"/>
            </a:xfrm>
            <a:prstGeom prst="ellipse">
              <a:avLst/>
            </a:prstGeom>
            <a:solidFill>
              <a:srgbClr val="969696"/>
            </a:solidFill>
            <a:ln w="254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65574" name="Group 247"/>
            <p:cNvGrpSpPr>
              <a:grpSpLocks/>
            </p:cNvGrpSpPr>
            <p:nvPr/>
          </p:nvGrpSpPr>
          <p:grpSpPr bwMode="auto">
            <a:xfrm>
              <a:off x="3344" y="2979"/>
              <a:ext cx="295" cy="264"/>
              <a:chOff x="4608" y="2880"/>
              <a:chExt cx="432" cy="480"/>
            </a:xfrm>
          </p:grpSpPr>
          <p:sp>
            <p:nvSpPr>
              <p:cNvPr id="103672" name="Oval 248"/>
              <p:cNvSpPr>
                <a:spLocks noChangeArrowheads="1"/>
              </p:cNvSpPr>
              <p:nvPr/>
            </p:nvSpPr>
            <p:spPr bwMode="auto">
              <a:xfrm>
                <a:off x="4705" y="2880"/>
                <a:ext cx="192" cy="193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73" name="Oval 249"/>
              <p:cNvSpPr>
                <a:spLocks noChangeArrowheads="1"/>
              </p:cNvSpPr>
              <p:nvPr/>
            </p:nvSpPr>
            <p:spPr bwMode="auto">
              <a:xfrm>
                <a:off x="4848" y="3073"/>
                <a:ext cx="192" cy="191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674" name="Oval 250"/>
              <p:cNvSpPr>
                <a:spLocks noChangeArrowheads="1"/>
              </p:cNvSpPr>
              <p:nvPr/>
            </p:nvSpPr>
            <p:spPr bwMode="auto">
              <a:xfrm>
                <a:off x="4608" y="3167"/>
                <a:ext cx="192" cy="193"/>
              </a:xfrm>
              <a:prstGeom prst="ellipse">
                <a:avLst/>
              </a:prstGeom>
              <a:solidFill>
                <a:srgbClr val="969696"/>
              </a:solidFill>
              <a:ln w="25400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103675" name="Rectangle 251"/>
            <p:cNvSpPr>
              <a:spLocks noChangeArrowheads="1"/>
            </p:cNvSpPr>
            <p:nvPr/>
          </p:nvSpPr>
          <p:spPr bwMode="auto">
            <a:xfrm>
              <a:off x="3552" y="3360"/>
              <a:ext cx="720" cy="672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03676" name="Group 252"/>
          <p:cNvGrpSpPr>
            <a:grpSpLocks/>
          </p:cNvGrpSpPr>
          <p:nvPr/>
        </p:nvGrpSpPr>
        <p:grpSpPr bwMode="auto">
          <a:xfrm>
            <a:off x="6705600" y="1676400"/>
            <a:ext cx="2400300" cy="4800600"/>
            <a:chOff x="4224" y="1056"/>
            <a:chExt cx="1512" cy="3024"/>
          </a:xfrm>
        </p:grpSpPr>
        <p:sp>
          <p:nvSpPr>
            <p:cNvPr id="103677" name="AutoShape 253"/>
            <p:cNvSpPr>
              <a:spLocks/>
            </p:cNvSpPr>
            <p:nvPr/>
          </p:nvSpPr>
          <p:spPr bwMode="auto">
            <a:xfrm flipH="1">
              <a:off x="4224" y="1056"/>
              <a:ext cx="432" cy="3024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678" name="Text Box 254"/>
            <p:cNvSpPr txBox="1">
              <a:spLocks noChangeArrowheads="1"/>
            </p:cNvSpPr>
            <p:nvPr/>
          </p:nvSpPr>
          <p:spPr bwMode="auto">
            <a:xfrm>
              <a:off x="4440" y="2266"/>
              <a:ext cx="1296" cy="458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Transcription modules</a:t>
              </a:r>
            </a:p>
          </p:txBody>
        </p:sp>
        <p:sp>
          <p:nvSpPr>
            <p:cNvPr id="103679" name="Text Box 255"/>
            <p:cNvSpPr txBox="1">
              <a:spLocks noChangeArrowheads="1"/>
            </p:cNvSpPr>
            <p:nvPr/>
          </p:nvSpPr>
          <p:spPr bwMode="auto">
            <a:xfrm>
              <a:off x="4513" y="3031"/>
              <a:ext cx="1103" cy="90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Independent identification:</a:t>
              </a:r>
              <a:br>
                <a:rPr lang="en-US" sz="2000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 i="1">
                  <a:solidFill>
                    <a:schemeClr val="tx2"/>
                  </a:solidFill>
                  <a:cs typeface="Arial" charset="0"/>
                </a:rPr>
                <a:t>Modules may overlap!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latin typeface="Comic Sans MS" charset="0"/>
              </a:rPr>
              <a:t>Analysis tools for large datasets</a:t>
            </a:r>
            <a:r>
              <a:rPr lang="en-US" b="1" dirty="0"/>
              <a:t>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84438"/>
            <a:ext cx="6248400" cy="3306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dirty="0">
                <a:solidFill>
                  <a:schemeClr val="bg2"/>
                </a:solidFill>
              </a:rPr>
              <a:t>Standard tools</a:t>
            </a: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dirty="0">
                <a:solidFill>
                  <a:schemeClr val="bg2"/>
                </a:solidFill>
              </a:rPr>
              <a:t>k-means, PCA, SVD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dirty="0"/>
              <a:t>Modular analysis tools</a:t>
            </a:r>
            <a:br>
              <a:rPr lang="en-US" sz="3600" b="1" dirty="0"/>
            </a:br>
            <a:r>
              <a:rPr lang="en-US" sz="3600" dirty="0"/>
              <a:t>CTWC, ISA, PPA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52400" y="3886200"/>
            <a:ext cx="5638800" cy="16002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im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New Tools: Module Visualization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667000" y="6491288"/>
            <a:ext cx="6477000" cy="366712"/>
          </a:xfrm>
          <a:prstGeom prst="rect">
            <a:avLst/>
          </a:prstGeom>
          <a:solidFill>
            <a:schemeClr val="tx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>
                <a:cs typeface="Arial" charset="0"/>
                <a:hlinkClick r:id="rId4"/>
              </a:rPr>
              <a:t>http://serverdgm.unil.ch/bergmann/Fibroblasts/visualiser.html</a:t>
            </a:r>
            <a:r>
              <a:rPr lang="en-US"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ypergeometric-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225800"/>
            <a:ext cx="44259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90513" y="247650"/>
            <a:ext cx="8610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Gene enrichment analysis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73075" y="1295400"/>
            <a:ext cx="18415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endParaRPr lang="en-US" sz="2800">
              <a:cs typeface="Arial" charset="0"/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8588" y="1195388"/>
            <a:ext cx="8955087" cy="195262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/>
              <a:t>The </a:t>
            </a:r>
            <a:r>
              <a:rPr lang="en-US" sz="2400" b="1" i="1"/>
              <a:t>hypergeometric</a:t>
            </a:r>
            <a:r>
              <a:rPr lang="en-US" sz="2400"/>
              <a:t> distribution </a:t>
            </a:r>
            <a:r>
              <a:rPr lang="en-US" sz="2400" i="1"/>
              <a:t>f</a:t>
            </a:r>
            <a:r>
              <a:rPr lang="en-US" sz="2400"/>
              <a:t>(</a:t>
            </a:r>
            <a:r>
              <a:rPr lang="en-US" sz="2400" i="1"/>
              <a:t>M,A,K,T</a:t>
            </a:r>
            <a:r>
              <a:rPr lang="en-US" sz="2400"/>
              <a:t>) gives the probability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/>
              <a:t>that </a:t>
            </a:r>
            <a:r>
              <a:rPr lang="en-US" sz="2400" i="1"/>
              <a:t>K</a:t>
            </a:r>
            <a:r>
              <a:rPr lang="en-US" sz="2400"/>
              <a:t> out of </a:t>
            </a:r>
            <a:r>
              <a:rPr lang="en-US" sz="2400" i="1"/>
              <a:t>A</a:t>
            </a:r>
            <a:r>
              <a:rPr lang="en-US" sz="2400"/>
              <a:t> genes with a particular annotation match with 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/>
              <a:t>module having </a:t>
            </a:r>
            <a:r>
              <a:rPr lang="en-US" sz="2400" i="1"/>
              <a:t>M</a:t>
            </a:r>
            <a:r>
              <a:rPr lang="en-US" sz="2400"/>
              <a:t> genes if there are </a:t>
            </a:r>
            <a:r>
              <a:rPr lang="en-US" sz="2400" i="1"/>
              <a:t>T</a:t>
            </a:r>
            <a:r>
              <a:rPr lang="en-US" sz="2400"/>
              <a:t> genes in total.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514475" y="6254750"/>
            <a:ext cx="76295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solidFill>
                  <a:schemeClr val="bg2"/>
                </a:solidFill>
                <a:cs typeface="Arial" charset="0"/>
              </a:rPr>
              <a:t>http://en.wikipedia.org/wiki/Hypergeometric_distribution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latin typeface="Comic Sans MS" charset="0"/>
              </a:rPr>
              <a:t>Analysis tools for large datasets</a:t>
            </a:r>
            <a:r>
              <a:rPr lang="en-US" b="1" dirty="0"/>
              <a:t> 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84438"/>
            <a:ext cx="6248400" cy="33067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dirty="0">
                <a:solidFill>
                  <a:schemeClr val="bg2"/>
                </a:solidFill>
              </a:rPr>
              <a:t>Standard tools</a:t>
            </a:r>
            <a:br>
              <a:rPr lang="en-US" sz="3600" b="1" dirty="0">
                <a:solidFill>
                  <a:schemeClr val="bg2"/>
                </a:solidFill>
              </a:rPr>
            </a:br>
            <a:r>
              <a:rPr lang="en-US" sz="3600" dirty="0">
                <a:solidFill>
                  <a:schemeClr val="bg2"/>
                </a:solidFill>
              </a:rPr>
              <a:t>k-means, PCA, SVD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defRPr/>
            </a:pPr>
            <a:r>
              <a:rPr lang="en-US" sz="3600" b="1" dirty="0"/>
              <a:t>Modular analysis tools</a:t>
            </a:r>
            <a:br>
              <a:rPr lang="en-US" sz="3600" b="1" dirty="0"/>
            </a:br>
            <a:r>
              <a:rPr lang="en-US" sz="3600" dirty="0"/>
              <a:t>CTWC, ISA, PPA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200401" y="4495800"/>
            <a:ext cx="1142999" cy="762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267200" y="1075905"/>
            <a:ext cx="4572000" cy="21336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81000" y="1675980"/>
            <a:ext cx="3608388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 dirty="0">
                <a:solidFill>
                  <a:schemeClr val="tx2"/>
                </a:solidFill>
                <a:cs typeface="Arial" charset="0"/>
              </a:rPr>
              <a:t>T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 </a:t>
            </a:r>
            <a:r>
              <a:rPr lang="en-US" sz="3600" dirty="0">
                <a:solidFill>
                  <a:schemeClr val="tx2"/>
                </a:solidFill>
                <a:cs typeface="Arial" charset="0"/>
              </a:rPr>
              <a:t>/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(n-1)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6172200" y="1533105"/>
            <a:ext cx="12192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>
                <a:solidFill>
                  <a:schemeClr val="tx2"/>
                </a:solidFill>
                <a:cs typeface="Arial" charset="0"/>
              </a:rPr>
              <a:t>T</a:t>
            </a:r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7696200" y="1533105"/>
            <a:ext cx="762000" cy="1371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endParaRPr lang="en-US" sz="4400" baseline="30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5534025" y="1514055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4724400" y="1533105"/>
            <a:ext cx="685800" cy="685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4398963" y="121243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5181600" y="119814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344988" y="212683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7377113" y="1514055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5922963" y="121243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5792788" y="2142705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8231188" y="121243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7453313" y="121401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6990351" y="1212430"/>
            <a:ext cx="5612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cs typeface="Arial" charset="0"/>
              </a:rPr>
              <a:t>30k</a:t>
            </a: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7341759" y="2828505"/>
            <a:ext cx="5612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cs typeface="Arial" charset="0"/>
              </a:rPr>
              <a:t>30k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6621463" y="2437980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/(n-1)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dirty="0">
                <a:solidFill>
                  <a:schemeClr val="tx2"/>
                </a:solidFill>
                <a:latin typeface="Comic Sans MS" charset="0"/>
              </a:rPr>
              <a:t>Cross-correlations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4267200" y="4071120"/>
            <a:ext cx="4572000" cy="2133600"/>
          </a:xfrm>
          <a:prstGeom prst="rect">
            <a:avLst/>
          </a:prstGeom>
          <a:solidFill>
            <a:srgbClr val="808080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381000" y="4671195"/>
            <a:ext cx="3659188" cy="7715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C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 = </a:t>
            </a: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 dirty="0">
                <a:solidFill>
                  <a:schemeClr val="tx2"/>
                </a:solidFill>
                <a:cs typeface="Arial" charset="0"/>
              </a:rPr>
              <a:t>T</a:t>
            </a:r>
            <a:r>
              <a:rPr lang="en-US" sz="4400" dirty="0">
                <a:solidFill>
                  <a:schemeClr val="tx2"/>
                </a:solidFill>
                <a:cs typeface="Arial" charset="0"/>
              </a:rPr>
              <a:t>·</a:t>
            </a: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X </a:t>
            </a:r>
            <a:r>
              <a:rPr lang="en-US" sz="3600" dirty="0">
                <a:solidFill>
                  <a:schemeClr val="tx2"/>
                </a:solidFill>
                <a:cs typeface="Arial" charset="0"/>
              </a:rPr>
              <a:t>/</a:t>
            </a:r>
            <a:r>
              <a:rPr lang="en-US" sz="3200" dirty="0">
                <a:solidFill>
                  <a:schemeClr val="tx2"/>
                </a:solidFill>
                <a:cs typeface="Arial" charset="0"/>
              </a:rPr>
              <a:t>(n-1)</a:t>
            </a: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6172200" y="4528320"/>
            <a:ext cx="12192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E</a:t>
            </a:r>
            <a:r>
              <a:rPr lang="en-US" sz="4400" baseline="30000">
                <a:solidFill>
                  <a:schemeClr val="tx2"/>
                </a:solidFill>
                <a:cs typeface="Arial" charset="0"/>
              </a:rPr>
              <a:t>T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7696200" y="4528320"/>
            <a:ext cx="534988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cs typeface="Arial" charset="0"/>
              </a:rPr>
              <a:t>X</a:t>
            </a:r>
            <a:endParaRPr lang="en-US" sz="4400" baseline="30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5452461" y="4497619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cs typeface="Arial" charset="0"/>
              </a:rPr>
              <a:t>=</a:t>
            </a:r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4724400" y="4528320"/>
            <a:ext cx="473883" cy="685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cs typeface="Arial" charset="0"/>
              </a:rPr>
              <a:t>C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398963" y="420764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5151675" y="4193358"/>
            <a:ext cx="5746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cs typeface="Arial" charset="0"/>
              </a:rPr>
              <a:t>200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344988" y="5122045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>
            <a:off x="7377113" y="4509270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cs typeface="Arial" charset="0"/>
              </a:rPr>
              <a:t>·</a:t>
            </a: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922963" y="420764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5792788" y="513792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300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8247870" y="4207645"/>
            <a:ext cx="5746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cs typeface="Arial" charset="0"/>
              </a:rPr>
              <a:t>200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7453313" y="420923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tx2"/>
                </a:solidFill>
                <a:cs typeface="Arial" charset="0"/>
              </a:rPr>
              <a:t>1</a:t>
            </a:r>
          </a:p>
        </p:txBody>
      </p:sp>
      <p:sp>
        <p:nvSpPr>
          <p:cNvPr id="55" name="Text Box 37"/>
          <p:cNvSpPr txBox="1">
            <a:spLocks noChangeArrowheads="1"/>
          </p:cNvSpPr>
          <p:nvPr/>
        </p:nvSpPr>
        <p:spPr bwMode="auto">
          <a:xfrm>
            <a:off x="6978699" y="4207645"/>
            <a:ext cx="5612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cs typeface="Arial" charset="0"/>
              </a:rPr>
              <a:t>30k</a:t>
            </a: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7341759" y="5823720"/>
            <a:ext cx="5612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cs typeface="Arial" charset="0"/>
              </a:rPr>
              <a:t>30k</a:t>
            </a: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6621463" y="5433195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chemeClr val="tx2"/>
                </a:solidFill>
                <a:cs typeface="Arial" charset="0"/>
              </a:rPr>
              <a:t>/(n-1)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144501"/>
            <a:ext cx="189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Auto-correlations: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1000" y="4301863"/>
            <a:ext cx="191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cross-correlations: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398082"/>
            <a:ext cx="683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samples from </a:t>
            </a:r>
            <a:r>
              <a:rPr lang="en-US" b="1" dirty="0"/>
              <a:t>different</a:t>
            </a:r>
            <a:r>
              <a:rPr lang="en-US" dirty="0"/>
              <a:t> assays are most similar across all genes?</a:t>
            </a:r>
          </a:p>
        </p:txBody>
      </p:sp>
    </p:spTree>
    <p:extLst>
      <p:ext uri="{BB962C8B-B14F-4D97-AF65-F5344CB8AC3E}">
        <p14:creationId xmlns:p14="http://schemas.microsoft.com/office/powerpoint/2010/main" val="135064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dirty="0">
                <a:solidFill>
                  <a:schemeClr val="tx2"/>
                </a:solidFill>
                <a:latin typeface="Comic Sans MS" charset="0"/>
              </a:rPr>
              <a:t>Multiple and Multivariate linear regression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534416"/>
            <a:ext cx="8813800" cy="170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562" y="6264862"/>
            <a:ext cx="8566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General_linear_model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80" y="3632266"/>
            <a:ext cx="89789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14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410" name="Group 2"/>
          <p:cNvGrpSpPr>
            <a:grpSpLocks/>
          </p:cNvGrpSpPr>
          <p:nvPr/>
        </p:nvGrpSpPr>
        <p:grpSpPr bwMode="auto">
          <a:xfrm>
            <a:off x="5432425" y="1609725"/>
            <a:ext cx="3603625" cy="3860800"/>
            <a:chOff x="3422" y="1273"/>
            <a:chExt cx="2270" cy="2432"/>
          </a:xfrm>
        </p:grpSpPr>
        <p:pic>
          <p:nvPicPr>
            <p:cNvPr id="785411" name="Picture 3" descr="Crow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73" b="48827"/>
            <a:stretch>
              <a:fillRect/>
            </a:stretch>
          </p:blipFill>
          <p:spPr bwMode="auto">
            <a:xfrm>
              <a:off x="3677" y="1273"/>
              <a:ext cx="1160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54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5" t="4955" r="7143" b="7936"/>
            <a:stretch>
              <a:fillRect/>
            </a:stretch>
          </p:blipFill>
          <p:spPr bwMode="auto">
            <a:xfrm>
              <a:off x="3649" y="1511"/>
              <a:ext cx="1216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54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5" t="5952" r="7143" b="10715"/>
            <a:stretch>
              <a:fillRect/>
            </a:stretch>
          </p:blipFill>
          <p:spPr bwMode="auto">
            <a:xfrm>
              <a:off x="3649" y="2805"/>
              <a:ext cx="121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5414" name="Picture 6" descr="microarr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1842"/>
              <a:ext cx="635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5415" name="Text Box 7"/>
            <p:cNvSpPr txBox="1">
              <a:spLocks noChangeArrowheads="1"/>
            </p:cNvSpPr>
            <p:nvPr/>
          </p:nvSpPr>
          <p:spPr bwMode="auto">
            <a:xfrm>
              <a:off x="5284" y="1979"/>
              <a:ext cx="227" cy="220"/>
            </a:xfrm>
            <a:prstGeom prst="rect">
              <a:avLst/>
            </a:prstGeom>
            <a:solidFill>
              <a:schemeClr val="accent1">
                <a:alpha val="49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9042" tIns="29521" rIns="59042" bIns="29521">
              <a:spAutoFit/>
            </a:bodyPr>
            <a:lstStyle>
              <a:lvl1pPr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9686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8896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8741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17951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6367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939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5511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0083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rtl="0">
                <a:lnSpc>
                  <a:spcPct val="100000"/>
                </a:lnSpc>
                <a:buFontTx/>
                <a:buNone/>
              </a:pPr>
              <a:r>
                <a:rPr lang="en-US" sz="1900" b="1">
                  <a:solidFill>
                    <a:schemeClr val="bg1"/>
                  </a:solidFill>
                  <a:latin typeface="Arial" pitchFamily="34" charset="0"/>
                </a:rPr>
                <a:t>E</a:t>
              </a:r>
            </a:p>
          </p:txBody>
        </p:sp>
        <p:grpSp>
          <p:nvGrpSpPr>
            <p:cNvPr id="785416" name="Group 8"/>
            <p:cNvGrpSpPr>
              <a:grpSpLocks/>
            </p:cNvGrpSpPr>
            <p:nvPr/>
          </p:nvGrpSpPr>
          <p:grpSpPr bwMode="auto">
            <a:xfrm>
              <a:off x="5057" y="3022"/>
              <a:ext cx="635" cy="421"/>
              <a:chOff x="11147" y="9589"/>
              <a:chExt cx="748" cy="512"/>
            </a:xfrm>
          </p:grpSpPr>
          <p:pic>
            <p:nvPicPr>
              <p:cNvPr id="785417" name="Picture 9" descr="96_well_microtest_plat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7" y="9589"/>
                <a:ext cx="748" cy="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5418" name="Text Box 10"/>
              <p:cNvSpPr txBox="1">
                <a:spLocks noChangeArrowheads="1"/>
              </p:cNvSpPr>
              <p:nvPr/>
            </p:nvSpPr>
            <p:spPr bwMode="auto">
              <a:xfrm>
                <a:off x="11363" y="9718"/>
                <a:ext cx="276" cy="267"/>
              </a:xfrm>
              <a:prstGeom prst="rect">
                <a:avLst/>
              </a:prstGeom>
              <a:solidFill>
                <a:schemeClr val="accent1">
                  <a:alpha val="49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9042" tIns="29521" rIns="59042" bIns="29521">
                <a:spAutoFit/>
              </a:bodyPr>
              <a:lstStyle>
                <a:lvl1pPr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rtl="0">
                  <a:lnSpc>
                    <a:spcPct val="100000"/>
                  </a:lnSpc>
                  <a:buFontTx/>
                  <a:buNone/>
                </a:pPr>
                <a:r>
                  <a:rPr lang="en-US" sz="1900" b="1">
                    <a:solidFill>
                      <a:schemeClr val="bg1"/>
                    </a:solidFill>
                    <a:latin typeface="Arial" pitchFamily="34" charset="0"/>
                  </a:rPr>
                  <a:t>R</a:t>
                </a:r>
              </a:p>
            </p:txBody>
          </p:sp>
        </p:grpSp>
        <p:pic>
          <p:nvPicPr>
            <p:cNvPr id="785419" name="Picture 11" descr="circle_ma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49" t="22224" r="5476" b="22112"/>
            <a:stretch>
              <a:fillRect/>
            </a:stretch>
          </p:blipFill>
          <p:spPr bwMode="auto">
            <a:xfrm>
              <a:off x="3422" y="1542"/>
              <a:ext cx="246" cy="1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5420" name="Oval 12"/>
            <p:cNvSpPr>
              <a:spLocks noChangeArrowheads="1"/>
            </p:cNvSpPr>
            <p:nvPr/>
          </p:nvSpPr>
          <p:spPr bwMode="auto">
            <a:xfrm>
              <a:off x="3422" y="1992"/>
              <a:ext cx="199" cy="212"/>
            </a:xfrm>
            <a:prstGeom prst="ellipse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9042" tIns="29521" rIns="59042" bIns="29521" anchor="ctr"/>
            <a:lstStyle/>
            <a:p>
              <a:pPr algn="ctr" defTabSz="588963">
                <a:lnSpc>
                  <a:spcPct val="100000"/>
                </a:lnSpc>
                <a:buFontTx/>
                <a:buNone/>
              </a:pPr>
              <a:r>
                <a:rPr lang="en-US" sz="1900" b="1"/>
                <a:t>G</a:t>
              </a:r>
            </a:p>
          </p:txBody>
        </p:sp>
        <p:pic>
          <p:nvPicPr>
            <p:cNvPr id="785421" name="Picture 13" descr="drug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2"/>
            <a:stretch>
              <a:fillRect/>
            </a:stretch>
          </p:blipFill>
          <p:spPr bwMode="auto">
            <a:xfrm>
              <a:off x="3422" y="2840"/>
              <a:ext cx="232" cy="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5422" name="Oval 14"/>
            <p:cNvSpPr>
              <a:spLocks noChangeArrowheads="1"/>
            </p:cNvSpPr>
            <p:nvPr/>
          </p:nvSpPr>
          <p:spPr bwMode="auto">
            <a:xfrm>
              <a:off x="3450" y="3136"/>
              <a:ext cx="199" cy="20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9042" tIns="29521" rIns="59042" bIns="29521" anchor="ctr"/>
            <a:lstStyle/>
            <a:p>
              <a:pPr algn="ctr" defTabSz="588963">
                <a:lnSpc>
                  <a:spcPct val="100000"/>
                </a:lnSpc>
                <a:buFontTx/>
                <a:buNone/>
              </a:pPr>
              <a:r>
                <a:rPr lang="en-US" sz="1900" b="1"/>
                <a:t>D</a:t>
              </a:r>
            </a:p>
          </p:txBody>
        </p:sp>
        <p:sp>
          <p:nvSpPr>
            <p:cNvPr id="785423" name="Oval 15"/>
            <p:cNvSpPr>
              <a:spLocks noChangeArrowheads="1"/>
            </p:cNvSpPr>
            <p:nvPr/>
          </p:nvSpPr>
          <p:spPr bwMode="auto">
            <a:xfrm>
              <a:off x="4159" y="1273"/>
              <a:ext cx="196" cy="207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9042" tIns="29521" rIns="59042" bIns="29521" anchor="ctr"/>
            <a:lstStyle/>
            <a:p>
              <a:pPr algn="ctr" defTabSz="588963">
                <a:lnSpc>
                  <a:spcPct val="100000"/>
                </a:lnSpc>
                <a:buFontTx/>
                <a:buNone/>
              </a:pPr>
              <a:r>
                <a:rPr lang="en-US" sz="1900" b="1"/>
                <a:t>C</a:t>
              </a:r>
            </a:p>
          </p:txBody>
        </p:sp>
        <p:sp>
          <p:nvSpPr>
            <p:cNvPr id="785424" name="Text Box 16"/>
            <p:cNvSpPr txBox="1">
              <a:spLocks noChangeArrowheads="1"/>
            </p:cNvSpPr>
            <p:nvPr/>
          </p:nvSpPr>
          <p:spPr bwMode="auto">
            <a:xfrm>
              <a:off x="4875" y="3158"/>
              <a:ext cx="16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9042" tIns="29521" rIns="59042" bIns="29521">
              <a:spAutoFit/>
            </a:bodyPr>
            <a:lstStyle>
              <a:lvl1pPr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9686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8896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8741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17951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6367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939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5511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0083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>
                <a:lnSpc>
                  <a:spcPct val="100000"/>
                </a:lnSpc>
                <a:buFontTx/>
                <a:buNone/>
              </a:pPr>
              <a:r>
                <a:rPr lang="en-US" sz="1900" b="1">
                  <a:latin typeface="Arial" pitchFamily="34" charset="0"/>
                </a:rPr>
                <a:t>=</a:t>
              </a:r>
            </a:p>
          </p:txBody>
        </p:sp>
        <p:sp>
          <p:nvSpPr>
            <p:cNvPr id="785425" name="Text Box 17"/>
            <p:cNvSpPr txBox="1">
              <a:spLocks noChangeArrowheads="1"/>
            </p:cNvSpPr>
            <p:nvPr/>
          </p:nvSpPr>
          <p:spPr bwMode="auto">
            <a:xfrm>
              <a:off x="4875" y="1978"/>
              <a:ext cx="16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9042" tIns="29521" rIns="59042" bIns="29521">
              <a:spAutoFit/>
            </a:bodyPr>
            <a:lstStyle>
              <a:lvl1pPr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29686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8896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8741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179513" algn="r" defTabSz="588963" rtl="1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6367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0939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5511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008313" algn="r" defTabSz="588963" rtl="1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>
                <a:lnSpc>
                  <a:spcPct val="100000"/>
                </a:lnSpc>
                <a:buFontTx/>
                <a:buNone/>
              </a:pPr>
              <a:r>
                <a:rPr lang="en-US" sz="1900" b="1">
                  <a:latin typeface="Arial" pitchFamily="34" charset="0"/>
                </a:rPr>
                <a:t>=</a:t>
              </a:r>
            </a:p>
          </p:txBody>
        </p:sp>
      </p:grpSp>
      <p:grpSp>
        <p:nvGrpSpPr>
          <p:cNvPr id="785427" name="Group 19"/>
          <p:cNvGrpSpPr>
            <a:grpSpLocks/>
          </p:cNvGrpSpPr>
          <p:nvPr/>
        </p:nvGrpSpPr>
        <p:grpSpPr bwMode="auto">
          <a:xfrm>
            <a:off x="3059113" y="1649413"/>
            <a:ext cx="3073400" cy="3575050"/>
            <a:chOff x="1927" y="1298"/>
            <a:chExt cx="1936" cy="2252"/>
          </a:xfrm>
        </p:grpSpPr>
        <p:sp>
          <p:nvSpPr>
            <p:cNvPr id="785428" name="Line 20"/>
            <p:cNvSpPr>
              <a:spLocks noChangeShapeType="1"/>
            </p:cNvSpPr>
            <p:nvPr/>
          </p:nvSpPr>
          <p:spPr bwMode="auto">
            <a:xfrm flipH="1">
              <a:off x="3768" y="2765"/>
              <a:ext cx="1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85429" name="Line 21"/>
            <p:cNvSpPr>
              <a:spLocks noChangeShapeType="1"/>
            </p:cNvSpPr>
            <p:nvPr/>
          </p:nvSpPr>
          <p:spPr bwMode="auto">
            <a:xfrm flipH="1" flipV="1">
              <a:off x="3768" y="1505"/>
              <a:ext cx="1" cy="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785430" name="Group 22"/>
            <p:cNvGrpSpPr>
              <a:grpSpLocks/>
            </p:cNvGrpSpPr>
            <p:nvPr/>
          </p:nvGrpSpPr>
          <p:grpSpPr bwMode="auto">
            <a:xfrm>
              <a:off x="1927" y="1298"/>
              <a:ext cx="1936" cy="2252"/>
              <a:chOff x="1919" y="1304"/>
              <a:chExt cx="1936" cy="2252"/>
            </a:xfrm>
          </p:grpSpPr>
          <p:pic>
            <p:nvPicPr>
              <p:cNvPr id="785431" name="Picture 23" descr="Crow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473" r="82500" b="46054"/>
              <a:stretch>
                <a:fillRect/>
              </a:stretch>
            </p:blipFill>
            <p:spPr bwMode="auto">
              <a:xfrm>
                <a:off x="2438" y="1616"/>
                <a:ext cx="681" cy="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5432" name="Group 24"/>
              <p:cNvGrpSpPr>
                <a:grpSpLocks/>
              </p:cNvGrpSpPr>
              <p:nvPr/>
            </p:nvGrpSpPr>
            <p:grpSpPr bwMode="auto">
              <a:xfrm rot="-2850916">
                <a:off x="1895" y="1328"/>
                <a:ext cx="388" cy="339"/>
                <a:chOff x="14021" y="15307"/>
                <a:chExt cx="590" cy="545"/>
              </a:xfrm>
            </p:grpSpPr>
            <p:sp>
              <p:nvSpPr>
                <p:cNvPr id="785433" name="Oval 25"/>
                <p:cNvSpPr>
                  <a:spLocks noChangeArrowheads="1"/>
                </p:cNvSpPr>
                <p:nvPr/>
              </p:nvSpPr>
              <p:spPr bwMode="auto">
                <a:xfrm rot="5400000">
                  <a:off x="14225" y="15466"/>
                  <a:ext cx="182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>
                        <a:gamma/>
                        <a:shade val="46275"/>
                        <a:invGamma/>
                      </a:srgbClr>
                    </a:gs>
                    <a:gs pos="100000">
                      <a:srgbClr val="00FF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434" name="Oval 26"/>
                <p:cNvSpPr>
                  <a:spLocks noChangeArrowheads="1"/>
                </p:cNvSpPr>
                <p:nvPr/>
              </p:nvSpPr>
              <p:spPr bwMode="auto">
                <a:xfrm rot="5400000">
                  <a:off x="14225" y="15103"/>
                  <a:ext cx="181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FF">
                        <a:gamma/>
                        <a:shade val="46275"/>
                        <a:invGamma/>
                      </a:srgbClr>
                    </a:gs>
                    <a:gs pos="100000">
                      <a:srgbClr val="00CC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435" name="Oval 27"/>
                <p:cNvSpPr>
                  <a:spLocks noChangeArrowheads="1"/>
                </p:cNvSpPr>
                <p:nvPr/>
              </p:nvSpPr>
              <p:spPr bwMode="auto">
                <a:xfrm rot="5400000">
                  <a:off x="14225" y="15285"/>
                  <a:ext cx="182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>
                        <a:gamma/>
                        <a:shade val="46275"/>
                        <a:invGamma/>
                      </a:srgbClr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43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159" y="15468"/>
                  <a:ext cx="409" cy="262"/>
                </a:xfrm>
                <a:prstGeom prst="rect">
                  <a:avLst/>
                </a:prstGeom>
                <a:solidFill>
                  <a:schemeClr val="accent1">
                    <a:alpha val="53999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9042" tIns="29521" rIns="59042" bIns="29521">
                  <a:spAutoFit/>
                </a:bodyPr>
                <a:lstStyle>
                  <a:lvl1pPr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2968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5889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874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1795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6367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0939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5511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0083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rtl="0">
                    <a:lnSpc>
                      <a:spcPct val="100000"/>
                    </a:lnSpc>
                    <a:buFontTx/>
                    <a:buNone/>
                  </a:pPr>
                  <a:r>
                    <a:rPr lang="en-US" sz="1300" b="1">
                      <a:latin typeface="Arial" pitchFamily="34" charset="0"/>
                    </a:rPr>
                    <a:t>M</a:t>
                  </a:r>
                  <a:r>
                    <a:rPr lang="en-US" sz="1000" b="1" baseline="-25000">
                      <a:latin typeface="Arial" pitchFamily="34" charset="0"/>
                    </a:rPr>
                    <a:t>ED</a:t>
                  </a:r>
                </a:p>
              </p:txBody>
            </p:sp>
          </p:grpSp>
          <p:pic>
            <p:nvPicPr>
              <p:cNvPr id="785437" name="Picture 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58" t="7649" r="75253" b="77930"/>
              <a:stretch>
                <a:fillRect/>
              </a:stretch>
            </p:blipFill>
            <p:spPr bwMode="auto">
              <a:xfrm>
                <a:off x="2426" y="1842"/>
                <a:ext cx="702" cy="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5438" name="Line 30"/>
              <p:cNvSpPr>
                <a:spLocks noChangeShapeType="1"/>
              </p:cNvSpPr>
              <p:nvPr/>
            </p:nvSpPr>
            <p:spPr bwMode="auto">
              <a:xfrm flipH="1" flipV="1">
                <a:off x="2225" y="2226"/>
                <a:ext cx="9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pic>
            <p:nvPicPr>
              <p:cNvPr id="785439" name="Picture 3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26" t="8189" r="75456" b="76581"/>
              <a:stretch>
                <a:fillRect/>
              </a:stretch>
            </p:blipFill>
            <p:spPr bwMode="auto">
              <a:xfrm>
                <a:off x="2442" y="2893"/>
                <a:ext cx="681" cy="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5440" name="Line 32"/>
              <p:cNvSpPr>
                <a:spLocks noChangeShapeType="1"/>
              </p:cNvSpPr>
              <p:nvPr/>
            </p:nvSpPr>
            <p:spPr bwMode="auto">
              <a:xfrm flipH="1" flipV="1">
                <a:off x="2253" y="3255"/>
                <a:ext cx="84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41" name="Oval 33"/>
              <p:cNvSpPr>
                <a:spLocks noChangeArrowheads="1"/>
              </p:cNvSpPr>
              <p:nvPr/>
            </p:nvSpPr>
            <p:spPr bwMode="auto">
              <a:xfrm>
                <a:off x="2537" y="1626"/>
                <a:ext cx="196" cy="207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C</a:t>
                </a:r>
                <a:r>
                  <a:rPr lang="en-US" sz="1300" baseline="-25000"/>
                  <a:t>1</a:t>
                </a:r>
              </a:p>
            </p:txBody>
          </p:sp>
          <p:sp>
            <p:nvSpPr>
              <p:cNvPr id="785442" name="Oval 34"/>
              <p:cNvSpPr>
                <a:spLocks noChangeArrowheads="1"/>
              </p:cNvSpPr>
              <p:nvPr/>
            </p:nvSpPr>
            <p:spPr bwMode="auto">
              <a:xfrm>
                <a:off x="2875" y="1626"/>
                <a:ext cx="199" cy="207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C</a:t>
                </a:r>
                <a:r>
                  <a:rPr lang="en-US" sz="1300" baseline="-25000"/>
                  <a:t>2</a:t>
                </a:r>
              </a:p>
            </p:txBody>
          </p:sp>
          <p:sp>
            <p:nvSpPr>
              <p:cNvPr id="785443" name="Oval 35"/>
              <p:cNvSpPr>
                <a:spLocks noChangeArrowheads="1"/>
              </p:cNvSpPr>
              <p:nvPr/>
            </p:nvSpPr>
            <p:spPr bwMode="auto">
              <a:xfrm>
                <a:off x="2197" y="1957"/>
                <a:ext cx="197" cy="208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G</a:t>
                </a:r>
                <a:r>
                  <a:rPr lang="en-US" sz="1300" baseline="-25000"/>
                  <a:t>1</a:t>
                </a:r>
              </a:p>
            </p:txBody>
          </p:sp>
          <p:sp>
            <p:nvSpPr>
              <p:cNvPr id="785444" name="Oval 36"/>
              <p:cNvSpPr>
                <a:spLocks noChangeArrowheads="1"/>
              </p:cNvSpPr>
              <p:nvPr/>
            </p:nvSpPr>
            <p:spPr bwMode="auto">
              <a:xfrm>
                <a:off x="2197" y="2284"/>
                <a:ext cx="197" cy="212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G</a:t>
                </a:r>
                <a:r>
                  <a:rPr lang="en-US" sz="1300" baseline="-25000"/>
                  <a:t>2</a:t>
                </a:r>
              </a:p>
            </p:txBody>
          </p:sp>
          <p:sp>
            <p:nvSpPr>
              <p:cNvPr id="785445" name="Oval 37"/>
              <p:cNvSpPr>
                <a:spLocks noChangeArrowheads="1"/>
              </p:cNvSpPr>
              <p:nvPr/>
            </p:nvSpPr>
            <p:spPr bwMode="auto">
              <a:xfrm>
                <a:off x="2197" y="2986"/>
                <a:ext cx="199" cy="207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D</a:t>
                </a:r>
                <a:r>
                  <a:rPr lang="en-US" sz="1300" baseline="-25000"/>
                  <a:t>1</a:t>
                </a:r>
              </a:p>
            </p:txBody>
          </p:sp>
          <p:sp>
            <p:nvSpPr>
              <p:cNvPr id="785446" name="Oval 38"/>
              <p:cNvSpPr>
                <a:spLocks noChangeArrowheads="1"/>
              </p:cNvSpPr>
              <p:nvPr/>
            </p:nvSpPr>
            <p:spPr bwMode="auto">
              <a:xfrm>
                <a:off x="2197" y="3317"/>
                <a:ext cx="199" cy="207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D</a:t>
                </a:r>
                <a:r>
                  <a:rPr lang="en-US" sz="1300" baseline="-25000"/>
                  <a:t>2</a:t>
                </a:r>
              </a:p>
            </p:txBody>
          </p:sp>
          <p:sp>
            <p:nvSpPr>
              <p:cNvPr id="785447" name="Line 39"/>
              <p:cNvSpPr>
                <a:spLocks noChangeShapeType="1"/>
              </p:cNvSpPr>
              <p:nvPr/>
            </p:nvSpPr>
            <p:spPr bwMode="auto">
              <a:xfrm flipH="1" flipV="1">
                <a:off x="2824" y="1661"/>
                <a:ext cx="1" cy="18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48" name="Text Box 40"/>
              <p:cNvSpPr txBox="1">
                <a:spLocks noChangeArrowheads="1"/>
              </p:cNvSpPr>
              <p:nvPr/>
            </p:nvSpPr>
            <p:spPr bwMode="auto">
              <a:xfrm>
                <a:off x="2454" y="1330"/>
                <a:ext cx="640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CC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>
                <a:spAutoFit/>
              </a:bodyPr>
              <a:lstStyle>
                <a:lvl1pPr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rtl="0">
                  <a:lnSpc>
                    <a:spcPct val="100000"/>
                  </a:lnSpc>
                  <a:buFontTx/>
                  <a:buNone/>
                </a:pPr>
                <a:r>
                  <a:rPr lang="en-US" sz="1300" b="1">
                    <a:latin typeface="Trebuchet MS" pitchFamily="34" charset="0"/>
                  </a:rPr>
                  <a:t>Co-modules</a:t>
                </a:r>
              </a:p>
            </p:txBody>
          </p:sp>
          <p:sp>
            <p:nvSpPr>
              <p:cNvPr id="785449" name="Line 41"/>
              <p:cNvSpPr>
                <a:spLocks noChangeShapeType="1"/>
              </p:cNvSpPr>
              <p:nvPr/>
            </p:nvSpPr>
            <p:spPr bwMode="auto">
              <a:xfrm flipV="1">
                <a:off x="2314" y="3193"/>
                <a:ext cx="1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50" name="Line 42"/>
              <p:cNvSpPr>
                <a:spLocks noChangeShapeType="1"/>
              </p:cNvSpPr>
              <p:nvPr/>
            </p:nvSpPr>
            <p:spPr bwMode="auto">
              <a:xfrm flipV="1">
                <a:off x="2314" y="2504"/>
                <a:ext cx="1" cy="4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51" name="Line 43"/>
              <p:cNvSpPr>
                <a:spLocks noChangeShapeType="1"/>
              </p:cNvSpPr>
              <p:nvPr/>
            </p:nvSpPr>
            <p:spPr bwMode="auto">
              <a:xfrm flipV="1">
                <a:off x="2314" y="2173"/>
                <a:ext cx="1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52" name="Line 44"/>
              <p:cNvSpPr>
                <a:spLocks noChangeShapeType="1"/>
              </p:cNvSpPr>
              <p:nvPr/>
            </p:nvSpPr>
            <p:spPr bwMode="auto">
              <a:xfrm flipV="1">
                <a:off x="2314" y="1723"/>
                <a:ext cx="1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53" name="Line 45"/>
              <p:cNvSpPr>
                <a:spLocks noChangeShapeType="1"/>
              </p:cNvSpPr>
              <p:nvPr/>
            </p:nvSpPr>
            <p:spPr bwMode="auto">
              <a:xfrm flipH="1">
                <a:off x="2740" y="1723"/>
                <a:ext cx="1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54" name="Line 46"/>
              <p:cNvSpPr>
                <a:spLocks noChangeShapeType="1"/>
              </p:cNvSpPr>
              <p:nvPr/>
            </p:nvSpPr>
            <p:spPr bwMode="auto">
              <a:xfrm flipH="1">
                <a:off x="2314" y="1723"/>
                <a:ext cx="19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55" name="Line 47"/>
              <p:cNvSpPr>
                <a:spLocks noChangeShapeType="1"/>
              </p:cNvSpPr>
              <p:nvPr/>
            </p:nvSpPr>
            <p:spPr bwMode="auto">
              <a:xfrm flipH="1" flipV="1">
                <a:off x="2230" y="1630"/>
                <a:ext cx="84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785456" name="Group 48"/>
              <p:cNvGrpSpPr>
                <a:grpSpLocks/>
              </p:cNvGrpSpPr>
              <p:nvPr/>
            </p:nvGrpSpPr>
            <p:grpSpPr bwMode="auto">
              <a:xfrm>
                <a:off x="3191" y="1511"/>
                <a:ext cx="664" cy="1475"/>
                <a:chOff x="3191" y="1511"/>
                <a:chExt cx="664" cy="1475"/>
              </a:xfrm>
            </p:grpSpPr>
            <p:sp>
              <p:nvSpPr>
                <p:cNvPr id="785457" name="Rectangle 49"/>
                <p:cNvSpPr>
                  <a:spLocks noChangeArrowheads="1"/>
                </p:cNvSpPr>
                <p:nvPr/>
              </p:nvSpPr>
              <p:spPr bwMode="auto">
                <a:xfrm>
                  <a:off x="3684" y="1547"/>
                  <a:ext cx="171" cy="194"/>
                </a:xfrm>
                <a:prstGeom prst="rect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458" name="Rectangle 50"/>
                <p:cNvSpPr>
                  <a:spLocks noChangeArrowheads="1"/>
                </p:cNvSpPr>
                <p:nvPr/>
              </p:nvSpPr>
              <p:spPr bwMode="auto">
                <a:xfrm>
                  <a:off x="3684" y="2822"/>
                  <a:ext cx="171" cy="164"/>
                </a:xfrm>
                <a:prstGeom prst="rect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459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3332" y="1511"/>
                  <a:ext cx="435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7854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220" y="1511"/>
                  <a:ext cx="112" cy="15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78546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3304" y="2774"/>
                  <a:ext cx="465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7854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191" y="2774"/>
                  <a:ext cx="113" cy="15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</p:grpSp>
      </p:grpSp>
      <p:grpSp>
        <p:nvGrpSpPr>
          <p:cNvPr id="785463" name="Group 55"/>
          <p:cNvGrpSpPr>
            <a:grpSpLocks/>
          </p:cNvGrpSpPr>
          <p:nvPr/>
        </p:nvGrpSpPr>
        <p:grpSpPr bwMode="auto">
          <a:xfrm>
            <a:off x="257175" y="1560513"/>
            <a:ext cx="7165975" cy="4149725"/>
            <a:chOff x="162" y="1242"/>
            <a:chExt cx="4514" cy="2614"/>
          </a:xfrm>
        </p:grpSpPr>
        <p:grpSp>
          <p:nvGrpSpPr>
            <p:cNvPr id="785464" name="Group 56"/>
            <p:cNvGrpSpPr>
              <a:grpSpLocks/>
            </p:cNvGrpSpPr>
            <p:nvPr/>
          </p:nvGrpSpPr>
          <p:grpSpPr bwMode="auto">
            <a:xfrm>
              <a:off x="162" y="1242"/>
              <a:ext cx="1650" cy="2614"/>
              <a:chOff x="162" y="1242"/>
              <a:chExt cx="1650" cy="2614"/>
            </a:xfrm>
          </p:grpSpPr>
          <p:pic>
            <p:nvPicPr>
              <p:cNvPr id="785465" name="Picture 57" descr="Crow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37" t="22473" r="12415" b="52431"/>
              <a:stretch>
                <a:fillRect/>
              </a:stretch>
            </p:blipFill>
            <p:spPr bwMode="auto">
              <a:xfrm>
                <a:off x="650" y="2752"/>
                <a:ext cx="1152" cy="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466" name="Picture 58" descr="Crow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37" t="22473" r="12415" b="52431"/>
              <a:stretch>
                <a:fillRect/>
              </a:stretch>
            </p:blipFill>
            <p:spPr bwMode="auto">
              <a:xfrm>
                <a:off x="633" y="1480"/>
                <a:ext cx="1152" cy="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5467" name="Group 59"/>
              <p:cNvGrpSpPr>
                <a:grpSpLocks/>
              </p:cNvGrpSpPr>
              <p:nvPr/>
            </p:nvGrpSpPr>
            <p:grpSpPr bwMode="auto">
              <a:xfrm rot="-2713273">
                <a:off x="143" y="2601"/>
                <a:ext cx="393" cy="227"/>
                <a:chOff x="15291" y="15370"/>
                <a:chExt cx="590" cy="363"/>
              </a:xfrm>
            </p:grpSpPr>
            <p:sp>
              <p:nvSpPr>
                <p:cNvPr id="785468" name="Oval 60"/>
                <p:cNvSpPr>
                  <a:spLocks noChangeArrowheads="1"/>
                </p:cNvSpPr>
                <p:nvPr/>
              </p:nvSpPr>
              <p:spPr bwMode="auto">
                <a:xfrm rot="5400000">
                  <a:off x="15495" y="15166"/>
                  <a:ext cx="181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469" name="Oval 61"/>
                <p:cNvSpPr>
                  <a:spLocks noChangeArrowheads="1"/>
                </p:cNvSpPr>
                <p:nvPr/>
              </p:nvSpPr>
              <p:spPr bwMode="auto">
                <a:xfrm rot="5400000">
                  <a:off x="15495" y="15347"/>
                  <a:ext cx="182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00"/>
                    </a:gs>
                    <a:gs pos="100000">
                      <a:srgbClr val="00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47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5431" y="15412"/>
                  <a:ext cx="316" cy="260"/>
                </a:xfrm>
                <a:prstGeom prst="rect">
                  <a:avLst/>
                </a:prstGeom>
                <a:solidFill>
                  <a:schemeClr val="accent1">
                    <a:alpha val="53999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9042" tIns="29521" rIns="59042" bIns="29521">
                  <a:spAutoFit/>
                </a:bodyPr>
                <a:lstStyle>
                  <a:lvl1pPr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2968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5889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874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1795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6367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0939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5511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0083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rtl="0">
                    <a:lnSpc>
                      <a:spcPct val="100000"/>
                    </a:lnSpc>
                    <a:buFontTx/>
                    <a:buNone/>
                  </a:pPr>
                  <a:r>
                    <a:rPr lang="en-US" sz="1300" b="1">
                      <a:latin typeface="Arial" pitchFamily="34" charset="0"/>
                    </a:rPr>
                    <a:t>M</a:t>
                  </a:r>
                  <a:r>
                    <a:rPr lang="en-US" sz="1000" b="1" baseline="-25000">
                      <a:latin typeface="Arial" pitchFamily="34" charset="0"/>
                    </a:rPr>
                    <a:t>D</a:t>
                  </a:r>
                </a:p>
              </p:txBody>
            </p:sp>
          </p:grpSp>
          <p:pic>
            <p:nvPicPr>
              <p:cNvPr id="785471" name="Picture 6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89" t="48505" r="19977" b="35815"/>
              <a:stretch>
                <a:fillRect/>
              </a:stretch>
            </p:blipFill>
            <p:spPr bwMode="auto">
              <a:xfrm>
                <a:off x="657" y="3022"/>
                <a:ext cx="1135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5472" name="Line 64"/>
              <p:cNvSpPr>
                <a:spLocks noChangeShapeType="1"/>
              </p:cNvSpPr>
              <p:nvPr/>
            </p:nvSpPr>
            <p:spPr bwMode="auto">
              <a:xfrm>
                <a:off x="509" y="3480"/>
                <a:ext cx="1303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73" name="Oval 65"/>
              <p:cNvSpPr>
                <a:spLocks noChangeArrowheads="1"/>
              </p:cNvSpPr>
              <p:nvPr/>
            </p:nvSpPr>
            <p:spPr bwMode="auto">
              <a:xfrm>
                <a:off x="425" y="3180"/>
                <a:ext cx="196" cy="207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D</a:t>
                </a:r>
                <a:r>
                  <a:rPr lang="en-US" sz="1300" baseline="-25000"/>
                  <a:t>3</a:t>
                </a:r>
              </a:p>
            </p:txBody>
          </p:sp>
          <p:sp>
            <p:nvSpPr>
              <p:cNvPr id="785474" name="Oval 66"/>
              <p:cNvSpPr>
                <a:spLocks noChangeArrowheads="1"/>
              </p:cNvSpPr>
              <p:nvPr/>
            </p:nvSpPr>
            <p:spPr bwMode="auto">
              <a:xfrm>
                <a:off x="425" y="3568"/>
                <a:ext cx="196" cy="212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D</a:t>
                </a:r>
                <a:r>
                  <a:rPr lang="en-US" sz="1300" baseline="-25000"/>
                  <a:t>4</a:t>
                </a:r>
              </a:p>
            </p:txBody>
          </p:sp>
          <p:sp>
            <p:nvSpPr>
              <p:cNvPr id="785475" name="Oval 67"/>
              <p:cNvSpPr>
                <a:spLocks noChangeArrowheads="1"/>
              </p:cNvSpPr>
              <p:nvPr/>
            </p:nvSpPr>
            <p:spPr bwMode="auto">
              <a:xfrm>
                <a:off x="1187" y="2787"/>
                <a:ext cx="196" cy="212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C</a:t>
                </a:r>
                <a:r>
                  <a:rPr lang="en-US" sz="1300" baseline="-25000"/>
                  <a:t>5</a:t>
                </a:r>
              </a:p>
            </p:txBody>
          </p:sp>
          <p:sp>
            <p:nvSpPr>
              <p:cNvPr id="785476" name="Oval 68"/>
              <p:cNvSpPr>
                <a:spLocks noChangeArrowheads="1"/>
              </p:cNvSpPr>
              <p:nvPr/>
            </p:nvSpPr>
            <p:spPr bwMode="auto">
              <a:xfrm>
                <a:off x="1526" y="2787"/>
                <a:ext cx="199" cy="212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C</a:t>
                </a:r>
                <a:r>
                  <a:rPr lang="en-US" sz="1300" baseline="-25000"/>
                  <a:t>6</a:t>
                </a:r>
              </a:p>
            </p:txBody>
          </p:sp>
          <p:grpSp>
            <p:nvGrpSpPr>
              <p:cNvPr id="785477" name="Group 69"/>
              <p:cNvGrpSpPr>
                <a:grpSpLocks/>
              </p:cNvGrpSpPr>
              <p:nvPr/>
            </p:nvGrpSpPr>
            <p:grpSpPr bwMode="auto">
              <a:xfrm rot="-2506776">
                <a:off x="162" y="1299"/>
                <a:ext cx="370" cy="243"/>
                <a:chOff x="14692" y="15370"/>
                <a:chExt cx="589" cy="363"/>
              </a:xfrm>
            </p:grpSpPr>
            <p:sp>
              <p:nvSpPr>
                <p:cNvPr id="785478" name="Oval 70"/>
                <p:cNvSpPr>
                  <a:spLocks noChangeArrowheads="1"/>
                </p:cNvSpPr>
                <p:nvPr/>
              </p:nvSpPr>
              <p:spPr bwMode="auto">
                <a:xfrm rot="5400000">
                  <a:off x="14896" y="15347"/>
                  <a:ext cx="182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>
                        <a:gamma/>
                        <a:shade val="46275"/>
                        <a:invGamma/>
                      </a:srgbClr>
                    </a:gs>
                    <a:gs pos="100000">
                      <a:srgbClr val="FF66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479" name="Oval 71"/>
                <p:cNvSpPr>
                  <a:spLocks noChangeArrowheads="1"/>
                </p:cNvSpPr>
                <p:nvPr/>
              </p:nvSpPr>
              <p:spPr bwMode="auto">
                <a:xfrm rot="5400000">
                  <a:off x="14896" y="15166"/>
                  <a:ext cx="181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FF">
                        <a:gamma/>
                        <a:shade val="46275"/>
                        <a:invGamma/>
                      </a:srgbClr>
                    </a:gs>
                    <a:gs pos="100000">
                      <a:srgbClr val="00CC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48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4827" y="15415"/>
                  <a:ext cx="319" cy="243"/>
                </a:xfrm>
                <a:prstGeom prst="rect">
                  <a:avLst/>
                </a:prstGeom>
                <a:solidFill>
                  <a:schemeClr val="accent1">
                    <a:alpha val="53999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59042" tIns="29521" rIns="59042" bIns="29521">
                  <a:spAutoFit/>
                </a:bodyPr>
                <a:lstStyle>
                  <a:lvl1pPr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2968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5889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874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1795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6367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0939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5511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0083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rtl="0">
                    <a:lnSpc>
                      <a:spcPct val="100000"/>
                    </a:lnSpc>
                    <a:buFontTx/>
                    <a:buNone/>
                  </a:pPr>
                  <a:r>
                    <a:rPr lang="en-US" sz="1300" b="1">
                      <a:latin typeface="Arial" pitchFamily="34" charset="0"/>
                    </a:rPr>
                    <a:t>M</a:t>
                  </a:r>
                  <a:r>
                    <a:rPr lang="en-US" sz="1000" b="1" baseline="-25000">
                      <a:latin typeface="Arial" pitchFamily="34" charset="0"/>
                    </a:rPr>
                    <a:t>E</a:t>
                  </a:r>
                </a:p>
              </p:txBody>
            </p:sp>
          </p:grpSp>
          <p:pic>
            <p:nvPicPr>
              <p:cNvPr id="785481" name="Picture 7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89" t="74330" r="19977" b="14218"/>
              <a:stretch>
                <a:fillRect/>
              </a:stretch>
            </p:blipFill>
            <p:spPr bwMode="auto">
              <a:xfrm>
                <a:off x="644" y="1749"/>
                <a:ext cx="1135" cy="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5482" name="Line 74"/>
              <p:cNvSpPr>
                <a:spLocks noChangeShapeType="1"/>
              </p:cNvSpPr>
              <p:nvPr/>
            </p:nvSpPr>
            <p:spPr bwMode="auto">
              <a:xfrm>
                <a:off x="448" y="2173"/>
                <a:ext cx="132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83" name="Oval 75"/>
              <p:cNvSpPr>
                <a:spLocks noChangeArrowheads="1"/>
              </p:cNvSpPr>
              <p:nvPr/>
            </p:nvSpPr>
            <p:spPr bwMode="auto">
              <a:xfrm>
                <a:off x="422" y="1812"/>
                <a:ext cx="197" cy="212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G</a:t>
                </a:r>
                <a:r>
                  <a:rPr lang="en-US" sz="1300" baseline="-25000"/>
                  <a:t>3</a:t>
                </a:r>
              </a:p>
            </p:txBody>
          </p:sp>
          <p:sp>
            <p:nvSpPr>
              <p:cNvPr id="785484" name="Oval 76"/>
              <p:cNvSpPr>
                <a:spLocks noChangeArrowheads="1"/>
              </p:cNvSpPr>
              <p:nvPr/>
            </p:nvSpPr>
            <p:spPr bwMode="auto">
              <a:xfrm>
                <a:off x="420" y="2231"/>
                <a:ext cx="196" cy="212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G</a:t>
                </a:r>
                <a:r>
                  <a:rPr lang="en-US" sz="1300" baseline="-25000"/>
                  <a:t>4</a:t>
                </a:r>
              </a:p>
            </p:txBody>
          </p:sp>
          <p:sp>
            <p:nvSpPr>
              <p:cNvPr id="785485" name="Oval 77"/>
              <p:cNvSpPr>
                <a:spLocks noChangeArrowheads="1"/>
              </p:cNvSpPr>
              <p:nvPr/>
            </p:nvSpPr>
            <p:spPr bwMode="auto">
              <a:xfrm>
                <a:off x="675" y="1511"/>
                <a:ext cx="198" cy="212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C</a:t>
                </a:r>
                <a:r>
                  <a:rPr lang="en-US" sz="1300" baseline="-25000"/>
                  <a:t>3</a:t>
                </a:r>
              </a:p>
            </p:txBody>
          </p:sp>
          <p:sp>
            <p:nvSpPr>
              <p:cNvPr id="785486" name="Oval 78"/>
              <p:cNvSpPr>
                <a:spLocks noChangeArrowheads="1"/>
              </p:cNvSpPr>
              <p:nvPr/>
            </p:nvSpPr>
            <p:spPr bwMode="auto">
              <a:xfrm>
                <a:off x="929" y="1511"/>
                <a:ext cx="199" cy="212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 anchor="ctr"/>
              <a:lstStyle/>
              <a:p>
                <a:pPr algn="ctr" defTabSz="2952750">
                  <a:lnSpc>
                    <a:spcPct val="100000"/>
                  </a:lnSpc>
                  <a:buFontTx/>
                  <a:buNone/>
                </a:pPr>
                <a:r>
                  <a:rPr lang="en-US" sz="1300"/>
                  <a:t>C</a:t>
                </a:r>
                <a:r>
                  <a:rPr lang="en-US" sz="1300" baseline="-25000"/>
                  <a:t>4</a:t>
                </a:r>
              </a:p>
            </p:txBody>
          </p:sp>
          <p:sp>
            <p:nvSpPr>
              <p:cNvPr id="785487" name="Text Box 79"/>
              <p:cNvSpPr txBox="1">
                <a:spLocks noChangeArrowheads="1"/>
              </p:cNvSpPr>
              <p:nvPr/>
            </p:nvSpPr>
            <p:spPr bwMode="auto">
              <a:xfrm>
                <a:off x="815" y="1242"/>
                <a:ext cx="768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CC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>
                <a:spAutoFit/>
              </a:bodyPr>
              <a:lstStyle>
                <a:lvl1pPr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rtl="0">
                  <a:lnSpc>
                    <a:spcPct val="100000"/>
                  </a:lnSpc>
                  <a:buFontTx/>
                  <a:buNone/>
                </a:pPr>
                <a:r>
                  <a:rPr lang="en-US" sz="1300" b="1">
                    <a:latin typeface="Trebuchet MS" pitchFamily="34" charset="0"/>
                  </a:rPr>
                  <a:t>Gene-modules</a:t>
                </a:r>
              </a:p>
            </p:txBody>
          </p:sp>
          <p:sp>
            <p:nvSpPr>
              <p:cNvPr id="785488" name="Line 80"/>
              <p:cNvSpPr>
                <a:spLocks noChangeShapeType="1"/>
              </p:cNvSpPr>
              <p:nvPr/>
            </p:nvSpPr>
            <p:spPr bwMode="auto">
              <a:xfrm flipV="1">
                <a:off x="532" y="1604"/>
                <a:ext cx="1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89" name="Line 81"/>
              <p:cNvSpPr>
                <a:spLocks noChangeShapeType="1"/>
              </p:cNvSpPr>
              <p:nvPr/>
            </p:nvSpPr>
            <p:spPr bwMode="auto">
              <a:xfrm flipH="1">
                <a:off x="532" y="1604"/>
                <a:ext cx="1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90" name="Line 82"/>
              <p:cNvSpPr>
                <a:spLocks noChangeShapeType="1"/>
              </p:cNvSpPr>
              <p:nvPr/>
            </p:nvSpPr>
            <p:spPr bwMode="auto">
              <a:xfrm flipH="1" flipV="1">
                <a:off x="448" y="1511"/>
                <a:ext cx="84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91" name="Line 83"/>
              <p:cNvSpPr>
                <a:spLocks noChangeShapeType="1"/>
              </p:cNvSpPr>
              <p:nvPr/>
            </p:nvSpPr>
            <p:spPr bwMode="auto">
              <a:xfrm>
                <a:off x="532" y="2024"/>
                <a:ext cx="1" cy="2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92" name="Line 84"/>
              <p:cNvSpPr>
                <a:spLocks noChangeShapeType="1"/>
              </p:cNvSpPr>
              <p:nvPr/>
            </p:nvSpPr>
            <p:spPr bwMode="auto">
              <a:xfrm flipH="1">
                <a:off x="871" y="1604"/>
                <a:ext cx="5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93" name="Line 85"/>
              <p:cNvSpPr>
                <a:spLocks noChangeShapeType="1"/>
              </p:cNvSpPr>
              <p:nvPr/>
            </p:nvSpPr>
            <p:spPr bwMode="auto">
              <a:xfrm flipV="1">
                <a:off x="535" y="3387"/>
                <a:ext cx="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94" name="Line 86"/>
              <p:cNvSpPr>
                <a:spLocks noChangeShapeType="1"/>
              </p:cNvSpPr>
              <p:nvPr/>
            </p:nvSpPr>
            <p:spPr bwMode="auto">
              <a:xfrm flipH="1">
                <a:off x="1386" y="2911"/>
                <a:ext cx="1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95" name="Line 87"/>
              <p:cNvSpPr>
                <a:spLocks noChangeShapeType="1"/>
              </p:cNvSpPr>
              <p:nvPr/>
            </p:nvSpPr>
            <p:spPr bwMode="auto">
              <a:xfrm flipH="1">
                <a:off x="537" y="2911"/>
                <a:ext cx="65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96" name="Line 88"/>
              <p:cNvSpPr>
                <a:spLocks noChangeShapeType="1"/>
              </p:cNvSpPr>
              <p:nvPr/>
            </p:nvSpPr>
            <p:spPr bwMode="auto">
              <a:xfrm>
                <a:off x="537" y="2911"/>
                <a:ext cx="1" cy="2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97" name="Line 89"/>
              <p:cNvSpPr>
                <a:spLocks noChangeShapeType="1"/>
              </p:cNvSpPr>
              <p:nvPr/>
            </p:nvSpPr>
            <p:spPr bwMode="auto">
              <a:xfrm flipH="1" flipV="1">
                <a:off x="453" y="2818"/>
                <a:ext cx="84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98" name="Line 90"/>
              <p:cNvSpPr>
                <a:spLocks noChangeShapeType="1"/>
              </p:cNvSpPr>
              <p:nvPr/>
            </p:nvSpPr>
            <p:spPr bwMode="auto">
              <a:xfrm flipH="1">
                <a:off x="927" y="1604"/>
                <a:ext cx="2" cy="21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499" name="Line 91"/>
              <p:cNvSpPr>
                <a:spLocks noChangeShapeType="1"/>
              </p:cNvSpPr>
              <p:nvPr/>
            </p:nvSpPr>
            <p:spPr bwMode="auto">
              <a:xfrm flipH="1">
                <a:off x="1126" y="1630"/>
                <a:ext cx="1" cy="2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00" name="Line 92"/>
              <p:cNvSpPr>
                <a:spLocks noChangeShapeType="1"/>
              </p:cNvSpPr>
              <p:nvPr/>
            </p:nvSpPr>
            <p:spPr bwMode="auto">
              <a:xfrm>
                <a:off x="1485" y="1666"/>
                <a:ext cx="26" cy="2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01" name="Text Box 93"/>
              <p:cNvSpPr txBox="1">
                <a:spLocks noChangeArrowheads="1"/>
              </p:cNvSpPr>
              <p:nvPr/>
            </p:nvSpPr>
            <p:spPr bwMode="auto">
              <a:xfrm>
                <a:off x="839" y="2568"/>
                <a:ext cx="741" cy="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>
                <a:spAutoFit/>
              </a:bodyPr>
              <a:lstStyle>
                <a:lvl1pPr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2952750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2952750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rtl="0">
                  <a:lnSpc>
                    <a:spcPct val="100000"/>
                  </a:lnSpc>
                  <a:buFontTx/>
                  <a:buNone/>
                </a:pPr>
                <a:r>
                  <a:rPr lang="en-US" sz="1300" b="1">
                    <a:latin typeface="Trebuchet MS" pitchFamily="34" charset="0"/>
                  </a:rPr>
                  <a:t>Drug-modules</a:t>
                </a:r>
              </a:p>
            </p:txBody>
          </p:sp>
        </p:grpSp>
        <p:grpSp>
          <p:nvGrpSpPr>
            <p:cNvPr id="785502" name="Group 94"/>
            <p:cNvGrpSpPr>
              <a:grpSpLocks/>
            </p:cNvGrpSpPr>
            <p:nvPr/>
          </p:nvGrpSpPr>
          <p:grpSpPr bwMode="auto">
            <a:xfrm>
              <a:off x="1825" y="2412"/>
              <a:ext cx="2851" cy="1038"/>
              <a:chOff x="1825" y="2412"/>
              <a:chExt cx="2851" cy="1038"/>
            </a:xfrm>
          </p:grpSpPr>
          <p:sp>
            <p:nvSpPr>
              <p:cNvPr id="785503" name="Line 95"/>
              <p:cNvSpPr>
                <a:spLocks noChangeShapeType="1"/>
              </p:cNvSpPr>
              <p:nvPr/>
            </p:nvSpPr>
            <p:spPr bwMode="auto">
              <a:xfrm flipH="1" flipV="1">
                <a:off x="2016" y="2690"/>
                <a:ext cx="2540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04" name="Line 96"/>
              <p:cNvSpPr>
                <a:spLocks noChangeShapeType="1"/>
              </p:cNvSpPr>
              <p:nvPr/>
            </p:nvSpPr>
            <p:spPr bwMode="auto">
              <a:xfrm flipH="1">
                <a:off x="1853" y="2690"/>
                <a:ext cx="17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05" name="Line 97"/>
              <p:cNvSpPr>
                <a:spLocks noChangeShapeType="1"/>
              </p:cNvSpPr>
              <p:nvPr/>
            </p:nvSpPr>
            <p:spPr bwMode="auto">
              <a:xfrm flipH="1" flipV="1">
                <a:off x="1825" y="2540"/>
                <a:ext cx="199" cy="15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06" name="Rectangle 98"/>
              <p:cNvSpPr>
                <a:spLocks noChangeArrowheads="1"/>
              </p:cNvSpPr>
              <p:nvPr/>
            </p:nvSpPr>
            <p:spPr bwMode="auto">
              <a:xfrm>
                <a:off x="4444" y="2412"/>
                <a:ext cx="232" cy="159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785507" name="Rectangle 99"/>
              <p:cNvSpPr>
                <a:spLocks noChangeArrowheads="1"/>
              </p:cNvSpPr>
              <p:nvPr/>
            </p:nvSpPr>
            <p:spPr bwMode="auto">
              <a:xfrm>
                <a:off x="4440" y="3268"/>
                <a:ext cx="232" cy="182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785508" name="Line 100"/>
              <p:cNvSpPr>
                <a:spLocks noChangeShapeType="1"/>
              </p:cNvSpPr>
              <p:nvPr/>
            </p:nvSpPr>
            <p:spPr bwMode="auto">
              <a:xfrm flipH="1" flipV="1">
                <a:off x="4550" y="2575"/>
                <a:ext cx="4" cy="71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</p:grpSp>
      </p:grpSp>
      <p:grpSp>
        <p:nvGrpSpPr>
          <p:cNvPr id="785509" name="Group 101"/>
          <p:cNvGrpSpPr>
            <a:grpSpLocks/>
          </p:cNvGrpSpPr>
          <p:nvPr/>
        </p:nvGrpSpPr>
        <p:grpSpPr bwMode="auto">
          <a:xfrm>
            <a:off x="107950" y="2565400"/>
            <a:ext cx="3311525" cy="2592388"/>
            <a:chOff x="1973" y="3385"/>
            <a:chExt cx="2086" cy="1633"/>
          </a:xfrm>
        </p:grpSpPr>
        <p:sp>
          <p:nvSpPr>
            <p:cNvPr id="785510" name="Rectangle 102"/>
            <p:cNvSpPr>
              <a:spLocks noChangeArrowheads="1"/>
            </p:cNvSpPr>
            <p:nvPr/>
          </p:nvSpPr>
          <p:spPr bwMode="auto">
            <a:xfrm>
              <a:off x="1973" y="3385"/>
              <a:ext cx="2086" cy="16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85511" name="Group 103"/>
            <p:cNvGrpSpPr>
              <a:grpSpLocks/>
            </p:cNvGrpSpPr>
            <p:nvPr/>
          </p:nvGrpSpPr>
          <p:grpSpPr bwMode="auto">
            <a:xfrm>
              <a:off x="2064" y="3475"/>
              <a:ext cx="1898" cy="1465"/>
              <a:chOff x="4540" y="11270"/>
              <a:chExt cx="3040" cy="2206"/>
            </a:xfrm>
          </p:grpSpPr>
          <p:grpSp>
            <p:nvGrpSpPr>
              <p:cNvPr id="785512" name="Group 104"/>
              <p:cNvGrpSpPr>
                <a:grpSpLocks/>
              </p:cNvGrpSpPr>
              <p:nvPr/>
            </p:nvGrpSpPr>
            <p:grpSpPr bwMode="auto">
              <a:xfrm>
                <a:off x="5720" y="11769"/>
                <a:ext cx="680" cy="680"/>
                <a:chOff x="1338" y="754"/>
                <a:chExt cx="680" cy="680"/>
              </a:xfrm>
            </p:grpSpPr>
            <p:sp>
              <p:nvSpPr>
                <p:cNvPr id="785513" name="Oval 105"/>
                <p:cNvSpPr>
                  <a:spLocks noChangeArrowheads="1"/>
                </p:cNvSpPr>
                <p:nvPr/>
              </p:nvSpPr>
              <p:spPr bwMode="auto">
                <a:xfrm>
                  <a:off x="1338" y="754"/>
                  <a:ext cx="680" cy="680"/>
                </a:xfrm>
                <a:prstGeom prst="ellipse">
                  <a:avLst/>
                </a:prstGeom>
                <a:blipFill dpi="0" rotWithShape="1">
                  <a:blip r:embed="rId10"/>
                  <a:srcRect/>
                  <a:stretch>
                    <a:fillRect r="-6783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grpSp>
              <p:nvGrpSpPr>
                <p:cNvPr id="785514" name="Group 106"/>
                <p:cNvGrpSpPr>
                  <a:grpSpLocks/>
                </p:cNvGrpSpPr>
                <p:nvPr/>
              </p:nvGrpSpPr>
              <p:grpSpPr bwMode="auto">
                <a:xfrm>
                  <a:off x="1519" y="935"/>
                  <a:ext cx="336" cy="317"/>
                  <a:chOff x="1202" y="663"/>
                  <a:chExt cx="336" cy="317"/>
                </a:xfrm>
              </p:grpSpPr>
              <p:sp>
                <p:nvSpPr>
                  <p:cNvPr id="785515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663"/>
                    <a:ext cx="318" cy="31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785516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9" y="708"/>
                    <a:ext cx="289" cy="2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9042" tIns="29521" rIns="59042" bIns="29521">
                    <a:spAutoFit/>
                  </a:bodyPr>
                  <a:lstStyle>
                    <a:lvl1pPr algn="r" defTabSz="588963" rtl="1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296863" algn="r" defTabSz="588963" rtl="1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588963" algn="r" defTabSz="588963" rtl="1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87413" algn="r" defTabSz="588963" rtl="1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1179513" algn="r" defTabSz="588963" rtl="1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636713" algn="r" defTabSz="588963" rtl="1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093913" algn="r" defTabSz="588963" rtl="1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551113" algn="r" defTabSz="588963" rtl="1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008313" algn="r" defTabSz="588963" rtl="1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l" rtl="0">
                      <a:lnSpc>
                        <a:spcPct val="100000"/>
                      </a:lnSpc>
                      <a:buFontTx/>
                      <a:buNone/>
                    </a:pPr>
                    <a:r>
                      <a:rPr lang="en-US" sz="1300">
                        <a:latin typeface="Arial" pitchFamily="34" charset="0"/>
                      </a:rPr>
                      <a:t>C</a:t>
                    </a:r>
                    <a:r>
                      <a:rPr lang="en-US" sz="1000" baseline="-25000">
                        <a:latin typeface="Arial" pitchFamily="34" charset="0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785517" name="Oval 109"/>
              <p:cNvSpPr>
                <a:spLocks noChangeArrowheads="1"/>
              </p:cNvSpPr>
              <p:nvPr/>
            </p:nvSpPr>
            <p:spPr bwMode="auto">
              <a:xfrm>
                <a:off x="6808" y="11769"/>
                <a:ext cx="680" cy="680"/>
              </a:xfrm>
              <a:prstGeom prst="ellipse">
                <a:avLst/>
              </a:prstGeom>
              <a:blipFill dpi="0" rotWithShape="1">
                <a:blip r:embed="rId9"/>
                <a:srcRect/>
                <a:stretch>
                  <a:fillRect r="-355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785518" name="Group 110"/>
              <p:cNvGrpSpPr>
                <a:grpSpLocks/>
              </p:cNvGrpSpPr>
              <p:nvPr/>
            </p:nvGrpSpPr>
            <p:grpSpPr bwMode="auto">
              <a:xfrm>
                <a:off x="6989" y="11951"/>
                <a:ext cx="332" cy="317"/>
                <a:chOff x="703" y="1706"/>
                <a:chExt cx="332" cy="317"/>
              </a:xfrm>
            </p:grpSpPr>
            <p:sp>
              <p:nvSpPr>
                <p:cNvPr id="785519" name="Oval 111"/>
                <p:cNvSpPr>
                  <a:spLocks noChangeArrowheads="1"/>
                </p:cNvSpPr>
                <p:nvPr/>
              </p:nvSpPr>
              <p:spPr bwMode="auto">
                <a:xfrm>
                  <a:off x="703" y="1706"/>
                  <a:ext cx="318" cy="317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520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748" y="1753"/>
                  <a:ext cx="287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9042" tIns="29521" rIns="59042" bIns="29521">
                  <a:spAutoFit/>
                </a:bodyPr>
                <a:lstStyle>
                  <a:lvl1pPr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2968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5889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874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1795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6367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0939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5511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0083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rtl="0">
                    <a:lnSpc>
                      <a:spcPct val="100000"/>
                    </a:lnSpc>
                    <a:buFontTx/>
                    <a:buNone/>
                  </a:pPr>
                  <a:r>
                    <a:rPr lang="en-US" sz="1300">
                      <a:latin typeface="Arial" pitchFamily="34" charset="0"/>
                    </a:rPr>
                    <a:t>D</a:t>
                  </a:r>
                  <a:r>
                    <a:rPr lang="en-US" sz="1000" baseline="-25000">
                      <a:latin typeface="Arial" pitchFamily="34" charset="0"/>
                    </a:rPr>
                    <a:t>1</a:t>
                  </a:r>
                </a:p>
              </p:txBody>
            </p:sp>
          </p:grpSp>
          <p:sp>
            <p:nvSpPr>
              <p:cNvPr id="785521" name="Text Box 113"/>
              <p:cNvSpPr txBox="1">
                <a:spLocks noChangeArrowheads="1"/>
              </p:cNvSpPr>
              <p:nvPr/>
            </p:nvSpPr>
            <p:spPr bwMode="auto">
              <a:xfrm>
                <a:off x="5946" y="13222"/>
                <a:ext cx="317" cy="2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9042" tIns="29521" rIns="59042" bIns="29521">
                <a:spAutoFit/>
              </a:bodyPr>
              <a:lstStyle>
                <a:lvl1pPr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rtl="0">
                  <a:lnSpc>
                    <a:spcPct val="100000"/>
                  </a:lnSpc>
                  <a:buFontTx/>
                  <a:buNone/>
                </a:pPr>
                <a:r>
                  <a:rPr lang="en-US" sz="1300">
                    <a:latin typeface="Arial" pitchFamily="34" charset="0"/>
                  </a:rPr>
                  <a:t>F</a:t>
                </a:r>
                <a:r>
                  <a:rPr lang="en-US" sz="1300" baseline="-25000">
                    <a:latin typeface="Arial" pitchFamily="34" charset="0"/>
                  </a:rPr>
                  <a:t>2</a:t>
                </a:r>
              </a:p>
            </p:txBody>
          </p:sp>
          <p:grpSp>
            <p:nvGrpSpPr>
              <p:cNvPr id="785522" name="Group 114"/>
              <p:cNvGrpSpPr>
                <a:grpSpLocks/>
              </p:cNvGrpSpPr>
              <p:nvPr/>
            </p:nvGrpSpPr>
            <p:grpSpPr bwMode="auto">
              <a:xfrm>
                <a:off x="5720" y="12268"/>
                <a:ext cx="680" cy="680"/>
                <a:chOff x="1338" y="1570"/>
                <a:chExt cx="680" cy="680"/>
              </a:xfrm>
            </p:grpSpPr>
            <p:sp>
              <p:nvSpPr>
                <p:cNvPr id="785523" name="Oval 115"/>
                <p:cNvSpPr>
                  <a:spLocks noChangeArrowheads="1"/>
                </p:cNvSpPr>
                <p:nvPr/>
              </p:nvSpPr>
              <p:spPr bwMode="auto">
                <a:xfrm>
                  <a:off x="1338" y="1570"/>
                  <a:ext cx="680" cy="680"/>
                </a:xfrm>
                <a:prstGeom prst="ellipse">
                  <a:avLst/>
                </a:prstGeom>
                <a:blipFill dpi="0" rotWithShape="1">
                  <a:blip r:embed="rId10"/>
                  <a:srcRect/>
                  <a:stretch>
                    <a:fillRect r="-6783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grpSp>
              <p:nvGrpSpPr>
                <p:cNvPr id="785524" name="Group 116"/>
                <p:cNvGrpSpPr>
                  <a:grpSpLocks/>
                </p:cNvGrpSpPr>
                <p:nvPr/>
              </p:nvGrpSpPr>
              <p:grpSpPr bwMode="auto">
                <a:xfrm>
                  <a:off x="1519" y="1751"/>
                  <a:ext cx="336" cy="317"/>
                  <a:chOff x="1202" y="663"/>
                  <a:chExt cx="336" cy="317"/>
                </a:xfrm>
              </p:grpSpPr>
              <p:sp>
                <p:nvSpPr>
                  <p:cNvPr id="785525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663"/>
                    <a:ext cx="318" cy="317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78552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9" y="708"/>
                    <a:ext cx="289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59042" tIns="29521" rIns="59042" bIns="29521">
                    <a:spAutoFit/>
                  </a:bodyPr>
                  <a:lstStyle>
                    <a:lvl1pPr algn="r" defTabSz="588963" rtl="1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296863" algn="r" defTabSz="588963" rtl="1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588963" algn="r" defTabSz="588963" rtl="1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87413" algn="r" defTabSz="588963" rtl="1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1179513" algn="r" defTabSz="588963" rtl="1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636713" algn="r" defTabSz="588963" rtl="1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093913" algn="r" defTabSz="588963" rtl="1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551113" algn="r" defTabSz="588963" rtl="1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008313" algn="r" defTabSz="588963" rtl="1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l" rtl="0">
                      <a:lnSpc>
                        <a:spcPct val="100000"/>
                      </a:lnSpc>
                      <a:buFontTx/>
                      <a:buNone/>
                    </a:pPr>
                    <a:r>
                      <a:rPr lang="en-US" sz="1300">
                        <a:latin typeface="Arial" pitchFamily="34" charset="0"/>
                      </a:rPr>
                      <a:t>C</a:t>
                    </a:r>
                    <a:r>
                      <a:rPr lang="en-US" sz="1000" baseline="-25000">
                        <a:latin typeface="Arial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785527" name="Oval 119"/>
              <p:cNvSpPr>
                <a:spLocks noChangeArrowheads="1"/>
              </p:cNvSpPr>
              <p:nvPr/>
            </p:nvSpPr>
            <p:spPr bwMode="auto">
              <a:xfrm rot="5400000">
                <a:off x="6808" y="12268"/>
                <a:ext cx="680" cy="680"/>
              </a:xfrm>
              <a:prstGeom prst="ellipse">
                <a:avLst/>
              </a:prstGeom>
              <a:blipFill dpi="0" rotWithShape="1">
                <a:blip r:embed="rId9"/>
                <a:srcRect/>
                <a:stretch>
                  <a:fillRect r="-355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785528" name="Group 120"/>
              <p:cNvGrpSpPr>
                <a:grpSpLocks/>
              </p:cNvGrpSpPr>
              <p:nvPr/>
            </p:nvGrpSpPr>
            <p:grpSpPr bwMode="auto">
              <a:xfrm>
                <a:off x="6990" y="12450"/>
                <a:ext cx="334" cy="317"/>
                <a:chOff x="2608" y="1480"/>
                <a:chExt cx="334" cy="317"/>
              </a:xfrm>
            </p:grpSpPr>
            <p:sp>
              <p:nvSpPr>
                <p:cNvPr id="785529" name="Oval 121"/>
                <p:cNvSpPr>
                  <a:spLocks noChangeArrowheads="1"/>
                </p:cNvSpPr>
                <p:nvPr/>
              </p:nvSpPr>
              <p:spPr bwMode="auto">
                <a:xfrm>
                  <a:off x="2608" y="1480"/>
                  <a:ext cx="318" cy="317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530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653" y="1525"/>
                  <a:ext cx="289" cy="2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FF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9042" tIns="29521" rIns="59042" bIns="29521">
                  <a:spAutoFit/>
                </a:bodyPr>
                <a:lstStyle>
                  <a:lvl1pPr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2968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5889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874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1795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6367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0939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5511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0083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rtl="0">
                    <a:lnSpc>
                      <a:spcPct val="100000"/>
                    </a:lnSpc>
                    <a:buFontTx/>
                    <a:buNone/>
                  </a:pPr>
                  <a:r>
                    <a:rPr lang="en-US" sz="1300">
                      <a:latin typeface="Arial" pitchFamily="34" charset="0"/>
                    </a:rPr>
                    <a:t>D</a:t>
                  </a:r>
                  <a:r>
                    <a:rPr lang="en-US" sz="1000" baseline="-25000">
                      <a:latin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785531" name="Group 123"/>
              <p:cNvGrpSpPr>
                <a:grpSpLocks/>
              </p:cNvGrpSpPr>
              <p:nvPr/>
            </p:nvGrpSpPr>
            <p:grpSpPr bwMode="auto">
              <a:xfrm>
                <a:off x="6083" y="12994"/>
                <a:ext cx="46" cy="181"/>
                <a:chOff x="1655" y="1979"/>
                <a:chExt cx="46" cy="227"/>
              </a:xfrm>
            </p:grpSpPr>
            <p:sp>
              <p:nvSpPr>
                <p:cNvPr id="78553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655" y="1979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785533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701" y="1979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785534" name="Text Box 126"/>
              <p:cNvSpPr txBox="1">
                <a:spLocks noChangeArrowheads="1"/>
              </p:cNvSpPr>
              <p:nvPr/>
            </p:nvSpPr>
            <p:spPr bwMode="auto">
              <a:xfrm>
                <a:off x="5946" y="11270"/>
                <a:ext cx="317" cy="2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9042" tIns="29521" rIns="59042" bIns="29521">
                <a:spAutoFit/>
              </a:bodyPr>
              <a:lstStyle>
                <a:lvl1pPr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rtl="0">
                  <a:lnSpc>
                    <a:spcPct val="100000"/>
                  </a:lnSpc>
                  <a:buFontTx/>
                  <a:buNone/>
                </a:pPr>
                <a:r>
                  <a:rPr lang="en-US" sz="1300">
                    <a:latin typeface="Arial" pitchFamily="34" charset="0"/>
                  </a:rPr>
                  <a:t>F</a:t>
                </a:r>
                <a:r>
                  <a:rPr lang="en-US" sz="1300" baseline="-250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785535" name="Line 127"/>
              <p:cNvSpPr>
                <a:spLocks noChangeShapeType="1"/>
              </p:cNvSpPr>
              <p:nvPr/>
            </p:nvSpPr>
            <p:spPr bwMode="auto">
              <a:xfrm flipH="1" flipV="1">
                <a:off x="6355" y="11451"/>
                <a:ext cx="499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36" name="Line 128"/>
              <p:cNvSpPr>
                <a:spLocks noChangeShapeType="1"/>
              </p:cNvSpPr>
              <p:nvPr/>
            </p:nvSpPr>
            <p:spPr bwMode="auto">
              <a:xfrm flipH="1">
                <a:off x="6355" y="12948"/>
                <a:ext cx="544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37" name="Line 129"/>
              <p:cNvSpPr>
                <a:spLocks noChangeShapeType="1"/>
              </p:cNvSpPr>
              <p:nvPr/>
            </p:nvSpPr>
            <p:spPr bwMode="auto">
              <a:xfrm flipH="1">
                <a:off x="5085" y="11451"/>
                <a:ext cx="771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38" name="Line 130"/>
              <p:cNvSpPr>
                <a:spLocks noChangeShapeType="1"/>
              </p:cNvSpPr>
              <p:nvPr/>
            </p:nvSpPr>
            <p:spPr bwMode="auto">
              <a:xfrm flipH="1" flipV="1">
                <a:off x="5221" y="12903"/>
                <a:ext cx="590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pic>
            <p:nvPicPr>
              <p:cNvPr id="785539" name="Picture 131" descr="circle_map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46" t="41801" r="84732" b="50198"/>
              <a:stretch>
                <a:fillRect/>
              </a:stretch>
            </p:blipFill>
            <p:spPr bwMode="auto">
              <a:xfrm>
                <a:off x="4677" y="11814"/>
                <a:ext cx="408" cy="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540" name="Picture 132" descr="circle_map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46" t="46710" r="84712" b="44679"/>
              <a:stretch>
                <a:fillRect/>
              </a:stretch>
            </p:blipFill>
            <p:spPr bwMode="auto">
              <a:xfrm>
                <a:off x="4858" y="12177"/>
                <a:ext cx="409" cy="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5541" name="Group 133"/>
              <p:cNvGrpSpPr>
                <a:grpSpLocks/>
              </p:cNvGrpSpPr>
              <p:nvPr/>
            </p:nvGrpSpPr>
            <p:grpSpPr bwMode="auto">
              <a:xfrm>
                <a:off x="4767" y="11769"/>
                <a:ext cx="323" cy="317"/>
                <a:chOff x="703" y="1706"/>
                <a:chExt cx="323" cy="317"/>
              </a:xfrm>
            </p:grpSpPr>
            <p:sp>
              <p:nvSpPr>
                <p:cNvPr id="785542" name="Oval 134"/>
                <p:cNvSpPr>
                  <a:spLocks noChangeArrowheads="1"/>
                </p:cNvSpPr>
                <p:nvPr/>
              </p:nvSpPr>
              <p:spPr bwMode="auto">
                <a:xfrm>
                  <a:off x="703" y="1706"/>
                  <a:ext cx="318" cy="317"/>
                </a:xfrm>
                <a:prstGeom prst="ellipse">
                  <a:avLst/>
                </a:prstGeom>
                <a:solidFill>
                  <a:srgbClr val="00CC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543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748" y="1753"/>
                  <a:ext cx="278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9042" tIns="29521" rIns="59042" bIns="29521">
                  <a:spAutoFit/>
                </a:bodyPr>
                <a:lstStyle>
                  <a:lvl1pPr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2968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5889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874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1795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6367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0939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5511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0083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rtl="0">
                    <a:lnSpc>
                      <a:spcPct val="100000"/>
                    </a:lnSpc>
                    <a:buFontTx/>
                    <a:buNone/>
                  </a:pPr>
                  <a:r>
                    <a:rPr lang="en-US" sz="1300">
                      <a:latin typeface="Arial" pitchFamily="34" charset="0"/>
                    </a:rPr>
                    <a:t>G</a:t>
                  </a:r>
                  <a:r>
                    <a:rPr lang="en-US" sz="600" baseline="-25000">
                      <a:latin typeface="Arial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85544" name="Group 136"/>
              <p:cNvGrpSpPr>
                <a:grpSpLocks/>
              </p:cNvGrpSpPr>
              <p:nvPr/>
            </p:nvGrpSpPr>
            <p:grpSpPr bwMode="auto">
              <a:xfrm>
                <a:off x="4903" y="12540"/>
                <a:ext cx="323" cy="317"/>
                <a:chOff x="703" y="1706"/>
                <a:chExt cx="323" cy="317"/>
              </a:xfrm>
            </p:grpSpPr>
            <p:sp>
              <p:nvSpPr>
                <p:cNvPr id="785545" name="Oval 137"/>
                <p:cNvSpPr>
                  <a:spLocks noChangeArrowheads="1"/>
                </p:cNvSpPr>
                <p:nvPr/>
              </p:nvSpPr>
              <p:spPr bwMode="auto">
                <a:xfrm>
                  <a:off x="703" y="1706"/>
                  <a:ext cx="318" cy="317"/>
                </a:xfrm>
                <a:prstGeom prst="ellipse">
                  <a:avLst/>
                </a:prstGeom>
                <a:solidFill>
                  <a:srgbClr val="00CC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8554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748" y="1753"/>
                  <a:ext cx="278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CC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9042" tIns="29521" rIns="59042" bIns="29521">
                  <a:spAutoFit/>
                </a:bodyPr>
                <a:lstStyle>
                  <a:lvl1pPr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2968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58896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874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1179513" algn="r" defTabSz="588963" rtl="1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6367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0939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5511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008313" algn="r" defTabSz="588963" rtl="1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rtl="0">
                    <a:lnSpc>
                      <a:spcPct val="100000"/>
                    </a:lnSpc>
                    <a:buFontTx/>
                    <a:buNone/>
                  </a:pPr>
                  <a:r>
                    <a:rPr lang="en-US" sz="1300">
                      <a:latin typeface="Arial" pitchFamily="34" charset="0"/>
                    </a:rPr>
                    <a:t>G</a:t>
                  </a:r>
                  <a:r>
                    <a:rPr lang="en-US" sz="600" baseline="-25000">
                      <a:latin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785547" name="Group 139"/>
              <p:cNvGrpSpPr>
                <a:grpSpLocks/>
              </p:cNvGrpSpPr>
              <p:nvPr/>
            </p:nvGrpSpPr>
            <p:grpSpPr bwMode="auto">
              <a:xfrm>
                <a:off x="6037" y="11542"/>
                <a:ext cx="46" cy="181"/>
                <a:chOff x="1655" y="1979"/>
                <a:chExt cx="46" cy="227"/>
              </a:xfrm>
            </p:grpSpPr>
            <p:sp>
              <p:nvSpPr>
                <p:cNvPr id="785548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655" y="1979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78554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701" y="1979"/>
                  <a:ext cx="0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785550" name="Line 142"/>
              <p:cNvSpPr>
                <a:spLocks noChangeShapeType="1"/>
              </p:cNvSpPr>
              <p:nvPr/>
            </p:nvSpPr>
            <p:spPr bwMode="auto">
              <a:xfrm>
                <a:off x="6446" y="12132"/>
                <a:ext cx="31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51" name="Line 143"/>
              <p:cNvSpPr>
                <a:spLocks noChangeShapeType="1"/>
              </p:cNvSpPr>
              <p:nvPr/>
            </p:nvSpPr>
            <p:spPr bwMode="auto">
              <a:xfrm>
                <a:off x="6446" y="12631"/>
                <a:ext cx="31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52" name="Line 144"/>
              <p:cNvSpPr>
                <a:spLocks noChangeShapeType="1"/>
              </p:cNvSpPr>
              <p:nvPr/>
            </p:nvSpPr>
            <p:spPr bwMode="auto">
              <a:xfrm>
                <a:off x="5312" y="12132"/>
                <a:ext cx="31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53" name="Line 145"/>
              <p:cNvSpPr>
                <a:spLocks noChangeShapeType="1"/>
              </p:cNvSpPr>
              <p:nvPr/>
            </p:nvSpPr>
            <p:spPr bwMode="auto">
              <a:xfrm>
                <a:off x="5312" y="12631"/>
                <a:ext cx="31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85554" name="Rectangle 146"/>
              <p:cNvSpPr>
                <a:spLocks noChangeArrowheads="1"/>
              </p:cNvSpPr>
              <p:nvPr/>
            </p:nvSpPr>
            <p:spPr bwMode="auto">
              <a:xfrm>
                <a:off x="4540" y="11678"/>
                <a:ext cx="1906" cy="1361"/>
              </a:xfrm>
              <a:prstGeom prst="rect">
                <a:avLst/>
              </a:prstGeom>
              <a:solidFill>
                <a:srgbClr val="00CCFF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785555" name="Rectangle 147"/>
              <p:cNvSpPr>
                <a:spLocks noChangeArrowheads="1"/>
              </p:cNvSpPr>
              <p:nvPr/>
            </p:nvSpPr>
            <p:spPr bwMode="auto">
              <a:xfrm>
                <a:off x="5674" y="11723"/>
                <a:ext cx="1906" cy="1361"/>
              </a:xfrm>
              <a:prstGeom prst="rect">
                <a:avLst/>
              </a:prstGeom>
              <a:solidFill>
                <a:srgbClr val="00FF00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785556" name="Text Box 148"/>
              <p:cNvSpPr txBox="1">
                <a:spLocks noChangeArrowheads="1"/>
              </p:cNvSpPr>
              <p:nvPr/>
            </p:nvSpPr>
            <p:spPr bwMode="auto">
              <a:xfrm>
                <a:off x="5221" y="11360"/>
                <a:ext cx="447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>
                <a:spAutoFit/>
              </a:bodyPr>
              <a:lstStyle>
                <a:lvl1pPr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rtl="0">
                  <a:lnSpc>
                    <a:spcPct val="100000"/>
                  </a:lnSpc>
                  <a:buFontTx/>
                  <a:buNone/>
                </a:pPr>
                <a:r>
                  <a:rPr lang="en-US" sz="1300">
                    <a:solidFill>
                      <a:schemeClr val="bg1"/>
                    </a:solidFill>
                    <a:latin typeface="Arial" pitchFamily="34" charset="0"/>
                  </a:rPr>
                  <a:t>[</a:t>
                </a:r>
                <a:r>
                  <a:rPr lang="en-US" sz="1300">
                    <a:latin typeface="Arial" pitchFamily="34" charset="0"/>
                  </a:rPr>
                  <a:t>A</a:t>
                </a:r>
                <a:r>
                  <a:rPr lang="en-US" sz="1000" baseline="-25000">
                    <a:latin typeface="Arial" pitchFamily="34" charset="0"/>
                  </a:rPr>
                  <a:t>GF</a:t>
                </a:r>
                <a:r>
                  <a:rPr lang="en-US" sz="1300">
                    <a:solidFill>
                      <a:schemeClr val="bg1"/>
                    </a:solidFill>
                    <a:latin typeface="Arial" pitchFamily="34" charset="0"/>
                  </a:rPr>
                  <a:t>]</a:t>
                </a:r>
                <a:endParaRPr lang="en-US" sz="1300" baseline="-2500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785557" name="Text Box 149"/>
              <p:cNvSpPr txBox="1">
                <a:spLocks noChangeArrowheads="1"/>
              </p:cNvSpPr>
              <p:nvPr/>
            </p:nvSpPr>
            <p:spPr bwMode="auto">
              <a:xfrm>
                <a:off x="6582" y="11407"/>
                <a:ext cx="450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>
                <a:spAutoFit/>
              </a:bodyPr>
              <a:lstStyle>
                <a:lvl1pPr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rtl="0">
                  <a:lnSpc>
                    <a:spcPct val="100000"/>
                  </a:lnSpc>
                  <a:buFontTx/>
                  <a:buNone/>
                </a:pPr>
                <a:r>
                  <a:rPr lang="en-US" sz="1300">
                    <a:latin typeface="Arial" pitchFamily="34" charset="0"/>
                  </a:rPr>
                  <a:t>[C</a:t>
                </a:r>
                <a:r>
                  <a:rPr lang="en-US" sz="1000" baseline="-25000">
                    <a:latin typeface="Arial" pitchFamily="34" charset="0"/>
                  </a:rPr>
                  <a:t>DF</a:t>
                </a:r>
                <a:r>
                  <a:rPr lang="en-US" sz="1300">
                    <a:latin typeface="Arial" pitchFamily="34" charset="0"/>
                  </a:rPr>
                  <a:t>]</a:t>
                </a:r>
                <a:endParaRPr lang="en-US" sz="1300" baseline="-25000">
                  <a:latin typeface="Arial" pitchFamily="34" charset="0"/>
                </a:endParaRPr>
              </a:p>
            </p:txBody>
          </p:sp>
          <p:sp>
            <p:nvSpPr>
              <p:cNvPr id="785558" name="Text Box 150"/>
              <p:cNvSpPr txBox="1">
                <a:spLocks noChangeArrowheads="1"/>
              </p:cNvSpPr>
              <p:nvPr/>
            </p:nvSpPr>
            <p:spPr bwMode="auto">
              <a:xfrm>
                <a:off x="5720" y="11497"/>
                <a:ext cx="441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>
                <a:spAutoFit/>
              </a:bodyPr>
              <a:lstStyle>
                <a:lvl1pPr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rtl="0">
                  <a:lnSpc>
                    <a:spcPct val="100000"/>
                  </a:lnSpc>
                  <a:buFontTx/>
                  <a:buNone/>
                </a:pPr>
                <a:r>
                  <a:rPr lang="en-US" sz="1300">
                    <a:latin typeface="Arial" pitchFamily="34" charset="0"/>
                  </a:rPr>
                  <a:t>[B</a:t>
                </a:r>
                <a:r>
                  <a:rPr lang="en-US" sz="1000" baseline="-25000">
                    <a:latin typeface="Arial" pitchFamily="34" charset="0"/>
                  </a:rPr>
                  <a:t>FC</a:t>
                </a:r>
                <a:r>
                  <a:rPr lang="en-US" sz="1300">
                    <a:latin typeface="Arial" pitchFamily="34" charset="0"/>
                  </a:rPr>
                  <a:t>]</a:t>
                </a:r>
                <a:endParaRPr lang="en-US" sz="1300" baseline="-25000">
                  <a:latin typeface="Arial" pitchFamily="34" charset="0"/>
                </a:endParaRPr>
              </a:p>
            </p:txBody>
          </p:sp>
          <p:sp>
            <p:nvSpPr>
              <p:cNvPr id="785559" name="Text Box 151"/>
              <p:cNvSpPr txBox="1">
                <a:spLocks noChangeArrowheads="1"/>
              </p:cNvSpPr>
              <p:nvPr/>
            </p:nvSpPr>
            <p:spPr bwMode="auto">
              <a:xfrm>
                <a:off x="5312" y="13084"/>
                <a:ext cx="447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>
                <a:spAutoFit/>
              </a:bodyPr>
              <a:lstStyle>
                <a:lvl1pPr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rtl="0">
                  <a:lnSpc>
                    <a:spcPct val="100000"/>
                  </a:lnSpc>
                  <a:buFontTx/>
                  <a:buNone/>
                </a:pPr>
                <a:r>
                  <a:rPr lang="en-US" sz="1300">
                    <a:solidFill>
                      <a:schemeClr val="bg1"/>
                    </a:solidFill>
                    <a:latin typeface="Arial" pitchFamily="34" charset="0"/>
                  </a:rPr>
                  <a:t>[</a:t>
                </a:r>
                <a:r>
                  <a:rPr lang="en-US" sz="1300">
                    <a:latin typeface="Arial" pitchFamily="34" charset="0"/>
                  </a:rPr>
                  <a:t>A</a:t>
                </a:r>
                <a:r>
                  <a:rPr lang="en-US" sz="1000" baseline="-25000">
                    <a:latin typeface="Arial" pitchFamily="34" charset="0"/>
                  </a:rPr>
                  <a:t>GF</a:t>
                </a:r>
                <a:r>
                  <a:rPr lang="en-US" sz="1300">
                    <a:solidFill>
                      <a:schemeClr val="bg1"/>
                    </a:solidFill>
                    <a:latin typeface="Arial" pitchFamily="34" charset="0"/>
                  </a:rPr>
                  <a:t>]</a:t>
                </a:r>
                <a:endParaRPr lang="en-US" sz="1300" baseline="-2500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785560" name="Text Box 152"/>
              <p:cNvSpPr txBox="1">
                <a:spLocks noChangeArrowheads="1"/>
              </p:cNvSpPr>
              <p:nvPr/>
            </p:nvSpPr>
            <p:spPr bwMode="auto">
              <a:xfrm>
                <a:off x="6536" y="13084"/>
                <a:ext cx="450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>
                <a:spAutoFit/>
              </a:bodyPr>
              <a:lstStyle>
                <a:lvl1pPr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rtl="0">
                  <a:lnSpc>
                    <a:spcPct val="100000"/>
                  </a:lnSpc>
                  <a:buFontTx/>
                  <a:buNone/>
                </a:pPr>
                <a:r>
                  <a:rPr lang="en-US" sz="1300">
                    <a:latin typeface="Arial" pitchFamily="34" charset="0"/>
                  </a:rPr>
                  <a:t>[C</a:t>
                </a:r>
                <a:r>
                  <a:rPr lang="en-US" sz="1000" baseline="-25000">
                    <a:latin typeface="Arial" pitchFamily="34" charset="0"/>
                  </a:rPr>
                  <a:t>DF</a:t>
                </a:r>
                <a:r>
                  <a:rPr lang="en-US" sz="1300">
                    <a:latin typeface="Arial" pitchFamily="34" charset="0"/>
                  </a:rPr>
                  <a:t>]</a:t>
                </a:r>
                <a:endParaRPr lang="en-US" sz="1300" baseline="-25000">
                  <a:latin typeface="Arial" pitchFamily="34" charset="0"/>
                </a:endParaRPr>
              </a:p>
            </p:txBody>
          </p:sp>
          <p:sp>
            <p:nvSpPr>
              <p:cNvPr id="785561" name="Text Box 153"/>
              <p:cNvSpPr txBox="1">
                <a:spLocks noChangeArrowheads="1"/>
              </p:cNvSpPr>
              <p:nvPr/>
            </p:nvSpPr>
            <p:spPr bwMode="auto">
              <a:xfrm>
                <a:off x="5765" y="12994"/>
                <a:ext cx="441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9042" tIns="29521" rIns="59042" bIns="29521">
                <a:spAutoFit/>
              </a:bodyPr>
              <a:lstStyle>
                <a:lvl1pPr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968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8896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874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179513" algn="r" defTabSz="588963" rtl="1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6367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0939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5511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008313" algn="r" defTabSz="588963" rtl="1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rtl="0">
                  <a:lnSpc>
                    <a:spcPct val="100000"/>
                  </a:lnSpc>
                  <a:buFontTx/>
                  <a:buNone/>
                </a:pPr>
                <a:r>
                  <a:rPr lang="en-US" sz="1300">
                    <a:latin typeface="Arial" pitchFamily="34" charset="0"/>
                  </a:rPr>
                  <a:t>[B</a:t>
                </a:r>
                <a:r>
                  <a:rPr lang="en-US" sz="1000" baseline="-25000">
                    <a:latin typeface="Arial" pitchFamily="34" charset="0"/>
                  </a:rPr>
                  <a:t>FC</a:t>
                </a:r>
                <a:r>
                  <a:rPr lang="en-US" sz="1300">
                    <a:latin typeface="Arial" pitchFamily="34" charset="0"/>
                  </a:rPr>
                  <a:t>]</a:t>
                </a:r>
                <a:endParaRPr lang="en-US" sz="1300" baseline="-25000">
                  <a:latin typeface="Arial" pitchFamily="34" charset="0"/>
                </a:endParaRPr>
              </a:p>
            </p:txBody>
          </p:sp>
        </p:grpSp>
      </p:grpSp>
      <p:sp>
        <p:nvSpPr>
          <p:cNvPr id="785562" name="Rectangle 15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40763" cy="936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Comic Sans MS" charset="0"/>
              </a:rPr>
              <a:t>Modules and Co-modules</a:t>
            </a:r>
          </a:p>
        </p:txBody>
      </p:sp>
      <p:sp>
        <p:nvSpPr>
          <p:cNvPr id="785563" name="Text Box 155"/>
          <p:cNvSpPr txBox="1">
            <a:spLocks noChangeArrowheads="1"/>
          </p:cNvSpPr>
          <p:nvPr/>
        </p:nvSpPr>
        <p:spPr bwMode="auto">
          <a:xfrm>
            <a:off x="1854200" y="6443663"/>
            <a:ext cx="5661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sz="1600">
                <a:solidFill>
                  <a:srgbClr val="000000"/>
                </a:solidFill>
              </a:rPr>
              <a:t>Z Kutalik, J Beckmann &amp; </a:t>
            </a:r>
            <a:r>
              <a:rPr lang="en-US" sz="1600" b="1">
                <a:solidFill>
                  <a:srgbClr val="000000"/>
                </a:solidFill>
              </a:rPr>
              <a:t>SB</a:t>
            </a:r>
            <a:r>
              <a:rPr lang="en-US" sz="1600">
                <a:solidFill>
                  <a:srgbClr val="000000"/>
                </a:solidFill>
              </a:rPr>
              <a:t>,</a:t>
            </a:r>
            <a:r>
              <a:rPr lang="en-US" sz="1600" b="1" i="1"/>
              <a:t> Nature Biotechnology</a:t>
            </a:r>
            <a:r>
              <a:rPr lang="en-US" sz="1600" i="1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(2008)</a:t>
            </a:r>
            <a:r>
              <a:rPr lang="en-US" sz="1600" i="1">
                <a:solidFill>
                  <a:srgbClr val="000000"/>
                </a:solidFill>
              </a:rPr>
              <a:t>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024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5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6" name="Text Box 4"/>
          <p:cNvSpPr txBox="1">
            <a:spLocks noChangeArrowheads="1"/>
          </p:cNvSpPr>
          <p:nvPr/>
        </p:nvSpPr>
        <p:spPr bwMode="auto">
          <a:xfrm>
            <a:off x="1188138" y="127455"/>
            <a:ext cx="6361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Comic Sans MS" charset="0"/>
              </a:rPr>
              <a:t>How to identify Co-modules?</a:t>
            </a:r>
          </a:p>
        </p:txBody>
      </p:sp>
      <p:pic>
        <p:nvPicPr>
          <p:cNvPr id="745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2"/>
          <a:stretch>
            <a:fillRect/>
          </a:stretch>
        </p:blipFill>
        <p:spPr bwMode="auto">
          <a:xfrm>
            <a:off x="627063" y="1423988"/>
            <a:ext cx="7912100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5478" name="Text Box 6"/>
          <p:cNvSpPr txBox="1">
            <a:spLocks noChangeArrowheads="1"/>
          </p:cNvSpPr>
          <p:nvPr/>
        </p:nvSpPr>
        <p:spPr bwMode="auto">
          <a:xfrm>
            <a:off x="1065213" y="5467350"/>
            <a:ext cx="6865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dirty="0"/>
              <a:t>Search Modules in Gene-drug correlation!</a:t>
            </a:r>
          </a:p>
        </p:txBody>
      </p:sp>
    </p:spTree>
    <p:extLst>
      <p:ext uri="{BB962C8B-B14F-4D97-AF65-F5344CB8AC3E}">
        <p14:creationId xmlns:p14="http://schemas.microsoft.com/office/powerpoint/2010/main" val="1958065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8" b="25783"/>
          <a:stretch>
            <a:fillRect/>
          </a:stretch>
        </p:blipFill>
        <p:spPr bwMode="auto">
          <a:xfrm>
            <a:off x="1089025" y="1162050"/>
            <a:ext cx="6848475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1074738" y="104775"/>
            <a:ext cx="6361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Comic Sans MS" charset="0"/>
              </a:rPr>
              <a:t>How to identify Co-modules?</a:t>
            </a:r>
          </a:p>
        </p:txBody>
      </p:sp>
      <p:sp>
        <p:nvSpPr>
          <p:cNvPr id="743430" name="Text Box 6"/>
          <p:cNvSpPr txBox="1">
            <a:spLocks noChangeArrowheads="1"/>
          </p:cNvSpPr>
          <p:nvPr/>
        </p:nvSpPr>
        <p:spPr bwMode="auto">
          <a:xfrm>
            <a:off x="1090301" y="5438775"/>
            <a:ext cx="6761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2800" dirty="0"/>
              <a:t>First identify Gene- and Drug-modules,</a:t>
            </a:r>
          </a:p>
          <a:p>
            <a:pPr algn="ctr">
              <a:buFontTx/>
              <a:buNone/>
            </a:pPr>
            <a:r>
              <a:rPr lang="en-US" sz="2800" dirty="0"/>
              <a:t>Then match those with similar conditions!</a:t>
            </a:r>
          </a:p>
        </p:txBody>
      </p:sp>
    </p:spTree>
    <p:extLst>
      <p:ext uri="{BB962C8B-B14F-4D97-AF65-F5344CB8AC3E}">
        <p14:creationId xmlns:p14="http://schemas.microsoft.com/office/powerpoint/2010/main" val="3822891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15" b="-4192"/>
          <a:stretch>
            <a:fillRect/>
          </a:stretch>
        </p:blipFill>
        <p:spPr bwMode="auto">
          <a:xfrm>
            <a:off x="657225" y="1398588"/>
            <a:ext cx="79089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25" name="Text Box 5"/>
          <p:cNvSpPr txBox="1">
            <a:spLocks noChangeArrowheads="1"/>
          </p:cNvSpPr>
          <p:nvPr/>
        </p:nvSpPr>
        <p:spPr bwMode="auto">
          <a:xfrm>
            <a:off x="1074738" y="104775"/>
            <a:ext cx="6361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Comic Sans MS" charset="0"/>
              </a:rPr>
              <a:t>How to identify Co-modules?</a:t>
            </a:r>
          </a:p>
        </p:txBody>
      </p:sp>
      <p:sp>
        <p:nvSpPr>
          <p:cNvPr id="747526" name="Text Box 6"/>
          <p:cNvSpPr txBox="1">
            <a:spLocks noChangeArrowheads="1"/>
          </p:cNvSpPr>
          <p:nvPr/>
        </p:nvSpPr>
        <p:spPr bwMode="auto">
          <a:xfrm>
            <a:off x="293688" y="5038725"/>
            <a:ext cx="5784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2800" dirty="0"/>
              <a:t>Iteratively refine genes, cell-lines and drugs to get co-modules</a:t>
            </a:r>
          </a:p>
        </p:txBody>
      </p:sp>
      <p:pic>
        <p:nvPicPr>
          <p:cNvPr id="747527" name="Picture 7" descr="Ping%20Po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946650"/>
            <a:ext cx="287972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9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6416"/>
            <a:ext cx="8890000" cy="1765300"/>
          </a:xfrm>
          <a:prstGeom prst="rect">
            <a:avLst/>
          </a:prstGeom>
        </p:spPr>
      </p:pic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dirty="0">
                <a:solidFill>
                  <a:schemeClr val="tx2"/>
                </a:solidFill>
                <a:latin typeface="Comic Sans MS" charset="0"/>
              </a:rPr>
              <a:t>Partial Least Squares regression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1" y="650506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Partial_least_squares_regression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2000"/>
            <a:ext cx="8448030" cy="40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9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71475" y="2905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extract biological information from large-scale expression data?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82750"/>
            <a:ext cx="31242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231775" y="1601788"/>
            <a:ext cx="8910638" cy="3303587"/>
            <a:chOff x="308" y="1279"/>
            <a:chExt cx="5613" cy="2081"/>
          </a:xfrm>
        </p:grpSpPr>
        <p:pic>
          <p:nvPicPr>
            <p:cNvPr id="32773" name="Picture 5" descr="clustered-expression-da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1470"/>
              <a:ext cx="1920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6" name="Text Box 6"/>
            <p:cNvSpPr txBox="1">
              <a:spLocks noChangeArrowheads="1"/>
            </p:cNvSpPr>
            <p:nvPr/>
          </p:nvSpPr>
          <p:spPr bwMode="auto">
            <a:xfrm>
              <a:off x="2870" y="1279"/>
              <a:ext cx="3051" cy="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000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sz="2400" i="1">
                  <a:cs typeface="Arial" charset="0"/>
                </a:rPr>
                <a:t>Hierarchical clustering and other </a:t>
              </a:r>
              <a:br>
                <a:rPr lang="en-US" sz="2400" i="1">
                  <a:cs typeface="Arial" charset="0"/>
                </a:rPr>
              </a:br>
              <a:r>
                <a:rPr lang="en-US" sz="2400" i="1">
                  <a:cs typeface="Arial" charset="0"/>
                </a:rPr>
                <a:t>correlation-based methods may be</a:t>
              </a:r>
              <a:br>
                <a:rPr lang="en-US" sz="2400" i="1">
                  <a:cs typeface="Arial" charset="0"/>
                </a:rPr>
              </a:br>
              <a:r>
                <a:rPr lang="en-US" sz="2400" i="1">
                  <a:cs typeface="Arial" charset="0"/>
                </a:rPr>
                <a:t>good for small data sets, but: </a:t>
              </a:r>
            </a:p>
            <a:p>
              <a:pPr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en-US" sz="2400" b="1">
                  <a:cs typeface="Arial" charset="0"/>
                </a:rPr>
                <a:t>Problems with large data:</a:t>
              </a:r>
              <a:endParaRPr lang="en-US" sz="2400" i="1">
                <a:cs typeface="Arial" charset="0"/>
              </a:endParaRPr>
            </a:p>
          </p:txBody>
        </p:sp>
      </p:grp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400550" y="3789363"/>
            <a:ext cx="4343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4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>
                <a:cs typeface="Arial" charset="0"/>
              </a:rPr>
              <a:t> Clusters cannot overlap!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cs typeface="Arial" charset="0"/>
              </a:rPr>
              <a:t> Clustering based on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correlations over 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</a:t>
            </a:r>
            <a:r>
              <a:rPr lang="en-US" sz="2400" i="1">
                <a:cs typeface="Arial" charset="0"/>
              </a:rPr>
              <a:t>all</a:t>
            </a:r>
            <a:r>
              <a:rPr lang="en-US" sz="2400">
                <a:cs typeface="Arial" charset="0"/>
              </a:rPr>
              <a:t>  conditions: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  - sensitive to noise</a:t>
            </a:r>
            <a:br>
              <a:rPr lang="en-US" sz="2400">
                <a:cs typeface="Arial" charset="0"/>
              </a:rPr>
            </a:br>
            <a:r>
              <a:rPr lang="en-US" sz="2400">
                <a:cs typeface="Arial" charset="0"/>
              </a:rPr>
              <a:t>    - computation intensive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ct val="50000"/>
              </a:spcAft>
              <a:buFontTx/>
              <a:buChar char="•"/>
              <a:defRPr/>
            </a:pPr>
            <a:endParaRPr 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630936" y="334644"/>
            <a:ext cx="7882128" cy="107691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4074" name="TextBox 3">
            <a:extLst>
              <a:ext uri="{FF2B5EF4-FFF2-40B4-BE49-F238E27FC236}">
                <a16:creationId xmlns:a16="http://schemas.microsoft.com/office/drawing/2014/main" id="{63CAFE27-F7F9-40BC-995B-3D5E1985A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625397"/>
              </p:ext>
            </p:extLst>
          </p:nvPr>
        </p:nvGraphicFramePr>
        <p:xfrm>
          <a:off x="628650" y="1737360"/>
          <a:ext cx="3943350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7D56AE0-8699-9648-B6C9-932BEAE8B0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2193591"/>
            <a:ext cx="4304913" cy="286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9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lustered-expression-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319338"/>
            <a:ext cx="304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8" name="Group 3"/>
          <p:cNvGrpSpPr>
            <a:grpSpLocks/>
          </p:cNvGrpSpPr>
          <p:nvPr/>
        </p:nvGrpSpPr>
        <p:grpSpPr bwMode="auto">
          <a:xfrm>
            <a:off x="938213" y="2333625"/>
            <a:ext cx="7772400" cy="2514600"/>
            <a:chOff x="672" y="1488"/>
            <a:chExt cx="4896" cy="1584"/>
          </a:xfrm>
        </p:grpSpPr>
        <p:sp>
          <p:nvSpPr>
            <p:cNvPr id="78852" name="Text Box 4"/>
            <p:cNvSpPr txBox="1">
              <a:spLocks noChangeArrowheads="1"/>
            </p:cNvSpPr>
            <p:nvPr/>
          </p:nvSpPr>
          <p:spPr bwMode="auto">
            <a:xfrm>
              <a:off x="2438" y="1519"/>
              <a:ext cx="3130" cy="1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xmlns="" w="317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Search for </a:t>
              </a:r>
              <a:r>
                <a:rPr lang="en-US" sz="2400" i="1">
                  <a:solidFill>
                    <a:schemeClr val="tx2"/>
                  </a:solidFill>
                  <a:cs typeface="Arial" charset="0"/>
                </a:rPr>
                <a:t>transcription modules: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Set of genes co-regulated under</a:t>
              </a:r>
              <a:br>
                <a:rPr lang="en-US" sz="24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a certain set of conditions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400" b="1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context specific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400">
                  <a:solidFill>
                    <a:schemeClr val="tx2"/>
                  </a:solidFill>
                  <a:cs typeface="Arial" charset="0"/>
                </a:rPr>
                <a:t> allow for overlaps</a:t>
              </a:r>
            </a:p>
          </p:txBody>
        </p:sp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672" y="1488"/>
              <a:ext cx="1536" cy="1536"/>
              <a:chOff x="672" y="1488"/>
              <a:chExt cx="1536" cy="1536"/>
            </a:xfrm>
          </p:grpSpPr>
          <p:sp>
            <p:nvSpPr>
              <p:cNvPr id="78854" name="Rectangle 6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672" cy="672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855" name="Rectangle 7"/>
              <p:cNvSpPr>
                <a:spLocks noChangeArrowheads="1"/>
              </p:cNvSpPr>
              <p:nvPr/>
            </p:nvSpPr>
            <p:spPr bwMode="auto">
              <a:xfrm>
                <a:off x="1200" y="2016"/>
                <a:ext cx="528" cy="864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856" name="Rectangle 8"/>
              <p:cNvSpPr>
                <a:spLocks noChangeArrowheads="1"/>
              </p:cNvSpPr>
              <p:nvPr/>
            </p:nvSpPr>
            <p:spPr bwMode="auto">
              <a:xfrm>
                <a:off x="1344" y="1488"/>
                <a:ext cx="864" cy="720"/>
              </a:xfrm>
              <a:prstGeom prst="rect">
                <a:avLst/>
              </a:prstGeom>
              <a:noFill/>
              <a:ln w="31750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CC99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71475" y="319088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How to extract biological information from large-scale expression data?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71475" y="147638"/>
            <a:ext cx="8382000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Overview of 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modular</a:t>
            </a:r>
            <a:r>
              <a:rPr lang="ja-JP" alt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”</a:t>
            </a: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 analysis tools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" y="1182688"/>
            <a:ext cx="9144000" cy="56324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1800"/>
              <a:t>Cheng Y and Church GM.  </a:t>
            </a:r>
            <a:r>
              <a:rPr lang="en-US" sz="1800" b="1" i="1"/>
              <a:t>Biclustering of expression data</a:t>
            </a:r>
            <a:r>
              <a:rPr lang="en-US" sz="1800"/>
              <a:t>.</a:t>
            </a:r>
            <a:br>
              <a:rPr lang="en-US" sz="1800"/>
            </a:br>
            <a:r>
              <a:rPr lang="en-US" sz="1800"/>
              <a:t>(Proc Int Conf Intell Syst Mol Biol. 2000;8:93-103)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/>
              <a:t>Getz G, Levine E, Domany E. </a:t>
            </a:r>
            <a:r>
              <a:rPr lang="en-US" sz="1800" b="1" i="1"/>
              <a:t>Coupled two-way clustering analysis of gene microarray data</a:t>
            </a:r>
            <a:r>
              <a:rPr lang="en-US" sz="1800"/>
              <a:t>. (Proc Natl Acad Sci U S A. 2000 Oct 24;97(22):12079-84)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/>
              <a:t>Tanay A, Sharan R, Kupiec M, Shamir R. </a:t>
            </a:r>
            <a:r>
              <a:rPr lang="en-US" sz="1800" b="1" i="1"/>
              <a:t>Revealing modularity and organization in the yeast molecular network by integrated analysis of highly heterogeneous genomewide data</a:t>
            </a:r>
            <a:r>
              <a:rPr lang="en-US" sz="1800"/>
              <a:t>. (Proc Natl Acad Sci U S A. 2004 Mar 2;101(9):2981-6)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/>
              <a:t>Sheng Q, Moreau Y, De Moor B. </a:t>
            </a:r>
            <a:r>
              <a:rPr lang="en-US" sz="1800" b="1" i="1"/>
              <a:t>Biclustering microarray data by Gibbs sampling</a:t>
            </a:r>
            <a:r>
              <a:rPr lang="en-US" sz="1800"/>
              <a:t>. (Bioinformatics. 2003 Oct;19 Suppl 2:ii196-205)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/>
              <a:t>Gasch AP and Eisen MB. </a:t>
            </a:r>
            <a:r>
              <a:rPr lang="en-US" sz="1800" b="1" i="1"/>
              <a:t>Exploring the conditional coregulation of yeast gene expression through fuzzy k-means clustering</a:t>
            </a:r>
            <a:r>
              <a:rPr lang="en-US" sz="1800"/>
              <a:t>.</a:t>
            </a:r>
            <a:br>
              <a:rPr lang="en-US" sz="1800"/>
            </a:br>
            <a:r>
              <a:rPr lang="en-US" sz="1800"/>
              <a:t>(Genome Biol. 2002 Oct 10;3(11):RESEARCH0059)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1800"/>
              <a:t>Hastie T, Tibshirani R, Eisen MB, Alizadeh A, Levy R, Staudt L, Chan WC, Botstein D, Brown P. </a:t>
            </a:r>
            <a:r>
              <a:rPr lang="en-US" sz="1800" b="1" i="1"/>
              <a:t>'Gene shaving' as a method for identifying distinct sets of genes with similar expression patterns</a:t>
            </a:r>
            <a:r>
              <a:rPr lang="en-US" sz="1800"/>
              <a:t>. (Genome Biol. 2000;1(2):RESEARCH0003.)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en-US" sz="1800"/>
              <a:t> </a:t>
            </a:r>
            <a:br>
              <a:rPr lang="en-US" sz="1800"/>
            </a:br>
            <a:r>
              <a:rPr lang="en-US" sz="2000" i="1"/>
              <a:t>… and many more!</a:t>
            </a:r>
            <a:endParaRPr 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accent2"/>
                </a:solidFill>
                <a:latin typeface="Comic Sans MS" charset="0"/>
              </a:rPr>
              <a:t>Coupled two-way Clustering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895600"/>
            <a:ext cx="5619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581400"/>
            <a:ext cx="74771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</a:rPr>
              <a:t>How to </a:t>
            </a:r>
            <a:r>
              <a:rPr lang="ja-JP" altLang="en-US" sz="3600">
                <a:solidFill>
                  <a:schemeClr val="accent2"/>
                </a:solidFill>
                <a:latin typeface="Arial"/>
              </a:rPr>
              <a:t>“</a:t>
            </a:r>
            <a:r>
              <a:rPr lang="en-US" sz="3600">
                <a:solidFill>
                  <a:schemeClr val="accent2"/>
                </a:solidFill>
                <a:latin typeface="Comic Sans MS" charset="0"/>
              </a:rPr>
              <a:t>hear</a:t>
            </a:r>
            <a:r>
              <a:rPr lang="ja-JP" altLang="en-US" sz="3600">
                <a:solidFill>
                  <a:schemeClr val="accent2"/>
                </a:solidFill>
                <a:latin typeface="Arial"/>
              </a:rPr>
              <a:t>”</a:t>
            </a:r>
            <a:r>
              <a:rPr lang="en-US" sz="3600">
                <a:solidFill>
                  <a:schemeClr val="accent2"/>
                </a:solidFill>
                <a:latin typeface="Comic Sans MS" charset="0"/>
              </a:rPr>
              <a:t> the relevant genes?</a:t>
            </a:r>
          </a:p>
        </p:txBody>
      </p:sp>
      <p:pic>
        <p:nvPicPr>
          <p:cNvPr id="40962" name="Picture 3" descr="fifaceleb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1066800" y="1235075"/>
            <a:ext cx="6629400" cy="5129213"/>
            <a:chOff x="672" y="778"/>
            <a:chExt cx="4176" cy="3231"/>
          </a:xfrm>
        </p:grpSpPr>
        <p:sp>
          <p:nvSpPr>
            <p:cNvPr id="191493" name="Oval 5"/>
            <p:cNvSpPr>
              <a:spLocks noChangeArrowheads="1"/>
            </p:cNvSpPr>
            <p:nvPr/>
          </p:nvSpPr>
          <p:spPr bwMode="auto">
            <a:xfrm>
              <a:off x="1296" y="187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4" name="Oval 6"/>
            <p:cNvSpPr>
              <a:spLocks noChangeArrowheads="1"/>
            </p:cNvSpPr>
            <p:nvPr/>
          </p:nvSpPr>
          <p:spPr bwMode="auto">
            <a:xfrm>
              <a:off x="2928" y="1056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495" name="Text Box 7"/>
            <p:cNvSpPr txBox="1">
              <a:spLocks noChangeArrowheads="1"/>
            </p:cNvSpPr>
            <p:nvPr/>
          </p:nvSpPr>
          <p:spPr bwMode="auto">
            <a:xfrm>
              <a:off x="672" y="3360"/>
              <a:ext cx="1440" cy="64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cs typeface="Arial" charset="0"/>
                </a:rPr>
                <a:t>         Song A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400">
                  <a:latin typeface="Tahoma" charset="0"/>
                  <a:cs typeface="Arial" charset="0"/>
                </a:rPr>
                <a:t>         Song B</a:t>
              </a:r>
              <a:endParaRPr lang="he-IL" sz="2400">
                <a:latin typeface="Tahoma" charset="0"/>
                <a:cs typeface="Arial" charset="0"/>
              </a:endParaRPr>
            </a:p>
          </p:txBody>
        </p:sp>
        <p:sp>
          <p:nvSpPr>
            <p:cNvPr id="191496" name="Rectangle 8"/>
            <p:cNvSpPr>
              <a:spLocks noChangeArrowheads="1"/>
            </p:cNvSpPr>
            <p:nvPr/>
          </p:nvSpPr>
          <p:spPr bwMode="auto">
            <a:xfrm>
              <a:off x="768" y="3456"/>
              <a:ext cx="432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7" name="Rectangle 9"/>
            <p:cNvSpPr>
              <a:spLocks noChangeArrowheads="1"/>
            </p:cNvSpPr>
            <p:nvPr/>
          </p:nvSpPr>
          <p:spPr bwMode="auto">
            <a:xfrm>
              <a:off x="768" y="3792"/>
              <a:ext cx="432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chemeClr val="accent2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498" name="Oval 10"/>
            <p:cNvSpPr>
              <a:spLocks noChangeArrowheads="1"/>
            </p:cNvSpPr>
            <p:nvPr/>
          </p:nvSpPr>
          <p:spPr bwMode="auto">
            <a:xfrm>
              <a:off x="2707" y="2390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499" name="Oval 11"/>
            <p:cNvSpPr>
              <a:spLocks noChangeArrowheads="1"/>
            </p:cNvSpPr>
            <p:nvPr/>
          </p:nvSpPr>
          <p:spPr bwMode="auto">
            <a:xfrm>
              <a:off x="2016" y="1181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0" name="Oval 12"/>
            <p:cNvSpPr>
              <a:spLocks noChangeArrowheads="1"/>
            </p:cNvSpPr>
            <p:nvPr/>
          </p:nvSpPr>
          <p:spPr bwMode="auto">
            <a:xfrm>
              <a:off x="922" y="1066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1" name="Oval 13"/>
            <p:cNvSpPr>
              <a:spLocks noChangeArrowheads="1"/>
            </p:cNvSpPr>
            <p:nvPr/>
          </p:nvSpPr>
          <p:spPr bwMode="auto">
            <a:xfrm>
              <a:off x="3571" y="187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2" name="Oval 14"/>
            <p:cNvSpPr>
              <a:spLocks noChangeArrowheads="1"/>
            </p:cNvSpPr>
            <p:nvPr/>
          </p:nvSpPr>
          <p:spPr bwMode="auto">
            <a:xfrm>
              <a:off x="1498" y="1930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3" name="Oval 15"/>
            <p:cNvSpPr>
              <a:spLocks noChangeArrowheads="1"/>
            </p:cNvSpPr>
            <p:nvPr/>
          </p:nvSpPr>
          <p:spPr bwMode="auto">
            <a:xfrm>
              <a:off x="3686" y="1354"/>
              <a:ext cx="182" cy="18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4" name="Oval 16"/>
            <p:cNvSpPr>
              <a:spLocks noChangeArrowheads="1"/>
            </p:cNvSpPr>
            <p:nvPr/>
          </p:nvSpPr>
          <p:spPr bwMode="auto">
            <a:xfrm>
              <a:off x="3053" y="1872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5" name="Oval 17"/>
            <p:cNvSpPr>
              <a:spLocks noChangeArrowheads="1"/>
            </p:cNvSpPr>
            <p:nvPr/>
          </p:nvSpPr>
          <p:spPr bwMode="auto">
            <a:xfrm>
              <a:off x="1555" y="950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6" name="Oval 18"/>
            <p:cNvSpPr>
              <a:spLocks noChangeArrowheads="1"/>
            </p:cNvSpPr>
            <p:nvPr/>
          </p:nvSpPr>
          <p:spPr bwMode="auto">
            <a:xfrm>
              <a:off x="3802" y="778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91507" name="Oval 19"/>
            <p:cNvSpPr>
              <a:spLocks noChangeArrowheads="1"/>
            </p:cNvSpPr>
            <p:nvPr/>
          </p:nvSpPr>
          <p:spPr bwMode="auto">
            <a:xfrm>
              <a:off x="4493" y="2102"/>
              <a:ext cx="144" cy="1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1508" name="Oval 20"/>
            <p:cNvSpPr>
              <a:spLocks noChangeArrowheads="1"/>
            </p:cNvSpPr>
            <p:nvPr/>
          </p:nvSpPr>
          <p:spPr bwMode="auto">
            <a:xfrm>
              <a:off x="4666" y="1008"/>
              <a:ext cx="182" cy="18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2400">
                <a:solidFill>
                  <a:srgbClr val="FFFF66"/>
                </a:solidFill>
                <a:latin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85800" y="38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chemeClr val="accent2"/>
                </a:solidFill>
                <a:latin typeface="Comic Sans MS" charset="0"/>
                <a:cs typeface="Arial" charset="0"/>
              </a:rPr>
              <a:t>Inside CTWC: Iterations</a:t>
            </a:r>
            <a:endParaRPr lang="he-IL" sz="4400">
              <a:solidFill>
                <a:schemeClr val="accent2"/>
              </a:solidFill>
              <a:latin typeface="Comic Sans MS" charset="0"/>
              <a:cs typeface="Arial" charset="0"/>
            </a:endParaRPr>
          </a:p>
        </p:txBody>
      </p:sp>
      <p:graphicFrame>
        <p:nvGraphicFramePr>
          <p:cNvPr id="195587" name="Group 3"/>
          <p:cNvGraphicFramePr>
            <a:graphicFrameLocks noGrp="1"/>
          </p:cNvGraphicFramePr>
          <p:nvPr/>
        </p:nvGraphicFramePr>
        <p:xfrm>
          <a:off x="395288" y="1181100"/>
          <a:ext cx="8424862" cy="5210272"/>
        </p:xfrm>
        <a:graphic>
          <a:graphicData uri="http://schemas.openxmlformats.org/drawingml/2006/table">
            <a:tbl>
              <a:tblPr/>
              <a:tblGrid>
                <a:gridCol w="124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Depth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Genes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Samples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Init</a:t>
                      </a:r>
                      <a:endParaRPr kumimoji="0" lang="he-I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G2,G3,…G5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S2,S3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G1(S3)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G6,G7,….G13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G14,…G21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S1(G5)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S4,S5,S6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S10,S11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None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G2(S1)…G2(S3)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G5(S1)…G5(S3)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G22…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…G97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S2(G1)…S2(G5)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S3(G1)…S3(G5)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S12,…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…S51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G1(S11)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G98,..G105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G151,..G160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S1(G21)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S52,...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S67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G2(S4)...G2(S11)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G5(S4)...G5(S11)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G161…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…G216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S2(G6)...S2(G21)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S3(G6)…S3(G21)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S68…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…S113</a:t>
                      </a:r>
                      <a:endParaRPr kumimoji="0" lang="he-I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5635" name="Rectangle 51"/>
          <p:cNvSpPr>
            <a:spLocks noChangeArrowheads="1"/>
          </p:cNvSpPr>
          <p:nvPr/>
        </p:nvSpPr>
        <p:spPr bwMode="auto">
          <a:xfrm>
            <a:off x="304800" y="2224088"/>
            <a:ext cx="86106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6" name="Rectangle 52"/>
          <p:cNvSpPr>
            <a:spLocks noChangeArrowheads="1"/>
          </p:cNvSpPr>
          <p:nvPr/>
        </p:nvSpPr>
        <p:spPr bwMode="auto">
          <a:xfrm>
            <a:off x="304800" y="2720975"/>
            <a:ext cx="8610600" cy="1062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7" name="Rectangle 53"/>
          <p:cNvSpPr>
            <a:spLocks noChangeArrowheads="1"/>
          </p:cNvSpPr>
          <p:nvPr/>
        </p:nvSpPr>
        <p:spPr bwMode="auto">
          <a:xfrm>
            <a:off x="300038" y="3638550"/>
            <a:ext cx="8615362" cy="102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8" name="Rectangle 54"/>
          <p:cNvSpPr>
            <a:spLocks noChangeArrowheads="1"/>
          </p:cNvSpPr>
          <p:nvPr/>
        </p:nvSpPr>
        <p:spPr bwMode="auto">
          <a:xfrm>
            <a:off x="304800" y="4572000"/>
            <a:ext cx="8610600" cy="933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5639" name="Rectangle 55"/>
          <p:cNvSpPr>
            <a:spLocks noChangeArrowheads="1"/>
          </p:cNvSpPr>
          <p:nvPr/>
        </p:nvSpPr>
        <p:spPr bwMode="auto">
          <a:xfrm>
            <a:off x="304800" y="5500688"/>
            <a:ext cx="8610600" cy="1022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95640" name="Group 56"/>
          <p:cNvGrpSpPr>
            <a:grpSpLocks/>
          </p:cNvGrpSpPr>
          <p:nvPr/>
        </p:nvGrpSpPr>
        <p:grpSpPr bwMode="auto">
          <a:xfrm>
            <a:off x="2371725" y="1876425"/>
            <a:ext cx="4911725" cy="473075"/>
            <a:chOff x="1494" y="1182"/>
            <a:chExt cx="3094" cy="298"/>
          </a:xfrm>
        </p:grpSpPr>
        <p:sp>
          <p:nvSpPr>
            <p:cNvPr id="195641" name="Line 57"/>
            <p:cNvSpPr>
              <a:spLocks noChangeShapeType="1"/>
            </p:cNvSpPr>
            <p:nvPr/>
          </p:nvSpPr>
          <p:spPr bwMode="auto">
            <a:xfrm flipH="1">
              <a:off x="1565" y="1182"/>
              <a:ext cx="3023" cy="2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2" name="Line 58"/>
            <p:cNvSpPr>
              <a:spLocks noChangeShapeType="1"/>
            </p:cNvSpPr>
            <p:nvPr/>
          </p:nvSpPr>
          <p:spPr bwMode="auto">
            <a:xfrm flipH="1">
              <a:off x="1494" y="1206"/>
              <a:ext cx="742" cy="22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3" name="Group 59"/>
          <p:cNvGrpSpPr>
            <a:grpSpLocks/>
          </p:cNvGrpSpPr>
          <p:nvPr/>
        </p:nvGrpSpPr>
        <p:grpSpPr bwMode="auto">
          <a:xfrm>
            <a:off x="3905250" y="1911350"/>
            <a:ext cx="3378200" cy="438150"/>
            <a:chOff x="2460" y="1206"/>
            <a:chExt cx="2128" cy="276"/>
          </a:xfrm>
        </p:grpSpPr>
        <p:sp>
          <p:nvSpPr>
            <p:cNvPr id="195644" name="Line 60"/>
            <p:cNvSpPr>
              <a:spLocks noChangeShapeType="1"/>
            </p:cNvSpPr>
            <p:nvPr/>
          </p:nvSpPr>
          <p:spPr bwMode="auto">
            <a:xfrm>
              <a:off x="2460" y="1206"/>
              <a:ext cx="900" cy="27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5" name="Line 61"/>
            <p:cNvSpPr>
              <a:spLocks noChangeShapeType="1"/>
            </p:cNvSpPr>
            <p:nvPr/>
          </p:nvSpPr>
          <p:spPr bwMode="auto">
            <a:xfrm flipH="1">
              <a:off x="3846" y="1206"/>
              <a:ext cx="742" cy="2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6" name="Group 62"/>
          <p:cNvGrpSpPr>
            <a:grpSpLocks/>
          </p:cNvGrpSpPr>
          <p:nvPr/>
        </p:nvGrpSpPr>
        <p:grpSpPr bwMode="auto">
          <a:xfrm>
            <a:off x="2568575" y="1943100"/>
            <a:ext cx="4705350" cy="1098550"/>
            <a:chOff x="1618" y="1224"/>
            <a:chExt cx="2964" cy="692"/>
          </a:xfrm>
        </p:grpSpPr>
        <p:sp>
          <p:nvSpPr>
            <p:cNvPr id="195647" name="Line 63"/>
            <p:cNvSpPr>
              <a:spLocks noChangeShapeType="1"/>
            </p:cNvSpPr>
            <p:nvPr/>
          </p:nvSpPr>
          <p:spPr bwMode="auto">
            <a:xfrm flipH="1">
              <a:off x="1618" y="1522"/>
              <a:ext cx="2964" cy="3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48" name="Line 64"/>
            <p:cNvSpPr>
              <a:spLocks noChangeShapeType="1"/>
            </p:cNvSpPr>
            <p:nvPr/>
          </p:nvSpPr>
          <p:spPr bwMode="auto">
            <a:xfrm flipH="1">
              <a:off x="1619" y="1224"/>
              <a:ext cx="611" cy="6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49" name="Group 65"/>
          <p:cNvGrpSpPr>
            <a:grpSpLocks/>
          </p:cNvGrpSpPr>
          <p:nvPr/>
        </p:nvGrpSpPr>
        <p:grpSpPr bwMode="auto">
          <a:xfrm>
            <a:off x="2570163" y="1914525"/>
            <a:ext cx="4703762" cy="2306638"/>
            <a:chOff x="1619" y="1206"/>
            <a:chExt cx="2963" cy="1453"/>
          </a:xfrm>
        </p:grpSpPr>
        <p:sp>
          <p:nvSpPr>
            <p:cNvPr id="195650" name="Line 66"/>
            <p:cNvSpPr>
              <a:spLocks noChangeShapeType="1"/>
            </p:cNvSpPr>
            <p:nvPr/>
          </p:nvSpPr>
          <p:spPr bwMode="auto">
            <a:xfrm flipH="1">
              <a:off x="1746" y="1206"/>
              <a:ext cx="2836" cy="14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1" name="Line 67"/>
            <p:cNvSpPr>
              <a:spLocks noChangeShapeType="1"/>
            </p:cNvSpPr>
            <p:nvPr/>
          </p:nvSpPr>
          <p:spPr bwMode="auto">
            <a:xfrm flipH="1">
              <a:off x="1619" y="1642"/>
              <a:ext cx="871" cy="10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2" name="Line 68"/>
            <p:cNvSpPr>
              <a:spLocks noChangeShapeType="1"/>
            </p:cNvSpPr>
            <p:nvPr/>
          </p:nvSpPr>
          <p:spPr bwMode="auto">
            <a:xfrm flipH="1">
              <a:off x="1746" y="1521"/>
              <a:ext cx="2836" cy="11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53" name="Group 69"/>
          <p:cNvGrpSpPr>
            <a:grpSpLocks/>
          </p:cNvGrpSpPr>
          <p:nvPr/>
        </p:nvGrpSpPr>
        <p:grpSpPr bwMode="auto">
          <a:xfrm>
            <a:off x="4181475" y="1914525"/>
            <a:ext cx="3092450" cy="1385888"/>
            <a:chOff x="2634" y="1206"/>
            <a:chExt cx="1948" cy="873"/>
          </a:xfrm>
        </p:grpSpPr>
        <p:sp>
          <p:nvSpPr>
            <p:cNvPr id="195654" name="Line 70"/>
            <p:cNvSpPr>
              <a:spLocks noChangeShapeType="1"/>
            </p:cNvSpPr>
            <p:nvPr/>
          </p:nvSpPr>
          <p:spPr bwMode="auto">
            <a:xfrm>
              <a:off x="2634" y="1573"/>
              <a:ext cx="918" cy="50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5655" name="Line 71"/>
            <p:cNvSpPr>
              <a:spLocks noChangeShapeType="1"/>
            </p:cNvSpPr>
            <p:nvPr/>
          </p:nvSpPr>
          <p:spPr bwMode="auto">
            <a:xfrm flipH="1">
              <a:off x="3552" y="1206"/>
              <a:ext cx="1030" cy="87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95656" name="Group 72"/>
          <p:cNvGrpSpPr>
            <a:grpSpLocks/>
          </p:cNvGrpSpPr>
          <p:nvPr/>
        </p:nvGrpSpPr>
        <p:grpSpPr bwMode="auto">
          <a:xfrm>
            <a:off x="3905250" y="1906588"/>
            <a:ext cx="3378200" cy="2170112"/>
            <a:chOff x="2460" y="1201"/>
            <a:chExt cx="2128" cy="1367"/>
          </a:xfrm>
        </p:grpSpPr>
        <p:sp>
          <p:nvSpPr>
            <p:cNvPr id="195657" name="Line 73"/>
            <p:cNvSpPr>
              <a:spLocks noChangeShapeType="1"/>
            </p:cNvSpPr>
            <p:nvPr/>
          </p:nvSpPr>
          <p:spPr bwMode="auto">
            <a:xfrm flipH="1">
              <a:off x="3846" y="1522"/>
              <a:ext cx="742" cy="10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43071" name="Group 74"/>
            <p:cNvGrpSpPr>
              <a:grpSpLocks/>
            </p:cNvGrpSpPr>
            <p:nvPr/>
          </p:nvGrpSpPr>
          <p:grpSpPr bwMode="auto">
            <a:xfrm>
              <a:off x="2460" y="1201"/>
              <a:ext cx="1386" cy="1367"/>
              <a:chOff x="2460" y="1201"/>
              <a:chExt cx="1386" cy="1367"/>
            </a:xfrm>
          </p:grpSpPr>
          <p:sp>
            <p:nvSpPr>
              <p:cNvPr id="195659" name="Line 75"/>
              <p:cNvSpPr>
                <a:spLocks noChangeShapeType="1"/>
              </p:cNvSpPr>
              <p:nvPr/>
            </p:nvSpPr>
            <p:spPr bwMode="auto">
              <a:xfrm>
                <a:off x="2460" y="1201"/>
                <a:ext cx="1386" cy="136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5660" name="Line 76"/>
              <p:cNvSpPr>
                <a:spLocks noChangeShapeType="1"/>
              </p:cNvSpPr>
              <p:nvPr/>
            </p:nvSpPr>
            <p:spPr bwMode="auto">
              <a:xfrm>
                <a:off x="2641" y="1573"/>
                <a:ext cx="1205" cy="9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95661" name="Text Box 77" descr="Parchment"/>
          <p:cNvSpPr txBox="1">
            <a:spLocks noChangeArrowheads="1"/>
          </p:cNvSpPr>
          <p:nvPr/>
        </p:nvSpPr>
        <p:spPr bwMode="auto">
          <a:xfrm>
            <a:off x="4335463" y="3036888"/>
            <a:ext cx="1827212" cy="3460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Times New Roman" charset="0"/>
                <a:cs typeface="Times New Roman" charset="0"/>
              </a:rPr>
              <a:t>Two-way clustering</a:t>
            </a:r>
            <a:endParaRPr lang="he-IL" sz="16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35" grpId="0" animBg="1"/>
      <p:bldP spid="195636" grpId="0" animBg="1"/>
      <p:bldP spid="195637" grpId="0" animBg="1"/>
      <p:bldP spid="195638" grpId="0" animBg="1"/>
      <p:bldP spid="195639" grpId="0" animBg="1"/>
      <p:bldP spid="195661" grpId="0" animBg="1"/>
      <p:bldP spid="19566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17550" y="2416175"/>
            <a:ext cx="76168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No need for correlations!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decomposes data into </a:t>
            </a:r>
            <a:r>
              <a:rPr lang="ja-JP" altLang="en-US" sz="2800">
                <a:cs typeface="Arial" charset="0"/>
              </a:rPr>
              <a:t>“</a:t>
            </a:r>
            <a:r>
              <a:rPr lang="en-US" sz="2800">
                <a:cs typeface="Arial" charset="0"/>
              </a:rPr>
              <a:t>transcription modules</a:t>
            </a:r>
            <a:r>
              <a:rPr lang="ja-JP" altLang="en-US" sz="2800">
                <a:cs typeface="Arial" charset="0"/>
              </a:rPr>
              <a:t>”</a:t>
            </a:r>
            <a:endParaRPr lang="en-US" sz="2800">
              <a:cs typeface="Arial" charset="0"/>
            </a:endParaRPr>
          </a:p>
          <a:p>
            <a:pPr lvl="1"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integrates external information</a:t>
            </a:r>
          </a:p>
          <a:p>
            <a:pPr lvl="1">
              <a:lnSpc>
                <a:spcPct val="140000"/>
              </a:lnSpc>
              <a:buFontTx/>
              <a:buChar char="•"/>
              <a:defRPr/>
            </a:pPr>
            <a:r>
              <a:rPr lang="en-US" sz="2800">
                <a:cs typeface="Arial" charset="0"/>
              </a:rPr>
              <a:t> allows for interspecies comparative analysis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57213" y="322263"/>
            <a:ext cx="8086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en-US" sz="3200">
                <a:solidFill>
                  <a:schemeClr val="accent2"/>
                </a:solidFill>
                <a:latin typeface="Comic Sans MS" charset="0"/>
                <a:cs typeface="Arial" charset="0"/>
              </a:rPr>
              <a:t>One example in more detail:</a:t>
            </a:r>
          </a:p>
          <a:p>
            <a:pPr algn="ctr">
              <a:lnSpc>
                <a:spcPct val="140000"/>
              </a:lnSpc>
              <a:defRPr/>
            </a:pPr>
            <a:r>
              <a:rPr lang="en-US" sz="3600">
                <a:solidFill>
                  <a:schemeClr val="accent2"/>
                </a:solidFill>
                <a:latin typeface="Comic Sans MS" charset="0"/>
                <a:cs typeface="Arial" charset="0"/>
              </a:rPr>
              <a:t>The (Iterative) Signature Algorithm: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98513" y="6448425"/>
            <a:ext cx="831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2"/>
                </a:solidFill>
                <a:cs typeface="Arial" charset="0"/>
              </a:rPr>
              <a:t>J Ihmels, G Friedlander,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SB</a:t>
            </a:r>
            <a:r>
              <a:rPr lang="en-US">
                <a:solidFill>
                  <a:schemeClr val="bg2"/>
                </a:solidFill>
                <a:cs typeface="Arial" charset="0"/>
              </a:rPr>
              <a:t>, O Sarig, Y Ziv &amp; N Barkai</a:t>
            </a:r>
            <a:r>
              <a:rPr lang="en-US" b="1" i="1">
                <a:solidFill>
                  <a:schemeClr val="bg2"/>
                </a:solidFill>
                <a:cs typeface="Arial" charset="0"/>
              </a:rPr>
              <a:t>  Nature Genetics </a:t>
            </a:r>
            <a:r>
              <a:rPr lang="en-US" b="1">
                <a:solidFill>
                  <a:schemeClr val="bg2"/>
                </a:solidFill>
                <a:cs typeface="Arial" charset="0"/>
              </a:rPr>
              <a:t>(2002)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1424</Words>
  <Application>Microsoft Macintosh PowerPoint</Application>
  <PresentationFormat>On-screen Show (4:3)</PresentationFormat>
  <Paragraphs>325</Paragraphs>
  <Slides>30</Slides>
  <Notes>29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Comic Sans MS</vt:lpstr>
      <vt:lpstr>Helvetica</vt:lpstr>
      <vt:lpstr>Tahoma</vt:lpstr>
      <vt:lpstr>Times New Roman</vt:lpstr>
      <vt:lpstr>Trebuchet MS</vt:lpstr>
      <vt:lpstr>Default Design</vt:lpstr>
      <vt:lpstr>Equation</vt:lpstr>
      <vt:lpstr>Genetics and Genome Evolution (GGE)  Bioinformatics for Genomics  Lecture 5:  Advanced clustering</vt:lpstr>
      <vt:lpstr>Analysis tools for large datasets </vt:lpstr>
      <vt:lpstr>PowerPoint Presentation</vt:lpstr>
      <vt:lpstr>PowerPoint Presentation</vt:lpstr>
      <vt:lpstr>PowerPoint Presentation</vt:lpstr>
      <vt:lpstr>Coupled two-way Clustering</vt:lpstr>
      <vt:lpstr>How to “hear” the relevant genes?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tools for large datasets </vt:lpstr>
      <vt:lpstr>PowerPoint Presentation</vt:lpstr>
      <vt:lpstr>PowerPoint Presentation</vt:lpstr>
      <vt:lpstr>Modules and Co-modules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Genome Evolution (GGE)  Bioinformatics for Genomics  Lecture 5:  Advanced clustering</dc:title>
  <dc:creator>Sven Bergmann</dc:creator>
  <cp:lastModifiedBy>Sven Bergmann</cp:lastModifiedBy>
  <cp:revision>2</cp:revision>
  <dcterms:created xsi:type="dcterms:W3CDTF">2021-04-14T06:58:10Z</dcterms:created>
  <dcterms:modified xsi:type="dcterms:W3CDTF">2022-04-06T11:53:31Z</dcterms:modified>
</cp:coreProperties>
</file>