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69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350" r:id="rId10"/>
    <p:sldId id="292" r:id="rId11"/>
    <p:sldId id="293" r:id="rId12"/>
    <p:sldId id="294" r:id="rId13"/>
    <p:sldId id="348" r:id="rId14"/>
    <p:sldId id="347" r:id="rId15"/>
    <p:sldId id="349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0E7416-B9D9-E240-8CAA-9A782D53C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44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fld id="{A43F2C08-2C40-8E43-854F-ADF85BCFE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43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6FBBD7-070E-074B-AC0B-4E53BF4FE79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553DFC-C116-7747-BCB9-410B73BD587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9E550E-A4BF-A546-8A55-7B69B4F4E2D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5F3DA-86EF-E74E-97D3-F965DE0D789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1DAAA6-E2E4-4240-870D-4AFCE33DAFE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641100-C202-DB48-9D7E-EEB91AD7017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99ED43-4466-684E-BA69-717CD2BDD5D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76CBB-350F-6B44-A87E-6E4BCCD42EB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946B2-FC2F-984C-BDB6-02A21A8790E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E3D66-52A5-2540-8156-2AD088273D9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355F97-E91F-974C-A2E0-7446CDE3865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AB4FDB-172F-C349-BFFF-6F65FC808CB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BF37BC-D0B4-C54D-81D5-1CA36202F24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signature algorithm uses a set of genes as INPUT.</a:t>
            </a:r>
          </a:p>
          <a:p>
            <a:pPr eaLnBrk="1" hangingPunct="1">
              <a:defRPr/>
            </a:pPr>
            <a:r>
              <a:rPr lang="en-US" smtClean="0"/>
              <a:t>These genes could be a putative group of related genes,</a:t>
            </a:r>
          </a:p>
          <a:p>
            <a:pPr eaLnBrk="1" hangingPunct="1">
              <a:defRPr/>
            </a:pPr>
            <a:r>
              <a:rPr lang="en-US" smtClean="0"/>
              <a:t>Or just a random selection of genes.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The algorithm uses the expression data to generate its OUTPUT.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Genes that are not correlated with the bulk of the input-genes are rejected.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And other co-regulated genes that were not part of the INPUT are added.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E701E2-29B6-DD4A-901C-ED084DD9C75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921B5B-7C75-9F4E-9E49-DA5ACE30858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064442-5A68-4043-8B91-870402348B4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CE7F09-2E31-4C47-9B1E-7EEB1C967A8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 extension of this algorithm is the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Iterative Signature Algorithm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.</a:t>
            </a:r>
          </a:p>
          <a:p>
            <a:pPr eaLnBrk="1" hangingPunct="1">
              <a:defRPr/>
            </a:pPr>
            <a:r>
              <a:rPr lang="en-US" smtClean="0"/>
              <a:t>Here the OUPUT is re-used as INPUT, such that further iterations can bring in more co-regulated genes.</a:t>
            </a:r>
          </a:p>
          <a:p>
            <a:pPr eaLnBrk="1" hangingPunct="1">
              <a:defRPr/>
            </a:pPr>
            <a:r>
              <a:rPr lang="en-US" smtClean="0"/>
              <a:t>We repeat this procedure until the OUTPUT equals to the INPUT. </a:t>
            </a:r>
          </a:p>
          <a:p>
            <a:pPr eaLnBrk="1" hangingPunct="1">
              <a:defRPr/>
            </a:pPr>
            <a:r>
              <a:rPr lang="en-US" smtClean="0"/>
              <a:t>We refer to the final OUTPUT as a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transcription module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.</a:t>
            </a:r>
          </a:p>
          <a:p>
            <a:pPr eaLnBrk="1" hangingPunct="1">
              <a:defRPr/>
            </a:pPr>
            <a:r>
              <a:rPr lang="en-US" smtClean="0"/>
              <a:t>As before it contains both the set of co-regulated genes and the conditions that induce their co-regulation.</a:t>
            </a:r>
          </a:p>
          <a:p>
            <a:pPr eaLnBrk="1" hangingPunct="1">
              <a:defRPr/>
            </a:pPr>
            <a:r>
              <a:rPr lang="en-US" smtClean="0"/>
              <a:t>By definition, all genes outside the module are less co-regulated than the module genes under these conditions.  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A2A0A6-A493-2143-910D-AF3CE0568F9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 order to identify the transcription modules encode in the expression data we proceed as follows:</a:t>
            </a:r>
          </a:p>
          <a:p>
            <a:pPr eaLnBrk="1" hangingPunct="1">
              <a:defRPr/>
            </a:pPr>
            <a:r>
              <a:rPr lang="en-US" smtClean="0"/>
              <a:t>We assemble a large number of random INPUT seeds.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Applying the iterative signature algorithm to each seed converges into a specific transcription module.</a:t>
            </a:r>
          </a:p>
          <a:p>
            <a:pPr eaLnBrk="1" hangingPunct="1">
              <a:defRPr/>
            </a:pPr>
            <a:r>
              <a:rPr lang="en-US" smtClean="0"/>
              <a:t>Since each transcription module is identified independently, it may overlap with other modules.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D0497-B99C-DA46-82C4-F66CF6B36C3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30750-2BAD-9848-AD8D-C9565F7C8813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17595-AEBE-964C-8282-8C6E2C6FD3A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B0E2F5-9681-AE4B-9C37-1E2342A23C9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B92366-F96D-B349-B2A6-93F1AEA18D7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91955E-7872-0E4A-B3CE-AB1061EC3A8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E0D0CA-FFB1-9F46-A04B-73268142DEE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EF95F5-6C4A-4144-94DD-DCB1B8E2963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C1A4FE-A79F-3B41-8C29-C39E43B5CB0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A05CE-116F-D24C-BA5B-AF23571E5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7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E786-A075-794E-B37B-99C68B4C9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5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9CC18-8A14-6844-AE29-D2B86D4CD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5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F5E6-7105-4E42-B095-2BCE686D0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2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A0AF7-759D-DB47-88BF-DD165E224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0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7BBDC-6B2C-6142-8F50-B59B5BB29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D9160-1E72-774F-AD76-1523A632F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3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AE49-EA43-E44A-8AEB-17AC76623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1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915DC-5C95-894B-9084-C87D3EECB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5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DCEC5-8036-BB45-B7D9-39E6DD96D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2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9683F-D8D4-7041-A9B8-8E7B47701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6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E07C5512-ACF6-874A-8435-A5A9E1B3E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20.w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hyperlink" Target="http://serverdgm.unil.ch/bergmann/Fibroblasts/visualiser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Genetics and Genome Evolution (GGE)</a:t>
            </a:r>
            <a:br>
              <a:rPr lang="en-US" sz="3600" b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i="1" dirty="0" smtClean="0"/>
              <a:t>Bioinformatics for Genomics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600" dirty="0" smtClean="0"/>
              <a:t>Lecture 3: </a:t>
            </a:r>
            <a:br>
              <a:rPr lang="en-US" sz="3600" dirty="0" smtClean="0"/>
            </a:br>
            <a:r>
              <a:rPr lang="en-US" dirty="0" err="1" smtClean="0"/>
              <a:t>Biclustering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chemeClr val="bg2"/>
                </a:solidFill>
              </a:rPr>
              <a:t>Sven Bergmann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Department of Computational Biology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(</a:t>
            </a:r>
            <a:r>
              <a:rPr lang="en-US" sz="2800" dirty="0" err="1" smtClean="0">
                <a:solidFill>
                  <a:schemeClr val="bg2"/>
                </a:solidFill>
              </a:rPr>
              <a:t>Sven.Bergmann@unil.ch</a:t>
            </a:r>
            <a:r>
              <a:rPr lang="en-US" sz="2800" dirty="0" smtClean="0">
                <a:solidFill>
                  <a:schemeClr val="bg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71475" y="290513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  <a:t>How to extract biological information from large-scale expression data?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82750"/>
            <a:ext cx="312420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231775" y="1601788"/>
            <a:ext cx="8910638" cy="3303587"/>
            <a:chOff x="308" y="1279"/>
            <a:chExt cx="5613" cy="2081"/>
          </a:xfrm>
        </p:grpSpPr>
        <p:pic>
          <p:nvPicPr>
            <p:cNvPr id="32773" name="Picture 5" descr="clustered-expression-dat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" y="1470"/>
              <a:ext cx="1920" cy="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6" name="Text Box 6"/>
            <p:cNvSpPr txBox="1">
              <a:spLocks noChangeArrowheads="1"/>
            </p:cNvSpPr>
            <p:nvPr/>
          </p:nvSpPr>
          <p:spPr bwMode="auto">
            <a:xfrm>
              <a:off x="2870" y="1279"/>
              <a:ext cx="3051" cy="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000">
              <a:spAutoFit/>
            </a:bodyPr>
            <a:lstStyle/>
            <a:p>
              <a:pPr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en-US" sz="2400" i="1">
                  <a:cs typeface="Arial" charset="0"/>
                </a:rPr>
                <a:t>Hierarchical clustering and other </a:t>
              </a:r>
              <a:br>
                <a:rPr lang="en-US" sz="2400" i="1">
                  <a:cs typeface="Arial" charset="0"/>
                </a:rPr>
              </a:br>
              <a:r>
                <a:rPr lang="en-US" sz="2400" i="1">
                  <a:cs typeface="Arial" charset="0"/>
                </a:rPr>
                <a:t>correlation-based methods may be</a:t>
              </a:r>
              <a:br>
                <a:rPr lang="en-US" sz="2400" i="1">
                  <a:cs typeface="Arial" charset="0"/>
                </a:rPr>
              </a:br>
              <a:r>
                <a:rPr lang="en-US" sz="2400" i="1">
                  <a:cs typeface="Arial" charset="0"/>
                </a:rPr>
                <a:t>good for small data sets, but: </a:t>
              </a:r>
            </a:p>
            <a:p>
              <a:pPr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en-US" sz="2400" b="1">
                  <a:cs typeface="Arial" charset="0"/>
                </a:rPr>
                <a:t>Problems with large data:</a:t>
              </a:r>
              <a:endParaRPr lang="en-US" sz="2400" i="1">
                <a:cs typeface="Arial" charset="0"/>
              </a:endParaRPr>
            </a:p>
          </p:txBody>
        </p:sp>
      </p:grp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4400550" y="3789363"/>
            <a:ext cx="4343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4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>
                <a:cs typeface="Arial" charset="0"/>
              </a:rPr>
              <a:t> Clusters cannot overlap!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>
                <a:cs typeface="Arial" charset="0"/>
              </a:rPr>
              <a:t> Clustering based on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  correlations over 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  </a:t>
            </a:r>
            <a:r>
              <a:rPr lang="en-US" sz="2400" i="1">
                <a:cs typeface="Arial" charset="0"/>
              </a:rPr>
              <a:t>all</a:t>
            </a:r>
            <a:r>
              <a:rPr lang="en-US" sz="2400">
                <a:cs typeface="Arial" charset="0"/>
              </a:rPr>
              <a:t>  conditions: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    - sensitive to noise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    - computation intensive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ct val="50000"/>
              </a:spcAft>
              <a:buFontTx/>
              <a:buChar char="•"/>
              <a:defRPr/>
            </a:pPr>
            <a:endParaRPr lang="en-US" sz="240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lustered-expression-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319338"/>
            <a:ext cx="3048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8" name="Group 3"/>
          <p:cNvGrpSpPr>
            <a:grpSpLocks/>
          </p:cNvGrpSpPr>
          <p:nvPr/>
        </p:nvGrpSpPr>
        <p:grpSpPr bwMode="auto">
          <a:xfrm>
            <a:off x="938213" y="2333625"/>
            <a:ext cx="7772400" cy="2514600"/>
            <a:chOff x="672" y="1488"/>
            <a:chExt cx="4896" cy="1584"/>
          </a:xfrm>
        </p:grpSpPr>
        <p:sp>
          <p:nvSpPr>
            <p:cNvPr id="78852" name="Text Box 4"/>
            <p:cNvSpPr txBox="1">
              <a:spLocks noChangeArrowheads="1"/>
            </p:cNvSpPr>
            <p:nvPr/>
          </p:nvSpPr>
          <p:spPr bwMode="auto">
            <a:xfrm>
              <a:off x="2438" y="1519"/>
              <a:ext cx="3130" cy="1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solidFill>
                    <a:schemeClr val="tx2"/>
                  </a:solidFill>
                  <a:cs typeface="Arial" charset="0"/>
                </a:rPr>
                <a:t>Search for </a:t>
              </a:r>
              <a:r>
                <a:rPr lang="en-US" sz="2400" i="1">
                  <a:solidFill>
                    <a:schemeClr val="tx2"/>
                  </a:solidFill>
                  <a:cs typeface="Arial" charset="0"/>
                </a:rPr>
                <a:t>transcription modules: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Set of genes co-regulated under</a:t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a certain set of conditions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 </a:t>
              </a:r>
              <a:r>
                <a:rPr lang="en-US" sz="2400">
                  <a:solidFill>
                    <a:schemeClr val="tx2"/>
                  </a:solidFill>
                  <a:cs typeface="Arial" charset="0"/>
                </a:rPr>
                <a:t>context specific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400">
                  <a:solidFill>
                    <a:schemeClr val="tx2"/>
                  </a:solidFill>
                  <a:cs typeface="Arial" charset="0"/>
                </a:rPr>
                <a:t> allow for overlaps</a:t>
              </a:r>
            </a:p>
          </p:txBody>
        </p:sp>
        <p:grpSp>
          <p:nvGrpSpPr>
            <p:cNvPr id="34821" name="Group 5"/>
            <p:cNvGrpSpPr>
              <a:grpSpLocks/>
            </p:cNvGrpSpPr>
            <p:nvPr/>
          </p:nvGrpSpPr>
          <p:grpSpPr bwMode="auto">
            <a:xfrm>
              <a:off x="672" y="1488"/>
              <a:ext cx="1536" cy="1536"/>
              <a:chOff x="672" y="1488"/>
              <a:chExt cx="1536" cy="1536"/>
            </a:xfrm>
          </p:grpSpPr>
          <p:sp>
            <p:nvSpPr>
              <p:cNvPr id="78854" name="Rectangle 6"/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672" cy="672"/>
              </a:xfrm>
              <a:prstGeom prst="rect">
                <a:avLst/>
              </a:prstGeom>
              <a:noFill/>
              <a:ln w="31750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8855" name="Rectangle 7"/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528" cy="864"/>
              </a:xfrm>
              <a:prstGeom prst="rect">
                <a:avLst/>
              </a:prstGeom>
              <a:noFill/>
              <a:ln w="31750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8856" name="Rectangle 8"/>
              <p:cNvSpPr>
                <a:spLocks noChangeArrowheads="1"/>
              </p:cNvSpPr>
              <p:nvPr/>
            </p:nvSpPr>
            <p:spPr bwMode="auto">
              <a:xfrm>
                <a:off x="1344" y="1488"/>
                <a:ext cx="864" cy="720"/>
              </a:xfrm>
              <a:prstGeom prst="rect">
                <a:avLst/>
              </a:prstGeom>
              <a:noFill/>
              <a:ln w="31750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371475" y="319088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  <a:t>How to extract biological information from large-scale expression data?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71475" y="147638"/>
            <a:ext cx="8382000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Overview of 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“</a:t>
            </a: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modular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”</a:t>
            </a: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 analysis tools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" y="1182688"/>
            <a:ext cx="9144000" cy="56324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1800" smtClean="0"/>
              <a:t>Cheng Y and Church GM.  </a:t>
            </a:r>
            <a:r>
              <a:rPr lang="en-US" sz="1800" b="1" i="1" smtClean="0"/>
              <a:t>Biclustering of expression data</a:t>
            </a:r>
            <a:r>
              <a:rPr lang="en-US" sz="1800" smtClean="0"/>
              <a:t>.</a:t>
            </a:r>
            <a:br>
              <a:rPr lang="en-US" sz="1800" smtClean="0"/>
            </a:br>
            <a:r>
              <a:rPr lang="en-US" sz="1800" smtClean="0"/>
              <a:t>(Proc Int Conf Intell Syst Mol Biol. 2000;8:93-103)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 smtClean="0"/>
              <a:t>Getz G, Levine E, Domany E. </a:t>
            </a:r>
            <a:r>
              <a:rPr lang="en-US" sz="1800" b="1" i="1" smtClean="0"/>
              <a:t>Coupled two-way clustering analysis of gene microarray data</a:t>
            </a:r>
            <a:r>
              <a:rPr lang="en-US" sz="1800" smtClean="0"/>
              <a:t>. (Proc Natl Acad Sci U S A. 2000 Oct 24;97(22):12079-84)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 smtClean="0"/>
              <a:t>Tanay A, Sharan R, Kupiec M, Shamir R. </a:t>
            </a:r>
            <a:r>
              <a:rPr lang="en-US" sz="1800" b="1" i="1" smtClean="0"/>
              <a:t>Revealing modularity and organization in the yeast molecular network by integrated analysis of highly heterogeneous genomewide data</a:t>
            </a:r>
            <a:r>
              <a:rPr lang="en-US" sz="1800" smtClean="0"/>
              <a:t>. (Proc Natl Acad Sci U S A. 2004 Mar 2;101(9):2981-6)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 smtClean="0"/>
              <a:t>Sheng Q, Moreau Y, De Moor B. </a:t>
            </a:r>
            <a:r>
              <a:rPr lang="en-US" sz="1800" b="1" i="1" smtClean="0"/>
              <a:t>Biclustering microarray data by Gibbs sampling</a:t>
            </a:r>
            <a:r>
              <a:rPr lang="en-US" sz="1800" smtClean="0"/>
              <a:t>. (Bioinformatics. 2003 Oct;19 Suppl 2:ii196-205)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 smtClean="0"/>
              <a:t>Gasch AP and Eisen MB. </a:t>
            </a:r>
            <a:r>
              <a:rPr lang="en-US" sz="1800" b="1" i="1" smtClean="0"/>
              <a:t>Exploring the conditional coregulation of yeast gene expression through fuzzy k-means clustering</a:t>
            </a:r>
            <a:r>
              <a:rPr lang="en-US" sz="1800" smtClean="0"/>
              <a:t>.</a:t>
            </a:r>
            <a:br>
              <a:rPr lang="en-US" sz="1800" smtClean="0"/>
            </a:br>
            <a:r>
              <a:rPr lang="en-US" sz="1800" smtClean="0"/>
              <a:t>(Genome Biol. 2002 Oct 10;3(11):RESEARCH0059)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 smtClean="0"/>
              <a:t>Hastie T, Tibshirani R, Eisen MB, Alizadeh A, Levy R, Staudt L, Chan WC, Botstein D, Brown P. </a:t>
            </a:r>
            <a:r>
              <a:rPr lang="en-US" sz="1800" b="1" i="1" smtClean="0"/>
              <a:t>'Gene shaving' as a method for identifying distinct sets of genes with similar expression patterns</a:t>
            </a:r>
            <a:r>
              <a:rPr lang="en-US" sz="1800" smtClean="0"/>
              <a:t>. (Genome Biol. 2000;1(2):RESEARCH0003.)</a:t>
            </a: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en-US" sz="1800" smtClean="0"/>
              <a:t> </a:t>
            </a:r>
            <a:br>
              <a:rPr lang="en-US" sz="1800" smtClean="0"/>
            </a:br>
            <a:r>
              <a:rPr lang="en-US" sz="2000" i="1" smtClean="0"/>
              <a:t>… and many more!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Coupled two-way Clustering</a:t>
            </a:r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895600"/>
            <a:ext cx="56197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35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581400"/>
            <a:ext cx="74771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accent2"/>
                </a:solidFill>
                <a:latin typeface="Comic Sans MS" charset="0"/>
              </a:rPr>
              <a:t>How to </a:t>
            </a:r>
            <a:r>
              <a:rPr lang="ja-JP" altLang="en-US" sz="3600" smtClean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sz="3600" smtClean="0">
                <a:solidFill>
                  <a:schemeClr val="accent2"/>
                </a:solidFill>
                <a:latin typeface="Comic Sans MS" charset="0"/>
              </a:rPr>
              <a:t>hear</a:t>
            </a:r>
            <a:r>
              <a:rPr lang="ja-JP" altLang="en-US" sz="3600" smtClean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sz="3600" smtClean="0">
                <a:solidFill>
                  <a:schemeClr val="accent2"/>
                </a:solidFill>
                <a:latin typeface="Comic Sans MS" charset="0"/>
              </a:rPr>
              <a:t> the relevant genes?</a:t>
            </a:r>
          </a:p>
        </p:txBody>
      </p:sp>
      <p:pic>
        <p:nvPicPr>
          <p:cNvPr id="40962" name="Picture 3" descr="fifaceleb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1492" name="Group 4"/>
          <p:cNvGrpSpPr>
            <a:grpSpLocks/>
          </p:cNvGrpSpPr>
          <p:nvPr/>
        </p:nvGrpSpPr>
        <p:grpSpPr bwMode="auto">
          <a:xfrm>
            <a:off x="1066800" y="1235075"/>
            <a:ext cx="6629400" cy="5129213"/>
            <a:chOff x="672" y="778"/>
            <a:chExt cx="4176" cy="3231"/>
          </a:xfrm>
        </p:grpSpPr>
        <p:sp>
          <p:nvSpPr>
            <p:cNvPr id="191493" name="Oval 5"/>
            <p:cNvSpPr>
              <a:spLocks noChangeArrowheads="1"/>
            </p:cNvSpPr>
            <p:nvPr/>
          </p:nvSpPr>
          <p:spPr bwMode="auto">
            <a:xfrm>
              <a:off x="1296" y="1872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494" name="Oval 6"/>
            <p:cNvSpPr>
              <a:spLocks noChangeArrowheads="1"/>
            </p:cNvSpPr>
            <p:nvPr/>
          </p:nvSpPr>
          <p:spPr bwMode="auto">
            <a:xfrm>
              <a:off x="2928" y="1056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495" name="Text Box 7"/>
            <p:cNvSpPr txBox="1">
              <a:spLocks noChangeArrowheads="1"/>
            </p:cNvSpPr>
            <p:nvPr/>
          </p:nvSpPr>
          <p:spPr bwMode="auto">
            <a:xfrm>
              <a:off x="672" y="3360"/>
              <a:ext cx="1440" cy="64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ahoma" charset="0"/>
                  <a:cs typeface="Arial" charset="0"/>
                </a:rPr>
                <a:t>         Song A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ahoma" charset="0"/>
                  <a:cs typeface="Arial" charset="0"/>
                </a:rPr>
                <a:t>         Song B</a:t>
              </a:r>
              <a:endParaRPr lang="he-IL" sz="2400">
                <a:latin typeface="Tahoma" charset="0"/>
                <a:cs typeface="Arial" charset="0"/>
              </a:endParaRPr>
            </a:p>
          </p:txBody>
        </p:sp>
        <p:sp>
          <p:nvSpPr>
            <p:cNvPr id="191496" name="Rectangle 8"/>
            <p:cNvSpPr>
              <a:spLocks noChangeArrowheads="1"/>
            </p:cNvSpPr>
            <p:nvPr/>
          </p:nvSpPr>
          <p:spPr bwMode="auto">
            <a:xfrm>
              <a:off x="768" y="3456"/>
              <a:ext cx="43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497" name="Rectangle 9"/>
            <p:cNvSpPr>
              <a:spLocks noChangeArrowheads="1"/>
            </p:cNvSpPr>
            <p:nvPr/>
          </p:nvSpPr>
          <p:spPr bwMode="auto">
            <a:xfrm>
              <a:off x="768" y="3792"/>
              <a:ext cx="432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chemeClr val="accent2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498" name="Oval 10"/>
            <p:cNvSpPr>
              <a:spLocks noChangeArrowheads="1"/>
            </p:cNvSpPr>
            <p:nvPr/>
          </p:nvSpPr>
          <p:spPr bwMode="auto">
            <a:xfrm>
              <a:off x="2707" y="2390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499" name="Oval 11"/>
            <p:cNvSpPr>
              <a:spLocks noChangeArrowheads="1"/>
            </p:cNvSpPr>
            <p:nvPr/>
          </p:nvSpPr>
          <p:spPr bwMode="auto">
            <a:xfrm>
              <a:off x="2016" y="1181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500" name="Oval 12"/>
            <p:cNvSpPr>
              <a:spLocks noChangeArrowheads="1"/>
            </p:cNvSpPr>
            <p:nvPr/>
          </p:nvSpPr>
          <p:spPr bwMode="auto">
            <a:xfrm>
              <a:off x="922" y="1066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501" name="Oval 13"/>
            <p:cNvSpPr>
              <a:spLocks noChangeArrowheads="1"/>
            </p:cNvSpPr>
            <p:nvPr/>
          </p:nvSpPr>
          <p:spPr bwMode="auto">
            <a:xfrm>
              <a:off x="3571" y="1872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502" name="Oval 14"/>
            <p:cNvSpPr>
              <a:spLocks noChangeArrowheads="1"/>
            </p:cNvSpPr>
            <p:nvPr/>
          </p:nvSpPr>
          <p:spPr bwMode="auto">
            <a:xfrm>
              <a:off x="1498" y="1930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503" name="Oval 15"/>
            <p:cNvSpPr>
              <a:spLocks noChangeArrowheads="1"/>
            </p:cNvSpPr>
            <p:nvPr/>
          </p:nvSpPr>
          <p:spPr bwMode="auto">
            <a:xfrm>
              <a:off x="3686" y="1354"/>
              <a:ext cx="182" cy="183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504" name="Oval 16"/>
            <p:cNvSpPr>
              <a:spLocks noChangeArrowheads="1"/>
            </p:cNvSpPr>
            <p:nvPr/>
          </p:nvSpPr>
          <p:spPr bwMode="auto">
            <a:xfrm>
              <a:off x="3053" y="1872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505" name="Oval 17"/>
            <p:cNvSpPr>
              <a:spLocks noChangeArrowheads="1"/>
            </p:cNvSpPr>
            <p:nvPr/>
          </p:nvSpPr>
          <p:spPr bwMode="auto">
            <a:xfrm>
              <a:off x="1555" y="950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506" name="Oval 18"/>
            <p:cNvSpPr>
              <a:spLocks noChangeArrowheads="1"/>
            </p:cNvSpPr>
            <p:nvPr/>
          </p:nvSpPr>
          <p:spPr bwMode="auto">
            <a:xfrm>
              <a:off x="3802" y="778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507" name="Oval 19"/>
            <p:cNvSpPr>
              <a:spLocks noChangeArrowheads="1"/>
            </p:cNvSpPr>
            <p:nvPr/>
          </p:nvSpPr>
          <p:spPr bwMode="auto">
            <a:xfrm>
              <a:off x="4493" y="2102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508" name="Oval 20"/>
            <p:cNvSpPr>
              <a:spLocks noChangeArrowheads="1"/>
            </p:cNvSpPr>
            <p:nvPr/>
          </p:nvSpPr>
          <p:spPr bwMode="auto">
            <a:xfrm>
              <a:off x="4666" y="1008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685800" y="381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Inside CTWC: Iterations</a:t>
            </a:r>
            <a:endParaRPr lang="he-IL" sz="4400">
              <a:solidFill>
                <a:schemeClr val="accent2"/>
              </a:solidFill>
              <a:latin typeface="Comic Sans MS" charset="0"/>
              <a:cs typeface="Arial" charset="0"/>
            </a:endParaRPr>
          </a:p>
        </p:txBody>
      </p:sp>
      <p:graphicFrame>
        <p:nvGraphicFramePr>
          <p:cNvPr id="195587" name="Group 3"/>
          <p:cNvGraphicFramePr>
            <a:graphicFrameLocks noGrp="1"/>
          </p:cNvGraphicFramePr>
          <p:nvPr/>
        </p:nvGraphicFramePr>
        <p:xfrm>
          <a:off x="395288" y="1181100"/>
          <a:ext cx="8424862" cy="5210272"/>
        </p:xfrm>
        <a:graphic>
          <a:graphicData uri="http://schemas.openxmlformats.org/drawingml/2006/table">
            <a:tbl>
              <a:tblPr/>
              <a:tblGrid>
                <a:gridCol w="1246187"/>
                <a:gridCol w="1851025"/>
                <a:gridCol w="1800225"/>
                <a:gridCol w="1943100"/>
                <a:gridCol w="1584325"/>
              </a:tblGrid>
              <a:tr h="518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Depth</a:t>
                      </a:r>
                      <a:endParaRPr kumimoji="0" lang="he-I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Genes</a:t>
                      </a:r>
                      <a:endParaRPr kumimoji="0" lang="he-I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Samples</a:t>
                      </a:r>
                      <a:endParaRPr kumimoji="0" lang="he-I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4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Init</a:t>
                      </a:r>
                      <a:endParaRPr kumimoji="0" lang="he-I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G1(S1)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G2,G3,…G5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S1(G1)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S2,S3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G1(S2)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G1(S3)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G6,G7,….G13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G14,…G21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S1(G2)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S1(G5)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S4,S5,S6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S10,S11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None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G2(S1)…G2(S3)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G5(S1)…G5(S3)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G22…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…G97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S2(G1)…S2(G5)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S3(G1)…S3(G5)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S12,…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…S51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G1(S4)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G1(S11)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G98,..G105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G151,..G160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S1(G6)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S1(G21)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S52,...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S67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G2(S4)...G2(S11)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G5(S4)...G5(S11)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G161…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…G216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S2(G6)...S2(G21)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S3(G6)…S3(G21)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S68…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…S113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635" name="Rectangle 51"/>
          <p:cNvSpPr>
            <a:spLocks noChangeArrowheads="1"/>
          </p:cNvSpPr>
          <p:nvPr/>
        </p:nvSpPr>
        <p:spPr bwMode="auto">
          <a:xfrm>
            <a:off x="304800" y="2224088"/>
            <a:ext cx="86106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5636" name="Rectangle 52"/>
          <p:cNvSpPr>
            <a:spLocks noChangeArrowheads="1"/>
          </p:cNvSpPr>
          <p:nvPr/>
        </p:nvSpPr>
        <p:spPr bwMode="auto">
          <a:xfrm>
            <a:off x="304800" y="2720975"/>
            <a:ext cx="8610600" cy="1062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5637" name="Rectangle 53"/>
          <p:cNvSpPr>
            <a:spLocks noChangeArrowheads="1"/>
          </p:cNvSpPr>
          <p:nvPr/>
        </p:nvSpPr>
        <p:spPr bwMode="auto">
          <a:xfrm>
            <a:off x="300038" y="3638550"/>
            <a:ext cx="8615362" cy="1025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5638" name="Rectangle 54"/>
          <p:cNvSpPr>
            <a:spLocks noChangeArrowheads="1"/>
          </p:cNvSpPr>
          <p:nvPr/>
        </p:nvSpPr>
        <p:spPr bwMode="auto">
          <a:xfrm>
            <a:off x="304800" y="4572000"/>
            <a:ext cx="8610600" cy="933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5639" name="Rectangle 55"/>
          <p:cNvSpPr>
            <a:spLocks noChangeArrowheads="1"/>
          </p:cNvSpPr>
          <p:nvPr/>
        </p:nvSpPr>
        <p:spPr bwMode="auto">
          <a:xfrm>
            <a:off x="304800" y="5500688"/>
            <a:ext cx="8610600" cy="1022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95640" name="Group 56"/>
          <p:cNvGrpSpPr>
            <a:grpSpLocks/>
          </p:cNvGrpSpPr>
          <p:nvPr/>
        </p:nvGrpSpPr>
        <p:grpSpPr bwMode="auto">
          <a:xfrm>
            <a:off x="2371725" y="1876425"/>
            <a:ext cx="4911725" cy="473075"/>
            <a:chOff x="1494" y="1182"/>
            <a:chExt cx="3094" cy="298"/>
          </a:xfrm>
        </p:grpSpPr>
        <p:sp>
          <p:nvSpPr>
            <p:cNvPr id="195641" name="Line 57"/>
            <p:cNvSpPr>
              <a:spLocks noChangeShapeType="1"/>
            </p:cNvSpPr>
            <p:nvPr/>
          </p:nvSpPr>
          <p:spPr bwMode="auto">
            <a:xfrm flipH="1">
              <a:off x="1565" y="1182"/>
              <a:ext cx="3023" cy="2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42" name="Line 58"/>
            <p:cNvSpPr>
              <a:spLocks noChangeShapeType="1"/>
            </p:cNvSpPr>
            <p:nvPr/>
          </p:nvSpPr>
          <p:spPr bwMode="auto">
            <a:xfrm flipH="1">
              <a:off x="1494" y="1206"/>
              <a:ext cx="742" cy="22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95643" name="Group 59"/>
          <p:cNvGrpSpPr>
            <a:grpSpLocks/>
          </p:cNvGrpSpPr>
          <p:nvPr/>
        </p:nvGrpSpPr>
        <p:grpSpPr bwMode="auto">
          <a:xfrm>
            <a:off x="3905250" y="1911350"/>
            <a:ext cx="3378200" cy="438150"/>
            <a:chOff x="2460" y="1206"/>
            <a:chExt cx="2128" cy="276"/>
          </a:xfrm>
        </p:grpSpPr>
        <p:sp>
          <p:nvSpPr>
            <p:cNvPr id="195644" name="Line 60"/>
            <p:cNvSpPr>
              <a:spLocks noChangeShapeType="1"/>
            </p:cNvSpPr>
            <p:nvPr/>
          </p:nvSpPr>
          <p:spPr bwMode="auto">
            <a:xfrm>
              <a:off x="2460" y="1206"/>
              <a:ext cx="900" cy="2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45" name="Line 61"/>
            <p:cNvSpPr>
              <a:spLocks noChangeShapeType="1"/>
            </p:cNvSpPr>
            <p:nvPr/>
          </p:nvSpPr>
          <p:spPr bwMode="auto">
            <a:xfrm flipH="1">
              <a:off x="3846" y="1206"/>
              <a:ext cx="742" cy="2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95646" name="Group 62"/>
          <p:cNvGrpSpPr>
            <a:grpSpLocks/>
          </p:cNvGrpSpPr>
          <p:nvPr/>
        </p:nvGrpSpPr>
        <p:grpSpPr bwMode="auto">
          <a:xfrm>
            <a:off x="2568575" y="1943100"/>
            <a:ext cx="4705350" cy="1098550"/>
            <a:chOff x="1618" y="1224"/>
            <a:chExt cx="2964" cy="692"/>
          </a:xfrm>
        </p:grpSpPr>
        <p:sp>
          <p:nvSpPr>
            <p:cNvPr id="195647" name="Line 63"/>
            <p:cNvSpPr>
              <a:spLocks noChangeShapeType="1"/>
            </p:cNvSpPr>
            <p:nvPr/>
          </p:nvSpPr>
          <p:spPr bwMode="auto">
            <a:xfrm flipH="1">
              <a:off x="1618" y="1522"/>
              <a:ext cx="2964" cy="3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48" name="Line 64"/>
            <p:cNvSpPr>
              <a:spLocks noChangeShapeType="1"/>
            </p:cNvSpPr>
            <p:nvPr/>
          </p:nvSpPr>
          <p:spPr bwMode="auto">
            <a:xfrm flipH="1">
              <a:off x="1619" y="1224"/>
              <a:ext cx="611" cy="6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95649" name="Group 65"/>
          <p:cNvGrpSpPr>
            <a:grpSpLocks/>
          </p:cNvGrpSpPr>
          <p:nvPr/>
        </p:nvGrpSpPr>
        <p:grpSpPr bwMode="auto">
          <a:xfrm>
            <a:off x="2570163" y="1914525"/>
            <a:ext cx="4703762" cy="2306638"/>
            <a:chOff x="1619" y="1206"/>
            <a:chExt cx="2963" cy="1453"/>
          </a:xfrm>
        </p:grpSpPr>
        <p:sp>
          <p:nvSpPr>
            <p:cNvPr id="195650" name="Line 66"/>
            <p:cNvSpPr>
              <a:spLocks noChangeShapeType="1"/>
            </p:cNvSpPr>
            <p:nvPr/>
          </p:nvSpPr>
          <p:spPr bwMode="auto">
            <a:xfrm flipH="1">
              <a:off x="1746" y="1206"/>
              <a:ext cx="2836" cy="1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51" name="Line 67"/>
            <p:cNvSpPr>
              <a:spLocks noChangeShapeType="1"/>
            </p:cNvSpPr>
            <p:nvPr/>
          </p:nvSpPr>
          <p:spPr bwMode="auto">
            <a:xfrm flipH="1">
              <a:off x="1619" y="1642"/>
              <a:ext cx="871" cy="10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52" name="Line 68"/>
            <p:cNvSpPr>
              <a:spLocks noChangeShapeType="1"/>
            </p:cNvSpPr>
            <p:nvPr/>
          </p:nvSpPr>
          <p:spPr bwMode="auto">
            <a:xfrm flipH="1">
              <a:off x="1746" y="1521"/>
              <a:ext cx="2836" cy="11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95653" name="Group 69"/>
          <p:cNvGrpSpPr>
            <a:grpSpLocks/>
          </p:cNvGrpSpPr>
          <p:nvPr/>
        </p:nvGrpSpPr>
        <p:grpSpPr bwMode="auto">
          <a:xfrm>
            <a:off x="4181475" y="1914525"/>
            <a:ext cx="3092450" cy="1385888"/>
            <a:chOff x="2634" y="1206"/>
            <a:chExt cx="1948" cy="873"/>
          </a:xfrm>
        </p:grpSpPr>
        <p:sp>
          <p:nvSpPr>
            <p:cNvPr id="195654" name="Line 70"/>
            <p:cNvSpPr>
              <a:spLocks noChangeShapeType="1"/>
            </p:cNvSpPr>
            <p:nvPr/>
          </p:nvSpPr>
          <p:spPr bwMode="auto">
            <a:xfrm>
              <a:off x="2634" y="1573"/>
              <a:ext cx="918" cy="50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55" name="Line 71"/>
            <p:cNvSpPr>
              <a:spLocks noChangeShapeType="1"/>
            </p:cNvSpPr>
            <p:nvPr/>
          </p:nvSpPr>
          <p:spPr bwMode="auto">
            <a:xfrm flipH="1">
              <a:off x="3552" y="1206"/>
              <a:ext cx="1030" cy="8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95656" name="Group 72"/>
          <p:cNvGrpSpPr>
            <a:grpSpLocks/>
          </p:cNvGrpSpPr>
          <p:nvPr/>
        </p:nvGrpSpPr>
        <p:grpSpPr bwMode="auto">
          <a:xfrm>
            <a:off x="3905250" y="1906588"/>
            <a:ext cx="3378200" cy="2170112"/>
            <a:chOff x="2460" y="1201"/>
            <a:chExt cx="2128" cy="1367"/>
          </a:xfrm>
        </p:grpSpPr>
        <p:sp>
          <p:nvSpPr>
            <p:cNvPr id="195657" name="Line 73"/>
            <p:cNvSpPr>
              <a:spLocks noChangeShapeType="1"/>
            </p:cNvSpPr>
            <p:nvPr/>
          </p:nvSpPr>
          <p:spPr bwMode="auto">
            <a:xfrm flipH="1">
              <a:off x="3846" y="1522"/>
              <a:ext cx="742" cy="10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43071" name="Group 74"/>
            <p:cNvGrpSpPr>
              <a:grpSpLocks/>
            </p:cNvGrpSpPr>
            <p:nvPr/>
          </p:nvGrpSpPr>
          <p:grpSpPr bwMode="auto">
            <a:xfrm>
              <a:off x="2460" y="1201"/>
              <a:ext cx="1386" cy="1367"/>
              <a:chOff x="2460" y="1201"/>
              <a:chExt cx="1386" cy="1367"/>
            </a:xfrm>
          </p:grpSpPr>
          <p:sp>
            <p:nvSpPr>
              <p:cNvPr id="195659" name="Line 75"/>
              <p:cNvSpPr>
                <a:spLocks noChangeShapeType="1"/>
              </p:cNvSpPr>
              <p:nvPr/>
            </p:nvSpPr>
            <p:spPr bwMode="auto">
              <a:xfrm>
                <a:off x="2460" y="1201"/>
                <a:ext cx="1386" cy="136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95660" name="Line 76"/>
              <p:cNvSpPr>
                <a:spLocks noChangeShapeType="1"/>
              </p:cNvSpPr>
              <p:nvPr/>
            </p:nvSpPr>
            <p:spPr bwMode="auto">
              <a:xfrm>
                <a:off x="2641" y="1573"/>
                <a:ext cx="1205" cy="99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95661" name="Text Box 77" descr="Parchment"/>
          <p:cNvSpPr txBox="1">
            <a:spLocks noChangeArrowheads="1"/>
          </p:cNvSpPr>
          <p:nvPr/>
        </p:nvSpPr>
        <p:spPr bwMode="auto">
          <a:xfrm>
            <a:off x="4335463" y="3036888"/>
            <a:ext cx="1827212" cy="3460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Times New Roman" charset="0"/>
                <a:cs typeface="Times New Roman" charset="0"/>
              </a:rPr>
              <a:t>Two-way clustering</a:t>
            </a:r>
            <a:endParaRPr lang="he-IL" sz="16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35" grpId="0" animBg="1"/>
      <p:bldP spid="195636" grpId="0" animBg="1"/>
      <p:bldP spid="195637" grpId="0" animBg="1"/>
      <p:bldP spid="195638" grpId="0" animBg="1"/>
      <p:bldP spid="195639" grpId="0" animBg="1"/>
      <p:bldP spid="195661" grpId="0" animBg="1"/>
      <p:bldP spid="19566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717550" y="2416175"/>
            <a:ext cx="76168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Tx/>
              <a:buChar char="•"/>
              <a:defRPr/>
            </a:pPr>
            <a:r>
              <a:rPr lang="en-US" sz="2800">
                <a:cs typeface="Arial" charset="0"/>
              </a:rPr>
              <a:t> No need for correlations!</a:t>
            </a:r>
          </a:p>
          <a:p>
            <a:pPr>
              <a:lnSpc>
                <a:spcPct val="140000"/>
              </a:lnSpc>
              <a:buFontTx/>
              <a:buChar char="•"/>
              <a:defRPr/>
            </a:pPr>
            <a:r>
              <a:rPr lang="en-US" sz="2800">
                <a:cs typeface="Arial" charset="0"/>
              </a:rPr>
              <a:t> decomposes data into </a:t>
            </a:r>
            <a:r>
              <a:rPr lang="ja-JP" altLang="en-US" sz="2800">
                <a:cs typeface="Arial" charset="0"/>
              </a:rPr>
              <a:t>“</a:t>
            </a:r>
            <a:r>
              <a:rPr lang="en-US" sz="2800">
                <a:cs typeface="Arial" charset="0"/>
              </a:rPr>
              <a:t>transcription modules</a:t>
            </a:r>
            <a:r>
              <a:rPr lang="ja-JP" altLang="en-US" sz="2800">
                <a:cs typeface="Arial" charset="0"/>
              </a:rPr>
              <a:t>”</a:t>
            </a:r>
            <a:endParaRPr lang="en-US" sz="2800">
              <a:cs typeface="Arial" charset="0"/>
            </a:endParaRPr>
          </a:p>
          <a:p>
            <a:pPr lvl="1">
              <a:lnSpc>
                <a:spcPct val="140000"/>
              </a:lnSpc>
              <a:buFontTx/>
              <a:buChar char="•"/>
              <a:defRPr/>
            </a:pPr>
            <a:r>
              <a:rPr lang="en-US" sz="2800">
                <a:cs typeface="Arial" charset="0"/>
              </a:rPr>
              <a:t> integrates external information</a:t>
            </a:r>
          </a:p>
          <a:p>
            <a:pPr lvl="1">
              <a:lnSpc>
                <a:spcPct val="140000"/>
              </a:lnSpc>
              <a:buFontTx/>
              <a:buChar char="•"/>
              <a:defRPr/>
            </a:pPr>
            <a:r>
              <a:rPr lang="en-US" sz="2800">
                <a:cs typeface="Arial" charset="0"/>
              </a:rPr>
              <a:t> allows for interspecies comparative analysis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57213" y="322263"/>
            <a:ext cx="8086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  <a:t>One example in more detail:</a:t>
            </a:r>
          </a:p>
          <a:p>
            <a:pPr algn="ctr">
              <a:lnSpc>
                <a:spcPct val="140000"/>
              </a:lnSpc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The (Iterative) Signature Algorithm: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798513" y="6448425"/>
            <a:ext cx="831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bg2"/>
                </a:solidFill>
                <a:cs typeface="Arial" charset="0"/>
              </a:rPr>
              <a:t>J Ihmels, G Friedlander, </a:t>
            </a:r>
            <a:r>
              <a:rPr lang="en-US" b="1">
                <a:solidFill>
                  <a:schemeClr val="bg2"/>
                </a:solidFill>
                <a:cs typeface="Arial" charset="0"/>
              </a:rPr>
              <a:t>SB</a:t>
            </a:r>
            <a:r>
              <a:rPr lang="en-US">
                <a:solidFill>
                  <a:schemeClr val="bg2"/>
                </a:solidFill>
                <a:cs typeface="Arial" charset="0"/>
              </a:rPr>
              <a:t>, O Sarig, Y Ziv &amp; N Barkai</a:t>
            </a:r>
            <a:r>
              <a:rPr lang="en-US" b="1" i="1">
                <a:solidFill>
                  <a:schemeClr val="bg2"/>
                </a:solidFill>
                <a:cs typeface="Arial" charset="0"/>
              </a:rPr>
              <a:t>  Nature Genetics </a:t>
            </a:r>
            <a:r>
              <a:rPr lang="en-US" b="1">
                <a:solidFill>
                  <a:schemeClr val="bg2"/>
                </a:solidFill>
                <a:cs typeface="Arial" charset="0"/>
              </a:rPr>
              <a:t>(2002)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Trip to the 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“</a:t>
            </a: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Amazon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”</a:t>
            </a: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:</a:t>
            </a:r>
          </a:p>
        </p:txBody>
      </p:sp>
      <p:pic>
        <p:nvPicPr>
          <p:cNvPr id="84995" name="Picture 3" descr="Amaz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63738"/>
            <a:ext cx="6426200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 descr="Amazon My shopping C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171291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2108200" y="1770063"/>
            <a:ext cx="4222750" cy="347027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2108200" y="1770063"/>
            <a:ext cx="4222750" cy="347027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770063"/>
            <a:ext cx="422275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2108200" y="5240338"/>
            <a:ext cx="422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Freeform 6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2147483647 w 520"/>
              <a:gd name="T3" fmla="*/ 0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520" y="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Freeform 7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0 w 520"/>
              <a:gd name="T3" fmla="*/ 2147483647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0" y="41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>
            <a:off x="2108200" y="1770063"/>
            <a:ext cx="1588" cy="3470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 flipV="1">
            <a:off x="24812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Line 10"/>
          <p:cNvSpPr>
            <a:spLocks noChangeShapeType="1"/>
          </p:cNvSpPr>
          <p:nvPr/>
        </p:nvSpPr>
        <p:spPr bwMode="auto">
          <a:xfrm>
            <a:off x="24812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2449513" y="5275263"/>
            <a:ext cx="1460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63" name="Line 12"/>
          <p:cNvSpPr>
            <a:spLocks noChangeShapeType="1"/>
          </p:cNvSpPr>
          <p:nvPr/>
        </p:nvSpPr>
        <p:spPr bwMode="auto">
          <a:xfrm flipV="1">
            <a:off x="29035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Line 13"/>
          <p:cNvSpPr>
            <a:spLocks noChangeShapeType="1"/>
          </p:cNvSpPr>
          <p:nvPr/>
        </p:nvSpPr>
        <p:spPr bwMode="auto">
          <a:xfrm>
            <a:off x="29035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28305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66" name="Line 15"/>
          <p:cNvSpPr>
            <a:spLocks noChangeShapeType="1"/>
          </p:cNvSpPr>
          <p:nvPr/>
        </p:nvSpPr>
        <p:spPr bwMode="auto">
          <a:xfrm flipV="1">
            <a:off x="332581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6"/>
          <p:cNvSpPr>
            <a:spLocks noChangeShapeType="1"/>
          </p:cNvSpPr>
          <p:nvPr/>
        </p:nvSpPr>
        <p:spPr bwMode="auto">
          <a:xfrm>
            <a:off x="332581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Rectangle 17"/>
          <p:cNvSpPr>
            <a:spLocks noChangeArrowheads="1"/>
          </p:cNvSpPr>
          <p:nvPr/>
        </p:nvSpPr>
        <p:spPr bwMode="auto">
          <a:xfrm>
            <a:off x="325278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69" name="Line 18"/>
          <p:cNvSpPr>
            <a:spLocks noChangeShapeType="1"/>
          </p:cNvSpPr>
          <p:nvPr/>
        </p:nvSpPr>
        <p:spPr bwMode="auto">
          <a:xfrm flipV="1">
            <a:off x="3756025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Line 19"/>
          <p:cNvSpPr>
            <a:spLocks noChangeShapeType="1"/>
          </p:cNvSpPr>
          <p:nvPr/>
        </p:nvSpPr>
        <p:spPr bwMode="auto">
          <a:xfrm>
            <a:off x="3756025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Rectangle 20"/>
          <p:cNvSpPr>
            <a:spLocks noChangeArrowheads="1"/>
          </p:cNvSpPr>
          <p:nvPr/>
        </p:nvSpPr>
        <p:spPr bwMode="auto">
          <a:xfrm>
            <a:off x="367506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72" name="Line 21"/>
          <p:cNvSpPr>
            <a:spLocks noChangeShapeType="1"/>
          </p:cNvSpPr>
          <p:nvPr/>
        </p:nvSpPr>
        <p:spPr bwMode="auto">
          <a:xfrm flipV="1">
            <a:off x="41703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Line 22"/>
          <p:cNvSpPr>
            <a:spLocks noChangeShapeType="1"/>
          </p:cNvSpPr>
          <p:nvPr/>
        </p:nvSpPr>
        <p:spPr bwMode="auto">
          <a:xfrm>
            <a:off x="41703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4" name="Rectangle 23"/>
          <p:cNvSpPr>
            <a:spLocks noChangeArrowheads="1"/>
          </p:cNvSpPr>
          <p:nvPr/>
        </p:nvSpPr>
        <p:spPr bwMode="auto">
          <a:xfrm>
            <a:off x="409733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75" name="Line 24"/>
          <p:cNvSpPr>
            <a:spLocks noChangeShapeType="1"/>
          </p:cNvSpPr>
          <p:nvPr/>
        </p:nvSpPr>
        <p:spPr bwMode="auto">
          <a:xfrm flipV="1">
            <a:off x="45926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Line 25"/>
          <p:cNvSpPr>
            <a:spLocks noChangeShapeType="1"/>
          </p:cNvSpPr>
          <p:nvPr/>
        </p:nvSpPr>
        <p:spPr bwMode="auto">
          <a:xfrm>
            <a:off x="45926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7" name="Rectangle 26"/>
          <p:cNvSpPr>
            <a:spLocks noChangeArrowheads="1"/>
          </p:cNvSpPr>
          <p:nvPr/>
        </p:nvSpPr>
        <p:spPr bwMode="auto">
          <a:xfrm>
            <a:off x="45196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78" name="Line 27"/>
          <p:cNvSpPr>
            <a:spLocks noChangeShapeType="1"/>
          </p:cNvSpPr>
          <p:nvPr/>
        </p:nvSpPr>
        <p:spPr bwMode="auto">
          <a:xfrm flipV="1">
            <a:off x="5022850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9" name="Line 28"/>
          <p:cNvSpPr>
            <a:spLocks noChangeShapeType="1"/>
          </p:cNvSpPr>
          <p:nvPr/>
        </p:nvSpPr>
        <p:spPr bwMode="auto">
          <a:xfrm>
            <a:off x="5022850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Rectangle 29"/>
          <p:cNvSpPr>
            <a:spLocks noChangeArrowheads="1"/>
          </p:cNvSpPr>
          <p:nvPr/>
        </p:nvSpPr>
        <p:spPr bwMode="auto">
          <a:xfrm>
            <a:off x="4949825" y="5275263"/>
            <a:ext cx="2270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81" name="Line 30"/>
          <p:cNvSpPr>
            <a:spLocks noChangeShapeType="1"/>
          </p:cNvSpPr>
          <p:nvPr/>
        </p:nvSpPr>
        <p:spPr bwMode="auto">
          <a:xfrm flipV="1">
            <a:off x="5445125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2" name="Line 31"/>
          <p:cNvSpPr>
            <a:spLocks noChangeShapeType="1"/>
          </p:cNvSpPr>
          <p:nvPr/>
        </p:nvSpPr>
        <p:spPr bwMode="auto">
          <a:xfrm>
            <a:off x="5445125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3" name="Rectangle 32"/>
          <p:cNvSpPr>
            <a:spLocks noChangeArrowheads="1"/>
          </p:cNvSpPr>
          <p:nvPr/>
        </p:nvSpPr>
        <p:spPr bwMode="auto">
          <a:xfrm>
            <a:off x="536416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84" name="Line 33"/>
          <p:cNvSpPr>
            <a:spLocks noChangeShapeType="1"/>
          </p:cNvSpPr>
          <p:nvPr/>
        </p:nvSpPr>
        <p:spPr bwMode="auto">
          <a:xfrm flipV="1">
            <a:off x="58594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5" name="Line 34"/>
          <p:cNvSpPr>
            <a:spLocks noChangeShapeType="1"/>
          </p:cNvSpPr>
          <p:nvPr/>
        </p:nvSpPr>
        <p:spPr bwMode="auto">
          <a:xfrm>
            <a:off x="58594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6" name="Rectangle 35"/>
          <p:cNvSpPr>
            <a:spLocks noChangeArrowheads="1"/>
          </p:cNvSpPr>
          <p:nvPr/>
        </p:nvSpPr>
        <p:spPr bwMode="auto">
          <a:xfrm>
            <a:off x="578643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87" name="Line 36"/>
          <p:cNvSpPr>
            <a:spLocks noChangeShapeType="1"/>
          </p:cNvSpPr>
          <p:nvPr/>
        </p:nvSpPr>
        <p:spPr bwMode="auto">
          <a:xfrm flipV="1">
            <a:off x="62817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8" name="Line 37"/>
          <p:cNvSpPr>
            <a:spLocks noChangeShapeType="1"/>
          </p:cNvSpPr>
          <p:nvPr/>
        </p:nvSpPr>
        <p:spPr bwMode="auto">
          <a:xfrm>
            <a:off x="62817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9" name="Rectangle 38"/>
          <p:cNvSpPr>
            <a:spLocks noChangeArrowheads="1"/>
          </p:cNvSpPr>
          <p:nvPr/>
        </p:nvSpPr>
        <p:spPr bwMode="auto">
          <a:xfrm>
            <a:off x="62087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90" name="Line 39"/>
          <p:cNvSpPr>
            <a:spLocks noChangeShapeType="1"/>
          </p:cNvSpPr>
          <p:nvPr/>
        </p:nvSpPr>
        <p:spPr bwMode="auto">
          <a:xfrm>
            <a:off x="2108200" y="21002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1" name="Line 40"/>
          <p:cNvSpPr>
            <a:spLocks noChangeShapeType="1"/>
          </p:cNvSpPr>
          <p:nvPr/>
        </p:nvSpPr>
        <p:spPr bwMode="auto">
          <a:xfrm flipH="1">
            <a:off x="6281738" y="21002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2" name="Rectangle 41"/>
          <p:cNvSpPr>
            <a:spLocks noChangeArrowheads="1"/>
          </p:cNvSpPr>
          <p:nvPr/>
        </p:nvSpPr>
        <p:spPr bwMode="auto">
          <a:xfrm>
            <a:off x="1912938" y="20145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93" name="Line 42"/>
          <p:cNvSpPr>
            <a:spLocks noChangeShapeType="1"/>
          </p:cNvSpPr>
          <p:nvPr/>
        </p:nvSpPr>
        <p:spPr bwMode="auto">
          <a:xfrm>
            <a:off x="2108200" y="24463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4" name="Line 43"/>
          <p:cNvSpPr>
            <a:spLocks noChangeShapeType="1"/>
          </p:cNvSpPr>
          <p:nvPr/>
        </p:nvSpPr>
        <p:spPr bwMode="auto">
          <a:xfrm flipH="1">
            <a:off x="6281738" y="2446338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5" name="Rectangle 44"/>
          <p:cNvSpPr>
            <a:spLocks noChangeArrowheads="1"/>
          </p:cNvSpPr>
          <p:nvPr/>
        </p:nvSpPr>
        <p:spPr bwMode="auto">
          <a:xfrm>
            <a:off x="1912938" y="23701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96" name="Line 45"/>
          <p:cNvSpPr>
            <a:spLocks noChangeShapeType="1"/>
          </p:cNvSpPr>
          <p:nvPr/>
        </p:nvSpPr>
        <p:spPr bwMode="auto">
          <a:xfrm>
            <a:off x="2108200" y="27860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7" name="Line 46"/>
          <p:cNvSpPr>
            <a:spLocks noChangeShapeType="1"/>
          </p:cNvSpPr>
          <p:nvPr/>
        </p:nvSpPr>
        <p:spPr bwMode="auto">
          <a:xfrm flipH="1">
            <a:off x="6281738" y="27860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8" name="Rectangle 47"/>
          <p:cNvSpPr>
            <a:spLocks noChangeArrowheads="1"/>
          </p:cNvSpPr>
          <p:nvPr/>
        </p:nvSpPr>
        <p:spPr bwMode="auto">
          <a:xfrm>
            <a:off x="1912938" y="27098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99" name="Line 48"/>
          <p:cNvSpPr>
            <a:spLocks noChangeShapeType="1"/>
          </p:cNvSpPr>
          <p:nvPr/>
        </p:nvSpPr>
        <p:spPr bwMode="auto">
          <a:xfrm>
            <a:off x="2108200" y="31416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0" name="Line 49"/>
          <p:cNvSpPr>
            <a:spLocks noChangeShapeType="1"/>
          </p:cNvSpPr>
          <p:nvPr/>
        </p:nvSpPr>
        <p:spPr bwMode="auto">
          <a:xfrm flipH="1">
            <a:off x="6281738" y="31416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1" name="Rectangle 50"/>
          <p:cNvSpPr>
            <a:spLocks noChangeArrowheads="1"/>
          </p:cNvSpPr>
          <p:nvPr/>
        </p:nvSpPr>
        <p:spPr bwMode="auto">
          <a:xfrm>
            <a:off x="1912938" y="30559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02" name="Line 51"/>
          <p:cNvSpPr>
            <a:spLocks noChangeShapeType="1"/>
          </p:cNvSpPr>
          <p:nvPr/>
        </p:nvSpPr>
        <p:spPr bwMode="auto">
          <a:xfrm>
            <a:off x="2108200" y="34877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3" name="Line 52"/>
          <p:cNvSpPr>
            <a:spLocks noChangeShapeType="1"/>
          </p:cNvSpPr>
          <p:nvPr/>
        </p:nvSpPr>
        <p:spPr bwMode="auto">
          <a:xfrm flipH="1">
            <a:off x="6281738" y="3487738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4" name="Rectangle 53"/>
          <p:cNvSpPr>
            <a:spLocks noChangeArrowheads="1"/>
          </p:cNvSpPr>
          <p:nvPr/>
        </p:nvSpPr>
        <p:spPr bwMode="auto">
          <a:xfrm>
            <a:off x="1912938" y="34115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05" name="Line 54"/>
          <p:cNvSpPr>
            <a:spLocks noChangeShapeType="1"/>
          </p:cNvSpPr>
          <p:nvPr/>
        </p:nvSpPr>
        <p:spPr bwMode="auto">
          <a:xfrm>
            <a:off x="2108200" y="38274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6" name="Line 55"/>
          <p:cNvSpPr>
            <a:spLocks noChangeShapeType="1"/>
          </p:cNvSpPr>
          <p:nvPr/>
        </p:nvSpPr>
        <p:spPr bwMode="auto">
          <a:xfrm flipH="1">
            <a:off x="6281738" y="38274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7" name="Rectangle 56"/>
          <p:cNvSpPr>
            <a:spLocks noChangeArrowheads="1"/>
          </p:cNvSpPr>
          <p:nvPr/>
        </p:nvSpPr>
        <p:spPr bwMode="auto">
          <a:xfrm>
            <a:off x="1912938" y="3751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60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08" name="Line 57"/>
          <p:cNvSpPr>
            <a:spLocks noChangeShapeType="1"/>
          </p:cNvSpPr>
          <p:nvPr/>
        </p:nvSpPr>
        <p:spPr bwMode="auto">
          <a:xfrm>
            <a:off x="2108200" y="41830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9" name="Line 58"/>
          <p:cNvSpPr>
            <a:spLocks noChangeShapeType="1"/>
          </p:cNvSpPr>
          <p:nvPr/>
        </p:nvSpPr>
        <p:spPr bwMode="auto">
          <a:xfrm flipH="1">
            <a:off x="6281738" y="41830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0" name="Rectangle 59"/>
          <p:cNvSpPr>
            <a:spLocks noChangeArrowheads="1"/>
          </p:cNvSpPr>
          <p:nvPr/>
        </p:nvSpPr>
        <p:spPr bwMode="auto">
          <a:xfrm>
            <a:off x="1912938" y="40973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70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11" name="Line 60"/>
          <p:cNvSpPr>
            <a:spLocks noChangeShapeType="1"/>
          </p:cNvSpPr>
          <p:nvPr/>
        </p:nvSpPr>
        <p:spPr bwMode="auto">
          <a:xfrm>
            <a:off x="2108200" y="452120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2" name="Line 61"/>
          <p:cNvSpPr>
            <a:spLocks noChangeShapeType="1"/>
          </p:cNvSpPr>
          <p:nvPr/>
        </p:nvSpPr>
        <p:spPr bwMode="auto">
          <a:xfrm flipH="1">
            <a:off x="6281738" y="452120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3" name="Rectangle 62"/>
          <p:cNvSpPr>
            <a:spLocks noChangeArrowheads="1"/>
          </p:cNvSpPr>
          <p:nvPr/>
        </p:nvSpPr>
        <p:spPr bwMode="auto">
          <a:xfrm>
            <a:off x="1912938" y="4445000"/>
            <a:ext cx="22701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80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14" name="Line 63"/>
          <p:cNvSpPr>
            <a:spLocks noChangeShapeType="1"/>
          </p:cNvSpPr>
          <p:nvPr/>
        </p:nvSpPr>
        <p:spPr bwMode="auto">
          <a:xfrm>
            <a:off x="2108200" y="48688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5" name="Line 64"/>
          <p:cNvSpPr>
            <a:spLocks noChangeShapeType="1"/>
          </p:cNvSpPr>
          <p:nvPr/>
        </p:nvSpPr>
        <p:spPr bwMode="auto">
          <a:xfrm flipH="1">
            <a:off x="6281738" y="48688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6" name="Rectangle 65"/>
          <p:cNvSpPr>
            <a:spLocks noChangeArrowheads="1"/>
          </p:cNvSpPr>
          <p:nvPr/>
        </p:nvSpPr>
        <p:spPr bwMode="auto">
          <a:xfrm>
            <a:off x="1912938" y="47926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90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17" name="Line 66"/>
          <p:cNvSpPr>
            <a:spLocks noChangeShapeType="1"/>
          </p:cNvSpPr>
          <p:nvPr/>
        </p:nvSpPr>
        <p:spPr bwMode="auto">
          <a:xfrm>
            <a:off x="2108200" y="52244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8" name="Line 67"/>
          <p:cNvSpPr>
            <a:spLocks noChangeShapeType="1"/>
          </p:cNvSpPr>
          <p:nvPr/>
        </p:nvSpPr>
        <p:spPr bwMode="auto">
          <a:xfrm flipH="1">
            <a:off x="6281738" y="52244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9" name="Rectangle 68"/>
          <p:cNvSpPr>
            <a:spLocks noChangeArrowheads="1"/>
          </p:cNvSpPr>
          <p:nvPr/>
        </p:nvSpPr>
        <p:spPr bwMode="auto">
          <a:xfrm>
            <a:off x="1839913" y="5148263"/>
            <a:ext cx="3079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20" name="Line 69"/>
          <p:cNvSpPr>
            <a:spLocks noChangeShapeType="1"/>
          </p:cNvSpPr>
          <p:nvPr/>
        </p:nvSpPr>
        <p:spPr bwMode="auto">
          <a:xfrm>
            <a:off x="2108200" y="5240338"/>
            <a:ext cx="422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1" name="Freeform 70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2147483647 w 520"/>
              <a:gd name="T3" fmla="*/ 0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520" y="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2" name="Line 71"/>
          <p:cNvSpPr>
            <a:spLocks noChangeShapeType="1"/>
          </p:cNvSpPr>
          <p:nvPr/>
        </p:nvSpPr>
        <p:spPr bwMode="auto">
          <a:xfrm>
            <a:off x="2108200" y="1770063"/>
            <a:ext cx="1588" cy="3470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12" name="Rectangle 72"/>
          <p:cNvSpPr>
            <a:spLocks noChangeArrowheads="1"/>
          </p:cNvSpPr>
          <p:nvPr/>
        </p:nvSpPr>
        <p:spPr bwMode="auto">
          <a:xfrm>
            <a:off x="609600" y="304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How to find related items?</a:t>
            </a:r>
          </a:p>
        </p:txBody>
      </p:sp>
      <p:sp>
        <p:nvSpPr>
          <p:cNvPr id="87113" name="Text Box 73"/>
          <p:cNvSpPr txBox="1">
            <a:spLocks noChangeArrowheads="1"/>
          </p:cNvSpPr>
          <p:nvPr/>
        </p:nvSpPr>
        <p:spPr bwMode="auto">
          <a:xfrm>
            <a:off x="533400" y="1981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cs typeface="Arial" charset="0"/>
              </a:rPr>
              <a:t>items</a:t>
            </a:r>
          </a:p>
        </p:txBody>
      </p:sp>
      <p:sp>
        <p:nvSpPr>
          <p:cNvPr id="87114" name="Text Box 74"/>
          <p:cNvSpPr txBox="1">
            <a:spLocks noChangeArrowheads="1"/>
          </p:cNvSpPr>
          <p:nvPr/>
        </p:nvSpPr>
        <p:spPr bwMode="auto">
          <a:xfrm>
            <a:off x="3451225" y="57912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cs typeface="Arial" charset="0"/>
              </a:rPr>
              <a:t>customers</a:t>
            </a:r>
          </a:p>
        </p:txBody>
      </p:sp>
      <p:grpSp>
        <p:nvGrpSpPr>
          <p:cNvPr id="87115" name="Group 75"/>
          <p:cNvGrpSpPr>
            <a:grpSpLocks/>
          </p:cNvGrpSpPr>
          <p:nvPr/>
        </p:nvGrpSpPr>
        <p:grpSpPr bwMode="auto">
          <a:xfrm>
            <a:off x="2114550" y="2203450"/>
            <a:ext cx="6934200" cy="2216150"/>
            <a:chOff x="1332" y="1388"/>
            <a:chExt cx="4368" cy="1396"/>
          </a:xfrm>
        </p:grpSpPr>
        <p:sp>
          <p:nvSpPr>
            <p:cNvPr id="87116" name="Line 76"/>
            <p:cNvSpPr>
              <a:spLocks noChangeShapeType="1"/>
            </p:cNvSpPr>
            <p:nvPr/>
          </p:nvSpPr>
          <p:spPr bwMode="auto">
            <a:xfrm>
              <a:off x="1344" y="1472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17" name="Rectangle 77"/>
            <p:cNvSpPr>
              <a:spLocks noChangeArrowheads="1"/>
            </p:cNvSpPr>
            <p:nvPr/>
          </p:nvSpPr>
          <p:spPr bwMode="auto">
            <a:xfrm>
              <a:off x="4356" y="1388"/>
              <a:ext cx="1344" cy="768"/>
            </a:xfrm>
            <a:prstGeom prst="rect">
              <a:avLst/>
            </a:prstGeom>
            <a:noFill/>
            <a:ln w="317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re-</a:t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commended items</a:t>
              </a:r>
            </a:p>
          </p:txBody>
        </p:sp>
        <p:sp>
          <p:nvSpPr>
            <p:cNvPr id="87118" name="Line 78"/>
            <p:cNvSpPr>
              <a:spLocks noChangeShapeType="1"/>
            </p:cNvSpPr>
            <p:nvPr/>
          </p:nvSpPr>
          <p:spPr bwMode="auto">
            <a:xfrm>
              <a:off x="1332" y="1654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19" name="Line 79"/>
            <p:cNvSpPr>
              <a:spLocks noChangeShapeType="1"/>
            </p:cNvSpPr>
            <p:nvPr/>
          </p:nvSpPr>
          <p:spPr bwMode="auto">
            <a:xfrm>
              <a:off x="1338" y="1970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20" name="AutoShape 80"/>
            <p:cNvSpPr>
              <a:spLocks noChangeArrowheads="1"/>
            </p:cNvSpPr>
            <p:nvPr/>
          </p:nvSpPr>
          <p:spPr bwMode="auto">
            <a:xfrm rot="16200000" flipV="1">
              <a:off x="4716" y="2280"/>
              <a:ext cx="528" cy="480"/>
            </a:xfrm>
            <a:prstGeom prst="rightArrow">
              <a:avLst>
                <a:gd name="adj1" fmla="val 41287"/>
                <a:gd name="adj2" fmla="val 23253"/>
              </a:avLst>
            </a:pr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87121" name="Group 81"/>
          <p:cNvGrpSpPr>
            <a:grpSpLocks/>
          </p:cNvGrpSpPr>
          <p:nvPr/>
        </p:nvGrpSpPr>
        <p:grpSpPr bwMode="auto">
          <a:xfrm>
            <a:off x="381000" y="3892550"/>
            <a:ext cx="5943600" cy="854075"/>
            <a:chOff x="240" y="2452"/>
            <a:chExt cx="3744" cy="538"/>
          </a:xfrm>
        </p:grpSpPr>
        <p:sp>
          <p:nvSpPr>
            <p:cNvPr id="87122" name="Line 82"/>
            <p:cNvSpPr>
              <a:spLocks noChangeShapeType="1"/>
            </p:cNvSpPr>
            <p:nvPr/>
          </p:nvSpPr>
          <p:spPr bwMode="auto">
            <a:xfrm flipH="1">
              <a:off x="1104" y="2832"/>
              <a:ext cx="2880" cy="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23" name="Rectangle 83"/>
            <p:cNvSpPr>
              <a:spLocks noChangeArrowheads="1"/>
            </p:cNvSpPr>
            <p:nvPr/>
          </p:nvSpPr>
          <p:spPr bwMode="auto">
            <a:xfrm>
              <a:off x="240" y="2452"/>
              <a:ext cx="852" cy="538"/>
            </a:xfrm>
            <a:prstGeom prst="rect">
              <a:avLst/>
            </a:prstGeom>
            <a:noFill/>
            <a:ln w="3175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your </a:t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choice</a:t>
              </a:r>
            </a:p>
          </p:txBody>
        </p:sp>
        <p:sp>
          <p:nvSpPr>
            <p:cNvPr id="87124" name="Line 84"/>
            <p:cNvSpPr>
              <a:spLocks noChangeShapeType="1"/>
            </p:cNvSpPr>
            <p:nvPr/>
          </p:nvSpPr>
          <p:spPr bwMode="auto">
            <a:xfrm flipH="1">
              <a:off x="1086" y="2544"/>
              <a:ext cx="2898" cy="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87125" name="Group 85"/>
          <p:cNvGrpSpPr>
            <a:grpSpLocks/>
          </p:cNvGrpSpPr>
          <p:nvPr/>
        </p:nvGrpSpPr>
        <p:grpSpPr bwMode="auto">
          <a:xfrm>
            <a:off x="882650" y="1752600"/>
            <a:ext cx="7956550" cy="4724400"/>
            <a:chOff x="556" y="1104"/>
            <a:chExt cx="5012" cy="2976"/>
          </a:xfrm>
        </p:grpSpPr>
        <p:sp>
          <p:nvSpPr>
            <p:cNvPr id="87126" name="Line 86"/>
            <p:cNvSpPr>
              <a:spLocks noChangeShapeType="1"/>
            </p:cNvSpPr>
            <p:nvPr/>
          </p:nvSpPr>
          <p:spPr bwMode="auto">
            <a:xfrm>
              <a:off x="1968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27" name="Line 87"/>
            <p:cNvSpPr>
              <a:spLocks noChangeShapeType="1"/>
            </p:cNvSpPr>
            <p:nvPr/>
          </p:nvSpPr>
          <p:spPr bwMode="auto">
            <a:xfrm>
              <a:off x="2832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28" name="Line 88"/>
            <p:cNvSpPr>
              <a:spLocks noChangeShapeType="1"/>
            </p:cNvSpPr>
            <p:nvPr/>
          </p:nvSpPr>
          <p:spPr bwMode="auto">
            <a:xfrm>
              <a:off x="3264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29" name="Line 89"/>
            <p:cNvSpPr>
              <a:spLocks noChangeShapeType="1"/>
            </p:cNvSpPr>
            <p:nvPr/>
          </p:nvSpPr>
          <p:spPr bwMode="auto">
            <a:xfrm>
              <a:off x="3648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30" name="Line 90"/>
            <p:cNvSpPr>
              <a:spLocks noChangeShapeType="1"/>
            </p:cNvSpPr>
            <p:nvPr/>
          </p:nvSpPr>
          <p:spPr bwMode="auto">
            <a:xfrm flipH="1">
              <a:off x="1968" y="3648"/>
              <a:ext cx="2448" cy="0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31" name="Rectangle 91"/>
            <p:cNvSpPr>
              <a:spLocks noChangeArrowheads="1"/>
            </p:cNvSpPr>
            <p:nvPr/>
          </p:nvSpPr>
          <p:spPr bwMode="auto">
            <a:xfrm>
              <a:off x="4416" y="2911"/>
              <a:ext cx="1152" cy="998"/>
            </a:xfrm>
            <a:prstGeom prst="rect">
              <a:avLst/>
            </a:prstGeom>
            <a:noFill/>
            <a:ln w="3175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customers with similar choice</a:t>
              </a:r>
            </a:p>
          </p:txBody>
        </p:sp>
        <p:sp>
          <p:nvSpPr>
            <p:cNvPr id="87132" name="AutoShape 92"/>
            <p:cNvSpPr>
              <a:spLocks noChangeArrowheads="1"/>
            </p:cNvSpPr>
            <p:nvPr/>
          </p:nvSpPr>
          <p:spPr bwMode="auto">
            <a:xfrm rot="-16200000">
              <a:off x="532" y="3240"/>
              <a:ext cx="864" cy="816"/>
            </a:xfrm>
            <a:custGeom>
              <a:avLst/>
              <a:gdLst>
                <a:gd name="G0" fmla="+- 9257 0 0"/>
                <a:gd name="G1" fmla="+- 17874 0 0"/>
                <a:gd name="G2" fmla="+- 8999 0 0"/>
                <a:gd name="G3" fmla="*/ 9257 1 2"/>
                <a:gd name="G4" fmla="+- G3 10800 0"/>
                <a:gd name="G5" fmla="+- 21600 9257 17874"/>
                <a:gd name="G6" fmla="+- 17874 8999 0"/>
                <a:gd name="G7" fmla="*/ G6 1 2"/>
                <a:gd name="G8" fmla="*/ 1787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787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8999 h 21600"/>
                <a:gd name="T4" fmla="*/ 0 w 21600"/>
                <a:gd name="T5" fmla="*/ 18645 h 21600"/>
                <a:gd name="T6" fmla="*/ 8937 w 21600"/>
                <a:gd name="T7" fmla="*/ 21600 h 21600"/>
                <a:gd name="T8" fmla="*/ 17874 w 21600"/>
                <a:gd name="T9" fmla="*/ 16238 h 21600"/>
                <a:gd name="T10" fmla="*/ 21600 w 21600"/>
                <a:gd name="T11" fmla="*/ 8999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8999"/>
                  </a:lnTo>
                  <a:lnTo>
                    <a:pt x="12983" y="8999"/>
                  </a:lnTo>
                  <a:lnTo>
                    <a:pt x="12983" y="15689"/>
                  </a:lnTo>
                  <a:lnTo>
                    <a:pt x="0" y="15689"/>
                  </a:lnTo>
                  <a:lnTo>
                    <a:pt x="0" y="21600"/>
                  </a:lnTo>
                  <a:lnTo>
                    <a:pt x="17874" y="21600"/>
                  </a:lnTo>
                  <a:lnTo>
                    <a:pt x="17874" y="8999"/>
                  </a:lnTo>
                  <a:lnTo>
                    <a:pt x="21600" y="8999"/>
                  </a:lnTo>
                  <a:close/>
                </a:path>
              </a:pathLst>
            </a:custGeom>
            <a:solidFill>
              <a:schemeClr val="accent1"/>
            </a:solidFill>
            <a:ln w="317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False Positives:</a:t>
            </a:r>
          </a:p>
        </p:txBody>
      </p:sp>
      <p:pic>
        <p:nvPicPr>
          <p:cNvPr id="51202" name="Picture 3" descr="Amazon False Posi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973263"/>
            <a:ext cx="81502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Singular Value Decomposition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276600"/>
            <a:ext cx="8229600" cy="3276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smtClean="0"/>
              <a:t>V</a:t>
            </a:r>
            <a:r>
              <a:rPr lang="en-US" smtClean="0"/>
              <a:t>: PC matrix of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eigen-genes</a:t>
            </a:r>
            <a:r>
              <a:rPr lang="ja-JP" altLang="en-US" smtClean="0">
                <a:latin typeface="Arial"/>
              </a:rPr>
              <a:t>”</a:t>
            </a:r>
            <a:endParaRPr lang="en-US" smtClean="0"/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(composed of eigenvectors of </a:t>
            </a:r>
            <a:r>
              <a:rPr lang="en-US" b="1" smtClean="0"/>
              <a:t>C </a:t>
            </a:r>
            <a:r>
              <a:rPr lang="en-US" smtClean="0"/>
              <a:t>= </a:t>
            </a:r>
            <a:r>
              <a:rPr lang="en-US" b="1" smtClean="0"/>
              <a:t>E</a:t>
            </a:r>
            <a:r>
              <a:rPr lang="en-US" baseline="30000" smtClean="0"/>
              <a:t>T</a:t>
            </a:r>
            <a:r>
              <a:rPr lang="en-US" smtClean="0">
                <a:solidFill>
                  <a:schemeClr val="tx2"/>
                </a:solidFill>
              </a:rPr>
              <a:t>·</a:t>
            </a:r>
            <a:r>
              <a:rPr lang="en-US" b="1" smtClean="0"/>
              <a:t>E</a:t>
            </a:r>
            <a:r>
              <a:rPr lang="en-US" smtClean="0"/>
              <a:t>)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b="1" smtClean="0"/>
              <a:t>U</a:t>
            </a:r>
            <a:r>
              <a:rPr lang="en-US" smtClean="0"/>
              <a:t>: PC matrix of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eigen-arrays</a:t>
            </a:r>
            <a:r>
              <a:rPr lang="ja-JP" altLang="en-US" smtClean="0">
                <a:latin typeface="Arial"/>
              </a:rPr>
              <a:t>”</a:t>
            </a:r>
            <a:endParaRPr lang="en-US" smtClean="0"/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(composed of eigenvectors of </a:t>
            </a:r>
            <a:r>
              <a:rPr lang="en-US" b="1" smtClean="0"/>
              <a:t>C</a:t>
            </a:r>
            <a:r>
              <a:rPr lang="ja-JP" altLang="en-US" b="1" smtClean="0">
                <a:latin typeface="Arial"/>
              </a:rPr>
              <a:t>’</a:t>
            </a:r>
            <a:r>
              <a:rPr lang="en-US" baseline="-25000" smtClean="0"/>
              <a:t> </a:t>
            </a:r>
            <a:r>
              <a:rPr lang="en-US" smtClean="0"/>
              <a:t>= </a:t>
            </a:r>
            <a:r>
              <a:rPr lang="en-US" b="1" smtClean="0"/>
              <a:t>E</a:t>
            </a:r>
            <a:r>
              <a:rPr lang="en-US" smtClean="0">
                <a:solidFill>
                  <a:schemeClr val="tx2"/>
                </a:solidFill>
              </a:rPr>
              <a:t>·</a:t>
            </a:r>
            <a:r>
              <a:rPr lang="en-US" b="1" smtClean="0"/>
              <a:t>E</a:t>
            </a:r>
            <a:r>
              <a:rPr lang="en-US" baseline="30000" smtClean="0"/>
              <a:t>T</a:t>
            </a:r>
            <a:r>
              <a:rPr lang="en-US" smtClean="0"/>
              <a:t>)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b="1" smtClean="0"/>
              <a:t>D</a:t>
            </a:r>
            <a:r>
              <a:rPr lang="en-US" smtClean="0"/>
              <a:t>: diagonal matrix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743200" y="2133600"/>
            <a:ext cx="3505200" cy="771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cs typeface="Arial" charset="0"/>
              </a:rPr>
              <a:t>E</a:t>
            </a:r>
            <a:r>
              <a:rPr lang="en-US" sz="4400">
                <a:cs typeface="Arial" charset="0"/>
              </a:rPr>
              <a:t> = </a:t>
            </a:r>
            <a:r>
              <a:rPr lang="en-US" sz="4400" b="1">
                <a:cs typeface="Arial" charset="0"/>
              </a:rPr>
              <a:t>U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>
                <a:cs typeface="Arial" charset="0"/>
              </a:rPr>
              <a:t>D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>
                <a:cs typeface="Arial" charset="0"/>
              </a:rPr>
              <a:t>V</a:t>
            </a:r>
            <a:r>
              <a:rPr lang="en-US" sz="4400" baseline="30000">
                <a:cs typeface="Arial" charset="0"/>
              </a:rPr>
              <a:t>T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438400" y="1295400"/>
            <a:ext cx="41132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4400">
                <a:latin typeface="Arial"/>
                <a:cs typeface="Arial" charset="0"/>
              </a:rPr>
              <a:t>“</a:t>
            </a:r>
            <a:r>
              <a:rPr lang="en-US" sz="4400">
                <a:cs typeface="Arial" charset="0"/>
              </a:rPr>
              <a:t>SVD = bi-PCA</a:t>
            </a:r>
            <a:r>
              <a:rPr lang="ja-JP" altLang="en-US" sz="4400">
                <a:latin typeface="Arial"/>
                <a:cs typeface="Arial" charset="0"/>
              </a:rPr>
              <a:t>”</a:t>
            </a:r>
            <a:endParaRPr lang="en-US" sz="4400">
              <a:cs typeface="Arial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210050" y="6400800"/>
            <a:ext cx="493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latin typeface="Times New Roman" charset="0"/>
                <a:cs typeface="Arial" charset="0"/>
              </a:rPr>
              <a:t>http://public.lanl.gov/mewall/kluwer2002.html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Line 2"/>
          <p:cNvSpPr>
            <a:spLocks noChangeShapeType="1"/>
          </p:cNvSpPr>
          <p:nvPr/>
        </p:nvSpPr>
        <p:spPr bwMode="auto">
          <a:xfrm>
            <a:off x="2108200" y="1770063"/>
            <a:ext cx="1588" cy="3470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0" name="Freeform 3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0 w 520"/>
              <a:gd name="T3" fmla="*/ 2147483647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0" y="41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771650"/>
            <a:ext cx="4205287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2108200" y="1770063"/>
            <a:ext cx="4222750" cy="347027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>
            <a:off x="2108200" y="5240338"/>
            <a:ext cx="422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Freeform 7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2147483647 w 520"/>
              <a:gd name="T3" fmla="*/ 0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520" y="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>
            <a:off x="2108200" y="1770063"/>
            <a:ext cx="1588" cy="3470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 flipV="1">
            <a:off x="24812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Line 10"/>
          <p:cNvSpPr>
            <a:spLocks noChangeShapeType="1"/>
          </p:cNvSpPr>
          <p:nvPr/>
        </p:nvSpPr>
        <p:spPr bwMode="auto">
          <a:xfrm>
            <a:off x="24812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Rectangle 11"/>
          <p:cNvSpPr>
            <a:spLocks noChangeArrowheads="1"/>
          </p:cNvSpPr>
          <p:nvPr/>
        </p:nvSpPr>
        <p:spPr bwMode="auto">
          <a:xfrm>
            <a:off x="2449513" y="5275263"/>
            <a:ext cx="1460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59" name="Line 12"/>
          <p:cNvSpPr>
            <a:spLocks noChangeShapeType="1"/>
          </p:cNvSpPr>
          <p:nvPr/>
        </p:nvSpPr>
        <p:spPr bwMode="auto">
          <a:xfrm flipV="1">
            <a:off x="29035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13"/>
          <p:cNvSpPr>
            <a:spLocks noChangeShapeType="1"/>
          </p:cNvSpPr>
          <p:nvPr/>
        </p:nvSpPr>
        <p:spPr bwMode="auto">
          <a:xfrm>
            <a:off x="29035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28305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 flipV="1">
            <a:off x="332581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>
            <a:off x="332581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Rectangle 17"/>
          <p:cNvSpPr>
            <a:spLocks noChangeArrowheads="1"/>
          </p:cNvSpPr>
          <p:nvPr/>
        </p:nvSpPr>
        <p:spPr bwMode="auto">
          <a:xfrm>
            <a:off x="325278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65" name="Line 18"/>
          <p:cNvSpPr>
            <a:spLocks noChangeShapeType="1"/>
          </p:cNvSpPr>
          <p:nvPr/>
        </p:nvSpPr>
        <p:spPr bwMode="auto">
          <a:xfrm flipV="1">
            <a:off x="3756025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Line 19"/>
          <p:cNvSpPr>
            <a:spLocks noChangeShapeType="1"/>
          </p:cNvSpPr>
          <p:nvPr/>
        </p:nvSpPr>
        <p:spPr bwMode="auto">
          <a:xfrm>
            <a:off x="3756025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Rectangle 20"/>
          <p:cNvSpPr>
            <a:spLocks noChangeArrowheads="1"/>
          </p:cNvSpPr>
          <p:nvPr/>
        </p:nvSpPr>
        <p:spPr bwMode="auto">
          <a:xfrm>
            <a:off x="367506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68" name="Line 21"/>
          <p:cNvSpPr>
            <a:spLocks noChangeShapeType="1"/>
          </p:cNvSpPr>
          <p:nvPr/>
        </p:nvSpPr>
        <p:spPr bwMode="auto">
          <a:xfrm flipV="1">
            <a:off x="41703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9" name="Line 22"/>
          <p:cNvSpPr>
            <a:spLocks noChangeShapeType="1"/>
          </p:cNvSpPr>
          <p:nvPr/>
        </p:nvSpPr>
        <p:spPr bwMode="auto">
          <a:xfrm>
            <a:off x="41703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0" name="Rectangle 23"/>
          <p:cNvSpPr>
            <a:spLocks noChangeArrowheads="1"/>
          </p:cNvSpPr>
          <p:nvPr/>
        </p:nvSpPr>
        <p:spPr bwMode="auto">
          <a:xfrm>
            <a:off x="409733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71" name="Line 24"/>
          <p:cNvSpPr>
            <a:spLocks noChangeShapeType="1"/>
          </p:cNvSpPr>
          <p:nvPr/>
        </p:nvSpPr>
        <p:spPr bwMode="auto">
          <a:xfrm flipV="1">
            <a:off x="45926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2" name="Line 25"/>
          <p:cNvSpPr>
            <a:spLocks noChangeShapeType="1"/>
          </p:cNvSpPr>
          <p:nvPr/>
        </p:nvSpPr>
        <p:spPr bwMode="auto">
          <a:xfrm>
            <a:off x="45926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3" name="Rectangle 26"/>
          <p:cNvSpPr>
            <a:spLocks noChangeArrowheads="1"/>
          </p:cNvSpPr>
          <p:nvPr/>
        </p:nvSpPr>
        <p:spPr bwMode="auto">
          <a:xfrm>
            <a:off x="45196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74" name="Line 27"/>
          <p:cNvSpPr>
            <a:spLocks noChangeShapeType="1"/>
          </p:cNvSpPr>
          <p:nvPr/>
        </p:nvSpPr>
        <p:spPr bwMode="auto">
          <a:xfrm flipV="1">
            <a:off x="5022850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5" name="Line 28"/>
          <p:cNvSpPr>
            <a:spLocks noChangeShapeType="1"/>
          </p:cNvSpPr>
          <p:nvPr/>
        </p:nvSpPr>
        <p:spPr bwMode="auto">
          <a:xfrm>
            <a:off x="5022850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6" name="Rectangle 29"/>
          <p:cNvSpPr>
            <a:spLocks noChangeArrowheads="1"/>
          </p:cNvSpPr>
          <p:nvPr/>
        </p:nvSpPr>
        <p:spPr bwMode="auto">
          <a:xfrm>
            <a:off x="4949825" y="5275263"/>
            <a:ext cx="2270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77" name="Line 30"/>
          <p:cNvSpPr>
            <a:spLocks noChangeShapeType="1"/>
          </p:cNvSpPr>
          <p:nvPr/>
        </p:nvSpPr>
        <p:spPr bwMode="auto">
          <a:xfrm flipV="1">
            <a:off x="5445125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8" name="Line 31"/>
          <p:cNvSpPr>
            <a:spLocks noChangeShapeType="1"/>
          </p:cNvSpPr>
          <p:nvPr/>
        </p:nvSpPr>
        <p:spPr bwMode="auto">
          <a:xfrm>
            <a:off x="5445125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9" name="Rectangle 32"/>
          <p:cNvSpPr>
            <a:spLocks noChangeArrowheads="1"/>
          </p:cNvSpPr>
          <p:nvPr/>
        </p:nvSpPr>
        <p:spPr bwMode="auto">
          <a:xfrm>
            <a:off x="536416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80" name="Line 33"/>
          <p:cNvSpPr>
            <a:spLocks noChangeShapeType="1"/>
          </p:cNvSpPr>
          <p:nvPr/>
        </p:nvSpPr>
        <p:spPr bwMode="auto">
          <a:xfrm flipV="1">
            <a:off x="58594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1" name="Line 34"/>
          <p:cNvSpPr>
            <a:spLocks noChangeShapeType="1"/>
          </p:cNvSpPr>
          <p:nvPr/>
        </p:nvSpPr>
        <p:spPr bwMode="auto">
          <a:xfrm>
            <a:off x="58594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2" name="Rectangle 35"/>
          <p:cNvSpPr>
            <a:spLocks noChangeArrowheads="1"/>
          </p:cNvSpPr>
          <p:nvPr/>
        </p:nvSpPr>
        <p:spPr bwMode="auto">
          <a:xfrm>
            <a:off x="578643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83" name="Line 36"/>
          <p:cNvSpPr>
            <a:spLocks noChangeShapeType="1"/>
          </p:cNvSpPr>
          <p:nvPr/>
        </p:nvSpPr>
        <p:spPr bwMode="auto">
          <a:xfrm flipV="1">
            <a:off x="62817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4" name="Line 37"/>
          <p:cNvSpPr>
            <a:spLocks noChangeShapeType="1"/>
          </p:cNvSpPr>
          <p:nvPr/>
        </p:nvSpPr>
        <p:spPr bwMode="auto">
          <a:xfrm>
            <a:off x="62817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5" name="Rectangle 38"/>
          <p:cNvSpPr>
            <a:spLocks noChangeArrowheads="1"/>
          </p:cNvSpPr>
          <p:nvPr/>
        </p:nvSpPr>
        <p:spPr bwMode="auto">
          <a:xfrm>
            <a:off x="62087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86" name="Line 39"/>
          <p:cNvSpPr>
            <a:spLocks noChangeShapeType="1"/>
          </p:cNvSpPr>
          <p:nvPr/>
        </p:nvSpPr>
        <p:spPr bwMode="auto">
          <a:xfrm>
            <a:off x="2108200" y="21002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7" name="Line 40"/>
          <p:cNvSpPr>
            <a:spLocks noChangeShapeType="1"/>
          </p:cNvSpPr>
          <p:nvPr/>
        </p:nvSpPr>
        <p:spPr bwMode="auto">
          <a:xfrm flipH="1">
            <a:off x="6281738" y="21002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8" name="Rectangle 41"/>
          <p:cNvSpPr>
            <a:spLocks noChangeArrowheads="1"/>
          </p:cNvSpPr>
          <p:nvPr/>
        </p:nvSpPr>
        <p:spPr bwMode="auto">
          <a:xfrm>
            <a:off x="1912938" y="20145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89" name="Line 42"/>
          <p:cNvSpPr>
            <a:spLocks noChangeShapeType="1"/>
          </p:cNvSpPr>
          <p:nvPr/>
        </p:nvSpPr>
        <p:spPr bwMode="auto">
          <a:xfrm>
            <a:off x="2108200" y="24463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0" name="Line 43"/>
          <p:cNvSpPr>
            <a:spLocks noChangeShapeType="1"/>
          </p:cNvSpPr>
          <p:nvPr/>
        </p:nvSpPr>
        <p:spPr bwMode="auto">
          <a:xfrm flipH="1">
            <a:off x="6281738" y="2446338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1" name="Rectangle 44"/>
          <p:cNvSpPr>
            <a:spLocks noChangeArrowheads="1"/>
          </p:cNvSpPr>
          <p:nvPr/>
        </p:nvSpPr>
        <p:spPr bwMode="auto">
          <a:xfrm>
            <a:off x="1912938" y="23701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92" name="Line 45"/>
          <p:cNvSpPr>
            <a:spLocks noChangeShapeType="1"/>
          </p:cNvSpPr>
          <p:nvPr/>
        </p:nvSpPr>
        <p:spPr bwMode="auto">
          <a:xfrm>
            <a:off x="2108200" y="27860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3" name="Line 46"/>
          <p:cNvSpPr>
            <a:spLocks noChangeShapeType="1"/>
          </p:cNvSpPr>
          <p:nvPr/>
        </p:nvSpPr>
        <p:spPr bwMode="auto">
          <a:xfrm flipH="1">
            <a:off x="6281738" y="27860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4" name="Rectangle 47"/>
          <p:cNvSpPr>
            <a:spLocks noChangeArrowheads="1"/>
          </p:cNvSpPr>
          <p:nvPr/>
        </p:nvSpPr>
        <p:spPr bwMode="auto">
          <a:xfrm>
            <a:off x="1912938" y="27098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95" name="Line 48"/>
          <p:cNvSpPr>
            <a:spLocks noChangeShapeType="1"/>
          </p:cNvSpPr>
          <p:nvPr/>
        </p:nvSpPr>
        <p:spPr bwMode="auto">
          <a:xfrm>
            <a:off x="2108200" y="31416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6" name="Line 49"/>
          <p:cNvSpPr>
            <a:spLocks noChangeShapeType="1"/>
          </p:cNvSpPr>
          <p:nvPr/>
        </p:nvSpPr>
        <p:spPr bwMode="auto">
          <a:xfrm flipH="1">
            <a:off x="6281738" y="31416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7" name="Rectangle 50"/>
          <p:cNvSpPr>
            <a:spLocks noChangeArrowheads="1"/>
          </p:cNvSpPr>
          <p:nvPr/>
        </p:nvSpPr>
        <p:spPr bwMode="auto">
          <a:xfrm>
            <a:off x="1912938" y="30559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98" name="Line 51"/>
          <p:cNvSpPr>
            <a:spLocks noChangeShapeType="1"/>
          </p:cNvSpPr>
          <p:nvPr/>
        </p:nvSpPr>
        <p:spPr bwMode="auto">
          <a:xfrm>
            <a:off x="2108200" y="34877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9" name="Line 52"/>
          <p:cNvSpPr>
            <a:spLocks noChangeShapeType="1"/>
          </p:cNvSpPr>
          <p:nvPr/>
        </p:nvSpPr>
        <p:spPr bwMode="auto">
          <a:xfrm flipH="1">
            <a:off x="6281738" y="3487738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0" name="Rectangle 53"/>
          <p:cNvSpPr>
            <a:spLocks noChangeArrowheads="1"/>
          </p:cNvSpPr>
          <p:nvPr/>
        </p:nvSpPr>
        <p:spPr bwMode="auto">
          <a:xfrm>
            <a:off x="1912938" y="34115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01" name="Line 54"/>
          <p:cNvSpPr>
            <a:spLocks noChangeShapeType="1"/>
          </p:cNvSpPr>
          <p:nvPr/>
        </p:nvSpPr>
        <p:spPr bwMode="auto">
          <a:xfrm>
            <a:off x="2108200" y="38274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2" name="Line 55"/>
          <p:cNvSpPr>
            <a:spLocks noChangeShapeType="1"/>
          </p:cNvSpPr>
          <p:nvPr/>
        </p:nvSpPr>
        <p:spPr bwMode="auto">
          <a:xfrm flipH="1">
            <a:off x="6281738" y="38274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3" name="Rectangle 56"/>
          <p:cNvSpPr>
            <a:spLocks noChangeArrowheads="1"/>
          </p:cNvSpPr>
          <p:nvPr/>
        </p:nvSpPr>
        <p:spPr bwMode="auto">
          <a:xfrm>
            <a:off x="1912938" y="3751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60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04" name="Line 57"/>
          <p:cNvSpPr>
            <a:spLocks noChangeShapeType="1"/>
          </p:cNvSpPr>
          <p:nvPr/>
        </p:nvSpPr>
        <p:spPr bwMode="auto">
          <a:xfrm>
            <a:off x="2108200" y="41830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5" name="Line 58"/>
          <p:cNvSpPr>
            <a:spLocks noChangeShapeType="1"/>
          </p:cNvSpPr>
          <p:nvPr/>
        </p:nvSpPr>
        <p:spPr bwMode="auto">
          <a:xfrm flipH="1">
            <a:off x="6281738" y="41830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6" name="Rectangle 59"/>
          <p:cNvSpPr>
            <a:spLocks noChangeArrowheads="1"/>
          </p:cNvSpPr>
          <p:nvPr/>
        </p:nvSpPr>
        <p:spPr bwMode="auto">
          <a:xfrm>
            <a:off x="1912938" y="40973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70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07" name="Line 60"/>
          <p:cNvSpPr>
            <a:spLocks noChangeShapeType="1"/>
          </p:cNvSpPr>
          <p:nvPr/>
        </p:nvSpPr>
        <p:spPr bwMode="auto">
          <a:xfrm>
            <a:off x="2108200" y="452120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8" name="Line 61"/>
          <p:cNvSpPr>
            <a:spLocks noChangeShapeType="1"/>
          </p:cNvSpPr>
          <p:nvPr/>
        </p:nvSpPr>
        <p:spPr bwMode="auto">
          <a:xfrm flipH="1">
            <a:off x="6281738" y="452120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9" name="Rectangle 62"/>
          <p:cNvSpPr>
            <a:spLocks noChangeArrowheads="1"/>
          </p:cNvSpPr>
          <p:nvPr/>
        </p:nvSpPr>
        <p:spPr bwMode="auto">
          <a:xfrm>
            <a:off x="1912938" y="4445000"/>
            <a:ext cx="22701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80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10" name="Line 63"/>
          <p:cNvSpPr>
            <a:spLocks noChangeShapeType="1"/>
          </p:cNvSpPr>
          <p:nvPr/>
        </p:nvSpPr>
        <p:spPr bwMode="auto">
          <a:xfrm>
            <a:off x="2108200" y="48688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1" name="Line 64"/>
          <p:cNvSpPr>
            <a:spLocks noChangeShapeType="1"/>
          </p:cNvSpPr>
          <p:nvPr/>
        </p:nvSpPr>
        <p:spPr bwMode="auto">
          <a:xfrm flipH="1">
            <a:off x="6281738" y="48688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2" name="Rectangle 65"/>
          <p:cNvSpPr>
            <a:spLocks noChangeArrowheads="1"/>
          </p:cNvSpPr>
          <p:nvPr/>
        </p:nvSpPr>
        <p:spPr bwMode="auto">
          <a:xfrm>
            <a:off x="1912938" y="47926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90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13" name="Line 66"/>
          <p:cNvSpPr>
            <a:spLocks noChangeShapeType="1"/>
          </p:cNvSpPr>
          <p:nvPr/>
        </p:nvSpPr>
        <p:spPr bwMode="auto">
          <a:xfrm>
            <a:off x="2108200" y="52244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4" name="Line 67"/>
          <p:cNvSpPr>
            <a:spLocks noChangeShapeType="1"/>
          </p:cNvSpPr>
          <p:nvPr/>
        </p:nvSpPr>
        <p:spPr bwMode="auto">
          <a:xfrm flipH="1">
            <a:off x="6281738" y="52244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5" name="Rectangle 68"/>
          <p:cNvSpPr>
            <a:spLocks noChangeArrowheads="1"/>
          </p:cNvSpPr>
          <p:nvPr/>
        </p:nvSpPr>
        <p:spPr bwMode="auto">
          <a:xfrm>
            <a:off x="1839913" y="5148263"/>
            <a:ext cx="3079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16" name="Line 69"/>
          <p:cNvSpPr>
            <a:spLocks noChangeShapeType="1"/>
          </p:cNvSpPr>
          <p:nvPr/>
        </p:nvSpPr>
        <p:spPr bwMode="auto">
          <a:xfrm>
            <a:off x="2108200" y="5240338"/>
            <a:ext cx="422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7" name="Freeform 70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2147483647 w 520"/>
              <a:gd name="T3" fmla="*/ 0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520" y="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07" name="Rectangle 71"/>
          <p:cNvSpPr>
            <a:spLocks noChangeArrowheads="1"/>
          </p:cNvSpPr>
          <p:nvPr/>
        </p:nvSpPr>
        <p:spPr bwMode="auto">
          <a:xfrm>
            <a:off x="609600" y="261938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How to find related genes?</a:t>
            </a:r>
          </a:p>
        </p:txBody>
      </p:sp>
      <p:sp>
        <p:nvSpPr>
          <p:cNvPr id="91208" name="Text Box 72"/>
          <p:cNvSpPr txBox="1">
            <a:spLocks noChangeArrowheads="1"/>
          </p:cNvSpPr>
          <p:nvPr/>
        </p:nvSpPr>
        <p:spPr bwMode="auto">
          <a:xfrm>
            <a:off x="533400" y="1981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cs typeface="Arial" charset="0"/>
              </a:rPr>
              <a:t>genes	</a:t>
            </a:r>
          </a:p>
        </p:txBody>
      </p:sp>
      <p:sp>
        <p:nvSpPr>
          <p:cNvPr id="91209" name="Text Box 73"/>
          <p:cNvSpPr txBox="1">
            <a:spLocks noChangeArrowheads="1"/>
          </p:cNvSpPr>
          <p:nvPr/>
        </p:nvSpPr>
        <p:spPr bwMode="auto">
          <a:xfrm>
            <a:off x="3454400" y="5791200"/>
            <a:ext cx="172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cs typeface="Arial" charset="0"/>
              </a:rPr>
              <a:t>conditions</a:t>
            </a:r>
          </a:p>
        </p:txBody>
      </p:sp>
      <p:grpSp>
        <p:nvGrpSpPr>
          <p:cNvPr id="91210" name="Group 74"/>
          <p:cNvGrpSpPr>
            <a:grpSpLocks/>
          </p:cNvGrpSpPr>
          <p:nvPr/>
        </p:nvGrpSpPr>
        <p:grpSpPr bwMode="auto">
          <a:xfrm>
            <a:off x="2114550" y="2203450"/>
            <a:ext cx="6934200" cy="2216150"/>
            <a:chOff x="1332" y="1388"/>
            <a:chExt cx="4368" cy="1396"/>
          </a:xfrm>
        </p:grpSpPr>
        <p:sp>
          <p:nvSpPr>
            <p:cNvPr id="91211" name="Line 75"/>
            <p:cNvSpPr>
              <a:spLocks noChangeShapeType="1"/>
            </p:cNvSpPr>
            <p:nvPr/>
          </p:nvSpPr>
          <p:spPr bwMode="auto">
            <a:xfrm>
              <a:off x="1344" y="1472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12" name="Rectangle 76"/>
            <p:cNvSpPr>
              <a:spLocks noChangeArrowheads="1"/>
            </p:cNvSpPr>
            <p:nvPr/>
          </p:nvSpPr>
          <p:spPr bwMode="auto">
            <a:xfrm>
              <a:off x="4356" y="1388"/>
              <a:ext cx="1344" cy="768"/>
            </a:xfrm>
            <a:prstGeom prst="rect">
              <a:avLst/>
            </a:prstGeom>
            <a:noFill/>
            <a:ln w="317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similarly expressed genes</a:t>
              </a:r>
            </a:p>
          </p:txBody>
        </p:sp>
        <p:sp>
          <p:nvSpPr>
            <p:cNvPr id="91213" name="Line 77"/>
            <p:cNvSpPr>
              <a:spLocks noChangeShapeType="1"/>
            </p:cNvSpPr>
            <p:nvPr/>
          </p:nvSpPr>
          <p:spPr bwMode="auto">
            <a:xfrm>
              <a:off x="1332" y="1654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14" name="Line 78"/>
            <p:cNvSpPr>
              <a:spLocks noChangeShapeType="1"/>
            </p:cNvSpPr>
            <p:nvPr/>
          </p:nvSpPr>
          <p:spPr bwMode="auto">
            <a:xfrm>
              <a:off x="1338" y="1970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15" name="AutoShape 79"/>
            <p:cNvSpPr>
              <a:spLocks noChangeArrowheads="1"/>
            </p:cNvSpPr>
            <p:nvPr/>
          </p:nvSpPr>
          <p:spPr bwMode="auto">
            <a:xfrm rot="16200000" flipV="1">
              <a:off x="4716" y="2280"/>
              <a:ext cx="528" cy="480"/>
            </a:xfrm>
            <a:prstGeom prst="rightArrow">
              <a:avLst>
                <a:gd name="adj1" fmla="val 41287"/>
                <a:gd name="adj2" fmla="val 23253"/>
              </a:avLst>
            </a:pr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91216" name="Group 80"/>
          <p:cNvGrpSpPr>
            <a:grpSpLocks/>
          </p:cNvGrpSpPr>
          <p:nvPr/>
        </p:nvGrpSpPr>
        <p:grpSpPr bwMode="auto">
          <a:xfrm>
            <a:off x="381000" y="3892550"/>
            <a:ext cx="5943600" cy="854075"/>
            <a:chOff x="240" y="2452"/>
            <a:chExt cx="3744" cy="538"/>
          </a:xfrm>
        </p:grpSpPr>
        <p:sp>
          <p:nvSpPr>
            <p:cNvPr id="91217" name="Line 81"/>
            <p:cNvSpPr>
              <a:spLocks noChangeShapeType="1"/>
            </p:cNvSpPr>
            <p:nvPr/>
          </p:nvSpPr>
          <p:spPr bwMode="auto">
            <a:xfrm flipH="1">
              <a:off x="1104" y="2832"/>
              <a:ext cx="2880" cy="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18" name="Rectangle 82"/>
            <p:cNvSpPr>
              <a:spLocks noChangeArrowheads="1"/>
            </p:cNvSpPr>
            <p:nvPr/>
          </p:nvSpPr>
          <p:spPr bwMode="auto">
            <a:xfrm>
              <a:off x="240" y="2452"/>
              <a:ext cx="852" cy="538"/>
            </a:xfrm>
            <a:prstGeom prst="rect">
              <a:avLst/>
            </a:prstGeom>
            <a:noFill/>
            <a:ln w="3175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your </a:t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guess</a:t>
              </a:r>
            </a:p>
          </p:txBody>
        </p:sp>
        <p:sp>
          <p:nvSpPr>
            <p:cNvPr id="91219" name="Line 83"/>
            <p:cNvSpPr>
              <a:spLocks noChangeShapeType="1"/>
            </p:cNvSpPr>
            <p:nvPr/>
          </p:nvSpPr>
          <p:spPr bwMode="auto">
            <a:xfrm flipH="1">
              <a:off x="1086" y="2544"/>
              <a:ext cx="2898" cy="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91220" name="Group 84"/>
          <p:cNvGrpSpPr>
            <a:grpSpLocks/>
          </p:cNvGrpSpPr>
          <p:nvPr/>
        </p:nvGrpSpPr>
        <p:grpSpPr bwMode="auto">
          <a:xfrm>
            <a:off x="882650" y="1752600"/>
            <a:ext cx="7956550" cy="4724400"/>
            <a:chOff x="556" y="1104"/>
            <a:chExt cx="5012" cy="2976"/>
          </a:xfrm>
        </p:grpSpPr>
        <p:sp>
          <p:nvSpPr>
            <p:cNvPr id="91221" name="Line 85"/>
            <p:cNvSpPr>
              <a:spLocks noChangeShapeType="1"/>
            </p:cNvSpPr>
            <p:nvPr/>
          </p:nvSpPr>
          <p:spPr bwMode="auto">
            <a:xfrm>
              <a:off x="1968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22" name="Line 86"/>
            <p:cNvSpPr>
              <a:spLocks noChangeShapeType="1"/>
            </p:cNvSpPr>
            <p:nvPr/>
          </p:nvSpPr>
          <p:spPr bwMode="auto">
            <a:xfrm>
              <a:off x="2832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23" name="Line 87"/>
            <p:cNvSpPr>
              <a:spLocks noChangeShapeType="1"/>
            </p:cNvSpPr>
            <p:nvPr/>
          </p:nvSpPr>
          <p:spPr bwMode="auto">
            <a:xfrm>
              <a:off x="3264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24" name="Line 88"/>
            <p:cNvSpPr>
              <a:spLocks noChangeShapeType="1"/>
            </p:cNvSpPr>
            <p:nvPr/>
          </p:nvSpPr>
          <p:spPr bwMode="auto">
            <a:xfrm>
              <a:off x="3648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25" name="Line 89"/>
            <p:cNvSpPr>
              <a:spLocks noChangeShapeType="1"/>
            </p:cNvSpPr>
            <p:nvPr/>
          </p:nvSpPr>
          <p:spPr bwMode="auto">
            <a:xfrm flipH="1">
              <a:off x="1968" y="3648"/>
              <a:ext cx="2448" cy="0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26" name="Rectangle 90"/>
            <p:cNvSpPr>
              <a:spLocks noChangeArrowheads="1"/>
            </p:cNvSpPr>
            <p:nvPr/>
          </p:nvSpPr>
          <p:spPr bwMode="auto">
            <a:xfrm>
              <a:off x="4416" y="2911"/>
              <a:ext cx="1152" cy="998"/>
            </a:xfrm>
            <a:prstGeom prst="rect">
              <a:avLst/>
            </a:prstGeom>
            <a:noFill/>
            <a:ln w="3175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/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relevant conditions</a:t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endParaRPr lang="en-US" sz="2400" b="1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91227" name="AutoShape 91"/>
            <p:cNvSpPr>
              <a:spLocks noChangeArrowheads="1"/>
            </p:cNvSpPr>
            <p:nvPr/>
          </p:nvSpPr>
          <p:spPr bwMode="auto">
            <a:xfrm rot="-16200000">
              <a:off x="532" y="3240"/>
              <a:ext cx="864" cy="816"/>
            </a:xfrm>
            <a:custGeom>
              <a:avLst/>
              <a:gdLst>
                <a:gd name="G0" fmla="+- 9257 0 0"/>
                <a:gd name="G1" fmla="+- 17874 0 0"/>
                <a:gd name="G2" fmla="+- 8999 0 0"/>
                <a:gd name="G3" fmla="*/ 9257 1 2"/>
                <a:gd name="G4" fmla="+- G3 10800 0"/>
                <a:gd name="G5" fmla="+- 21600 9257 17874"/>
                <a:gd name="G6" fmla="+- 17874 8999 0"/>
                <a:gd name="G7" fmla="*/ G6 1 2"/>
                <a:gd name="G8" fmla="*/ 1787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787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8999 h 21600"/>
                <a:gd name="T4" fmla="*/ 0 w 21600"/>
                <a:gd name="T5" fmla="*/ 18645 h 21600"/>
                <a:gd name="T6" fmla="*/ 8937 w 21600"/>
                <a:gd name="T7" fmla="*/ 21600 h 21600"/>
                <a:gd name="T8" fmla="*/ 17874 w 21600"/>
                <a:gd name="T9" fmla="*/ 16238 h 21600"/>
                <a:gd name="T10" fmla="*/ 21600 w 21600"/>
                <a:gd name="T11" fmla="*/ 8999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8999"/>
                  </a:lnTo>
                  <a:lnTo>
                    <a:pt x="12983" y="8999"/>
                  </a:lnTo>
                  <a:lnTo>
                    <a:pt x="12983" y="15689"/>
                  </a:lnTo>
                  <a:lnTo>
                    <a:pt x="0" y="15689"/>
                  </a:lnTo>
                  <a:lnTo>
                    <a:pt x="0" y="21600"/>
                  </a:lnTo>
                  <a:lnTo>
                    <a:pt x="17874" y="21600"/>
                  </a:lnTo>
                  <a:lnTo>
                    <a:pt x="17874" y="8999"/>
                  </a:lnTo>
                  <a:lnTo>
                    <a:pt x="21600" y="8999"/>
                  </a:lnTo>
                  <a:close/>
                </a:path>
              </a:pathLst>
            </a:custGeom>
            <a:solidFill>
              <a:schemeClr val="accent1"/>
            </a:solidFill>
            <a:ln w="317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91228" name="Text Box 92"/>
          <p:cNvSpPr txBox="1">
            <a:spLocks noChangeArrowheads="1"/>
          </p:cNvSpPr>
          <p:nvPr/>
        </p:nvSpPr>
        <p:spPr bwMode="auto">
          <a:xfrm>
            <a:off x="860425" y="6500813"/>
            <a:ext cx="741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J Ihmels, G Friedlander, </a:t>
            </a:r>
            <a:r>
              <a:rPr lang="en-US" sz="1600" b="1">
                <a:solidFill>
                  <a:srgbClr val="000000"/>
                </a:solidFill>
                <a:cs typeface="Arial" charset="0"/>
              </a:rPr>
              <a:t>SB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, O Sarig, Y Ziv &amp; N Barkai</a:t>
            </a:r>
            <a:r>
              <a:rPr lang="en-US" sz="1600" b="1" i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 b="1" i="1">
                <a:cs typeface="Arial" charset="0"/>
              </a:rPr>
              <a:t> Nature Genetics </a:t>
            </a:r>
            <a:r>
              <a:rPr lang="en-US" sz="1600" b="1">
                <a:cs typeface="Arial" charset="0"/>
              </a:rPr>
              <a:t>(2002)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Oval 2"/>
          <p:cNvSpPr>
            <a:spLocks noChangeArrowheads="1"/>
          </p:cNvSpPr>
          <p:nvPr/>
        </p:nvSpPr>
        <p:spPr bwMode="auto">
          <a:xfrm>
            <a:off x="6327775" y="48768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187" name="Oval 3"/>
          <p:cNvSpPr>
            <a:spLocks noChangeArrowheads="1"/>
          </p:cNvSpPr>
          <p:nvPr/>
        </p:nvSpPr>
        <p:spPr bwMode="auto">
          <a:xfrm>
            <a:off x="6327775" y="48768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6480175" y="48768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6629400" y="48768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18"/>
          <a:stretch>
            <a:fillRect/>
          </a:stretch>
        </p:blipFill>
        <p:spPr bwMode="auto">
          <a:xfrm>
            <a:off x="669925" y="1779588"/>
            <a:ext cx="5387975" cy="4344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55303" name="Object 8"/>
          <p:cNvGraphicFramePr>
            <a:graphicFrameLocks noChangeAspect="1"/>
          </p:cNvGraphicFramePr>
          <p:nvPr/>
        </p:nvGraphicFramePr>
        <p:xfrm>
          <a:off x="6143625" y="3760788"/>
          <a:ext cx="162401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6" name="Equation" r:id="rId5" imgW="875920" imgH="317362" progId="Equation.3">
                  <p:embed/>
                </p:oleObj>
              </mc:Choice>
              <mc:Fallback>
                <p:oleObj name="Equation" r:id="rId5" imgW="875920" imgH="31736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3760788"/>
                        <a:ext cx="162401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0" y="358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55306" name="Object 11"/>
          <p:cNvGraphicFramePr>
            <a:graphicFrameLocks noChangeAspect="1"/>
          </p:cNvGraphicFramePr>
          <p:nvPr/>
        </p:nvGraphicFramePr>
        <p:xfrm>
          <a:off x="6138863" y="4351338"/>
          <a:ext cx="29908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Equation" r:id="rId7" imgW="2070100" imgH="279400" progId="Equation.3">
                  <p:embed/>
                </p:oleObj>
              </mc:Choice>
              <mc:Fallback>
                <p:oleObj name="Equation" r:id="rId7" imgW="2070100" imgH="279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4351338"/>
                        <a:ext cx="29908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0" y="3567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55309" name="Object 14"/>
          <p:cNvGraphicFramePr>
            <a:graphicFrameLocks noChangeAspect="1"/>
          </p:cNvGraphicFramePr>
          <p:nvPr/>
        </p:nvGraphicFramePr>
        <p:xfrm>
          <a:off x="6154738" y="4972050"/>
          <a:ext cx="15843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Equation" r:id="rId9" imgW="964781" imgH="317362" progId="Equation.3">
                  <p:embed/>
                </p:oleObj>
              </mc:Choice>
              <mc:Fallback>
                <p:oleObj name="Equation" r:id="rId9" imgW="964781" imgH="317362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4972050"/>
                        <a:ext cx="15843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0" y="3586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55312" name="Object 17"/>
          <p:cNvGraphicFramePr>
            <a:graphicFrameLocks noChangeAspect="1"/>
          </p:cNvGraphicFramePr>
          <p:nvPr/>
        </p:nvGraphicFramePr>
        <p:xfrm>
          <a:off x="6154738" y="5486400"/>
          <a:ext cx="29749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9" name="Equation" r:id="rId11" imgW="2120900" imgH="304800" progId="Equation.3">
                  <p:embed/>
                </p:oleObj>
              </mc:Choice>
              <mc:Fallback>
                <p:oleObj name="Equation" r:id="rId11" imgW="2120900" imgH="304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5486400"/>
                        <a:ext cx="297497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0" y="358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55314" name="Object 19"/>
          <p:cNvGraphicFramePr>
            <a:graphicFrameLocks noChangeAspect="1"/>
          </p:cNvGraphicFramePr>
          <p:nvPr/>
        </p:nvGraphicFramePr>
        <p:xfrm>
          <a:off x="6081713" y="2836863"/>
          <a:ext cx="59531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0" name="Equation" r:id="rId13" imgW="152334" imgH="241195" progId="Equation.3">
                  <p:embed/>
                </p:oleObj>
              </mc:Choice>
              <mc:Fallback>
                <p:oleObj name="Equation" r:id="rId13" imgW="152334" imgH="24119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2836863"/>
                        <a:ext cx="595312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0" y="147638"/>
            <a:ext cx="91440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Signature Algorithm: Score definitions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052638" y="2565400"/>
            <a:ext cx="71437" cy="410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7446" r="9288" b="10565"/>
          <a:stretch>
            <a:fillRect/>
          </a:stretch>
        </p:blipFill>
        <p:spPr bwMode="auto">
          <a:xfrm>
            <a:off x="2339975" y="2565400"/>
            <a:ext cx="51847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052638" y="4608513"/>
            <a:ext cx="71437" cy="142875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95288" y="3933825"/>
            <a:ext cx="1403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i="1">
                <a:cs typeface="Arial" charset="0"/>
              </a:rPr>
              <a:t>initial guesses</a:t>
            </a:r>
          </a:p>
          <a:p>
            <a:pPr algn="ctr">
              <a:defRPr/>
            </a:pPr>
            <a:r>
              <a:rPr lang="en-US" sz="1400" b="1" i="1">
                <a:cs typeface="Arial" charset="0"/>
              </a:rPr>
              <a:t>(genes)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2052638" y="3646488"/>
            <a:ext cx="71437" cy="73025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V="1">
            <a:off x="1727200" y="3673475"/>
            <a:ext cx="2873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1727200" y="4178300"/>
            <a:ext cx="2873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2124075" y="3646488"/>
            <a:ext cx="5616575" cy="73025"/>
          </a:xfrm>
          <a:prstGeom prst="rect">
            <a:avLst/>
          </a:prstGeom>
          <a:solidFill>
            <a:srgbClr val="00FF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2124075" y="4618038"/>
            <a:ext cx="5616575" cy="142875"/>
          </a:xfrm>
          <a:prstGeom prst="rect">
            <a:avLst/>
          </a:prstGeom>
          <a:solidFill>
            <a:srgbClr val="00FF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3376613" y="2349500"/>
            <a:ext cx="431800" cy="4392613"/>
          </a:xfrm>
          <a:prstGeom prst="rect">
            <a:avLst/>
          </a:prstGeom>
          <a:solidFill>
            <a:srgbClr val="FF66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4414838" y="2349500"/>
            <a:ext cx="431800" cy="4383088"/>
          </a:xfrm>
          <a:prstGeom prst="rect">
            <a:avLst/>
          </a:prstGeom>
          <a:solidFill>
            <a:srgbClr val="FF66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2339975" y="2276475"/>
            <a:ext cx="51847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3376613" y="2276475"/>
            <a:ext cx="431800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4414838" y="2276475"/>
            <a:ext cx="433387" cy="730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 flipV="1">
            <a:off x="4140200" y="2420938"/>
            <a:ext cx="0" cy="165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57360" name="Group 17"/>
          <p:cNvGrpSpPr>
            <a:grpSpLocks/>
          </p:cNvGrpSpPr>
          <p:nvPr/>
        </p:nvGrpSpPr>
        <p:grpSpPr bwMode="auto">
          <a:xfrm>
            <a:off x="2339975" y="1196975"/>
            <a:ext cx="5184775" cy="73025"/>
            <a:chOff x="1247" y="845"/>
            <a:chExt cx="3266" cy="46"/>
          </a:xfrm>
        </p:grpSpPr>
        <p:sp>
          <p:nvSpPr>
            <p:cNvPr id="95250" name="Rectangle 18"/>
            <p:cNvSpPr>
              <a:spLocks noChangeArrowheads="1"/>
            </p:cNvSpPr>
            <p:nvPr/>
          </p:nvSpPr>
          <p:spPr bwMode="auto">
            <a:xfrm>
              <a:off x="1247" y="845"/>
              <a:ext cx="3266" cy="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5251" name="Rectangle 19"/>
            <p:cNvSpPr>
              <a:spLocks noChangeArrowheads="1"/>
            </p:cNvSpPr>
            <p:nvPr/>
          </p:nvSpPr>
          <p:spPr bwMode="auto">
            <a:xfrm>
              <a:off x="2562" y="845"/>
              <a:ext cx="273" cy="4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57361" name="Group 20"/>
          <p:cNvGrpSpPr>
            <a:grpSpLocks/>
          </p:cNvGrpSpPr>
          <p:nvPr/>
        </p:nvGrpSpPr>
        <p:grpSpPr bwMode="auto">
          <a:xfrm>
            <a:off x="3419475" y="1557338"/>
            <a:ext cx="2016125" cy="431800"/>
            <a:chOff x="2109" y="754"/>
            <a:chExt cx="1270" cy="272"/>
          </a:xfrm>
        </p:grpSpPr>
        <p:sp>
          <p:nvSpPr>
            <p:cNvPr id="95253" name="Rectangle 21"/>
            <p:cNvSpPr>
              <a:spLocks noChangeArrowheads="1"/>
            </p:cNvSpPr>
            <p:nvPr/>
          </p:nvSpPr>
          <p:spPr bwMode="auto">
            <a:xfrm>
              <a:off x="2109" y="754"/>
              <a:ext cx="1270" cy="2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pic>
          <p:nvPicPr>
            <p:cNvPr id="57370" name="Picture 22" descr="colorb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80" t="2144" r="4968" b="57742"/>
            <a:stretch>
              <a:fillRect/>
            </a:stretch>
          </p:blipFill>
          <p:spPr bwMode="auto">
            <a:xfrm rot="5400000">
              <a:off x="2999" y="633"/>
              <a:ext cx="13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55" name="Text Box 23"/>
            <p:cNvSpPr txBox="1">
              <a:spLocks noChangeArrowheads="1"/>
            </p:cNvSpPr>
            <p:nvPr/>
          </p:nvSpPr>
          <p:spPr bwMode="auto">
            <a:xfrm>
              <a:off x="2109" y="793"/>
              <a:ext cx="7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i="1">
                  <a:cs typeface="Arial" charset="0"/>
                </a:rPr>
                <a:t>thresholding:</a:t>
              </a:r>
            </a:p>
          </p:txBody>
        </p:sp>
        <p:sp>
          <p:nvSpPr>
            <p:cNvPr id="95256" name="Line 24"/>
            <p:cNvSpPr>
              <a:spLocks noChangeShapeType="1"/>
            </p:cNvSpPr>
            <p:nvPr/>
          </p:nvSpPr>
          <p:spPr bwMode="auto">
            <a:xfrm>
              <a:off x="2971" y="754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95257" name="Line 25"/>
          <p:cNvSpPr>
            <a:spLocks noChangeShapeType="1"/>
          </p:cNvSpPr>
          <p:nvPr/>
        </p:nvSpPr>
        <p:spPr bwMode="auto">
          <a:xfrm flipH="1">
            <a:off x="2224088" y="4076700"/>
            <a:ext cx="1925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58" name="Line 26"/>
          <p:cNvSpPr>
            <a:spLocks noChangeShapeType="1"/>
          </p:cNvSpPr>
          <p:nvPr/>
        </p:nvSpPr>
        <p:spPr bwMode="auto">
          <a:xfrm flipV="1">
            <a:off x="4140200" y="202247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59" name="Line 27"/>
          <p:cNvSpPr>
            <a:spLocks noChangeShapeType="1"/>
          </p:cNvSpPr>
          <p:nvPr/>
        </p:nvSpPr>
        <p:spPr bwMode="auto">
          <a:xfrm flipV="1">
            <a:off x="4140200" y="12969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60" name="Text Box 28"/>
          <p:cNvSpPr txBox="1">
            <a:spLocks noChangeArrowheads="1"/>
          </p:cNvSpPr>
          <p:nvPr/>
        </p:nvSpPr>
        <p:spPr bwMode="auto">
          <a:xfrm>
            <a:off x="4119563" y="763588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>
                <a:cs typeface="Arial" charset="0"/>
              </a:rPr>
              <a:t>condition scores</a:t>
            </a:r>
          </a:p>
        </p:txBody>
      </p:sp>
      <p:sp>
        <p:nvSpPr>
          <p:cNvPr id="95261" name="Rectangle 29"/>
          <p:cNvSpPr>
            <a:spLocks noChangeArrowheads="1"/>
          </p:cNvSpPr>
          <p:nvPr/>
        </p:nvSpPr>
        <p:spPr bwMode="auto">
          <a:xfrm>
            <a:off x="3563938" y="2276475"/>
            <a:ext cx="73025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62" name="Rectangle 30"/>
          <p:cNvSpPr>
            <a:spLocks noChangeArrowheads="1"/>
          </p:cNvSpPr>
          <p:nvPr/>
        </p:nvSpPr>
        <p:spPr bwMode="auto">
          <a:xfrm>
            <a:off x="3563938" y="1196975"/>
            <a:ext cx="73025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63" name="Rectangle 31"/>
          <p:cNvSpPr>
            <a:spLocks noChangeArrowheads="1"/>
          </p:cNvSpPr>
          <p:nvPr/>
        </p:nvSpPr>
        <p:spPr bwMode="auto">
          <a:xfrm>
            <a:off x="0" y="90488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accent2"/>
                </a:solidFill>
                <a:latin typeface="Comic Sans MS" charset="0"/>
                <a:cs typeface="Arial" charset="0"/>
              </a:rPr>
              <a:t>How to find related genes? Scores and thresholds!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2052638" y="2565400"/>
            <a:ext cx="71437" cy="410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7446" r="9288" b="10565"/>
          <a:stretch>
            <a:fillRect/>
          </a:stretch>
        </p:blipFill>
        <p:spPr bwMode="auto">
          <a:xfrm>
            <a:off x="2339975" y="2565400"/>
            <a:ext cx="51847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052638" y="4508500"/>
            <a:ext cx="71437" cy="433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 rot="16200000">
            <a:off x="-132556" y="4029869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i="1">
                <a:cs typeface="Arial" charset="0"/>
              </a:rPr>
              <a:t>gene scores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2124075" y="4508500"/>
            <a:ext cx="5616575" cy="433388"/>
          </a:xfrm>
          <a:prstGeom prst="rect">
            <a:avLst/>
          </a:prstGeom>
          <a:solidFill>
            <a:srgbClr val="00FF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2339975" y="1196975"/>
            <a:ext cx="51847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4408488" y="1196975"/>
            <a:ext cx="442912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4119563" y="763588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>
                <a:cs typeface="Arial" charset="0"/>
              </a:rPr>
              <a:t>condition scores</a:t>
            </a:r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 flipH="1">
            <a:off x="2195513" y="4221163"/>
            <a:ext cx="3024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 flipV="1">
            <a:off x="5219700" y="1341438"/>
            <a:ext cx="0" cy="287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3541713" y="1196975"/>
            <a:ext cx="73025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3535363" y="1268413"/>
            <a:ext cx="73025" cy="5464175"/>
          </a:xfrm>
          <a:prstGeom prst="rect">
            <a:avLst/>
          </a:prstGeom>
          <a:solidFill>
            <a:srgbClr val="FF66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4408488" y="1268413"/>
            <a:ext cx="431800" cy="5464175"/>
          </a:xfrm>
          <a:prstGeom prst="rect">
            <a:avLst/>
          </a:prstGeom>
          <a:solidFill>
            <a:srgbClr val="FF66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2124075" y="3538538"/>
            <a:ext cx="5616575" cy="433387"/>
          </a:xfrm>
          <a:prstGeom prst="rect">
            <a:avLst/>
          </a:prstGeom>
          <a:solidFill>
            <a:srgbClr val="00FF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2052638" y="3538538"/>
            <a:ext cx="71437" cy="43338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 rot="16200000">
            <a:off x="466725" y="4076701"/>
            <a:ext cx="2016125" cy="431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59409" name="Picture 18" descr="color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0" t="2144" r="4968" b="57742"/>
          <a:stretch>
            <a:fillRect/>
          </a:stretch>
        </p:blipFill>
        <p:spPr bwMode="auto">
          <a:xfrm>
            <a:off x="1357313" y="3386138"/>
            <a:ext cx="2095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9" name="Text Box 19"/>
          <p:cNvSpPr txBox="1">
            <a:spLocks noChangeArrowheads="1"/>
          </p:cNvSpPr>
          <p:nvPr/>
        </p:nvSpPr>
        <p:spPr bwMode="auto">
          <a:xfrm rot="16200000">
            <a:off x="876301" y="4581525"/>
            <a:ext cx="11604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>
                <a:cs typeface="Arial" charset="0"/>
              </a:rPr>
              <a:t>thresholding:</a:t>
            </a:r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rot="16200000">
            <a:off x="1474788" y="35734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 flipH="1">
            <a:off x="1763713" y="4221163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971550" y="4221163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303" name="Rectangle 23"/>
          <p:cNvSpPr>
            <a:spLocks noChangeArrowheads="1"/>
          </p:cNvSpPr>
          <p:nvPr/>
        </p:nvSpPr>
        <p:spPr bwMode="auto">
          <a:xfrm>
            <a:off x="827088" y="2565400"/>
            <a:ext cx="71437" cy="410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304" name="Rectangle 24"/>
          <p:cNvSpPr>
            <a:spLocks noChangeArrowheads="1"/>
          </p:cNvSpPr>
          <p:nvPr/>
        </p:nvSpPr>
        <p:spPr bwMode="auto">
          <a:xfrm>
            <a:off x="827088" y="4508500"/>
            <a:ext cx="71437" cy="433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0" y="90488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accent2"/>
                </a:solidFill>
                <a:latin typeface="Comic Sans MS" charset="0"/>
                <a:cs typeface="Arial" charset="0"/>
              </a:rPr>
              <a:t>How to find related genes? Scores and thresholds!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2339975" y="2276475"/>
            <a:ext cx="51847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4414838" y="2276475"/>
            <a:ext cx="433387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 flipV="1">
            <a:off x="4140200" y="202247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 flipV="1">
            <a:off x="4140200" y="12969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7446" r="9288" b="10565"/>
          <a:stretch>
            <a:fillRect/>
          </a:stretch>
        </p:blipFill>
        <p:spPr bwMode="auto">
          <a:xfrm>
            <a:off x="2339975" y="2565400"/>
            <a:ext cx="51847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 rot="16200000">
            <a:off x="-132556" y="4029869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i="1">
                <a:cs typeface="Arial" charset="0"/>
              </a:rPr>
              <a:t>gene scores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2339975" y="1196975"/>
            <a:ext cx="51847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4408488" y="1196975"/>
            <a:ext cx="442912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 flipH="1">
            <a:off x="2214563" y="3789363"/>
            <a:ext cx="1925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4119563" y="763588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>
                <a:cs typeface="Arial" charset="0"/>
              </a:rPr>
              <a:t>condition scores</a:t>
            </a:r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 flipV="1">
            <a:off x="4140200" y="2420938"/>
            <a:ext cx="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4414838" y="1268413"/>
            <a:ext cx="431800" cy="5464175"/>
          </a:xfrm>
          <a:prstGeom prst="rect">
            <a:avLst/>
          </a:prstGeom>
          <a:solidFill>
            <a:srgbClr val="FF66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827088" y="2565400"/>
            <a:ext cx="71437" cy="410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827088" y="4508500"/>
            <a:ext cx="71437" cy="433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900113" y="4508500"/>
            <a:ext cx="6767512" cy="433388"/>
          </a:xfrm>
          <a:prstGeom prst="rect">
            <a:avLst/>
          </a:prstGeom>
          <a:solidFill>
            <a:srgbClr val="00FF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61456" name="Group 17"/>
          <p:cNvGrpSpPr>
            <a:grpSpLocks/>
          </p:cNvGrpSpPr>
          <p:nvPr/>
        </p:nvGrpSpPr>
        <p:grpSpPr bwMode="auto">
          <a:xfrm>
            <a:off x="3419475" y="1557338"/>
            <a:ext cx="2016125" cy="431800"/>
            <a:chOff x="2109" y="754"/>
            <a:chExt cx="1270" cy="272"/>
          </a:xfrm>
        </p:grpSpPr>
        <p:sp>
          <p:nvSpPr>
            <p:cNvPr id="99346" name="Rectangle 18"/>
            <p:cNvSpPr>
              <a:spLocks noChangeArrowheads="1"/>
            </p:cNvSpPr>
            <p:nvPr/>
          </p:nvSpPr>
          <p:spPr bwMode="auto">
            <a:xfrm>
              <a:off x="2109" y="754"/>
              <a:ext cx="1270" cy="2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pic>
          <p:nvPicPr>
            <p:cNvPr id="61459" name="Picture 19" descr="colorb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80" t="2144" r="4968" b="57742"/>
            <a:stretch>
              <a:fillRect/>
            </a:stretch>
          </p:blipFill>
          <p:spPr bwMode="auto">
            <a:xfrm rot="5400000">
              <a:off x="2999" y="633"/>
              <a:ext cx="13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48" name="Text Box 20"/>
            <p:cNvSpPr txBox="1">
              <a:spLocks noChangeArrowheads="1"/>
            </p:cNvSpPr>
            <p:nvPr/>
          </p:nvSpPr>
          <p:spPr bwMode="auto">
            <a:xfrm>
              <a:off x="2109" y="793"/>
              <a:ext cx="7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i="1">
                  <a:cs typeface="Arial" charset="0"/>
                </a:rPr>
                <a:t>thresholding:</a:t>
              </a:r>
            </a:p>
          </p:txBody>
        </p:sp>
        <p:sp>
          <p:nvSpPr>
            <p:cNvPr id="99349" name="Line 21"/>
            <p:cNvSpPr>
              <a:spLocks noChangeShapeType="1"/>
            </p:cNvSpPr>
            <p:nvPr/>
          </p:nvSpPr>
          <p:spPr bwMode="auto">
            <a:xfrm>
              <a:off x="2971" y="754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0" y="90488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accent2"/>
                </a:solidFill>
                <a:latin typeface="Comic Sans MS" charset="0"/>
                <a:cs typeface="Arial" charset="0"/>
              </a:rPr>
              <a:t>How to find related genes? Scores and thresholds!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685800" y="1762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rtl="1">
              <a:defRPr/>
            </a:pPr>
            <a:r>
              <a:rPr lang="en-US" sz="4000">
                <a:solidFill>
                  <a:schemeClr val="accent2"/>
                </a:solidFill>
                <a:latin typeface="Comic Sans MS" charset="0"/>
                <a:cs typeface="Arial" charset="0"/>
              </a:rPr>
              <a:t>Iterative Signature Algorithm</a:t>
            </a:r>
          </a:p>
        </p:txBody>
      </p:sp>
      <p:sp>
        <p:nvSpPr>
          <p:cNvPr id="101379" name="Oval 3"/>
          <p:cNvSpPr>
            <a:spLocks noChangeArrowheads="1"/>
          </p:cNvSpPr>
          <p:nvPr/>
        </p:nvSpPr>
        <p:spPr bwMode="auto">
          <a:xfrm>
            <a:off x="6327775" y="48053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6480175" y="48053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1381" name="Oval 5"/>
          <p:cNvSpPr>
            <a:spLocks noChangeArrowheads="1"/>
          </p:cNvSpPr>
          <p:nvPr/>
        </p:nvSpPr>
        <p:spPr bwMode="auto">
          <a:xfrm>
            <a:off x="6629400" y="48053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63493" name="Group 6"/>
          <p:cNvGrpSpPr>
            <a:grpSpLocks/>
          </p:cNvGrpSpPr>
          <p:nvPr/>
        </p:nvGrpSpPr>
        <p:grpSpPr bwMode="auto">
          <a:xfrm>
            <a:off x="381000" y="1604963"/>
            <a:ext cx="2590800" cy="4451350"/>
            <a:chOff x="240" y="1056"/>
            <a:chExt cx="1632" cy="2804"/>
          </a:xfrm>
        </p:grpSpPr>
        <p:grpSp>
          <p:nvGrpSpPr>
            <p:cNvPr id="63633" name="Group 7"/>
            <p:cNvGrpSpPr>
              <a:grpSpLocks/>
            </p:cNvGrpSpPr>
            <p:nvPr/>
          </p:nvGrpSpPr>
          <p:grpSpPr bwMode="auto">
            <a:xfrm>
              <a:off x="240" y="1056"/>
              <a:ext cx="1632" cy="2544"/>
              <a:chOff x="576" y="1104"/>
              <a:chExt cx="1632" cy="2544"/>
            </a:xfrm>
          </p:grpSpPr>
          <p:sp>
            <p:nvSpPr>
              <p:cNvPr id="101384" name="Oval 8"/>
              <p:cNvSpPr>
                <a:spLocks noChangeArrowheads="1"/>
              </p:cNvSpPr>
              <p:nvPr/>
            </p:nvSpPr>
            <p:spPr bwMode="auto">
              <a:xfrm>
                <a:off x="674" y="3072"/>
                <a:ext cx="576" cy="57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85" name="Oval 9"/>
              <p:cNvSpPr>
                <a:spLocks noChangeArrowheads="1"/>
              </p:cNvSpPr>
              <p:nvPr/>
            </p:nvSpPr>
            <p:spPr bwMode="auto">
              <a:xfrm>
                <a:off x="674" y="3072"/>
                <a:ext cx="576" cy="57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86" name="Oval 10"/>
              <p:cNvSpPr>
                <a:spLocks noChangeArrowheads="1"/>
              </p:cNvSpPr>
              <p:nvPr/>
            </p:nvSpPr>
            <p:spPr bwMode="auto">
              <a:xfrm>
                <a:off x="770" y="3072"/>
                <a:ext cx="576" cy="57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87" name="Oval 11"/>
              <p:cNvSpPr>
                <a:spLocks noChangeArrowheads="1"/>
              </p:cNvSpPr>
              <p:nvPr/>
            </p:nvSpPr>
            <p:spPr bwMode="auto">
              <a:xfrm>
                <a:off x="864" y="3072"/>
                <a:ext cx="576" cy="57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88" name="Oval 12"/>
              <p:cNvSpPr>
                <a:spLocks noChangeArrowheads="1"/>
              </p:cNvSpPr>
              <p:nvPr/>
            </p:nvSpPr>
            <p:spPr bwMode="auto">
              <a:xfrm>
                <a:off x="576" y="1104"/>
                <a:ext cx="1632" cy="2304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89" name="Oval 13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0" name="Oval 14"/>
              <p:cNvSpPr>
                <a:spLocks noChangeArrowheads="1"/>
              </p:cNvSpPr>
              <p:nvPr/>
            </p:nvSpPr>
            <p:spPr bwMode="auto">
              <a:xfrm>
                <a:off x="1872" y="172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1" name="Oval 15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2" name="Oval 16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3" name="Oval 17"/>
              <p:cNvSpPr>
                <a:spLocks noChangeArrowheads="1"/>
              </p:cNvSpPr>
              <p:nvPr/>
            </p:nvSpPr>
            <p:spPr bwMode="auto">
              <a:xfrm>
                <a:off x="1392" y="2304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4" name="Oval 18"/>
              <p:cNvSpPr>
                <a:spLocks noChangeArrowheads="1"/>
              </p:cNvSpPr>
              <p:nvPr/>
            </p:nvSpPr>
            <p:spPr bwMode="auto">
              <a:xfrm>
                <a:off x="1680" y="225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5" name="Oval 19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6" name="Oval 20"/>
              <p:cNvSpPr>
                <a:spLocks noChangeArrowheads="1"/>
              </p:cNvSpPr>
              <p:nvPr/>
            </p:nvSpPr>
            <p:spPr bwMode="auto">
              <a:xfrm>
                <a:off x="1920" y="2304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7" name="Oval 21"/>
              <p:cNvSpPr>
                <a:spLocks noChangeArrowheads="1"/>
              </p:cNvSpPr>
              <p:nvPr/>
            </p:nvSpPr>
            <p:spPr bwMode="auto">
              <a:xfrm>
                <a:off x="1680" y="249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8" name="Oval 22"/>
              <p:cNvSpPr>
                <a:spLocks noChangeArrowheads="1"/>
              </p:cNvSpPr>
              <p:nvPr/>
            </p:nvSpPr>
            <p:spPr bwMode="auto">
              <a:xfrm>
                <a:off x="1888" y="2600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9" name="Oval 23"/>
              <p:cNvSpPr>
                <a:spLocks noChangeArrowheads="1"/>
              </p:cNvSpPr>
              <p:nvPr/>
            </p:nvSpPr>
            <p:spPr bwMode="auto">
              <a:xfrm>
                <a:off x="1440" y="259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0" name="Oval 24"/>
              <p:cNvSpPr>
                <a:spLocks noChangeArrowheads="1"/>
              </p:cNvSpPr>
              <p:nvPr/>
            </p:nvSpPr>
            <p:spPr bwMode="auto">
              <a:xfrm>
                <a:off x="1104" y="2592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1" name="Oval 25"/>
              <p:cNvSpPr>
                <a:spLocks noChangeArrowheads="1"/>
              </p:cNvSpPr>
              <p:nvPr/>
            </p:nvSpPr>
            <p:spPr bwMode="auto">
              <a:xfrm>
                <a:off x="1728" y="283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2" name="Oval 26"/>
              <p:cNvSpPr>
                <a:spLocks noChangeArrowheads="1"/>
              </p:cNvSpPr>
              <p:nvPr/>
            </p:nvSpPr>
            <p:spPr bwMode="auto">
              <a:xfrm>
                <a:off x="1296" y="1200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3" name="Oval 27"/>
              <p:cNvSpPr>
                <a:spLocks noChangeArrowheads="1"/>
              </p:cNvSpPr>
              <p:nvPr/>
            </p:nvSpPr>
            <p:spPr bwMode="auto">
              <a:xfrm>
                <a:off x="768" y="2592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4" name="Oval 28"/>
              <p:cNvSpPr>
                <a:spLocks noChangeArrowheads="1"/>
              </p:cNvSpPr>
              <p:nvPr/>
            </p:nvSpPr>
            <p:spPr bwMode="auto">
              <a:xfrm>
                <a:off x="1392" y="2880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5" name="Oval 29"/>
              <p:cNvSpPr>
                <a:spLocks noChangeArrowheads="1"/>
              </p:cNvSpPr>
              <p:nvPr/>
            </p:nvSpPr>
            <p:spPr bwMode="auto">
              <a:xfrm>
                <a:off x="1152" y="283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6" name="Oval 30"/>
              <p:cNvSpPr>
                <a:spLocks noChangeArrowheads="1"/>
              </p:cNvSpPr>
              <p:nvPr/>
            </p:nvSpPr>
            <p:spPr bwMode="auto">
              <a:xfrm>
                <a:off x="864" y="2880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7" name="Oval 31"/>
              <p:cNvSpPr>
                <a:spLocks noChangeArrowheads="1"/>
              </p:cNvSpPr>
              <p:nvPr/>
            </p:nvSpPr>
            <p:spPr bwMode="auto">
              <a:xfrm>
                <a:off x="1536" y="3072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8" name="Oval 32"/>
              <p:cNvSpPr>
                <a:spLocks noChangeArrowheads="1"/>
              </p:cNvSpPr>
              <p:nvPr/>
            </p:nvSpPr>
            <p:spPr bwMode="auto">
              <a:xfrm>
                <a:off x="1296" y="316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9" name="Oval 33"/>
              <p:cNvSpPr>
                <a:spLocks noChangeArrowheads="1"/>
              </p:cNvSpPr>
              <p:nvPr/>
            </p:nvSpPr>
            <p:spPr bwMode="auto">
              <a:xfrm>
                <a:off x="1056" y="3072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0" name="Oval 34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1" name="Oval 35"/>
              <p:cNvSpPr>
                <a:spLocks noChangeArrowheads="1"/>
              </p:cNvSpPr>
              <p:nvPr/>
            </p:nvSpPr>
            <p:spPr bwMode="auto">
              <a:xfrm>
                <a:off x="1344" y="153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2" name="Oval 36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3" name="Oval 37"/>
              <p:cNvSpPr>
                <a:spLocks noChangeArrowheads="1"/>
              </p:cNvSpPr>
              <p:nvPr/>
            </p:nvSpPr>
            <p:spPr bwMode="auto">
              <a:xfrm>
                <a:off x="1488" y="1968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4" name="Oval 38"/>
              <p:cNvSpPr>
                <a:spLocks noChangeArrowheads="1"/>
              </p:cNvSpPr>
              <p:nvPr/>
            </p:nvSpPr>
            <p:spPr bwMode="auto">
              <a:xfrm>
                <a:off x="720" y="2064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5" name="Oval 39"/>
              <p:cNvSpPr>
                <a:spLocks noChangeArrowheads="1"/>
              </p:cNvSpPr>
              <p:nvPr/>
            </p:nvSpPr>
            <p:spPr bwMode="auto">
              <a:xfrm>
                <a:off x="768" y="172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6" name="Oval 40"/>
              <p:cNvSpPr>
                <a:spLocks noChangeArrowheads="1"/>
              </p:cNvSpPr>
              <p:nvPr/>
            </p:nvSpPr>
            <p:spPr bwMode="auto">
              <a:xfrm>
                <a:off x="1008" y="129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7" name="Oval 41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8" name="Oval 42"/>
              <p:cNvSpPr>
                <a:spLocks noChangeArrowheads="1"/>
              </p:cNvSpPr>
              <p:nvPr/>
            </p:nvSpPr>
            <p:spPr bwMode="auto">
              <a:xfrm>
                <a:off x="1584" y="172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9" name="Oval 43"/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1420" name="Text Box 44"/>
            <p:cNvSpPr txBox="1">
              <a:spLocks noChangeArrowheads="1"/>
            </p:cNvSpPr>
            <p:nvPr/>
          </p:nvSpPr>
          <p:spPr bwMode="auto">
            <a:xfrm>
              <a:off x="240" y="3456"/>
              <a:ext cx="15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en-US" sz="3600">
                  <a:solidFill>
                    <a:schemeClr val="tx2"/>
                  </a:solidFill>
                  <a:cs typeface="Arial" charset="0"/>
                </a:rPr>
                <a:t>INPUT</a:t>
              </a:r>
            </a:p>
          </p:txBody>
        </p:sp>
      </p:grpSp>
      <p:grpSp>
        <p:nvGrpSpPr>
          <p:cNvPr id="63494" name="Group 45"/>
          <p:cNvGrpSpPr>
            <a:grpSpLocks/>
          </p:cNvGrpSpPr>
          <p:nvPr/>
        </p:nvGrpSpPr>
        <p:grpSpPr bwMode="auto">
          <a:xfrm>
            <a:off x="3619500" y="1604963"/>
            <a:ext cx="1524000" cy="1512887"/>
            <a:chOff x="2640" y="2208"/>
            <a:chExt cx="960" cy="953"/>
          </a:xfrm>
        </p:grpSpPr>
        <p:pic>
          <p:nvPicPr>
            <p:cNvPr id="63628" name="Picture 46" descr="gene-ch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208"/>
              <a:ext cx="576" cy="5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29" name="Picture 47" descr="gene-ch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304"/>
              <a:ext cx="576" cy="5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30" name="Picture 48" descr="gene-ch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00"/>
              <a:ext cx="576" cy="5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31" name="Picture 49" descr="gene-ch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496"/>
              <a:ext cx="576" cy="5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32" name="Picture 50" descr="gene-ch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92"/>
              <a:ext cx="576" cy="5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1427" name="AutoShape 51"/>
          <p:cNvSpPr>
            <a:spLocks noChangeArrowheads="1"/>
          </p:cNvSpPr>
          <p:nvPr/>
        </p:nvSpPr>
        <p:spPr bwMode="auto">
          <a:xfrm>
            <a:off x="3314700" y="3117850"/>
            <a:ext cx="2590800" cy="838200"/>
          </a:xfrm>
          <a:prstGeom prst="rightArrow">
            <a:avLst>
              <a:gd name="adj1" fmla="val 41287"/>
              <a:gd name="adj2" fmla="val 65338"/>
            </a:avLst>
          </a:prstGeom>
          <a:solidFill>
            <a:schemeClr val="accent1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1428" name="Text Box 52"/>
          <p:cNvSpPr txBox="1">
            <a:spLocks noChangeArrowheads="1"/>
          </p:cNvSpPr>
          <p:nvPr/>
        </p:nvSpPr>
        <p:spPr bwMode="auto">
          <a:xfrm>
            <a:off x="6172200" y="550545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3600">
                <a:solidFill>
                  <a:schemeClr val="tx2"/>
                </a:solidFill>
                <a:cs typeface="Arial" charset="0"/>
              </a:rPr>
              <a:t>OUTPUT</a:t>
            </a:r>
          </a:p>
        </p:txBody>
      </p:sp>
      <p:sp>
        <p:nvSpPr>
          <p:cNvPr id="101429" name="AutoShape 53"/>
          <p:cNvSpPr>
            <a:spLocks noChangeArrowheads="1"/>
          </p:cNvSpPr>
          <p:nvPr/>
        </p:nvSpPr>
        <p:spPr bwMode="auto">
          <a:xfrm flipH="1" flipV="1">
            <a:off x="2743200" y="4881563"/>
            <a:ext cx="3733800" cy="1600200"/>
          </a:xfrm>
          <a:custGeom>
            <a:avLst/>
            <a:gdLst>
              <a:gd name="G0" fmla="+- -1824540 0 0"/>
              <a:gd name="G1" fmla="+- -10406649 0 0"/>
              <a:gd name="G2" fmla="+- -1824540 0 -10406649"/>
              <a:gd name="G3" fmla="+- 10800 0 0"/>
              <a:gd name="G4" fmla="+- 0 0 -182454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792 0 0"/>
              <a:gd name="G9" fmla="+- 0 0 -10406649"/>
              <a:gd name="G10" fmla="+- 6792 0 2700"/>
              <a:gd name="G11" fmla="cos G10 -1824540"/>
              <a:gd name="G12" fmla="sin G10 -1824540"/>
              <a:gd name="G13" fmla="cos 13500 -1824540"/>
              <a:gd name="G14" fmla="sin 13500 -1824540"/>
              <a:gd name="G15" fmla="+- G11 10800 0"/>
              <a:gd name="G16" fmla="+- G12 10800 0"/>
              <a:gd name="G17" fmla="+- G13 10800 0"/>
              <a:gd name="G18" fmla="+- G14 10800 0"/>
              <a:gd name="G19" fmla="*/ 6792 1 2"/>
              <a:gd name="G20" fmla="+- G19 5400 0"/>
              <a:gd name="G21" fmla="cos G20 -1824540"/>
              <a:gd name="G22" fmla="sin G20 -1824540"/>
              <a:gd name="G23" fmla="+- G21 10800 0"/>
              <a:gd name="G24" fmla="+- G12 G23 G22"/>
              <a:gd name="G25" fmla="+- G22 G23 G11"/>
              <a:gd name="G26" fmla="cos 10800 -1824540"/>
              <a:gd name="G27" fmla="sin 10800 -1824540"/>
              <a:gd name="G28" fmla="cos 6792 -1824540"/>
              <a:gd name="G29" fmla="sin 6792 -182454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406649"/>
              <a:gd name="G36" fmla="sin G34 -10406649"/>
              <a:gd name="G37" fmla="+/ -10406649 -182454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792 G39"/>
              <a:gd name="G43" fmla="sin 6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175 w 21600"/>
              <a:gd name="T5" fmla="*/ 18 h 21600"/>
              <a:gd name="T6" fmla="*/ 2599 w 21600"/>
              <a:gd name="T7" fmla="*/ 7618 h 21600"/>
              <a:gd name="T8" fmla="*/ 10407 w 21600"/>
              <a:gd name="T9" fmla="*/ 4019 h 21600"/>
              <a:gd name="T10" fmla="*/ 22737 w 21600"/>
              <a:gd name="T11" fmla="*/ 4495 h 21600"/>
              <a:gd name="T12" fmla="*/ 20774 w 21600"/>
              <a:gd name="T13" fmla="*/ 10851 h 21600"/>
              <a:gd name="T14" fmla="*/ 14418 w 21600"/>
              <a:gd name="T15" fmla="*/ 888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05" y="7628"/>
                </a:moveTo>
                <a:cubicBezTo>
                  <a:pt x="15629" y="5401"/>
                  <a:pt x="13318" y="4007"/>
                  <a:pt x="10800" y="4007"/>
                </a:cubicBezTo>
                <a:cubicBezTo>
                  <a:pt x="7997" y="4007"/>
                  <a:pt x="5481" y="5729"/>
                  <a:pt x="4467" y="8343"/>
                </a:cubicBezTo>
                <a:lnTo>
                  <a:pt x="731" y="6893"/>
                </a:lnTo>
                <a:cubicBezTo>
                  <a:pt x="2343" y="2737"/>
                  <a:pt x="6342" y="-1"/>
                  <a:pt x="10800" y="-1"/>
                </a:cubicBezTo>
                <a:cubicBezTo>
                  <a:pt x="14804" y="-1"/>
                  <a:pt x="18479" y="2215"/>
                  <a:pt x="20349" y="5756"/>
                </a:cubicBezTo>
                <a:lnTo>
                  <a:pt x="22737" y="4495"/>
                </a:lnTo>
                <a:lnTo>
                  <a:pt x="20774" y="10851"/>
                </a:lnTo>
                <a:lnTo>
                  <a:pt x="14418" y="8889"/>
                </a:lnTo>
                <a:lnTo>
                  <a:pt x="16805" y="762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63498" name="Group 54"/>
          <p:cNvGrpSpPr>
            <a:grpSpLocks/>
          </p:cNvGrpSpPr>
          <p:nvPr/>
        </p:nvGrpSpPr>
        <p:grpSpPr bwMode="auto">
          <a:xfrm>
            <a:off x="6172200" y="1681163"/>
            <a:ext cx="2590800" cy="3657600"/>
            <a:chOff x="3888" y="1104"/>
            <a:chExt cx="1632" cy="2304"/>
          </a:xfrm>
        </p:grpSpPr>
        <p:sp>
          <p:nvSpPr>
            <p:cNvPr id="101431" name="Oval 55"/>
            <p:cNvSpPr>
              <a:spLocks noChangeArrowheads="1"/>
            </p:cNvSpPr>
            <p:nvPr/>
          </p:nvSpPr>
          <p:spPr bwMode="auto">
            <a:xfrm>
              <a:off x="3888" y="1104"/>
              <a:ext cx="1632" cy="2304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2" name="Oval 56"/>
            <p:cNvSpPr>
              <a:spLocks noChangeArrowheads="1"/>
            </p:cNvSpPr>
            <p:nvPr/>
          </p:nvSpPr>
          <p:spPr bwMode="auto">
            <a:xfrm>
              <a:off x="5184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3" name="Oval 57"/>
            <p:cNvSpPr>
              <a:spLocks noChangeArrowheads="1"/>
            </p:cNvSpPr>
            <p:nvPr/>
          </p:nvSpPr>
          <p:spPr bwMode="auto">
            <a:xfrm>
              <a:off x="4176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4" name="Oval 58"/>
            <p:cNvSpPr>
              <a:spLocks noChangeArrowheads="1"/>
            </p:cNvSpPr>
            <p:nvPr/>
          </p:nvSpPr>
          <p:spPr bwMode="auto">
            <a:xfrm>
              <a:off x="4416" y="225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5" name="Oval 59"/>
            <p:cNvSpPr>
              <a:spLocks noChangeArrowheads="1"/>
            </p:cNvSpPr>
            <p:nvPr/>
          </p:nvSpPr>
          <p:spPr bwMode="auto">
            <a:xfrm>
              <a:off x="4704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6" name="Oval 60"/>
            <p:cNvSpPr>
              <a:spLocks noChangeArrowheads="1"/>
            </p:cNvSpPr>
            <p:nvPr/>
          </p:nvSpPr>
          <p:spPr bwMode="auto">
            <a:xfrm>
              <a:off x="4992" y="225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7" name="Oval 61"/>
            <p:cNvSpPr>
              <a:spLocks noChangeArrowheads="1"/>
            </p:cNvSpPr>
            <p:nvPr/>
          </p:nvSpPr>
          <p:spPr bwMode="auto">
            <a:xfrm>
              <a:off x="5232" y="201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8" name="Oval 62"/>
            <p:cNvSpPr>
              <a:spLocks noChangeArrowheads="1"/>
            </p:cNvSpPr>
            <p:nvPr/>
          </p:nvSpPr>
          <p:spPr bwMode="auto">
            <a:xfrm>
              <a:off x="5232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9" name="Oval 63"/>
            <p:cNvSpPr>
              <a:spLocks noChangeArrowheads="1"/>
            </p:cNvSpPr>
            <p:nvPr/>
          </p:nvSpPr>
          <p:spPr bwMode="auto">
            <a:xfrm>
              <a:off x="4992" y="24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0" name="Oval 64"/>
            <p:cNvSpPr>
              <a:spLocks noChangeArrowheads="1"/>
            </p:cNvSpPr>
            <p:nvPr/>
          </p:nvSpPr>
          <p:spPr bwMode="auto">
            <a:xfrm>
              <a:off x="5200" y="26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1" name="Oval 65"/>
            <p:cNvSpPr>
              <a:spLocks noChangeArrowheads="1"/>
            </p:cNvSpPr>
            <p:nvPr/>
          </p:nvSpPr>
          <p:spPr bwMode="auto">
            <a:xfrm>
              <a:off x="4752" y="259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2" name="Oval 66"/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3" name="Oval 67"/>
            <p:cNvSpPr>
              <a:spLocks noChangeArrowheads="1"/>
            </p:cNvSpPr>
            <p:nvPr/>
          </p:nvSpPr>
          <p:spPr bwMode="auto">
            <a:xfrm>
              <a:off x="5040" y="283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4" name="Oval 68"/>
            <p:cNvSpPr>
              <a:spLocks noChangeArrowheads="1"/>
            </p:cNvSpPr>
            <p:nvPr/>
          </p:nvSpPr>
          <p:spPr bwMode="auto">
            <a:xfrm>
              <a:off x="4608" y="12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5" name="Oval 69"/>
            <p:cNvSpPr>
              <a:spLocks noChangeArrowheads="1"/>
            </p:cNvSpPr>
            <p:nvPr/>
          </p:nvSpPr>
          <p:spPr bwMode="auto">
            <a:xfrm>
              <a:off x="4080" y="25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6" name="Oval 70"/>
            <p:cNvSpPr>
              <a:spLocks noChangeArrowheads="1"/>
            </p:cNvSpPr>
            <p:nvPr/>
          </p:nvSpPr>
          <p:spPr bwMode="auto">
            <a:xfrm>
              <a:off x="4464" y="283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7" name="Oval 71"/>
            <p:cNvSpPr>
              <a:spLocks noChangeArrowheads="1"/>
            </p:cNvSpPr>
            <p:nvPr/>
          </p:nvSpPr>
          <p:spPr bwMode="auto">
            <a:xfrm>
              <a:off x="4176" y="288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8" name="Oval 72"/>
            <p:cNvSpPr>
              <a:spLocks noChangeArrowheads="1"/>
            </p:cNvSpPr>
            <p:nvPr/>
          </p:nvSpPr>
          <p:spPr bwMode="auto">
            <a:xfrm>
              <a:off x="4368" y="307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9" name="Oval 73"/>
            <p:cNvSpPr>
              <a:spLocks noChangeArrowheads="1"/>
            </p:cNvSpPr>
            <p:nvPr/>
          </p:nvSpPr>
          <p:spPr bwMode="auto">
            <a:xfrm>
              <a:off x="4560" y="177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0" name="Oval 74"/>
            <p:cNvSpPr>
              <a:spLocks noChangeArrowheads="1"/>
            </p:cNvSpPr>
            <p:nvPr/>
          </p:nvSpPr>
          <p:spPr bwMode="auto">
            <a:xfrm>
              <a:off x="4656" y="153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1" name="Oval 75"/>
            <p:cNvSpPr>
              <a:spLocks noChangeArrowheads="1"/>
            </p:cNvSpPr>
            <p:nvPr/>
          </p:nvSpPr>
          <p:spPr bwMode="auto">
            <a:xfrm>
              <a:off x="4320" y="182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615" name="Group 76"/>
            <p:cNvGrpSpPr>
              <a:grpSpLocks/>
            </p:cNvGrpSpPr>
            <p:nvPr/>
          </p:nvGrpSpPr>
          <p:grpSpPr bwMode="auto">
            <a:xfrm>
              <a:off x="4320" y="1536"/>
              <a:ext cx="672" cy="624"/>
              <a:chOff x="4320" y="1536"/>
              <a:chExt cx="672" cy="624"/>
            </a:xfrm>
          </p:grpSpPr>
          <p:sp>
            <p:nvSpPr>
              <p:cNvPr id="101453" name="Oval 77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54" name="Oval 78"/>
              <p:cNvSpPr>
                <a:spLocks noChangeArrowheads="1"/>
              </p:cNvSpPr>
              <p:nvPr/>
            </p:nvSpPr>
            <p:spPr bwMode="auto">
              <a:xfrm>
                <a:off x="4800" y="196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1455" name="Oval 79"/>
            <p:cNvSpPr>
              <a:spLocks noChangeArrowheads="1"/>
            </p:cNvSpPr>
            <p:nvPr/>
          </p:nvSpPr>
          <p:spPr bwMode="auto">
            <a:xfrm>
              <a:off x="4032" y="206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6" name="Oval 80"/>
            <p:cNvSpPr>
              <a:spLocks noChangeArrowheads="1"/>
            </p:cNvSpPr>
            <p:nvPr/>
          </p:nvSpPr>
          <p:spPr bwMode="auto">
            <a:xfrm>
              <a:off x="4080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7" name="Oval 81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8" name="Oval 82"/>
            <p:cNvSpPr>
              <a:spLocks noChangeArrowheads="1"/>
            </p:cNvSpPr>
            <p:nvPr/>
          </p:nvSpPr>
          <p:spPr bwMode="auto">
            <a:xfrm>
              <a:off x="4848" y="13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9" name="Oval 83"/>
            <p:cNvSpPr>
              <a:spLocks noChangeArrowheads="1"/>
            </p:cNvSpPr>
            <p:nvPr/>
          </p:nvSpPr>
          <p:spPr bwMode="auto">
            <a:xfrm>
              <a:off x="4896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60" name="Oval 84"/>
            <p:cNvSpPr>
              <a:spLocks noChangeArrowheads="1"/>
            </p:cNvSpPr>
            <p:nvPr/>
          </p:nvSpPr>
          <p:spPr bwMode="auto">
            <a:xfrm>
              <a:off x="4512" y="201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622" name="Group 85"/>
            <p:cNvGrpSpPr>
              <a:grpSpLocks/>
            </p:cNvGrpSpPr>
            <p:nvPr/>
          </p:nvGrpSpPr>
          <p:grpSpPr bwMode="auto">
            <a:xfrm>
              <a:off x="4608" y="2880"/>
              <a:ext cx="432" cy="480"/>
              <a:chOff x="4608" y="2880"/>
              <a:chExt cx="432" cy="480"/>
            </a:xfrm>
          </p:grpSpPr>
          <p:sp>
            <p:nvSpPr>
              <p:cNvPr id="101462" name="Oval 86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63" name="Oval 87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64" name="Oval 88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01465" name="AutoShape 89"/>
          <p:cNvSpPr>
            <a:spLocks noChangeArrowheads="1"/>
          </p:cNvSpPr>
          <p:nvPr/>
        </p:nvSpPr>
        <p:spPr bwMode="auto">
          <a:xfrm>
            <a:off x="3314700" y="3116263"/>
            <a:ext cx="2590800" cy="838200"/>
          </a:xfrm>
          <a:prstGeom prst="rightArrow">
            <a:avLst>
              <a:gd name="adj1" fmla="val 41287"/>
              <a:gd name="adj2" fmla="val 65338"/>
            </a:avLst>
          </a:prstGeom>
          <a:solidFill>
            <a:srgbClr val="00FF00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1466" name="AutoShape 90"/>
          <p:cNvSpPr>
            <a:spLocks noChangeArrowheads="1"/>
          </p:cNvSpPr>
          <p:nvPr/>
        </p:nvSpPr>
        <p:spPr bwMode="auto">
          <a:xfrm flipH="1" flipV="1">
            <a:off x="2743200" y="4881563"/>
            <a:ext cx="3733800" cy="1600200"/>
          </a:xfrm>
          <a:custGeom>
            <a:avLst/>
            <a:gdLst>
              <a:gd name="G0" fmla="+- -1824540 0 0"/>
              <a:gd name="G1" fmla="+- -10406649 0 0"/>
              <a:gd name="G2" fmla="+- -1824540 0 -10406649"/>
              <a:gd name="G3" fmla="+- 10800 0 0"/>
              <a:gd name="G4" fmla="+- 0 0 -182454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792 0 0"/>
              <a:gd name="G9" fmla="+- 0 0 -10406649"/>
              <a:gd name="G10" fmla="+- 6792 0 2700"/>
              <a:gd name="G11" fmla="cos G10 -1824540"/>
              <a:gd name="G12" fmla="sin G10 -1824540"/>
              <a:gd name="G13" fmla="cos 13500 -1824540"/>
              <a:gd name="G14" fmla="sin 13500 -1824540"/>
              <a:gd name="G15" fmla="+- G11 10800 0"/>
              <a:gd name="G16" fmla="+- G12 10800 0"/>
              <a:gd name="G17" fmla="+- G13 10800 0"/>
              <a:gd name="G18" fmla="+- G14 10800 0"/>
              <a:gd name="G19" fmla="*/ 6792 1 2"/>
              <a:gd name="G20" fmla="+- G19 5400 0"/>
              <a:gd name="G21" fmla="cos G20 -1824540"/>
              <a:gd name="G22" fmla="sin G20 -1824540"/>
              <a:gd name="G23" fmla="+- G21 10800 0"/>
              <a:gd name="G24" fmla="+- G12 G23 G22"/>
              <a:gd name="G25" fmla="+- G22 G23 G11"/>
              <a:gd name="G26" fmla="cos 10800 -1824540"/>
              <a:gd name="G27" fmla="sin 10800 -1824540"/>
              <a:gd name="G28" fmla="cos 6792 -1824540"/>
              <a:gd name="G29" fmla="sin 6792 -182454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406649"/>
              <a:gd name="G36" fmla="sin G34 -10406649"/>
              <a:gd name="G37" fmla="+/ -10406649 -182454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792 G39"/>
              <a:gd name="G43" fmla="sin 6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175 w 21600"/>
              <a:gd name="T5" fmla="*/ 18 h 21600"/>
              <a:gd name="T6" fmla="*/ 2599 w 21600"/>
              <a:gd name="T7" fmla="*/ 7618 h 21600"/>
              <a:gd name="T8" fmla="*/ 10407 w 21600"/>
              <a:gd name="T9" fmla="*/ 4019 h 21600"/>
              <a:gd name="T10" fmla="*/ 22737 w 21600"/>
              <a:gd name="T11" fmla="*/ 4495 h 21600"/>
              <a:gd name="T12" fmla="*/ 20774 w 21600"/>
              <a:gd name="T13" fmla="*/ 10851 h 21600"/>
              <a:gd name="T14" fmla="*/ 14418 w 21600"/>
              <a:gd name="T15" fmla="*/ 888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05" y="7628"/>
                </a:moveTo>
                <a:cubicBezTo>
                  <a:pt x="15629" y="5401"/>
                  <a:pt x="13318" y="4007"/>
                  <a:pt x="10800" y="4007"/>
                </a:cubicBezTo>
                <a:cubicBezTo>
                  <a:pt x="7997" y="4007"/>
                  <a:pt x="5481" y="5729"/>
                  <a:pt x="4467" y="8343"/>
                </a:cubicBezTo>
                <a:lnTo>
                  <a:pt x="731" y="6893"/>
                </a:lnTo>
                <a:cubicBezTo>
                  <a:pt x="2343" y="2737"/>
                  <a:pt x="6342" y="-1"/>
                  <a:pt x="10800" y="-1"/>
                </a:cubicBezTo>
                <a:cubicBezTo>
                  <a:pt x="14804" y="-1"/>
                  <a:pt x="18479" y="2215"/>
                  <a:pt x="20349" y="5756"/>
                </a:cubicBezTo>
                <a:lnTo>
                  <a:pt x="22737" y="4495"/>
                </a:lnTo>
                <a:lnTo>
                  <a:pt x="20774" y="10851"/>
                </a:lnTo>
                <a:lnTo>
                  <a:pt x="14418" y="8889"/>
                </a:lnTo>
                <a:lnTo>
                  <a:pt x="16805" y="7628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1467" name="AutoShape 91"/>
          <p:cNvSpPr>
            <a:spLocks noChangeArrowheads="1"/>
          </p:cNvSpPr>
          <p:nvPr/>
        </p:nvSpPr>
        <p:spPr bwMode="auto">
          <a:xfrm flipH="1" flipV="1">
            <a:off x="2743200" y="4881563"/>
            <a:ext cx="3733800" cy="1600200"/>
          </a:xfrm>
          <a:custGeom>
            <a:avLst/>
            <a:gdLst>
              <a:gd name="G0" fmla="+- -1824540 0 0"/>
              <a:gd name="G1" fmla="+- -10406649 0 0"/>
              <a:gd name="G2" fmla="+- -1824540 0 -10406649"/>
              <a:gd name="G3" fmla="+- 10800 0 0"/>
              <a:gd name="G4" fmla="+- 0 0 -182454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792 0 0"/>
              <a:gd name="G9" fmla="+- 0 0 -10406649"/>
              <a:gd name="G10" fmla="+- 6792 0 2700"/>
              <a:gd name="G11" fmla="cos G10 -1824540"/>
              <a:gd name="G12" fmla="sin G10 -1824540"/>
              <a:gd name="G13" fmla="cos 13500 -1824540"/>
              <a:gd name="G14" fmla="sin 13500 -1824540"/>
              <a:gd name="G15" fmla="+- G11 10800 0"/>
              <a:gd name="G16" fmla="+- G12 10800 0"/>
              <a:gd name="G17" fmla="+- G13 10800 0"/>
              <a:gd name="G18" fmla="+- G14 10800 0"/>
              <a:gd name="G19" fmla="*/ 6792 1 2"/>
              <a:gd name="G20" fmla="+- G19 5400 0"/>
              <a:gd name="G21" fmla="cos G20 -1824540"/>
              <a:gd name="G22" fmla="sin G20 -1824540"/>
              <a:gd name="G23" fmla="+- G21 10800 0"/>
              <a:gd name="G24" fmla="+- G12 G23 G22"/>
              <a:gd name="G25" fmla="+- G22 G23 G11"/>
              <a:gd name="G26" fmla="cos 10800 -1824540"/>
              <a:gd name="G27" fmla="sin 10800 -1824540"/>
              <a:gd name="G28" fmla="cos 6792 -1824540"/>
              <a:gd name="G29" fmla="sin 6792 -182454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406649"/>
              <a:gd name="G36" fmla="sin G34 -10406649"/>
              <a:gd name="G37" fmla="+/ -10406649 -182454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792 G39"/>
              <a:gd name="G43" fmla="sin 6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175 w 21600"/>
              <a:gd name="T5" fmla="*/ 18 h 21600"/>
              <a:gd name="T6" fmla="*/ 2599 w 21600"/>
              <a:gd name="T7" fmla="*/ 7618 h 21600"/>
              <a:gd name="T8" fmla="*/ 10407 w 21600"/>
              <a:gd name="T9" fmla="*/ 4019 h 21600"/>
              <a:gd name="T10" fmla="*/ 22737 w 21600"/>
              <a:gd name="T11" fmla="*/ 4495 h 21600"/>
              <a:gd name="T12" fmla="*/ 20774 w 21600"/>
              <a:gd name="T13" fmla="*/ 10851 h 21600"/>
              <a:gd name="T14" fmla="*/ 14418 w 21600"/>
              <a:gd name="T15" fmla="*/ 888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05" y="7628"/>
                </a:moveTo>
                <a:cubicBezTo>
                  <a:pt x="15629" y="5401"/>
                  <a:pt x="13318" y="4007"/>
                  <a:pt x="10800" y="4007"/>
                </a:cubicBezTo>
                <a:cubicBezTo>
                  <a:pt x="7997" y="4007"/>
                  <a:pt x="5481" y="5729"/>
                  <a:pt x="4467" y="8343"/>
                </a:cubicBezTo>
                <a:lnTo>
                  <a:pt x="731" y="6893"/>
                </a:lnTo>
                <a:cubicBezTo>
                  <a:pt x="2343" y="2737"/>
                  <a:pt x="6342" y="-1"/>
                  <a:pt x="10800" y="-1"/>
                </a:cubicBezTo>
                <a:cubicBezTo>
                  <a:pt x="14804" y="-1"/>
                  <a:pt x="18479" y="2215"/>
                  <a:pt x="20349" y="5756"/>
                </a:cubicBezTo>
                <a:lnTo>
                  <a:pt x="22737" y="4495"/>
                </a:lnTo>
                <a:lnTo>
                  <a:pt x="20774" y="10851"/>
                </a:lnTo>
                <a:lnTo>
                  <a:pt x="14418" y="8889"/>
                </a:lnTo>
                <a:lnTo>
                  <a:pt x="16805" y="7628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01468" name="Group 92"/>
          <p:cNvGrpSpPr>
            <a:grpSpLocks/>
          </p:cNvGrpSpPr>
          <p:nvPr/>
        </p:nvGrpSpPr>
        <p:grpSpPr bwMode="auto">
          <a:xfrm>
            <a:off x="381000" y="1604963"/>
            <a:ext cx="2590800" cy="3657600"/>
            <a:chOff x="3888" y="1104"/>
            <a:chExt cx="1632" cy="2304"/>
          </a:xfrm>
        </p:grpSpPr>
        <p:sp>
          <p:nvSpPr>
            <p:cNvPr id="101469" name="Oval 93"/>
            <p:cNvSpPr>
              <a:spLocks noChangeArrowheads="1"/>
            </p:cNvSpPr>
            <p:nvPr/>
          </p:nvSpPr>
          <p:spPr bwMode="auto">
            <a:xfrm>
              <a:off x="3888" y="1104"/>
              <a:ext cx="1632" cy="2304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0" name="Oval 94"/>
            <p:cNvSpPr>
              <a:spLocks noChangeArrowheads="1"/>
            </p:cNvSpPr>
            <p:nvPr/>
          </p:nvSpPr>
          <p:spPr bwMode="auto">
            <a:xfrm>
              <a:off x="5184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1" name="Oval 95"/>
            <p:cNvSpPr>
              <a:spLocks noChangeArrowheads="1"/>
            </p:cNvSpPr>
            <p:nvPr/>
          </p:nvSpPr>
          <p:spPr bwMode="auto">
            <a:xfrm>
              <a:off x="4176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2" name="Oval 96"/>
            <p:cNvSpPr>
              <a:spLocks noChangeArrowheads="1"/>
            </p:cNvSpPr>
            <p:nvPr/>
          </p:nvSpPr>
          <p:spPr bwMode="auto">
            <a:xfrm>
              <a:off x="4416" y="225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3" name="Oval 97"/>
            <p:cNvSpPr>
              <a:spLocks noChangeArrowheads="1"/>
            </p:cNvSpPr>
            <p:nvPr/>
          </p:nvSpPr>
          <p:spPr bwMode="auto">
            <a:xfrm>
              <a:off x="4704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4" name="Oval 98"/>
            <p:cNvSpPr>
              <a:spLocks noChangeArrowheads="1"/>
            </p:cNvSpPr>
            <p:nvPr/>
          </p:nvSpPr>
          <p:spPr bwMode="auto">
            <a:xfrm>
              <a:off x="4992" y="225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5" name="Oval 99"/>
            <p:cNvSpPr>
              <a:spLocks noChangeArrowheads="1"/>
            </p:cNvSpPr>
            <p:nvPr/>
          </p:nvSpPr>
          <p:spPr bwMode="auto">
            <a:xfrm>
              <a:off x="5232" y="201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6" name="Oval 100"/>
            <p:cNvSpPr>
              <a:spLocks noChangeArrowheads="1"/>
            </p:cNvSpPr>
            <p:nvPr/>
          </p:nvSpPr>
          <p:spPr bwMode="auto">
            <a:xfrm>
              <a:off x="5232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7" name="Oval 101"/>
            <p:cNvSpPr>
              <a:spLocks noChangeArrowheads="1"/>
            </p:cNvSpPr>
            <p:nvPr/>
          </p:nvSpPr>
          <p:spPr bwMode="auto">
            <a:xfrm>
              <a:off x="4992" y="24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8" name="Oval 102"/>
            <p:cNvSpPr>
              <a:spLocks noChangeArrowheads="1"/>
            </p:cNvSpPr>
            <p:nvPr/>
          </p:nvSpPr>
          <p:spPr bwMode="auto">
            <a:xfrm>
              <a:off x="5200" y="26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9" name="Oval 103"/>
            <p:cNvSpPr>
              <a:spLocks noChangeArrowheads="1"/>
            </p:cNvSpPr>
            <p:nvPr/>
          </p:nvSpPr>
          <p:spPr bwMode="auto">
            <a:xfrm>
              <a:off x="4752" y="259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0" name="Oval 104"/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1" name="Oval 105"/>
            <p:cNvSpPr>
              <a:spLocks noChangeArrowheads="1"/>
            </p:cNvSpPr>
            <p:nvPr/>
          </p:nvSpPr>
          <p:spPr bwMode="auto">
            <a:xfrm>
              <a:off x="5040" y="283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2" name="Oval 106"/>
            <p:cNvSpPr>
              <a:spLocks noChangeArrowheads="1"/>
            </p:cNvSpPr>
            <p:nvPr/>
          </p:nvSpPr>
          <p:spPr bwMode="auto">
            <a:xfrm>
              <a:off x="4608" y="12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3" name="Oval 107"/>
            <p:cNvSpPr>
              <a:spLocks noChangeArrowheads="1"/>
            </p:cNvSpPr>
            <p:nvPr/>
          </p:nvSpPr>
          <p:spPr bwMode="auto">
            <a:xfrm>
              <a:off x="4080" y="25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4" name="Oval 108"/>
            <p:cNvSpPr>
              <a:spLocks noChangeArrowheads="1"/>
            </p:cNvSpPr>
            <p:nvPr/>
          </p:nvSpPr>
          <p:spPr bwMode="auto">
            <a:xfrm>
              <a:off x="4464" y="283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5" name="Oval 109"/>
            <p:cNvSpPr>
              <a:spLocks noChangeArrowheads="1"/>
            </p:cNvSpPr>
            <p:nvPr/>
          </p:nvSpPr>
          <p:spPr bwMode="auto">
            <a:xfrm>
              <a:off x="4176" y="288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6" name="Oval 110"/>
            <p:cNvSpPr>
              <a:spLocks noChangeArrowheads="1"/>
            </p:cNvSpPr>
            <p:nvPr/>
          </p:nvSpPr>
          <p:spPr bwMode="auto">
            <a:xfrm>
              <a:off x="4368" y="307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7" name="Oval 111"/>
            <p:cNvSpPr>
              <a:spLocks noChangeArrowheads="1"/>
            </p:cNvSpPr>
            <p:nvPr/>
          </p:nvSpPr>
          <p:spPr bwMode="auto">
            <a:xfrm>
              <a:off x="4560" y="177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8" name="Oval 112"/>
            <p:cNvSpPr>
              <a:spLocks noChangeArrowheads="1"/>
            </p:cNvSpPr>
            <p:nvPr/>
          </p:nvSpPr>
          <p:spPr bwMode="auto">
            <a:xfrm>
              <a:off x="4656" y="153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9" name="Oval 113"/>
            <p:cNvSpPr>
              <a:spLocks noChangeArrowheads="1"/>
            </p:cNvSpPr>
            <p:nvPr/>
          </p:nvSpPr>
          <p:spPr bwMode="auto">
            <a:xfrm>
              <a:off x="4320" y="182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581" name="Group 114"/>
            <p:cNvGrpSpPr>
              <a:grpSpLocks/>
            </p:cNvGrpSpPr>
            <p:nvPr/>
          </p:nvGrpSpPr>
          <p:grpSpPr bwMode="auto">
            <a:xfrm>
              <a:off x="4320" y="1536"/>
              <a:ext cx="672" cy="624"/>
              <a:chOff x="4320" y="1536"/>
              <a:chExt cx="672" cy="624"/>
            </a:xfrm>
          </p:grpSpPr>
          <p:sp>
            <p:nvSpPr>
              <p:cNvPr id="101491" name="Oval 115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92" name="Oval 116"/>
              <p:cNvSpPr>
                <a:spLocks noChangeArrowheads="1"/>
              </p:cNvSpPr>
              <p:nvPr/>
            </p:nvSpPr>
            <p:spPr bwMode="auto">
              <a:xfrm>
                <a:off x="4800" y="196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1493" name="Oval 117"/>
            <p:cNvSpPr>
              <a:spLocks noChangeArrowheads="1"/>
            </p:cNvSpPr>
            <p:nvPr/>
          </p:nvSpPr>
          <p:spPr bwMode="auto">
            <a:xfrm>
              <a:off x="4032" y="206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94" name="Oval 118"/>
            <p:cNvSpPr>
              <a:spLocks noChangeArrowheads="1"/>
            </p:cNvSpPr>
            <p:nvPr/>
          </p:nvSpPr>
          <p:spPr bwMode="auto">
            <a:xfrm>
              <a:off x="4080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95" name="Oval 119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96" name="Oval 120"/>
            <p:cNvSpPr>
              <a:spLocks noChangeArrowheads="1"/>
            </p:cNvSpPr>
            <p:nvPr/>
          </p:nvSpPr>
          <p:spPr bwMode="auto">
            <a:xfrm>
              <a:off x="4848" y="13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97" name="Oval 121"/>
            <p:cNvSpPr>
              <a:spLocks noChangeArrowheads="1"/>
            </p:cNvSpPr>
            <p:nvPr/>
          </p:nvSpPr>
          <p:spPr bwMode="auto">
            <a:xfrm>
              <a:off x="4896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98" name="Oval 122"/>
            <p:cNvSpPr>
              <a:spLocks noChangeArrowheads="1"/>
            </p:cNvSpPr>
            <p:nvPr/>
          </p:nvSpPr>
          <p:spPr bwMode="auto">
            <a:xfrm>
              <a:off x="4512" y="201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588" name="Group 123"/>
            <p:cNvGrpSpPr>
              <a:grpSpLocks/>
            </p:cNvGrpSpPr>
            <p:nvPr/>
          </p:nvGrpSpPr>
          <p:grpSpPr bwMode="auto">
            <a:xfrm>
              <a:off x="4608" y="2880"/>
              <a:ext cx="432" cy="480"/>
              <a:chOff x="4608" y="2880"/>
              <a:chExt cx="432" cy="480"/>
            </a:xfrm>
          </p:grpSpPr>
          <p:sp>
            <p:nvSpPr>
              <p:cNvPr id="101500" name="Oval 124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01" name="Oval 125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02" name="Oval 126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01503" name="AutoShape 127"/>
          <p:cNvSpPr>
            <a:spLocks noChangeArrowheads="1"/>
          </p:cNvSpPr>
          <p:nvPr/>
        </p:nvSpPr>
        <p:spPr bwMode="auto">
          <a:xfrm>
            <a:off x="3314700" y="3116263"/>
            <a:ext cx="2590800" cy="838200"/>
          </a:xfrm>
          <a:prstGeom prst="rightArrow">
            <a:avLst>
              <a:gd name="adj1" fmla="val 41287"/>
              <a:gd name="adj2" fmla="val 65338"/>
            </a:avLst>
          </a:prstGeom>
          <a:solidFill>
            <a:srgbClr val="00FF00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01504" name="Group 128"/>
          <p:cNvGrpSpPr>
            <a:grpSpLocks/>
          </p:cNvGrpSpPr>
          <p:nvPr/>
        </p:nvGrpSpPr>
        <p:grpSpPr bwMode="auto">
          <a:xfrm>
            <a:off x="6629400" y="4500563"/>
            <a:ext cx="609600" cy="609600"/>
            <a:chOff x="4176" y="2880"/>
            <a:chExt cx="384" cy="384"/>
          </a:xfrm>
        </p:grpSpPr>
        <p:sp>
          <p:nvSpPr>
            <p:cNvPr id="101505" name="Oval 129"/>
            <p:cNvSpPr>
              <a:spLocks noChangeArrowheads="1"/>
            </p:cNvSpPr>
            <p:nvPr/>
          </p:nvSpPr>
          <p:spPr bwMode="auto">
            <a:xfrm>
              <a:off x="4368" y="3072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06" name="Oval 130"/>
            <p:cNvSpPr>
              <a:spLocks noChangeArrowheads="1"/>
            </p:cNvSpPr>
            <p:nvPr/>
          </p:nvSpPr>
          <p:spPr bwMode="auto">
            <a:xfrm>
              <a:off x="4176" y="2880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01507" name="Group 131"/>
          <p:cNvGrpSpPr>
            <a:grpSpLocks/>
          </p:cNvGrpSpPr>
          <p:nvPr/>
        </p:nvGrpSpPr>
        <p:grpSpPr bwMode="auto">
          <a:xfrm>
            <a:off x="838200" y="4424363"/>
            <a:ext cx="609600" cy="609600"/>
            <a:chOff x="528" y="2832"/>
            <a:chExt cx="384" cy="384"/>
          </a:xfrm>
        </p:grpSpPr>
        <p:sp>
          <p:nvSpPr>
            <p:cNvPr id="101508" name="Oval 132"/>
            <p:cNvSpPr>
              <a:spLocks noChangeArrowheads="1"/>
            </p:cNvSpPr>
            <p:nvPr/>
          </p:nvSpPr>
          <p:spPr bwMode="auto">
            <a:xfrm>
              <a:off x="720" y="3024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09" name="Oval 133"/>
            <p:cNvSpPr>
              <a:spLocks noChangeArrowheads="1"/>
            </p:cNvSpPr>
            <p:nvPr/>
          </p:nvSpPr>
          <p:spPr bwMode="auto">
            <a:xfrm>
              <a:off x="528" y="283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01510" name="Group 134"/>
          <p:cNvGrpSpPr>
            <a:grpSpLocks/>
          </p:cNvGrpSpPr>
          <p:nvPr/>
        </p:nvGrpSpPr>
        <p:grpSpPr bwMode="auto">
          <a:xfrm>
            <a:off x="6172200" y="1681163"/>
            <a:ext cx="2590800" cy="3657600"/>
            <a:chOff x="3984" y="1200"/>
            <a:chExt cx="1632" cy="2304"/>
          </a:xfrm>
        </p:grpSpPr>
        <p:sp>
          <p:nvSpPr>
            <p:cNvPr id="101511" name="Oval 135"/>
            <p:cNvSpPr>
              <a:spLocks noChangeArrowheads="1"/>
            </p:cNvSpPr>
            <p:nvPr/>
          </p:nvSpPr>
          <p:spPr bwMode="auto">
            <a:xfrm>
              <a:off x="3984" y="1200"/>
              <a:ext cx="1632" cy="2304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2" name="Oval 136"/>
            <p:cNvSpPr>
              <a:spLocks noChangeArrowheads="1"/>
            </p:cNvSpPr>
            <p:nvPr/>
          </p:nvSpPr>
          <p:spPr bwMode="auto">
            <a:xfrm>
              <a:off x="5280" y="182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3" name="Oval 137"/>
            <p:cNvSpPr>
              <a:spLocks noChangeArrowheads="1"/>
            </p:cNvSpPr>
            <p:nvPr/>
          </p:nvSpPr>
          <p:spPr bwMode="auto">
            <a:xfrm>
              <a:off x="4272" y="24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4" name="Oval 138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5" name="Oval 139"/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6" name="Oval 140"/>
            <p:cNvSpPr>
              <a:spLocks noChangeArrowheads="1"/>
            </p:cNvSpPr>
            <p:nvPr/>
          </p:nvSpPr>
          <p:spPr bwMode="auto">
            <a:xfrm>
              <a:off x="5088" y="235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7" name="Oval 141"/>
            <p:cNvSpPr>
              <a:spLocks noChangeArrowheads="1"/>
            </p:cNvSpPr>
            <p:nvPr/>
          </p:nvSpPr>
          <p:spPr bwMode="auto">
            <a:xfrm>
              <a:off x="5328" y="211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8" name="Oval 142"/>
            <p:cNvSpPr>
              <a:spLocks noChangeArrowheads="1"/>
            </p:cNvSpPr>
            <p:nvPr/>
          </p:nvSpPr>
          <p:spPr bwMode="auto">
            <a:xfrm>
              <a:off x="5328" y="24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9" name="Oval 143"/>
            <p:cNvSpPr>
              <a:spLocks noChangeArrowheads="1"/>
            </p:cNvSpPr>
            <p:nvPr/>
          </p:nvSpPr>
          <p:spPr bwMode="auto">
            <a:xfrm>
              <a:off x="5088" y="25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0" name="Oval 144"/>
            <p:cNvSpPr>
              <a:spLocks noChangeArrowheads="1"/>
            </p:cNvSpPr>
            <p:nvPr/>
          </p:nvSpPr>
          <p:spPr bwMode="auto">
            <a:xfrm>
              <a:off x="5296" y="26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1" name="Oval 145"/>
            <p:cNvSpPr>
              <a:spLocks noChangeArrowheads="1"/>
            </p:cNvSpPr>
            <p:nvPr/>
          </p:nvSpPr>
          <p:spPr bwMode="auto">
            <a:xfrm>
              <a:off x="4848" y="2688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2" name="Oval 146"/>
            <p:cNvSpPr>
              <a:spLocks noChangeArrowheads="1"/>
            </p:cNvSpPr>
            <p:nvPr/>
          </p:nvSpPr>
          <p:spPr bwMode="auto">
            <a:xfrm>
              <a:off x="4512" y="268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3" name="Oval 147"/>
            <p:cNvSpPr>
              <a:spLocks noChangeArrowheads="1"/>
            </p:cNvSpPr>
            <p:nvPr/>
          </p:nvSpPr>
          <p:spPr bwMode="auto">
            <a:xfrm>
              <a:off x="5136" y="2928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4" name="Oval 148"/>
            <p:cNvSpPr>
              <a:spLocks noChangeArrowheads="1"/>
            </p:cNvSpPr>
            <p:nvPr/>
          </p:nvSpPr>
          <p:spPr bwMode="auto">
            <a:xfrm>
              <a:off x="4704" y="12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5" name="Oval 149"/>
            <p:cNvSpPr>
              <a:spLocks noChangeArrowheads="1"/>
            </p:cNvSpPr>
            <p:nvPr/>
          </p:nvSpPr>
          <p:spPr bwMode="auto">
            <a:xfrm>
              <a:off x="4176" y="268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6" name="Oval 150"/>
            <p:cNvSpPr>
              <a:spLocks noChangeArrowheads="1"/>
            </p:cNvSpPr>
            <p:nvPr/>
          </p:nvSpPr>
          <p:spPr bwMode="auto">
            <a:xfrm>
              <a:off x="4560" y="2928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7" name="Oval 151"/>
            <p:cNvSpPr>
              <a:spLocks noChangeArrowheads="1"/>
            </p:cNvSpPr>
            <p:nvPr/>
          </p:nvSpPr>
          <p:spPr bwMode="auto">
            <a:xfrm>
              <a:off x="4272" y="2976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8" name="Oval 152"/>
            <p:cNvSpPr>
              <a:spLocks noChangeArrowheads="1"/>
            </p:cNvSpPr>
            <p:nvPr/>
          </p:nvSpPr>
          <p:spPr bwMode="auto">
            <a:xfrm>
              <a:off x="4464" y="3168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9" name="Oval 153"/>
            <p:cNvSpPr>
              <a:spLocks noChangeArrowheads="1"/>
            </p:cNvSpPr>
            <p:nvPr/>
          </p:nvSpPr>
          <p:spPr bwMode="auto">
            <a:xfrm>
              <a:off x="4656" y="187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0" name="Oval 154"/>
            <p:cNvSpPr>
              <a:spLocks noChangeArrowheads="1"/>
            </p:cNvSpPr>
            <p:nvPr/>
          </p:nvSpPr>
          <p:spPr bwMode="auto">
            <a:xfrm>
              <a:off x="4752" y="163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1" name="Oval 155"/>
            <p:cNvSpPr>
              <a:spLocks noChangeArrowheads="1"/>
            </p:cNvSpPr>
            <p:nvPr/>
          </p:nvSpPr>
          <p:spPr bwMode="auto">
            <a:xfrm>
              <a:off x="4416" y="192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543" name="Group 156"/>
            <p:cNvGrpSpPr>
              <a:grpSpLocks/>
            </p:cNvGrpSpPr>
            <p:nvPr/>
          </p:nvGrpSpPr>
          <p:grpSpPr bwMode="auto">
            <a:xfrm>
              <a:off x="4416" y="1632"/>
              <a:ext cx="672" cy="624"/>
              <a:chOff x="4320" y="1536"/>
              <a:chExt cx="672" cy="624"/>
            </a:xfrm>
          </p:grpSpPr>
          <p:sp>
            <p:nvSpPr>
              <p:cNvPr id="101533" name="Oval 157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34" name="Oval 158"/>
              <p:cNvSpPr>
                <a:spLocks noChangeArrowheads="1"/>
              </p:cNvSpPr>
              <p:nvPr/>
            </p:nvSpPr>
            <p:spPr bwMode="auto">
              <a:xfrm>
                <a:off x="4800" y="196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1535" name="Oval 159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6" name="Oval 160"/>
            <p:cNvSpPr>
              <a:spLocks noChangeArrowheads="1"/>
            </p:cNvSpPr>
            <p:nvPr/>
          </p:nvSpPr>
          <p:spPr bwMode="auto">
            <a:xfrm>
              <a:off x="4176" y="182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7" name="Oval 161"/>
            <p:cNvSpPr>
              <a:spLocks noChangeArrowheads="1"/>
            </p:cNvSpPr>
            <p:nvPr/>
          </p:nvSpPr>
          <p:spPr bwMode="auto">
            <a:xfrm>
              <a:off x="4416" y="13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8" name="Oval 162"/>
            <p:cNvSpPr>
              <a:spLocks noChangeArrowheads="1"/>
            </p:cNvSpPr>
            <p:nvPr/>
          </p:nvSpPr>
          <p:spPr bwMode="auto">
            <a:xfrm>
              <a:off x="4944" y="148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9" name="Oval 163"/>
            <p:cNvSpPr>
              <a:spLocks noChangeArrowheads="1"/>
            </p:cNvSpPr>
            <p:nvPr/>
          </p:nvSpPr>
          <p:spPr bwMode="auto">
            <a:xfrm>
              <a:off x="4992" y="182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40" name="Oval 164"/>
            <p:cNvSpPr>
              <a:spLocks noChangeArrowheads="1"/>
            </p:cNvSpPr>
            <p:nvPr/>
          </p:nvSpPr>
          <p:spPr bwMode="auto">
            <a:xfrm>
              <a:off x="4608" y="211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550" name="Group 165"/>
            <p:cNvGrpSpPr>
              <a:grpSpLocks/>
            </p:cNvGrpSpPr>
            <p:nvPr/>
          </p:nvGrpSpPr>
          <p:grpSpPr bwMode="auto">
            <a:xfrm>
              <a:off x="4704" y="2976"/>
              <a:ext cx="432" cy="480"/>
              <a:chOff x="4608" y="2880"/>
              <a:chExt cx="432" cy="480"/>
            </a:xfrm>
          </p:grpSpPr>
          <p:sp>
            <p:nvSpPr>
              <p:cNvPr id="101542" name="Oval 166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43" name="Oval 167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44" name="Oval 168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101545" name="Group 169"/>
          <p:cNvGrpSpPr>
            <a:grpSpLocks/>
          </p:cNvGrpSpPr>
          <p:nvPr/>
        </p:nvGrpSpPr>
        <p:grpSpPr bwMode="auto">
          <a:xfrm>
            <a:off x="304800" y="4043363"/>
            <a:ext cx="8458200" cy="2590800"/>
            <a:chOff x="192" y="2592"/>
            <a:chExt cx="5328" cy="1632"/>
          </a:xfrm>
        </p:grpSpPr>
        <p:grpSp>
          <p:nvGrpSpPr>
            <p:cNvPr id="63509" name="Group 170"/>
            <p:cNvGrpSpPr>
              <a:grpSpLocks/>
            </p:cNvGrpSpPr>
            <p:nvPr/>
          </p:nvGrpSpPr>
          <p:grpSpPr bwMode="auto">
            <a:xfrm>
              <a:off x="192" y="3216"/>
              <a:ext cx="5328" cy="1008"/>
              <a:chOff x="192" y="3216"/>
              <a:chExt cx="5328" cy="1008"/>
            </a:xfrm>
          </p:grpSpPr>
          <p:sp>
            <p:nvSpPr>
              <p:cNvPr id="101547" name="Rectangle 171"/>
              <p:cNvSpPr>
                <a:spLocks noChangeArrowheads="1"/>
              </p:cNvSpPr>
              <p:nvPr/>
            </p:nvSpPr>
            <p:spPr bwMode="auto">
              <a:xfrm>
                <a:off x="192" y="3504"/>
                <a:ext cx="5328" cy="7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48" name="Text Box 172"/>
              <p:cNvSpPr txBox="1">
                <a:spLocks noChangeArrowheads="1"/>
              </p:cNvSpPr>
              <p:nvPr/>
            </p:nvSpPr>
            <p:spPr bwMode="auto">
              <a:xfrm>
                <a:off x="1296" y="3216"/>
                <a:ext cx="3264" cy="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3600">
                    <a:solidFill>
                      <a:schemeClr val="tx2"/>
                    </a:solidFill>
                    <a:cs typeface="Arial" charset="0"/>
                  </a:rPr>
                  <a:t>OUTPUT = INPUT</a:t>
                </a:r>
              </a:p>
              <a:p>
                <a:pPr algn="ctr" rtl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ja-JP" altLang="en-US" sz="3600">
                    <a:solidFill>
                      <a:schemeClr val="tx2"/>
                    </a:solidFill>
                    <a:cs typeface="Arial" charset="0"/>
                  </a:rPr>
                  <a:t>“</a:t>
                </a:r>
                <a:r>
                  <a:rPr lang="en-US" sz="3600">
                    <a:solidFill>
                      <a:schemeClr val="tx2"/>
                    </a:solidFill>
                    <a:cs typeface="Arial" charset="0"/>
                  </a:rPr>
                  <a:t>Transcription Module</a:t>
                </a:r>
                <a:r>
                  <a:rPr lang="ja-JP" altLang="en-US" sz="3600">
                    <a:solidFill>
                      <a:schemeClr val="tx2"/>
                    </a:solidFill>
                    <a:cs typeface="Arial" charset="0"/>
                  </a:rPr>
                  <a:t>”</a:t>
                </a:r>
                <a:endParaRPr lang="en-US" sz="3600">
                  <a:solidFill>
                    <a:schemeClr val="tx2"/>
                  </a:solidFill>
                  <a:cs typeface="Arial" charset="0"/>
                </a:endParaRPr>
              </a:p>
            </p:txBody>
          </p:sp>
        </p:grpSp>
        <p:grpSp>
          <p:nvGrpSpPr>
            <p:cNvPr id="63510" name="Group 173"/>
            <p:cNvGrpSpPr>
              <a:grpSpLocks/>
            </p:cNvGrpSpPr>
            <p:nvPr/>
          </p:nvGrpSpPr>
          <p:grpSpPr bwMode="auto">
            <a:xfrm>
              <a:off x="4176" y="2592"/>
              <a:ext cx="1056" cy="768"/>
              <a:chOff x="2688" y="2976"/>
              <a:chExt cx="1056" cy="768"/>
            </a:xfrm>
          </p:grpSpPr>
          <p:sp>
            <p:nvSpPr>
              <p:cNvPr id="101550" name="Oval 174"/>
              <p:cNvSpPr>
                <a:spLocks noChangeArrowheads="1"/>
              </p:cNvSpPr>
              <p:nvPr/>
            </p:nvSpPr>
            <p:spPr bwMode="auto">
              <a:xfrm>
                <a:off x="3264" y="297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51" name="Oval 175"/>
              <p:cNvSpPr>
                <a:spLocks noChangeArrowheads="1"/>
              </p:cNvSpPr>
              <p:nvPr/>
            </p:nvSpPr>
            <p:spPr bwMode="auto">
              <a:xfrm>
                <a:off x="3552" y="321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52" name="Oval 17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53" name="Oval 177"/>
              <p:cNvSpPr>
                <a:spLocks noChangeArrowheads="1"/>
              </p:cNvSpPr>
              <p:nvPr/>
            </p:nvSpPr>
            <p:spPr bwMode="auto">
              <a:xfrm>
                <a:off x="2688" y="3264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54" name="Oval 178"/>
              <p:cNvSpPr>
                <a:spLocks noChangeArrowheads="1"/>
              </p:cNvSpPr>
              <p:nvPr/>
            </p:nvSpPr>
            <p:spPr bwMode="auto">
              <a:xfrm>
                <a:off x="2880" y="345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3516" name="Group 179"/>
              <p:cNvGrpSpPr>
                <a:grpSpLocks/>
              </p:cNvGrpSpPr>
              <p:nvPr/>
            </p:nvGrpSpPr>
            <p:grpSpPr bwMode="auto">
              <a:xfrm>
                <a:off x="3120" y="3264"/>
                <a:ext cx="432" cy="480"/>
                <a:chOff x="4608" y="2880"/>
                <a:chExt cx="432" cy="480"/>
              </a:xfrm>
            </p:grpSpPr>
            <p:sp>
              <p:nvSpPr>
                <p:cNvPr id="101556" name="Oval 180"/>
                <p:cNvSpPr>
                  <a:spLocks noChangeArrowheads="1"/>
                </p:cNvSpPr>
                <p:nvPr/>
              </p:nvSpPr>
              <p:spPr bwMode="auto">
                <a:xfrm>
                  <a:off x="4704" y="2880"/>
                  <a:ext cx="192" cy="192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1557" name="Oval 181"/>
                <p:cNvSpPr>
                  <a:spLocks noChangeArrowheads="1"/>
                </p:cNvSpPr>
                <p:nvPr/>
              </p:nvSpPr>
              <p:spPr bwMode="auto">
                <a:xfrm>
                  <a:off x="4848" y="3072"/>
                  <a:ext cx="192" cy="192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1558" name="Oval 182"/>
                <p:cNvSpPr>
                  <a:spLocks noChangeArrowheads="1"/>
                </p:cNvSpPr>
                <p:nvPr/>
              </p:nvSpPr>
              <p:spPr bwMode="auto">
                <a:xfrm>
                  <a:off x="4608" y="3168"/>
                  <a:ext cx="192" cy="192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</p:grpSp>
      <p:sp>
        <p:nvSpPr>
          <p:cNvPr id="101559" name="Text Box 183"/>
          <p:cNvSpPr txBox="1">
            <a:spLocks noChangeArrowheads="1"/>
          </p:cNvSpPr>
          <p:nvPr/>
        </p:nvSpPr>
        <p:spPr bwMode="auto">
          <a:xfrm>
            <a:off x="2262188" y="6429375"/>
            <a:ext cx="495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SB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, J Ihmels &amp; N Barkai</a:t>
            </a:r>
            <a:r>
              <a:rPr lang="en-US" sz="1600" b="1" i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 b="1" i="1">
                <a:cs typeface="Arial" charset="0"/>
              </a:rPr>
              <a:t> Physical Review E </a:t>
            </a:r>
            <a:r>
              <a:rPr lang="en-US" sz="1600" b="1" i="1">
                <a:solidFill>
                  <a:srgbClr val="000000"/>
                </a:solidFill>
                <a:cs typeface="Arial" charset="0"/>
              </a:rPr>
              <a:t>(2003) </a:t>
            </a:r>
            <a:endParaRPr lang="en-US" sz="1600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65" grpId="0" animBg="1"/>
      <p:bldP spid="10150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119063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Identification of transcription modules </a:t>
            </a:r>
            <a:b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</a:b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using many random 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“</a:t>
            </a: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seeds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”</a:t>
            </a:r>
            <a:r>
              <a:rPr lang="en-US" sz="3200" b="1">
                <a:solidFill>
                  <a:schemeClr val="tx2"/>
                </a:solidFill>
                <a:cs typeface="Arial" charset="0"/>
              </a:rPr>
              <a:t> </a:t>
            </a:r>
          </a:p>
        </p:txBody>
      </p:sp>
      <p:grpSp>
        <p:nvGrpSpPr>
          <p:cNvPr id="65538" name="Group 3"/>
          <p:cNvGrpSpPr>
            <a:grpSpLocks/>
          </p:cNvGrpSpPr>
          <p:nvPr/>
        </p:nvGrpSpPr>
        <p:grpSpPr bwMode="auto">
          <a:xfrm>
            <a:off x="55563" y="1524000"/>
            <a:ext cx="3427412" cy="5181600"/>
            <a:chOff x="35" y="960"/>
            <a:chExt cx="2159" cy="3264"/>
          </a:xfrm>
        </p:grpSpPr>
        <p:grpSp>
          <p:nvGrpSpPr>
            <p:cNvPr id="65614" name="Group 4"/>
            <p:cNvGrpSpPr>
              <a:grpSpLocks/>
            </p:cNvGrpSpPr>
            <p:nvPr/>
          </p:nvGrpSpPr>
          <p:grpSpPr bwMode="auto">
            <a:xfrm flipV="1">
              <a:off x="1220" y="1680"/>
              <a:ext cx="556" cy="653"/>
              <a:chOff x="3888" y="1104"/>
              <a:chExt cx="1632" cy="2304"/>
            </a:xfrm>
          </p:grpSpPr>
          <p:sp>
            <p:nvSpPr>
              <p:cNvPr id="103429" name="Oval 5"/>
              <p:cNvSpPr>
                <a:spLocks noChangeArrowheads="1"/>
              </p:cNvSpPr>
              <p:nvPr/>
            </p:nvSpPr>
            <p:spPr bwMode="auto">
              <a:xfrm>
                <a:off x="3888" y="1104"/>
                <a:ext cx="1632" cy="2304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0" name="Oval 6"/>
              <p:cNvSpPr>
                <a:spLocks noChangeArrowheads="1"/>
              </p:cNvSpPr>
              <p:nvPr/>
            </p:nvSpPr>
            <p:spPr bwMode="auto">
              <a:xfrm>
                <a:off x="5185" y="1729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1" name="Oval 7"/>
              <p:cNvSpPr>
                <a:spLocks noChangeArrowheads="1"/>
              </p:cNvSpPr>
              <p:nvPr/>
            </p:nvSpPr>
            <p:spPr bwMode="auto">
              <a:xfrm>
                <a:off x="4176" y="2304"/>
                <a:ext cx="194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2" name="Oval 8"/>
              <p:cNvSpPr>
                <a:spLocks noChangeArrowheads="1"/>
              </p:cNvSpPr>
              <p:nvPr/>
            </p:nvSpPr>
            <p:spPr bwMode="auto">
              <a:xfrm>
                <a:off x="4416" y="225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3" name="Oval 9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4" name="Oval 10"/>
              <p:cNvSpPr>
                <a:spLocks noChangeArrowheads="1"/>
              </p:cNvSpPr>
              <p:nvPr/>
            </p:nvSpPr>
            <p:spPr bwMode="auto">
              <a:xfrm>
                <a:off x="4992" y="2254"/>
                <a:ext cx="194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5" name="Oval 11"/>
              <p:cNvSpPr>
                <a:spLocks noChangeArrowheads="1"/>
              </p:cNvSpPr>
              <p:nvPr/>
            </p:nvSpPr>
            <p:spPr bwMode="auto">
              <a:xfrm>
                <a:off x="5232" y="201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6" name="Oval 12"/>
              <p:cNvSpPr>
                <a:spLocks noChangeArrowheads="1"/>
              </p:cNvSpPr>
              <p:nvPr/>
            </p:nvSpPr>
            <p:spPr bwMode="auto">
              <a:xfrm>
                <a:off x="5232" y="230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7" name="Oval 13"/>
              <p:cNvSpPr>
                <a:spLocks noChangeArrowheads="1"/>
              </p:cNvSpPr>
              <p:nvPr/>
            </p:nvSpPr>
            <p:spPr bwMode="auto">
              <a:xfrm>
                <a:off x="4992" y="2498"/>
                <a:ext cx="194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8" name="Oval 14"/>
              <p:cNvSpPr>
                <a:spLocks noChangeArrowheads="1"/>
              </p:cNvSpPr>
              <p:nvPr/>
            </p:nvSpPr>
            <p:spPr bwMode="auto">
              <a:xfrm>
                <a:off x="5200" y="2600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9" name="Oval 15"/>
              <p:cNvSpPr>
                <a:spLocks noChangeArrowheads="1"/>
              </p:cNvSpPr>
              <p:nvPr/>
            </p:nvSpPr>
            <p:spPr bwMode="auto">
              <a:xfrm>
                <a:off x="4751" y="2593"/>
                <a:ext cx="194" cy="191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0" name="Oval 16"/>
              <p:cNvSpPr>
                <a:spLocks noChangeArrowheads="1"/>
              </p:cNvSpPr>
              <p:nvPr/>
            </p:nvSpPr>
            <p:spPr bwMode="auto">
              <a:xfrm>
                <a:off x="4416" y="2593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1" name="Oval 17"/>
              <p:cNvSpPr>
                <a:spLocks noChangeArrowheads="1"/>
              </p:cNvSpPr>
              <p:nvPr/>
            </p:nvSpPr>
            <p:spPr bwMode="auto">
              <a:xfrm>
                <a:off x="5039" y="2833"/>
                <a:ext cx="194" cy="191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2" name="Oval 18"/>
              <p:cNvSpPr>
                <a:spLocks noChangeArrowheads="1"/>
              </p:cNvSpPr>
              <p:nvPr/>
            </p:nvSpPr>
            <p:spPr bwMode="auto">
              <a:xfrm>
                <a:off x="4607" y="1199"/>
                <a:ext cx="194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3" name="Oval 19"/>
              <p:cNvSpPr>
                <a:spLocks noChangeArrowheads="1"/>
              </p:cNvSpPr>
              <p:nvPr/>
            </p:nvSpPr>
            <p:spPr bwMode="auto">
              <a:xfrm>
                <a:off x="4079" y="2593"/>
                <a:ext cx="194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4" name="Oval 20"/>
              <p:cNvSpPr>
                <a:spLocks noChangeArrowheads="1"/>
              </p:cNvSpPr>
              <p:nvPr/>
            </p:nvSpPr>
            <p:spPr bwMode="auto">
              <a:xfrm>
                <a:off x="4463" y="2833"/>
                <a:ext cx="194" cy="191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5" name="Oval 21"/>
              <p:cNvSpPr>
                <a:spLocks noChangeArrowheads="1"/>
              </p:cNvSpPr>
              <p:nvPr/>
            </p:nvSpPr>
            <p:spPr bwMode="auto">
              <a:xfrm>
                <a:off x="4176" y="2879"/>
                <a:ext cx="194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6" name="Oval 22"/>
              <p:cNvSpPr>
                <a:spLocks noChangeArrowheads="1"/>
              </p:cNvSpPr>
              <p:nvPr/>
            </p:nvSpPr>
            <p:spPr bwMode="auto">
              <a:xfrm>
                <a:off x="4369" y="3073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7" name="Oval 23"/>
              <p:cNvSpPr>
                <a:spLocks noChangeArrowheads="1"/>
              </p:cNvSpPr>
              <p:nvPr/>
            </p:nvSpPr>
            <p:spPr bwMode="auto">
              <a:xfrm>
                <a:off x="4560" y="177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8" name="Oval 24"/>
              <p:cNvSpPr>
                <a:spLocks noChangeArrowheads="1"/>
              </p:cNvSpPr>
              <p:nvPr/>
            </p:nvSpPr>
            <p:spPr bwMode="auto">
              <a:xfrm>
                <a:off x="4657" y="153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9" name="Oval 25"/>
              <p:cNvSpPr>
                <a:spLocks noChangeArrowheads="1"/>
              </p:cNvSpPr>
              <p:nvPr/>
            </p:nvSpPr>
            <p:spPr bwMode="auto">
              <a:xfrm>
                <a:off x="4319" y="1824"/>
                <a:ext cx="194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78" name="Group 26"/>
              <p:cNvGrpSpPr>
                <a:grpSpLocks/>
              </p:cNvGrpSpPr>
              <p:nvPr/>
            </p:nvGrpSpPr>
            <p:grpSpPr bwMode="auto">
              <a:xfrm>
                <a:off x="4320" y="1536"/>
                <a:ext cx="672" cy="624"/>
                <a:chOff x="4320" y="1536"/>
                <a:chExt cx="672" cy="624"/>
              </a:xfrm>
            </p:grpSpPr>
            <p:sp>
              <p:nvSpPr>
                <p:cNvPr id="103451" name="Oval 27"/>
                <p:cNvSpPr>
                  <a:spLocks noChangeArrowheads="1"/>
                </p:cNvSpPr>
                <p:nvPr/>
              </p:nvSpPr>
              <p:spPr bwMode="auto">
                <a:xfrm>
                  <a:off x="4319" y="1531"/>
                  <a:ext cx="191" cy="194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52" name="Oval 28"/>
                <p:cNvSpPr>
                  <a:spLocks noChangeArrowheads="1"/>
                </p:cNvSpPr>
                <p:nvPr/>
              </p:nvSpPr>
              <p:spPr bwMode="auto">
                <a:xfrm>
                  <a:off x="4801" y="1968"/>
                  <a:ext cx="191" cy="191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03453" name="Oval 29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54" name="Oval 30"/>
              <p:cNvSpPr>
                <a:spLocks noChangeArrowheads="1"/>
              </p:cNvSpPr>
              <p:nvPr/>
            </p:nvSpPr>
            <p:spPr bwMode="auto">
              <a:xfrm>
                <a:off x="4079" y="1729"/>
                <a:ext cx="194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55" name="Oval 31"/>
              <p:cNvSpPr>
                <a:spLocks noChangeArrowheads="1"/>
              </p:cNvSpPr>
              <p:nvPr/>
            </p:nvSpPr>
            <p:spPr bwMode="auto">
              <a:xfrm>
                <a:off x="4319" y="1295"/>
                <a:ext cx="194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56" name="Oval 32"/>
              <p:cNvSpPr>
                <a:spLocks noChangeArrowheads="1"/>
              </p:cNvSpPr>
              <p:nvPr/>
            </p:nvSpPr>
            <p:spPr bwMode="auto">
              <a:xfrm>
                <a:off x="4848" y="1393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57" name="Oval 33"/>
              <p:cNvSpPr>
                <a:spLocks noChangeArrowheads="1"/>
              </p:cNvSpPr>
              <p:nvPr/>
            </p:nvSpPr>
            <p:spPr bwMode="auto">
              <a:xfrm>
                <a:off x="4895" y="1729"/>
                <a:ext cx="194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58" name="Oval 34"/>
              <p:cNvSpPr>
                <a:spLocks noChangeArrowheads="1"/>
              </p:cNvSpPr>
              <p:nvPr/>
            </p:nvSpPr>
            <p:spPr bwMode="auto">
              <a:xfrm>
                <a:off x="4513" y="201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85" name="Group 35"/>
              <p:cNvGrpSpPr>
                <a:grpSpLocks/>
              </p:cNvGrpSpPr>
              <p:nvPr/>
            </p:nvGrpSpPr>
            <p:grpSpPr bwMode="auto">
              <a:xfrm>
                <a:off x="4608" y="2880"/>
                <a:ext cx="432" cy="480"/>
                <a:chOff x="4608" y="2880"/>
                <a:chExt cx="432" cy="480"/>
              </a:xfrm>
            </p:grpSpPr>
            <p:sp>
              <p:nvSpPr>
                <p:cNvPr id="103460" name="Oval 36"/>
                <p:cNvSpPr>
                  <a:spLocks noChangeArrowheads="1"/>
                </p:cNvSpPr>
                <p:nvPr/>
              </p:nvSpPr>
              <p:spPr bwMode="auto">
                <a:xfrm>
                  <a:off x="4704" y="2879"/>
                  <a:ext cx="191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61" name="Oval 37"/>
                <p:cNvSpPr>
                  <a:spLocks noChangeArrowheads="1"/>
                </p:cNvSpPr>
                <p:nvPr/>
              </p:nvSpPr>
              <p:spPr bwMode="auto">
                <a:xfrm>
                  <a:off x="4848" y="3069"/>
                  <a:ext cx="191" cy="194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62" name="Oval 38"/>
                <p:cNvSpPr>
                  <a:spLocks noChangeArrowheads="1"/>
                </p:cNvSpPr>
                <p:nvPr/>
              </p:nvSpPr>
              <p:spPr bwMode="auto">
                <a:xfrm>
                  <a:off x="4607" y="3168"/>
                  <a:ext cx="191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  <p:grpSp>
          <p:nvGrpSpPr>
            <p:cNvPr id="65615" name="Group 39"/>
            <p:cNvGrpSpPr>
              <a:grpSpLocks/>
            </p:cNvGrpSpPr>
            <p:nvPr/>
          </p:nvGrpSpPr>
          <p:grpSpPr bwMode="auto">
            <a:xfrm flipV="1">
              <a:off x="1638" y="2304"/>
              <a:ext cx="556" cy="653"/>
              <a:chOff x="1104" y="1344"/>
              <a:chExt cx="624" cy="816"/>
            </a:xfrm>
          </p:grpSpPr>
          <p:sp>
            <p:nvSpPr>
              <p:cNvPr id="103464" name="Oval 40"/>
              <p:cNvSpPr>
                <a:spLocks noChangeArrowheads="1"/>
              </p:cNvSpPr>
              <p:nvPr/>
            </p:nvSpPr>
            <p:spPr bwMode="auto">
              <a:xfrm>
                <a:off x="1104" y="1344"/>
                <a:ext cx="624" cy="816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65" name="Oval 41"/>
              <p:cNvSpPr>
                <a:spLocks noChangeArrowheads="1"/>
              </p:cNvSpPr>
              <p:nvPr/>
            </p:nvSpPr>
            <p:spPr bwMode="auto">
              <a:xfrm>
                <a:off x="1600" y="1565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66" name="Oval 42"/>
              <p:cNvSpPr>
                <a:spLocks noChangeArrowheads="1"/>
              </p:cNvSpPr>
              <p:nvPr/>
            </p:nvSpPr>
            <p:spPr bwMode="auto">
              <a:xfrm>
                <a:off x="1214" y="176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67" name="Oval 43"/>
              <p:cNvSpPr>
                <a:spLocks noChangeArrowheads="1"/>
              </p:cNvSpPr>
              <p:nvPr/>
            </p:nvSpPr>
            <p:spPr bwMode="auto">
              <a:xfrm>
                <a:off x="1306" y="1751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68" name="Oval 44"/>
              <p:cNvSpPr>
                <a:spLocks noChangeArrowheads="1"/>
              </p:cNvSpPr>
              <p:nvPr/>
            </p:nvSpPr>
            <p:spPr bwMode="auto">
              <a:xfrm>
                <a:off x="1416" y="1769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69" name="Oval 45"/>
              <p:cNvSpPr>
                <a:spLocks noChangeArrowheads="1"/>
              </p:cNvSpPr>
              <p:nvPr/>
            </p:nvSpPr>
            <p:spPr bwMode="auto">
              <a:xfrm>
                <a:off x="1526" y="1751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0" name="Oval 46"/>
              <p:cNvSpPr>
                <a:spLocks noChangeArrowheads="1"/>
              </p:cNvSpPr>
              <p:nvPr/>
            </p:nvSpPr>
            <p:spPr bwMode="auto">
              <a:xfrm>
                <a:off x="1618" y="1666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1" name="Oval 47"/>
              <p:cNvSpPr>
                <a:spLocks noChangeArrowheads="1"/>
              </p:cNvSpPr>
              <p:nvPr/>
            </p:nvSpPr>
            <p:spPr bwMode="auto">
              <a:xfrm>
                <a:off x="1618" y="1769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2" name="Oval 48"/>
              <p:cNvSpPr>
                <a:spLocks noChangeArrowheads="1"/>
              </p:cNvSpPr>
              <p:nvPr/>
            </p:nvSpPr>
            <p:spPr bwMode="auto">
              <a:xfrm>
                <a:off x="1526" y="1838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3" name="Oval 49"/>
              <p:cNvSpPr>
                <a:spLocks noChangeArrowheads="1"/>
              </p:cNvSpPr>
              <p:nvPr/>
            </p:nvSpPr>
            <p:spPr bwMode="auto">
              <a:xfrm>
                <a:off x="1606" y="1874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4" name="Oval 50"/>
              <p:cNvSpPr>
                <a:spLocks noChangeArrowheads="1"/>
              </p:cNvSpPr>
              <p:nvPr/>
            </p:nvSpPr>
            <p:spPr bwMode="auto">
              <a:xfrm>
                <a:off x="1434" y="1871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5" name="Oval 51"/>
              <p:cNvSpPr>
                <a:spLocks noChangeArrowheads="1"/>
              </p:cNvSpPr>
              <p:nvPr/>
            </p:nvSpPr>
            <p:spPr bwMode="auto">
              <a:xfrm>
                <a:off x="1306" y="1871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6" name="Oval 52"/>
              <p:cNvSpPr>
                <a:spLocks noChangeArrowheads="1"/>
              </p:cNvSpPr>
              <p:nvPr/>
            </p:nvSpPr>
            <p:spPr bwMode="auto">
              <a:xfrm>
                <a:off x="1544" y="1956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7" name="Oval 53"/>
              <p:cNvSpPr>
                <a:spLocks noChangeArrowheads="1"/>
              </p:cNvSpPr>
              <p:nvPr/>
            </p:nvSpPr>
            <p:spPr bwMode="auto">
              <a:xfrm>
                <a:off x="1379" y="1378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8" name="Oval 54"/>
              <p:cNvSpPr>
                <a:spLocks noChangeArrowheads="1"/>
              </p:cNvSpPr>
              <p:nvPr/>
            </p:nvSpPr>
            <p:spPr bwMode="auto">
              <a:xfrm>
                <a:off x="1177" y="1871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9" name="Oval 55"/>
              <p:cNvSpPr>
                <a:spLocks noChangeArrowheads="1"/>
              </p:cNvSpPr>
              <p:nvPr/>
            </p:nvSpPr>
            <p:spPr bwMode="auto">
              <a:xfrm>
                <a:off x="1324" y="1956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0" name="Oval 56"/>
              <p:cNvSpPr>
                <a:spLocks noChangeArrowheads="1"/>
              </p:cNvSpPr>
              <p:nvPr/>
            </p:nvSpPr>
            <p:spPr bwMode="auto">
              <a:xfrm>
                <a:off x="1214" y="1973"/>
                <a:ext cx="74" cy="70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1" name="Oval 57"/>
              <p:cNvSpPr>
                <a:spLocks noChangeArrowheads="1"/>
              </p:cNvSpPr>
              <p:nvPr/>
            </p:nvSpPr>
            <p:spPr bwMode="auto">
              <a:xfrm>
                <a:off x="1248" y="1631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2" name="Oval 58"/>
              <p:cNvSpPr>
                <a:spLocks noChangeArrowheads="1"/>
              </p:cNvSpPr>
              <p:nvPr/>
            </p:nvSpPr>
            <p:spPr bwMode="auto">
              <a:xfrm>
                <a:off x="1361" y="1581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3" name="Oval 59"/>
              <p:cNvSpPr>
                <a:spLocks noChangeArrowheads="1"/>
              </p:cNvSpPr>
              <p:nvPr/>
            </p:nvSpPr>
            <p:spPr bwMode="auto">
              <a:xfrm>
                <a:off x="1398" y="1496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4" name="Oval 60"/>
              <p:cNvSpPr>
                <a:spLocks noChangeArrowheads="1"/>
              </p:cNvSpPr>
              <p:nvPr/>
            </p:nvSpPr>
            <p:spPr bwMode="auto">
              <a:xfrm>
                <a:off x="1296" y="2016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44" name="Group 61"/>
              <p:cNvGrpSpPr>
                <a:grpSpLocks/>
              </p:cNvGrpSpPr>
              <p:nvPr/>
            </p:nvGrpSpPr>
            <p:grpSpPr bwMode="auto">
              <a:xfrm>
                <a:off x="1269" y="1497"/>
                <a:ext cx="257" cy="221"/>
                <a:chOff x="4320" y="1536"/>
                <a:chExt cx="672" cy="624"/>
              </a:xfrm>
            </p:grpSpPr>
            <p:sp>
              <p:nvSpPr>
                <p:cNvPr id="103486" name="Oval 62"/>
                <p:cNvSpPr>
                  <a:spLocks noChangeArrowheads="1"/>
                </p:cNvSpPr>
                <p:nvPr/>
              </p:nvSpPr>
              <p:spPr bwMode="auto">
                <a:xfrm>
                  <a:off x="4320" y="1531"/>
                  <a:ext cx="191" cy="194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87" name="Oval 63"/>
                <p:cNvSpPr>
                  <a:spLocks noChangeArrowheads="1"/>
                </p:cNvSpPr>
                <p:nvPr/>
              </p:nvSpPr>
              <p:spPr bwMode="auto">
                <a:xfrm>
                  <a:off x="4801" y="1968"/>
                  <a:ext cx="191" cy="191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03488" name="Oval 64"/>
              <p:cNvSpPr>
                <a:spLocks noChangeArrowheads="1"/>
              </p:cNvSpPr>
              <p:nvPr/>
            </p:nvSpPr>
            <p:spPr bwMode="auto">
              <a:xfrm>
                <a:off x="1159" y="1684"/>
                <a:ext cx="73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9" name="Oval 65"/>
              <p:cNvSpPr>
                <a:spLocks noChangeArrowheads="1"/>
              </p:cNvSpPr>
              <p:nvPr/>
            </p:nvSpPr>
            <p:spPr bwMode="auto">
              <a:xfrm>
                <a:off x="1177" y="1565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90" name="Oval 66"/>
              <p:cNvSpPr>
                <a:spLocks noChangeArrowheads="1"/>
              </p:cNvSpPr>
              <p:nvPr/>
            </p:nvSpPr>
            <p:spPr bwMode="auto">
              <a:xfrm>
                <a:off x="1269" y="1411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91" name="Oval 67"/>
              <p:cNvSpPr>
                <a:spLocks noChangeArrowheads="1"/>
              </p:cNvSpPr>
              <p:nvPr/>
            </p:nvSpPr>
            <p:spPr bwMode="auto">
              <a:xfrm>
                <a:off x="1471" y="1446"/>
                <a:ext cx="73" cy="65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92" name="Oval 68"/>
              <p:cNvSpPr>
                <a:spLocks noChangeArrowheads="1"/>
              </p:cNvSpPr>
              <p:nvPr/>
            </p:nvSpPr>
            <p:spPr bwMode="auto">
              <a:xfrm>
                <a:off x="1489" y="1565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93" name="Oval 69"/>
              <p:cNvSpPr>
                <a:spLocks noChangeArrowheads="1"/>
              </p:cNvSpPr>
              <p:nvPr/>
            </p:nvSpPr>
            <p:spPr bwMode="auto">
              <a:xfrm>
                <a:off x="1343" y="1666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51" name="Group 70"/>
              <p:cNvGrpSpPr>
                <a:grpSpLocks/>
              </p:cNvGrpSpPr>
              <p:nvPr/>
            </p:nvGrpSpPr>
            <p:grpSpPr bwMode="auto">
              <a:xfrm>
                <a:off x="1379" y="1973"/>
                <a:ext cx="165" cy="170"/>
                <a:chOff x="4608" y="2880"/>
                <a:chExt cx="432" cy="480"/>
              </a:xfrm>
            </p:grpSpPr>
            <p:sp>
              <p:nvSpPr>
                <p:cNvPr id="103495" name="Oval 71"/>
                <p:cNvSpPr>
                  <a:spLocks noChangeArrowheads="1"/>
                </p:cNvSpPr>
                <p:nvPr/>
              </p:nvSpPr>
              <p:spPr bwMode="auto">
                <a:xfrm>
                  <a:off x="4705" y="2879"/>
                  <a:ext cx="191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96" name="Oval 72"/>
                <p:cNvSpPr>
                  <a:spLocks noChangeArrowheads="1"/>
                </p:cNvSpPr>
                <p:nvPr/>
              </p:nvSpPr>
              <p:spPr bwMode="auto">
                <a:xfrm>
                  <a:off x="4849" y="3069"/>
                  <a:ext cx="191" cy="194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97" name="Oval 73"/>
                <p:cNvSpPr>
                  <a:spLocks noChangeArrowheads="1"/>
                </p:cNvSpPr>
                <p:nvPr/>
              </p:nvSpPr>
              <p:spPr bwMode="auto">
                <a:xfrm>
                  <a:off x="4608" y="3168"/>
                  <a:ext cx="191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  <p:grpSp>
          <p:nvGrpSpPr>
            <p:cNvPr id="65616" name="Group 74"/>
            <p:cNvGrpSpPr>
              <a:grpSpLocks/>
            </p:cNvGrpSpPr>
            <p:nvPr/>
          </p:nvGrpSpPr>
          <p:grpSpPr bwMode="auto">
            <a:xfrm>
              <a:off x="1124" y="2957"/>
              <a:ext cx="557" cy="653"/>
              <a:chOff x="816" y="2880"/>
              <a:chExt cx="624" cy="816"/>
            </a:xfrm>
          </p:grpSpPr>
          <p:sp>
            <p:nvSpPr>
              <p:cNvPr id="103499" name="Oval 75"/>
              <p:cNvSpPr>
                <a:spLocks noChangeArrowheads="1"/>
              </p:cNvSpPr>
              <p:nvPr/>
            </p:nvSpPr>
            <p:spPr bwMode="auto">
              <a:xfrm>
                <a:off x="816" y="2880"/>
                <a:ext cx="624" cy="816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0" name="Oval 76"/>
              <p:cNvSpPr>
                <a:spLocks noChangeArrowheads="1"/>
              </p:cNvSpPr>
              <p:nvPr/>
            </p:nvSpPr>
            <p:spPr bwMode="auto">
              <a:xfrm>
                <a:off x="1312" y="3101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1" name="Oval 77"/>
              <p:cNvSpPr>
                <a:spLocks noChangeArrowheads="1"/>
              </p:cNvSpPr>
              <p:nvPr/>
            </p:nvSpPr>
            <p:spPr bwMode="auto">
              <a:xfrm>
                <a:off x="926" y="3305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2" name="Oval 78"/>
              <p:cNvSpPr>
                <a:spLocks noChangeArrowheads="1"/>
              </p:cNvSpPr>
              <p:nvPr/>
            </p:nvSpPr>
            <p:spPr bwMode="auto">
              <a:xfrm>
                <a:off x="1018" y="3289"/>
                <a:ext cx="73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3" name="Oval 79"/>
              <p:cNvSpPr>
                <a:spLocks noChangeArrowheads="1"/>
              </p:cNvSpPr>
              <p:nvPr/>
            </p:nvSpPr>
            <p:spPr bwMode="auto">
              <a:xfrm>
                <a:off x="1129" y="3305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4" name="Oval 80"/>
              <p:cNvSpPr>
                <a:spLocks noChangeArrowheads="1"/>
              </p:cNvSpPr>
              <p:nvPr/>
            </p:nvSpPr>
            <p:spPr bwMode="auto">
              <a:xfrm>
                <a:off x="1238" y="3289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5" name="Oval 81"/>
              <p:cNvSpPr>
                <a:spLocks noChangeArrowheads="1"/>
              </p:cNvSpPr>
              <p:nvPr/>
            </p:nvSpPr>
            <p:spPr bwMode="auto">
              <a:xfrm>
                <a:off x="1330" y="3202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6" name="Oval 82"/>
              <p:cNvSpPr>
                <a:spLocks noChangeArrowheads="1"/>
              </p:cNvSpPr>
              <p:nvPr/>
            </p:nvSpPr>
            <p:spPr bwMode="auto">
              <a:xfrm>
                <a:off x="1330" y="3305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7" name="Oval 83"/>
              <p:cNvSpPr>
                <a:spLocks noChangeArrowheads="1"/>
              </p:cNvSpPr>
              <p:nvPr/>
            </p:nvSpPr>
            <p:spPr bwMode="auto">
              <a:xfrm>
                <a:off x="1238" y="3374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8" name="Oval 84"/>
              <p:cNvSpPr>
                <a:spLocks noChangeArrowheads="1"/>
              </p:cNvSpPr>
              <p:nvPr/>
            </p:nvSpPr>
            <p:spPr bwMode="auto">
              <a:xfrm>
                <a:off x="1318" y="3410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9" name="Oval 85"/>
              <p:cNvSpPr>
                <a:spLocks noChangeArrowheads="1"/>
              </p:cNvSpPr>
              <p:nvPr/>
            </p:nvSpPr>
            <p:spPr bwMode="auto">
              <a:xfrm>
                <a:off x="1146" y="3407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0" name="Oval 86"/>
              <p:cNvSpPr>
                <a:spLocks noChangeArrowheads="1"/>
              </p:cNvSpPr>
              <p:nvPr/>
            </p:nvSpPr>
            <p:spPr bwMode="auto">
              <a:xfrm>
                <a:off x="1018" y="3407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1" name="Oval 87"/>
              <p:cNvSpPr>
                <a:spLocks noChangeArrowheads="1"/>
              </p:cNvSpPr>
              <p:nvPr/>
            </p:nvSpPr>
            <p:spPr bwMode="auto">
              <a:xfrm>
                <a:off x="1256" y="3492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2" name="Oval 88"/>
              <p:cNvSpPr>
                <a:spLocks noChangeArrowheads="1"/>
              </p:cNvSpPr>
              <p:nvPr/>
            </p:nvSpPr>
            <p:spPr bwMode="auto">
              <a:xfrm>
                <a:off x="1090" y="2914"/>
                <a:ext cx="75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3" name="Oval 89"/>
              <p:cNvSpPr>
                <a:spLocks noChangeArrowheads="1"/>
              </p:cNvSpPr>
              <p:nvPr/>
            </p:nvSpPr>
            <p:spPr bwMode="auto">
              <a:xfrm>
                <a:off x="889" y="3407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4" name="Oval 90"/>
              <p:cNvSpPr>
                <a:spLocks noChangeArrowheads="1"/>
              </p:cNvSpPr>
              <p:nvPr/>
            </p:nvSpPr>
            <p:spPr bwMode="auto">
              <a:xfrm>
                <a:off x="1036" y="3492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5" name="Oval 91"/>
              <p:cNvSpPr>
                <a:spLocks noChangeArrowheads="1"/>
              </p:cNvSpPr>
              <p:nvPr/>
            </p:nvSpPr>
            <p:spPr bwMode="auto">
              <a:xfrm>
                <a:off x="926" y="3509"/>
                <a:ext cx="74" cy="70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6" name="Oval 92"/>
              <p:cNvSpPr>
                <a:spLocks noChangeArrowheads="1"/>
              </p:cNvSpPr>
              <p:nvPr/>
            </p:nvSpPr>
            <p:spPr bwMode="auto">
              <a:xfrm>
                <a:off x="1200" y="2976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7" name="Oval 93"/>
              <p:cNvSpPr>
                <a:spLocks noChangeArrowheads="1"/>
              </p:cNvSpPr>
              <p:nvPr/>
            </p:nvSpPr>
            <p:spPr bwMode="auto">
              <a:xfrm>
                <a:off x="1073" y="311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8" name="Oval 94"/>
              <p:cNvSpPr>
                <a:spLocks noChangeArrowheads="1"/>
              </p:cNvSpPr>
              <p:nvPr/>
            </p:nvSpPr>
            <p:spPr bwMode="auto">
              <a:xfrm>
                <a:off x="1110" y="3032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9" name="Oval 95"/>
              <p:cNvSpPr>
                <a:spLocks noChangeArrowheads="1"/>
              </p:cNvSpPr>
              <p:nvPr/>
            </p:nvSpPr>
            <p:spPr bwMode="auto">
              <a:xfrm>
                <a:off x="981" y="3135"/>
                <a:ext cx="74" cy="67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10" name="Group 96"/>
              <p:cNvGrpSpPr>
                <a:grpSpLocks/>
              </p:cNvGrpSpPr>
              <p:nvPr/>
            </p:nvGrpSpPr>
            <p:grpSpPr bwMode="auto">
              <a:xfrm>
                <a:off x="981" y="3033"/>
                <a:ext cx="257" cy="221"/>
                <a:chOff x="4320" y="1536"/>
                <a:chExt cx="672" cy="624"/>
              </a:xfrm>
            </p:grpSpPr>
            <p:sp>
              <p:nvSpPr>
                <p:cNvPr id="103521" name="Oval 97"/>
                <p:cNvSpPr>
                  <a:spLocks noChangeArrowheads="1"/>
                </p:cNvSpPr>
                <p:nvPr/>
              </p:nvSpPr>
              <p:spPr bwMode="auto">
                <a:xfrm>
                  <a:off x="4319" y="1531"/>
                  <a:ext cx="193" cy="194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22" name="Oval 98"/>
                <p:cNvSpPr>
                  <a:spLocks noChangeArrowheads="1"/>
                </p:cNvSpPr>
                <p:nvPr/>
              </p:nvSpPr>
              <p:spPr bwMode="auto">
                <a:xfrm>
                  <a:off x="4800" y="1968"/>
                  <a:ext cx="193" cy="191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03523" name="Oval 99"/>
              <p:cNvSpPr>
                <a:spLocks noChangeArrowheads="1"/>
              </p:cNvSpPr>
              <p:nvPr/>
            </p:nvSpPr>
            <p:spPr bwMode="auto">
              <a:xfrm>
                <a:off x="871" y="3220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24" name="Oval 100"/>
              <p:cNvSpPr>
                <a:spLocks noChangeArrowheads="1"/>
              </p:cNvSpPr>
              <p:nvPr/>
            </p:nvSpPr>
            <p:spPr bwMode="auto">
              <a:xfrm>
                <a:off x="889" y="3101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25" name="Oval 101"/>
              <p:cNvSpPr>
                <a:spLocks noChangeArrowheads="1"/>
              </p:cNvSpPr>
              <p:nvPr/>
            </p:nvSpPr>
            <p:spPr bwMode="auto">
              <a:xfrm>
                <a:off x="981" y="294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26" name="Oval 102"/>
              <p:cNvSpPr>
                <a:spLocks noChangeArrowheads="1"/>
              </p:cNvSpPr>
              <p:nvPr/>
            </p:nvSpPr>
            <p:spPr bwMode="auto">
              <a:xfrm>
                <a:off x="983" y="3580"/>
                <a:ext cx="73" cy="69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27" name="Oval 103"/>
              <p:cNvSpPr>
                <a:spLocks noChangeArrowheads="1"/>
              </p:cNvSpPr>
              <p:nvPr/>
            </p:nvSpPr>
            <p:spPr bwMode="auto">
              <a:xfrm>
                <a:off x="1201" y="3101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28" name="Oval 104"/>
              <p:cNvSpPr>
                <a:spLocks noChangeArrowheads="1"/>
              </p:cNvSpPr>
              <p:nvPr/>
            </p:nvSpPr>
            <p:spPr bwMode="auto">
              <a:xfrm>
                <a:off x="1055" y="3202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17" name="Group 105"/>
              <p:cNvGrpSpPr>
                <a:grpSpLocks/>
              </p:cNvGrpSpPr>
              <p:nvPr/>
            </p:nvGrpSpPr>
            <p:grpSpPr bwMode="auto">
              <a:xfrm>
                <a:off x="1091" y="3509"/>
                <a:ext cx="165" cy="170"/>
                <a:chOff x="4608" y="2880"/>
                <a:chExt cx="432" cy="480"/>
              </a:xfrm>
            </p:grpSpPr>
            <p:sp>
              <p:nvSpPr>
                <p:cNvPr id="103530" name="Oval 106"/>
                <p:cNvSpPr>
                  <a:spLocks noChangeArrowheads="1"/>
                </p:cNvSpPr>
                <p:nvPr/>
              </p:nvSpPr>
              <p:spPr bwMode="auto">
                <a:xfrm>
                  <a:off x="4703" y="2879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31" name="Oval 107"/>
                <p:cNvSpPr>
                  <a:spLocks noChangeArrowheads="1"/>
                </p:cNvSpPr>
                <p:nvPr/>
              </p:nvSpPr>
              <p:spPr bwMode="auto">
                <a:xfrm>
                  <a:off x="4847" y="3069"/>
                  <a:ext cx="194" cy="194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32" name="Oval 108"/>
                <p:cNvSpPr>
                  <a:spLocks noChangeArrowheads="1"/>
                </p:cNvSpPr>
                <p:nvPr/>
              </p:nvSpPr>
              <p:spPr bwMode="auto">
                <a:xfrm>
                  <a:off x="4607" y="3168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  <p:grpSp>
          <p:nvGrpSpPr>
            <p:cNvPr id="65617" name="Group 109"/>
            <p:cNvGrpSpPr>
              <a:grpSpLocks/>
            </p:cNvGrpSpPr>
            <p:nvPr/>
          </p:nvGrpSpPr>
          <p:grpSpPr bwMode="auto">
            <a:xfrm>
              <a:off x="1466" y="3571"/>
              <a:ext cx="557" cy="653"/>
              <a:chOff x="576" y="1632"/>
              <a:chExt cx="624" cy="816"/>
            </a:xfrm>
          </p:grpSpPr>
          <p:sp>
            <p:nvSpPr>
              <p:cNvPr id="103534" name="Oval 110"/>
              <p:cNvSpPr>
                <a:spLocks noChangeArrowheads="1"/>
              </p:cNvSpPr>
              <p:nvPr/>
            </p:nvSpPr>
            <p:spPr bwMode="auto">
              <a:xfrm>
                <a:off x="576" y="1632"/>
                <a:ext cx="624" cy="816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35" name="Oval 111"/>
              <p:cNvSpPr>
                <a:spLocks noChangeArrowheads="1"/>
              </p:cNvSpPr>
              <p:nvPr/>
            </p:nvSpPr>
            <p:spPr bwMode="auto">
              <a:xfrm>
                <a:off x="1072" y="1853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36" name="Oval 112"/>
              <p:cNvSpPr>
                <a:spLocks noChangeArrowheads="1"/>
              </p:cNvSpPr>
              <p:nvPr/>
            </p:nvSpPr>
            <p:spPr bwMode="auto">
              <a:xfrm>
                <a:off x="686" y="205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37" name="Oval 113"/>
              <p:cNvSpPr>
                <a:spLocks noChangeArrowheads="1"/>
              </p:cNvSpPr>
              <p:nvPr/>
            </p:nvSpPr>
            <p:spPr bwMode="auto">
              <a:xfrm>
                <a:off x="778" y="2041"/>
                <a:ext cx="73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38" name="Oval 114"/>
              <p:cNvSpPr>
                <a:spLocks noChangeArrowheads="1"/>
              </p:cNvSpPr>
              <p:nvPr/>
            </p:nvSpPr>
            <p:spPr bwMode="auto">
              <a:xfrm>
                <a:off x="889" y="205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39" name="Oval 115"/>
              <p:cNvSpPr>
                <a:spLocks noChangeArrowheads="1"/>
              </p:cNvSpPr>
              <p:nvPr/>
            </p:nvSpPr>
            <p:spPr bwMode="auto">
              <a:xfrm>
                <a:off x="998" y="2041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0" name="Oval 116"/>
              <p:cNvSpPr>
                <a:spLocks noChangeArrowheads="1"/>
              </p:cNvSpPr>
              <p:nvPr/>
            </p:nvSpPr>
            <p:spPr bwMode="auto">
              <a:xfrm>
                <a:off x="1090" y="1954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1" name="Oval 117"/>
              <p:cNvSpPr>
                <a:spLocks noChangeArrowheads="1"/>
              </p:cNvSpPr>
              <p:nvPr/>
            </p:nvSpPr>
            <p:spPr bwMode="auto">
              <a:xfrm>
                <a:off x="1090" y="2057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2" name="Oval 118"/>
              <p:cNvSpPr>
                <a:spLocks noChangeArrowheads="1"/>
              </p:cNvSpPr>
              <p:nvPr/>
            </p:nvSpPr>
            <p:spPr bwMode="auto">
              <a:xfrm>
                <a:off x="998" y="2126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3" name="Oval 119"/>
              <p:cNvSpPr>
                <a:spLocks noChangeArrowheads="1"/>
              </p:cNvSpPr>
              <p:nvPr/>
            </p:nvSpPr>
            <p:spPr bwMode="auto">
              <a:xfrm>
                <a:off x="1078" y="2162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4" name="Oval 120"/>
              <p:cNvSpPr>
                <a:spLocks noChangeArrowheads="1"/>
              </p:cNvSpPr>
              <p:nvPr/>
            </p:nvSpPr>
            <p:spPr bwMode="auto">
              <a:xfrm>
                <a:off x="906" y="2159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5" name="Oval 121"/>
              <p:cNvSpPr>
                <a:spLocks noChangeArrowheads="1"/>
              </p:cNvSpPr>
              <p:nvPr/>
            </p:nvSpPr>
            <p:spPr bwMode="auto">
              <a:xfrm>
                <a:off x="778" y="2159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6" name="Oval 122"/>
              <p:cNvSpPr>
                <a:spLocks noChangeArrowheads="1"/>
              </p:cNvSpPr>
              <p:nvPr/>
            </p:nvSpPr>
            <p:spPr bwMode="auto">
              <a:xfrm>
                <a:off x="1016" y="2244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7" name="Oval 123"/>
              <p:cNvSpPr>
                <a:spLocks noChangeArrowheads="1"/>
              </p:cNvSpPr>
              <p:nvPr/>
            </p:nvSpPr>
            <p:spPr bwMode="auto">
              <a:xfrm>
                <a:off x="850" y="1666"/>
                <a:ext cx="75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8" name="Oval 124"/>
              <p:cNvSpPr>
                <a:spLocks noChangeArrowheads="1"/>
              </p:cNvSpPr>
              <p:nvPr/>
            </p:nvSpPr>
            <p:spPr bwMode="auto">
              <a:xfrm>
                <a:off x="649" y="2159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9" name="Oval 125"/>
              <p:cNvSpPr>
                <a:spLocks noChangeArrowheads="1"/>
              </p:cNvSpPr>
              <p:nvPr/>
            </p:nvSpPr>
            <p:spPr bwMode="auto">
              <a:xfrm>
                <a:off x="796" y="2244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0" name="Oval 126"/>
              <p:cNvSpPr>
                <a:spLocks noChangeArrowheads="1"/>
              </p:cNvSpPr>
              <p:nvPr/>
            </p:nvSpPr>
            <p:spPr bwMode="auto">
              <a:xfrm>
                <a:off x="686" y="2261"/>
                <a:ext cx="74" cy="70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1" name="Oval 127"/>
              <p:cNvSpPr>
                <a:spLocks noChangeArrowheads="1"/>
              </p:cNvSpPr>
              <p:nvPr/>
            </p:nvSpPr>
            <p:spPr bwMode="auto">
              <a:xfrm>
                <a:off x="760" y="2329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2" name="Oval 128"/>
              <p:cNvSpPr>
                <a:spLocks noChangeArrowheads="1"/>
              </p:cNvSpPr>
              <p:nvPr/>
            </p:nvSpPr>
            <p:spPr bwMode="auto">
              <a:xfrm>
                <a:off x="833" y="186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3" name="Oval 129"/>
              <p:cNvSpPr>
                <a:spLocks noChangeArrowheads="1"/>
              </p:cNvSpPr>
              <p:nvPr/>
            </p:nvSpPr>
            <p:spPr bwMode="auto">
              <a:xfrm>
                <a:off x="870" y="1784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4" name="Oval 130"/>
              <p:cNvSpPr>
                <a:spLocks noChangeArrowheads="1"/>
              </p:cNvSpPr>
              <p:nvPr/>
            </p:nvSpPr>
            <p:spPr bwMode="auto">
              <a:xfrm>
                <a:off x="741" y="1887"/>
                <a:ext cx="74" cy="67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676" name="Group 131"/>
              <p:cNvGrpSpPr>
                <a:grpSpLocks/>
              </p:cNvGrpSpPr>
              <p:nvPr/>
            </p:nvGrpSpPr>
            <p:grpSpPr bwMode="auto">
              <a:xfrm>
                <a:off x="741" y="1785"/>
                <a:ext cx="257" cy="221"/>
                <a:chOff x="4320" y="1536"/>
                <a:chExt cx="672" cy="624"/>
              </a:xfrm>
            </p:grpSpPr>
            <p:sp>
              <p:nvSpPr>
                <p:cNvPr id="103556" name="Oval 132"/>
                <p:cNvSpPr>
                  <a:spLocks noChangeArrowheads="1"/>
                </p:cNvSpPr>
                <p:nvPr/>
              </p:nvSpPr>
              <p:spPr bwMode="auto">
                <a:xfrm>
                  <a:off x="4319" y="1531"/>
                  <a:ext cx="193" cy="194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57" name="Oval 133"/>
                <p:cNvSpPr>
                  <a:spLocks noChangeArrowheads="1"/>
                </p:cNvSpPr>
                <p:nvPr/>
              </p:nvSpPr>
              <p:spPr bwMode="auto">
                <a:xfrm>
                  <a:off x="4800" y="1968"/>
                  <a:ext cx="193" cy="191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03558" name="Oval 134"/>
              <p:cNvSpPr>
                <a:spLocks noChangeArrowheads="1"/>
              </p:cNvSpPr>
              <p:nvPr/>
            </p:nvSpPr>
            <p:spPr bwMode="auto">
              <a:xfrm>
                <a:off x="631" y="1972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9" name="Oval 135"/>
              <p:cNvSpPr>
                <a:spLocks noChangeArrowheads="1"/>
              </p:cNvSpPr>
              <p:nvPr/>
            </p:nvSpPr>
            <p:spPr bwMode="auto">
              <a:xfrm>
                <a:off x="649" y="1853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60" name="Oval 136"/>
              <p:cNvSpPr>
                <a:spLocks noChangeArrowheads="1"/>
              </p:cNvSpPr>
              <p:nvPr/>
            </p:nvSpPr>
            <p:spPr bwMode="auto">
              <a:xfrm>
                <a:off x="741" y="169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61" name="Oval 137"/>
              <p:cNvSpPr>
                <a:spLocks noChangeArrowheads="1"/>
              </p:cNvSpPr>
              <p:nvPr/>
            </p:nvSpPr>
            <p:spPr bwMode="auto">
              <a:xfrm>
                <a:off x="943" y="1734"/>
                <a:ext cx="73" cy="65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62" name="Oval 138"/>
              <p:cNvSpPr>
                <a:spLocks noChangeArrowheads="1"/>
              </p:cNvSpPr>
              <p:nvPr/>
            </p:nvSpPr>
            <p:spPr bwMode="auto">
              <a:xfrm>
                <a:off x="961" y="1853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63" name="Oval 139"/>
              <p:cNvSpPr>
                <a:spLocks noChangeArrowheads="1"/>
              </p:cNvSpPr>
              <p:nvPr/>
            </p:nvSpPr>
            <p:spPr bwMode="auto">
              <a:xfrm>
                <a:off x="815" y="1954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683" name="Group 140"/>
              <p:cNvGrpSpPr>
                <a:grpSpLocks/>
              </p:cNvGrpSpPr>
              <p:nvPr/>
            </p:nvGrpSpPr>
            <p:grpSpPr bwMode="auto">
              <a:xfrm>
                <a:off x="851" y="2261"/>
                <a:ext cx="165" cy="170"/>
                <a:chOff x="4608" y="2880"/>
                <a:chExt cx="432" cy="480"/>
              </a:xfrm>
            </p:grpSpPr>
            <p:sp>
              <p:nvSpPr>
                <p:cNvPr id="103565" name="Oval 141"/>
                <p:cNvSpPr>
                  <a:spLocks noChangeArrowheads="1"/>
                </p:cNvSpPr>
                <p:nvPr/>
              </p:nvSpPr>
              <p:spPr bwMode="auto">
                <a:xfrm>
                  <a:off x="4703" y="2879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66" name="Oval 142"/>
                <p:cNvSpPr>
                  <a:spLocks noChangeArrowheads="1"/>
                </p:cNvSpPr>
                <p:nvPr/>
              </p:nvSpPr>
              <p:spPr bwMode="auto">
                <a:xfrm>
                  <a:off x="4847" y="3069"/>
                  <a:ext cx="194" cy="194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67" name="Oval 143"/>
                <p:cNvSpPr>
                  <a:spLocks noChangeArrowheads="1"/>
                </p:cNvSpPr>
                <p:nvPr/>
              </p:nvSpPr>
              <p:spPr bwMode="auto">
                <a:xfrm>
                  <a:off x="4607" y="3168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  <p:grpSp>
          <p:nvGrpSpPr>
            <p:cNvPr id="65618" name="Group 144"/>
            <p:cNvGrpSpPr>
              <a:grpSpLocks/>
            </p:cNvGrpSpPr>
            <p:nvPr/>
          </p:nvGrpSpPr>
          <p:grpSpPr bwMode="auto">
            <a:xfrm flipV="1">
              <a:off x="1295" y="960"/>
              <a:ext cx="557" cy="653"/>
              <a:chOff x="576" y="1632"/>
              <a:chExt cx="624" cy="816"/>
            </a:xfrm>
          </p:grpSpPr>
          <p:sp>
            <p:nvSpPr>
              <p:cNvPr id="103569" name="Oval 145"/>
              <p:cNvSpPr>
                <a:spLocks noChangeArrowheads="1"/>
              </p:cNvSpPr>
              <p:nvPr/>
            </p:nvSpPr>
            <p:spPr bwMode="auto">
              <a:xfrm>
                <a:off x="576" y="1632"/>
                <a:ext cx="624" cy="816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0" name="Oval 146"/>
              <p:cNvSpPr>
                <a:spLocks noChangeArrowheads="1"/>
              </p:cNvSpPr>
              <p:nvPr/>
            </p:nvSpPr>
            <p:spPr bwMode="auto">
              <a:xfrm>
                <a:off x="1072" y="1853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1" name="Oval 147"/>
              <p:cNvSpPr>
                <a:spLocks noChangeArrowheads="1"/>
              </p:cNvSpPr>
              <p:nvPr/>
            </p:nvSpPr>
            <p:spPr bwMode="auto">
              <a:xfrm>
                <a:off x="686" y="205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2" name="Oval 148"/>
              <p:cNvSpPr>
                <a:spLocks noChangeArrowheads="1"/>
              </p:cNvSpPr>
              <p:nvPr/>
            </p:nvSpPr>
            <p:spPr bwMode="auto">
              <a:xfrm>
                <a:off x="778" y="2039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3" name="Oval 149"/>
              <p:cNvSpPr>
                <a:spLocks noChangeArrowheads="1"/>
              </p:cNvSpPr>
              <p:nvPr/>
            </p:nvSpPr>
            <p:spPr bwMode="auto">
              <a:xfrm>
                <a:off x="889" y="205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4" name="Oval 150"/>
              <p:cNvSpPr>
                <a:spLocks noChangeArrowheads="1"/>
              </p:cNvSpPr>
              <p:nvPr/>
            </p:nvSpPr>
            <p:spPr bwMode="auto">
              <a:xfrm>
                <a:off x="998" y="203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5" name="Oval 151"/>
              <p:cNvSpPr>
                <a:spLocks noChangeArrowheads="1"/>
              </p:cNvSpPr>
              <p:nvPr/>
            </p:nvSpPr>
            <p:spPr bwMode="auto">
              <a:xfrm>
                <a:off x="1090" y="1954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6" name="Oval 152"/>
              <p:cNvSpPr>
                <a:spLocks noChangeArrowheads="1"/>
              </p:cNvSpPr>
              <p:nvPr/>
            </p:nvSpPr>
            <p:spPr bwMode="auto">
              <a:xfrm>
                <a:off x="1090" y="2057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7" name="Oval 153"/>
              <p:cNvSpPr>
                <a:spLocks noChangeArrowheads="1"/>
              </p:cNvSpPr>
              <p:nvPr/>
            </p:nvSpPr>
            <p:spPr bwMode="auto">
              <a:xfrm>
                <a:off x="998" y="2126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8" name="Oval 154"/>
              <p:cNvSpPr>
                <a:spLocks noChangeArrowheads="1"/>
              </p:cNvSpPr>
              <p:nvPr/>
            </p:nvSpPr>
            <p:spPr bwMode="auto">
              <a:xfrm>
                <a:off x="1078" y="2162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9" name="Oval 155"/>
              <p:cNvSpPr>
                <a:spLocks noChangeArrowheads="1"/>
              </p:cNvSpPr>
              <p:nvPr/>
            </p:nvSpPr>
            <p:spPr bwMode="auto">
              <a:xfrm>
                <a:off x="906" y="2159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0" name="Oval 156"/>
              <p:cNvSpPr>
                <a:spLocks noChangeArrowheads="1"/>
              </p:cNvSpPr>
              <p:nvPr/>
            </p:nvSpPr>
            <p:spPr bwMode="auto">
              <a:xfrm>
                <a:off x="778" y="2159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1" name="Oval 157"/>
              <p:cNvSpPr>
                <a:spLocks noChangeArrowheads="1"/>
              </p:cNvSpPr>
              <p:nvPr/>
            </p:nvSpPr>
            <p:spPr bwMode="auto">
              <a:xfrm>
                <a:off x="1016" y="2244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2" name="Oval 158"/>
              <p:cNvSpPr>
                <a:spLocks noChangeArrowheads="1"/>
              </p:cNvSpPr>
              <p:nvPr/>
            </p:nvSpPr>
            <p:spPr bwMode="auto">
              <a:xfrm>
                <a:off x="850" y="1666"/>
                <a:ext cx="75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3" name="Oval 159"/>
              <p:cNvSpPr>
                <a:spLocks noChangeArrowheads="1"/>
              </p:cNvSpPr>
              <p:nvPr/>
            </p:nvSpPr>
            <p:spPr bwMode="auto">
              <a:xfrm>
                <a:off x="649" y="2159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4" name="Oval 160"/>
              <p:cNvSpPr>
                <a:spLocks noChangeArrowheads="1"/>
              </p:cNvSpPr>
              <p:nvPr/>
            </p:nvSpPr>
            <p:spPr bwMode="auto">
              <a:xfrm>
                <a:off x="796" y="2244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5" name="Oval 161"/>
              <p:cNvSpPr>
                <a:spLocks noChangeArrowheads="1"/>
              </p:cNvSpPr>
              <p:nvPr/>
            </p:nvSpPr>
            <p:spPr bwMode="auto">
              <a:xfrm>
                <a:off x="686" y="2261"/>
                <a:ext cx="74" cy="70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6" name="Oval 162"/>
              <p:cNvSpPr>
                <a:spLocks noChangeArrowheads="1"/>
              </p:cNvSpPr>
              <p:nvPr/>
            </p:nvSpPr>
            <p:spPr bwMode="auto">
              <a:xfrm>
                <a:off x="760" y="2329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7" name="Oval 163"/>
              <p:cNvSpPr>
                <a:spLocks noChangeArrowheads="1"/>
              </p:cNvSpPr>
              <p:nvPr/>
            </p:nvSpPr>
            <p:spPr bwMode="auto">
              <a:xfrm>
                <a:off x="833" y="186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8" name="Oval 164"/>
              <p:cNvSpPr>
                <a:spLocks noChangeArrowheads="1"/>
              </p:cNvSpPr>
              <p:nvPr/>
            </p:nvSpPr>
            <p:spPr bwMode="auto">
              <a:xfrm>
                <a:off x="870" y="1784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9" name="Oval 165"/>
              <p:cNvSpPr>
                <a:spLocks noChangeArrowheads="1"/>
              </p:cNvSpPr>
              <p:nvPr/>
            </p:nvSpPr>
            <p:spPr bwMode="auto">
              <a:xfrm>
                <a:off x="741" y="1887"/>
                <a:ext cx="74" cy="67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642" name="Group 166"/>
              <p:cNvGrpSpPr>
                <a:grpSpLocks/>
              </p:cNvGrpSpPr>
              <p:nvPr/>
            </p:nvGrpSpPr>
            <p:grpSpPr bwMode="auto">
              <a:xfrm>
                <a:off x="741" y="1785"/>
                <a:ext cx="257" cy="221"/>
                <a:chOff x="4320" y="1536"/>
                <a:chExt cx="672" cy="624"/>
              </a:xfrm>
            </p:grpSpPr>
            <p:sp>
              <p:nvSpPr>
                <p:cNvPr id="103591" name="Oval 167"/>
                <p:cNvSpPr>
                  <a:spLocks noChangeArrowheads="1"/>
                </p:cNvSpPr>
                <p:nvPr/>
              </p:nvSpPr>
              <p:spPr bwMode="auto">
                <a:xfrm>
                  <a:off x="4319" y="1531"/>
                  <a:ext cx="193" cy="194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92" name="Oval 168"/>
                <p:cNvSpPr>
                  <a:spLocks noChangeArrowheads="1"/>
                </p:cNvSpPr>
                <p:nvPr/>
              </p:nvSpPr>
              <p:spPr bwMode="auto">
                <a:xfrm>
                  <a:off x="4800" y="1968"/>
                  <a:ext cx="193" cy="191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03593" name="Oval 169"/>
              <p:cNvSpPr>
                <a:spLocks noChangeArrowheads="1"/>
              </p:cNvSpPr>
              <p:nvPr/>
            </p:nvSpPr>
            <p:spPr bwMode="auto">
              <a:xfrm>
                <a:off x="631" y="1972"/>
                <a:ext cx="73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94" name="Oval 170"/>
              <p:cNvSpPr>
                <a:spLocks noChangeArrowheads="1"/>
              </p:cNvSpPr>
              <p:nvPr/>
            </p:nvSpPr>
            <p:spPr bwMode="auto">
              <a:xfrm>
                <a:off x="649" y="1853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95" name="Oval 171"/>
              <p:cNvSpPr>
                <a:spLocks noChangeArrowheads="1"/>
              </p:cNvSpPr>
              <p:nvPr/>
            </p:nvSpPr>
            <p:spPr bwMode="auto">
              <a:xfrm>
                <a:off x="741" y="169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96" name="Oval 172"/>
              <p:cNvSpPr>
                <a:spLocks noChangeArrowheads="1"/>
              </p:cNvSpPr>
              <p:nvPr/>
            </p:nvSpPr>
            <p:spPr bwMode="auto">
              <a:xfrm>
                <a:off x="943" y="1734"/>
                <a:ext cx="73" cy="65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97" name="Oval 173"/>
              <p:cNvSpPr>
                <a:spLocks noChangeArrowheads="1"/>
              </p:cNvSpPr>
              <p:nvPr/>
            </p:nvSpPr>
            <p:spPr bwMode="auto">
              <a:xfrm>
                <a:off x="961" y="1853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98" name="Oval 174"/>
              <p:cNvSpPr>
                <a:spLocks noChangeArrowheads="1"/>
              </p:cNvSpPr>
              <p:nvPr/>
            </p:nvSpPr>
            <p:spPr bwMode="auto">
              <a:xfrm>
                <a:off x="815" y="1954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649" name="Group 175"/>
              <p:cNvGrpSpPr>
                <a:grpSpLocks/>
              </p:cNvGrpSpPr>
              <p:nvPr/>
            </p:nvGrpSpPr>
            <p:grpSpPr bwMode="auto">
              <a:xfrm>
                <a:off x="851" y="2261"/>
                <a:ext cx="165" cy="170"/>
                <a:chOff x="4608" y="2880"/>
                <a:chExt cx="432" cy="480"/>
              </a:xfrm>
            </p:grpSpPr>
            <p:sp>
              <p:nvSpPr>
                <p:cNvPr id="103600" name="Oval 176"/>
                <p:cNvSpPr>
                  <a:spLocks noChangeArrowheads="1"/>
                </p:cNvSpPr>
                <p:nvPr/>
              </p:nvSpPr>
              <p:spPr bwMode="auto">
                <a:xfrm>
                  <a:off x="4703" y="2879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601" name="Oval 177"/>
                <p:cNvSpPr>
                  <a:spLocks noChangeArrowheads="1"/>
                </p:cNvSpPr>
                <p:nvPr/>
              </p:nvSpPr>
              <p:spPr bwMode="auto">
                <a:xfrm>
                  <a:off x="4847" y="3069"/>
                  <a:ext cx="194" cy="194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602" name="Oval 178"/>
                <p:cNvSpPr>
                  <a:spLocks noChangeArrowheads="1"/>
                </p:cNvSpPr>
                <p:nvPr/>
              </p:nvSpPr>
              <p:spPr bwMode="auto">
                <a:xfrm>
                  <a:off x="4607" y="3168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  <p:sp>
          <p:nvSpPr>
            <p:cNvPr id="103603" name="AutoShape 179"/>
            <p:cNvSpPr>
              <a:spLocks/>
            </p:cNvSpPr>
            <p:nvPr/>
          </p:nvSpPr>
          <p:spPr bwMode="auto">
            <a:xfrm>
              <a:off x="788" y="1056"/>
              <a:ext cx="432" cy="3120"/>
            </a:xfrm>
            <a:prstGeom prst="leftBrace">
              <a:avLst>
                <a:gd name="adj1" fmla="val 60185"/>
                <a:gd name="adj2" fmla="val 50000"/>
              </a:avLst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04" name="Text Box 180"/>
            <p:cNvSpPr txBox="1">
              <a:spLocks noChangeArrowheads="1"/>
            </p:cNvSpPr>
            <p:nvPr/>
          </p:nvSpPr>
          <p:spPr bwMode="auto">
            <a:xfrm>
              <a:off x="35" y="2473"/>
              <a:ext cx="7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defRPr/>
              </a:pPr>
              <a:r>
                <a:rPr lang="en-US" sz="2400">
                  <a:solidFill>
                    <a:schemeClr val="tx2"/>
                  </a:solidFill>
                  <a:cs typeface="Arial" charset="0"/>
                </a:rPr>
                <a:t>random</a:t>
              </a:r>
              <a:br>
                <a:rPr lang="en-US" sz="2400">
                  <a:solidFill>
                    <a:schemeClr val="tx2"/>
                  </a:solidFill>
                  <a:cs typeface="Arial" charset="0"/>
                </a:rPr>
              </a:br>
              <a:r>
                <a:rPr lang="ja-JP" altLang="en-US" sz="2400">
                  <a:solidFill>
                    <a:schemeClr val="tx2"/>
                  </a:solidFill>
                  <a:cs typeface="Arial" charset="0"/>
                </a:rPr>
                <a:t>“</a:t>
              </a:r>
              <a:r>
                <a:rPr lang="en-US" sz="2400">
                  <a:solidFill>
                    <a:schemeClr val="tx2"/>
                  </a:solidFill>
                  <a:cs typeface="Arial" charset="0"/>
                </a:rPr>
                <a:t>seeds</a:t>
              </a:r>
              <a:r>
                <a:rPr lang="ja-JP" altLang="en-US" sz="2400">
                  <a:solidFill>
                    <a:schemeClr val="tx2"/>
                  </a:solidFill>
                  <a:cs typeface="Arial" charset="0"/>
                </a:rPr>
                <a:t>”</a:t>
              </a:r>
              <a:endParaRPr lang="en-US" sz="2400">
                <a:solidFill>
                  <a:schemeClr val="tx2"/>
                </a:solidFill>
                <a:cs typeface="Arial" charset="0"/>
              </a:endParaRPr>
            </a:p>
          </p:txBody>
        </p:sp>
      </p:grpSp>
      <p:grpSp>
        <p:nvGrpSpPr>
          <p:cNvPr id="103605" name="Group 181"/>
          <p:cNvGrpSpPr>
            <a:grpSpLocks/>
          </p:cNvGrpSpPr>
          <p:nvPr/>
        </p:nvGrpSpPr>
        <p:grpSpPr bwMode="auto">
          <a:xfrm>
            <a:off x="3143250" y="1768475"/>
            <a:ext cx="3670300" cy="2193925"/>
            <a:chOff x="1980" y="1114"/>
            <a:chExt cx="2312" cy="1382"/>
          </a:xfrm>
        </p:grpSpPr>
        <p:sp>
          <p:nvSpPr>
            <p:cNvPr id="103606" name="Oval 182"/>
            <p:cNvSpPr>
              <a:spLocks noChangeArrowheads="1"/>
            </p:cNvSpPr>
            <p:nvPr/>
          </p:nvSpPr>
          <p:spPr bwMode="auto">
            <a:xfrm>
              <a:off x="3179" y="1114"/>
              <a:ext cx="1113" cy="1267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07" name="Oval 183"/>
            <p:cNvSpPr>
              <a:spLocks noChangeArrowheads="1"/>
            </p:cNvSpPr>
            <p:nvPr/>
          </p:nvSpPr>
          <p:spPr bwMode="auto">
            <a:xfrm>
              <a:off x="4063" y="1457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08" name="Oval 184"/>
            <p:cNvSpPr>
              <a:spLocks noChangeArrowheads="1"/>
            </p:cNvSpPr>
            <p:nvPr/>
          </p:nvSpPr>
          <p:spPr bwMode="auto">
            <a:xfrm>
              <a:off x="3375" y="177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09" name="Oval 185"/>
            <p:cNvSpPr>
              <a:spLocks noChangeArrowheads="1"/>
            </p:cNvSpPr>
            <p:nvPr/>
          </p:nvSpPr>
          <p:spPr bwMode="auto">
            <a:xfrm>
              <a:off x="3539" y="1748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0" name="Oval 186"/>
            <p:cNvSpPr>
              <a:spLocks noChangeArrowheads="1"/>
            </p:cNvSpPr>
            <p:nvPr/>
          </p:nvSpPr>
          <p:spPr bwMode="auto">
            <a:xfrm>
              <a:off x="3736" y="177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1" name="Oval 187"/>
            <p:cNvSpPr>
              <a:spLocks noChangeArrowheads="1"/>
            </p:cNvSpPr>
            <p:nvPr/>
          </p:nvSpPr>
          <p:spPr bwMode="auto">
            <a:xfrm>
              <a:off x="3932" y="1748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2" name="Oval 188"/>
            <p:cNvSpPr>
              <a:spLocks noChangeArrowheads="1"/>
            </p:cNvSpPr>
            <p:nvPr/>
          </p:nvSpPr>
          <p:spPr bwMode="auto">
            <a:xfrm>
              <a:off x="4096" y="1616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3" name="Oval 189"/>
            <p:cNvSpPr>
              <a:spLocks noChangeArrowheads="1"/>
            </p:cNvSpPr>
            <p:nvPr/>
          </p:nvSpPr>
          <p:spPr bwMode="auto">
            <a:xfrm>
              <a:off x="4096" y="1774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4" name="Oval 190"/>
            <p:cNvSpPr>
              <a:spLocks noChangeArrowheads="1"/>
            </p:cNvSpPr>
            <p:nvPr/>
          </p:nvSpPr>
          <p:spPr bwMode="auto">
            <a:xfrm>
              <a:off x="3932" y="1879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5" name="Oval 191"/>
            <p:cNvSpPr>
              <a:spLocks noChangeArrowheads="1"/>
            </p:cNvSpPr>
            <p:nvPr/>
          </p:nvSpPr>
          <p:spPr bwMode="auto">
            <a:xfrm>
              <a:off x="4074" y="1937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6" name="Oval 192"/>
            <p:cNvSpPr>
              <a:spLocks noChangeArrowheads="1"/>
            </p:cNvSpPr>
            <p:nvPr/>
          </p:nvSpPr>
          <p:spPr bwMode="auto">
            <a:xfrm>
              <a:off x="3736" y="1341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7" name="Oval 193"/>
            <p:cNvSpPr>
              <a:spLocks noChangeArrowheads="1"/>
            </p:cNvSpPr>
            <p:nvPr/>
          </p:nvSpPr>
          <p:spPr bwMode="auto">
            <a:xfrm>
              <a:off x="3539" y="1932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8" name="Oval 194"/>
            <p:cNvSpPr>
              <a:spLocks noChangeArrowheads="1"/>
            </p:cNvSpPr>
            <p:nvPr/>
          </p:nvSpPr>
          <p:spPr bwMode="auto">
            <a:xfrm>
              <a:off x="3650" y="1471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9" name="Oval 195"/>
            <p:cNvSpPr>
              <a:spLocks noChangeArrowheads="1"/>
            </p:cNvSpPr>
            <p:nvPr/>
          </p:nvSpPr>
          <p:spPr bwMode="auto">
            <a:xfrm>
              <a:off x="3907" y="2154"/>
              <a:ext cx="130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0" name="Oval 196"/>
            <p:cNvSpPr>
              <a:spLocks noChangeArrowheads="1"/>
            </p:cNvSpPr>
            <p:nvPr/>
          </p:nvSpPr>
          <p:spPr bwMode="auto">
            <a:xfrm>
              <a:off x="3310" y="1932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1" name="Oval 197"/>
            <p:cNvSpPr>
              <a:spLocks noChangeArrowheads="1"/>
            </p:cNvSpPr>
            <p:nvPr/>
          </p:nvSpPr>
          <p:spPr bwMode="auto">
            <a:xfrm>
              <a:off x="3907" y="127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2" name="Oval 198"/>
            <p:cNvSpPr>
              <a:spLocks noChangeArrowheads="1"/>
            </p:cNvSpPr>
            <p:nvPr/>
          </p:nvSpPr>
          <p:spPr bwMode="auto">
            <a:xfrm>
              <a:off x="3736" y="1179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3" name="Oval 199"/>
            <p:cNvSpPr>
              <a:spLocks noChangeArrowheads="1"/>
            </p:cNvSpPr>
            <p:nvPr/>
          </p:nvSpPr>
          <p:spPr bwMode="auto">
            <a:xfrm>
              <a:off x="3521" y="1211"/>
              <a:ext cx="132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4" name="Oval 200"/>
            <p:cNvSpPr>
              <a:spLocks noChangeArrowheads="1"/>
            </p:cNvSpPr>
            <p:nvPr/>
          </p:nvSpPr>
          <p:spPr bwMode="auto">
            <a:xfrm>
              <a:off x="3736" y="192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5" name="Oval 201"/>
            <p:cNvSpPr>
              <a:spLocks noChangeArrowheads="1"/>
            </p:cNvSpPr>
            <p:nvPr/>
          </p:nvSpPr>
          <p:spPr bwMode="auto">
            <a:xfrm>
              <a:off x="3564" y="2154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6" name="Oval 202"/>
            <p:cNvSpPr>
              <a:spLocks noChangeArrowheads="1"/>
            </p:cNvSpPr>
            <p:nvPr/>
          </p:nvSpPr>
          <p:spPr bwMode="auto">
            <a:xfrm>
              <a:off x="3693" y="205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7" name="Oval 203"/>
            <p:cNvSpPr>
              <a:spLocks noChangeArrowheads="1"/>
            </p:cNvSpPr>
            <p:nvPr/>
          </p:nvSpPr>
          <p:spPr bwMode="auto">
            <a:xfrm>
              <a:off x="3277" y="1642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8" name="Oval 204"/>
            <p:cNvSpPr>
              <a:spLocks noChangeArrowheads="1"/>
            </p:cNvSpPr>
            <p:nvPr/>
          </p:nvSpPr>
          <p:spPr bwMode="auto">
            <a:xfrm>
              <a:off x="3907" y="2024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9" name="Oval 205"/>
            <p:cNvSpPr>
              <a:spLocks noChangeArrowheads="1"/>
            </p:cNvSpPr>
            <p:nvPr/>
          </p:nvSpPr>
          <p:spPr bwMode="auto">
            <a:xfrm>
              <a:off x="3436" y="205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30" name="Oval 206"/>
            <p:cNvSpPr>
              <a:spLocks noChangeArrowheads="1"/>
            </p:cNvSpPr>
            <p:nvPr/>
          </p:nvSpPr>
          <p:spPr bwMode="auto">
            <a:xfrm>
              <a:off x="3736" y="218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31" name="Oval 207"/>
            <p:cNvSpPr>
              <a:spLocks noChangeArrowheads="1"/>
            </p:cNvSpPr>
            <p:nvPr/>
          </p:nvSpPr>
          <p:spPr bwMode="auto">
            <a:xfrm>
              <a:off x="3821" y="1569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32" name="Oval 208"/>
            <p:cNvSpPr>
              <a:spLocks noChangeArrowheads="1"/>
            </p:cNvSpPr>
            <p:nvPr/>
          </p:nvSpPr>
          <p:spPr bwMode="auto">
            <a:xfrm>
              <a:off x="3507" y="1574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5606" name="Group 209"/>
            <p:cNvGrpSpPr>
              <a:grpSpLocks/>
            </p:cNvGrpSpPr>
            <p:nvPr/>
          </p:nvGrpSpPr>
          <p:grpSpPr bwMode="auto">
            <a:xfrm>
              <a:off x="3307" y="1309"/>
              <a:ext cx="295" cy="264"/>
              <a:chOff x="4608" y="2880"/>
              <a:chExt cx="432" cy="480"/>
            </a:xfrm>
          </p:grpSpPr>
          <p:sp>
            <p:nvSpPr>
              <p:cNvPr id="103634" name="Oval 210"/>
              <p:cNvSpPr>
                <a:spLocks noChangeArrowheads="1"/>
              </p:cNvSpPr>
              <p:nvPr/>
            </p:nvSpPr>
            <p:spPr bwMode="auto">
              <a:xfrm>
                <a:off x="4705" y="2880"/>
                <a:ext cx="192" cy="193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635" name="Oval 211"/>
              <p:cNvSpPr>
                <a:spLocks noChangeArrowheads="1"/>
              </p:cNvSpPr>
              <p:nvPr/>
            </p:nvSpPr>
            <p:spPr bwMode="auto">
              <a:xfrm>
                <a:off x="4848" y="3073"/>
                <a:ext cx="192" cy="191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636" name="Oval 212"/>
              <p:cNvSpPr>
                <a:spLocks noChangeArrowheads="1"/>
              </p:cNvSpPr>
              <p:nvPr/>
            </p:nvSpPr>
            <p:spPr bwMode="auto">
              <a:xfrm>
                <a:off x="4608" y="3167"/>
                <a:ext cx="192" cy="193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3637" name="AutoShape 213"/>
            <p:cNvSpPr>
              <a:spLocks noChangeArrowheads="1"/>
            </p:cNvSpPr>
            <p:nvPr/>
          </p:nvSpPr>
          <p:spPr bwMode="auto">
            <a:xfrm rot="1036798">
              <a:off x="2066" y="1114"/>
              <a:ext cx="984" cy="3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38" name="AutoShape 214"/>
            <p:cNvSpPr>
              <a:spLocks noChangeArrowheads="1"/>
            </p:cNvSpPr>
            <p:nvPr/>
          </p:nvSpPr>
          <p:spPr bwMode="auto">
            <a:xfrm rot="-1174358">
              <a:off x="2237" y="2189"/>
              <a:ext cx="985" cy="3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39" name="AutoShape 215"/>
            <p:cNvSpPr>
              <a:spLocks noChangeArrowheads="1"/>
            </p:cNvSpPr>
            <p:nvPr/>
          </p:nvSpPr>
          <p:spPr bwMode="auto">
            <a:xfrm rot="-507267">
              <a:off x="1980" y="1690"/>
              <a:ext cx="985" cy="3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0" name="Rectangle 216"/>
            <p:cNvSpPr>
              <a:spLocks noChangeArrowheads="1"/>
            </p:cNvSpPr>
            <p:nvPr/>
          </p:nvSpPr>
          <p:spPr bwMode="auto">
            <a:xfrm>
              <a:off x="3216" y="1152"/>
              <a:ext cx="768" cy="768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03641" name="Group 217"/>
          <p:cNvGrpSpPr>
            <a:grpSpLocks/>
          </p:cNvGrpSpPr>
          <p:nvPr/>
        </p:nvGrpSpPr>
        <p:grpSpPr bwMode="auto">
          <a:xfrm>
            <a:off x="2803525" y="4419600"/>
            <a:ext cx="4068763" cy="2011363"/>
            <a:chOff x="1766" y="2784"/>
            <a:chExt cx="2563" cy="1267"/>
          </a:xfrm>
        </p:grpSpPr>
        <p:sp>
          <p:nvSpPr>
            <p:cNvPr id="103642" name="AutoShape 218"/>
            <p:cNvSpPr>
              <a:spLocks noChangeArrowheads="1"/>
            </p:cNvSpPr>
            <p:nvPr/>
          </p:nvSpPr>
          <p:spPr bwMode="auto">
            <a:xfrm rot="-1174358">
              <a:off x="2151" y="3571"/>
              <a:ext cx="985" cy="3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3" name="AutoShape 219"/>
            <p:cNvSpPr>
              <a:spLocks noChangeArrowheads="1"/>
            </p:cNvSpPr>
            <p:nvPr/>
          </p:nvSpPr>
          <p:spPr bwMode="auto">
            <a:xfrm rot="-143535">
              <a:off x="1766" y="3149"/>
              <a:ext cx="985" cy="3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4" name="Oval 220"/>
            <p:cNvSpPr>
              <a:spLocks noChangeArrowheads="1"/>
            </p:cNvSpPr>
            <p:nvPr/>
          </p:nvSpPr>
          <p:spPr bwMode="auto">
            <a:xfrm>
              <a:off x="3216" y="2784"/>
              <a:ext cx="1113" cy="1267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5" name="Oval 221"/>
            <p:cNvSpPr>
              <a:spLocks noChangeArrowheads="1"/>
            </p:cNvSpPr>
            <p:nvPr/>
          </p:nvSpPr>
          <p:spPr bwMode="auto">
            <a:xfrm>
              <a:off x="4100" y="3127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6" name="Oval 222"/>
            <p:cNvSpPr>
              <a:spLocks noChangeArrowheads="1"/>
            </p:cNvSpPr>
            <p:nvPr/>
          </p:nvSpPr>
          <p:spPr bwMode="auto">
            <a:xfrm>
              <a:off x="3412" y="3444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7" name="Oval 223"/>
            <p:cNvSpPr>
              <a:spLocks noChangeArrowheads="1"/>
            </p:cNvSpPr>
            <p:nvPr/>
          </p:nvSpPr>
          <p:spPr bwMode="auto">
            <a:xfrm>
              <a:off x="3576" y="3418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8" name="Oval 224"/>
            <p:cNvSpPr>
              <a:spLocks noChangeArrowheads="1"/>
            </p:cNvSpPr>
            <p:nvPr/>
          </p:nvSpPr>
          <p:spPr bwMode="auto">
            <a:xfrm>
              <a:off x="3773" y="344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9" name="Oval 225"/>
            <p:cNvSpPr>
              <a:spLocks noChangeArrowheads="1"/>
            </p:cNvSpPr>
            <p:nvPr/>
          </p:nvSpPr>
          <p:spPr bwMode="auto">
            <a:xfrm>
              <a:off x="3969" y="3418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0" name="Oval 226"/>
            <p:cNvSpPr>
              <a:spLocks noChangeArrowheads="1"/>
            </p:cNvSpPr>
            <p:nvPr/>
          </p:nvSpPr>
          <p:spPr bwMode="auto">
            <a:xfrm>
              <a:off x="4133" y="3286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1" name="Oval 227"/>
            <p:cNvSpPr>
              <a:spLocks noChangeArrowheads="1"/>
            </p:cNvSpPr>
            <p:nvPr/>
          </p:nvSpPr>
          <p:spPr bwMode="auto">
            <a:xfrm>
              <a:off x="4133" y="344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2" name="Oval 228"/>
            <p:cNvSpPr>
              <a:spLocks noChangeArrowheads="1"/>
            </p:cNvSpPr>
            <p:nvPr/>
          </p:nvSpPr>
          <p:spPr bwMode="auto">
            <a:xfrm>
              <a:off x="3969" y="3549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3" name="Oval 229"/>
            <p:cNvSpPr>
              <a:spLocks noChangeArrowheads="1"/>
            </p:cNvSpPr>
            <p:nvPr/>
          </p:nvSpPr>
          <p:spPr bwMode="auto">
            <a:xfrm>
              <a:off x="4111" y="3607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4" name="Oval 230"/>
            <p:cNvSpPr>
              <a:spLocks noChangeArrowheads="1"/>
            </p:cNvSpPr>
            <p:nvPr/>
          </p:nvSpPr>
          <p:spPr bwMode="auto">
            <a:xfrm>
              <a:off x="3773" y="3011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5" name="Oval 231"/>
            <p:cNvSpPr>
              <a:spLocks noChangeArrowheads="1"/>
            </p:cNvSpPr>
            <p:nvPr/>
          </p:nvSpPr>
          <p:spPr bwMode="auto">
            <a:xfrm>
              <a:off x="3576" y="3602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6" name="Oval 232"/>
            <p:cNvSpPr>
              <a:spLocks noChangeArrowheads="1"/>
            </p:cNvSpPr>
            <p:nvPr/>
          </p:nvSpPr>
          <p:spPr bwMode="auto">
            <a:xfrm>
              <a:off x="3687" y="3141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7" name="Oval 233"/>
            <p:cNvSpPr>
              <a:spLocks noChangeArrowheads="1"/>
            </p:cNvSpPr>
            <p:nvPr/>
          </p:nvSpPr>
          <p:spPr bwMode="auto">
            <a:xfrm>
              <a:off x="3944" y="3824"/>
              <a:ext cx="130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8" name="Oval 234"/>
            <p:cNvSpPr>
              <a:spLocks noChangeArrowheads="1"/>
            </p:cNvSpPr>
            <p:nvPr/>
          </p:nvSpPr>
          <p:spPr bwMode="auto">
            <a:xfrm>
              <a:off x="3347" y="3602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9" name="Oval 235"/>
            <p:cNvSpPr>
              <a:spLocks noChangeArrowheads="1"/>
            </p:cNvSpPr>
            <p:nvPr/>
          </p:nvSpPr>
          <p:spPr bwMode="auto">
            <a:xfrm>
              <a:off x="3944" y="294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0" name="Oval 236"/>
            <p:cNvSpPr>
              <a:spLocks noChangeArrowheads="1"/>
            </p:cNvSpPr>
            <p:nvPr/>
          </p:nvSpPr>
          <p:spPr bwMode="auto">
            <a:xfrm>
              <a:off x="3773" y="2849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1" name="Oval 237"/>
            <p:cNvSpPr>
              <a:spLocks noChangeArrowheads="1"/>
            </p:cNvSpPr>
            <p:nvPr/>
          </p:nvSpPr>
          <p:spPr bwMode="auto">
            <a:xfrm>
              <a:off x="3558" y="2881"/>
              <a:ext cx="132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2" name="Oval 238"/>
            <p:cNvSpPr>
              <a:spLocks noChangeArrowheads="1"/>
            </p:cNvSpPr>
            <p:nvPr/>
          </p:nvSpPr>
          <p:spPr bwMode="auto">
            <a:xfrm>
              <a:off x="3773" y="3596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3" name="Oval 239"/>
            <p:cNvSpPr>
              <a:spLocks noChangeArrowheads="1"/>
            </p:cNvSpPr>
            <p:nvPr/>
          </p:nvSpPr>
          <p:spPr bwMode="auto">
            <a:xfrm>
              <a:off x="3601" y="382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4" name="Oval 240"/>
            <p:cNvSpPr>
              <a:spLocks noChangeArrowheads="1"/>
            </p:cNvSpPr>
            <p:nvPr/>
          </p:nvSpPr>
          <p:spPr bwMode="auto">
            <a:xfrm>
              <a:off x="3730" y="3726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5" name="Oval 241"/>
            <p:cNvSpPr>
              <a:spLocks noChangeArrowheads="1"/>
            </p:cNvSpPr>
            <p:nvPr/>
          </p:nvSpPr>
          <p:spPr bwMode="auto">
            <a:xfrm>
              <a:off x="3314" y="3312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6" name="Oval 242"/>
            <p:cNvSpPr>
              <a:spLocks noChangeArrowheads="1"/>
            </p:cNvSpPr>
            <p:nvPr/>
          </p:nvSpPr>
          <p:spPr bwMode="auto">
            <a:xfrm>
              <a:off x="3944" y="369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7" name="Oval 243"/>
            <p:cNvSpPr>
              <a:spLocks noChangeArrowheads="1"/>
            </p:cNvSpPr>
            <p:nvPr/>
          </p:nvSpPr>
          <p:spPr bwMode="auto">
            <a:xfrm>
              <a:off x="3473" y="372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8" name="Oval 244"/>
            <p:cNvSpPr>
              <a:spLocks noChangeArrowheads="1"/>
            </p:cNvSpPr>
            <p:nvPr/>
          </p:nvSpPr>
          <p:spPr bwMode="auto">
            <a:xfrm>
              <a:off x="3773" y="3856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9" name="Oval 245"/>
            <p:cNvSpPr>
              <a:spLocks noChangeArrowheads="1"/>
            </p:cNvSpPr>
            <p:nvPr/>
          </p:nvSpPr>
          <p:spPr bwMode="auto">
            <a:xfrm>
              <a:off x="3858" y="3239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70" name="Oval 246"/>
            <p:cNvSpPr>
              <a:spLocks noChangeArrowheads="1"/>
            </p:cNvSpPr>
            <p:nvPr/>
          </p:nvSpPr>
          <p:spPr bwMode="auto">
            <a:xfrm>
              <a:off x="3544" y="3244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5574" name="Group 247"/>
            <p:cNvGrpSpPr>
              <a:grpSpLocks/>
            </p:cNvGrpSpPr>
            <p:nvPr/>
          </p:nvGrpSpPr>
          <p:grpSpPr bwMode="auto">
            <a:xfrm>
              <a:off x="3344" y="2979"/>
              <a:ext cx="295" cy="264"/>
              <a:chOff x="4608" y="2880"/>
              <a:chExt cx="432" cy="480"/>
            </a:xfrm>
          </p:grpSpPr>
          <p:sp>
            <p:nvSpPr>
              <p:cNvPr id="103672" name="Oval 248"/>
              <p:cNvSpPr>
                <a:spLocks noChangeArrowheads="1"/>
              </p:cNvSpPr>
              <p:nvPr/>
            </p:nvSpPr>
            <p:spPr bwMode="auto">
              <a:xfrm>
                <a:off x="4705" y="2880"/>
                <a:ext cx="192" cy="193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673" name="Oval 249"/>
              <p:cNvSpPr>
                <a:spLocks noChangeArrowheads="1"/>
              </p:cNvSpPr>
              <p:nvPr/>
            </p:nvSpPr>
            <p:spPr bwMode="auto">
              <a:xfrm>
                <a:off x="4848" y="3073"/>
                <a:ext cx="192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674" name="Oval 250"/>
              <p:cNvSpPr>
                <a:spLocks noChangeArrowheads="1"/>
              </p:cNvSpPr>
              <p:nvPr/>
            </p:nvSpPr>
            <p:spPr bwMode="auto">
              <a:xfrm>
                <a:off x="4608" y="3167"/>
                <a:ext cx="192" cy="193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3675" name="Rectangle 251"/>
            <p:cNvSpPr>
              <a:spLocks noChangeArrowheads="1"/>
            </p:cNvSpPr>
            <p:nvPr/>
          </p:nvSpPr>
          <p:spPr bwMode="auto">
            <a:xfrm>
              <a:off x="3552" y="3360"/>
              <a:ext cx="720" cy="672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03676" name="Group 252"/>
          <p:cNvGrpSpPr>
            <a:grpSpLocks/>
          </p:cNvGrpSpPr>
          <p:nvPr/>
        </p:nvGrpSpPr>
        <p:grpSpPr bwMode="auto">
          <a:xfrm>
            <a:off x="6705600" y="1676400"/>
            <a:ext cx="2400300" cy="4800600"/>
            <a:chOff x="4224" y="1056"/>
            <a:chExt cx="1512" cy="3024"/>
          </a:xfrm>
        </p:grpSpPr>
        <p:sp>
          <p:nvSpPr>
            <p:cNvPr id="103677" name="AutoShape 253"/>
            <p:cNvSpPr>
              <a:spLocks/>
            </p:cNvSpPr>
            <p:nvPr/>
          </p:nvSpPr>
          <p:spPr bwMode="auto">
            <a:xfrm flipH="1">
              <a:off x="4224" y="1056"/>
              <a:ext cx="432" cy="3024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78" name="Text Box 254"/>
            <p:cNvSpPr txBox="1">
              <a:spLocks noChangeArrowheads="1"/>
            </p:cNvSpPr>
            <p:nvPr/>
          </p:nvSpPr>
          <p:spPr bwMode="auto">
            <a:xfrm>
              <a:off x="4440" y="2266"/>
              <a:ext cx="1296" cy="458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defRPr/>
              </a:pPr>
              <a:r>
                <a:rPr lang="en-US" sz="2000" b="1">
                  <a:solidFill>
                    <a:schemeClr val="tx2"/>
                  </a:solidFill>
                  <a:cs typeface="Arial" charset="0"/>
                </a:rPr>
                <a:t>Transcription modules</a:t>
              </a:r>
            </a:p>
          </p:txBody>
        </p:sp>
        <p:sp>
          <p:nvSpPr>
            <p:cNvPr id="103679" name="Text Box 255"/>
            <p:cNvSpPr txBox="1">
              <a:spLocks noChangeArrowheads="1"/>
            </p:cNvSpPr>
            <p:nvPr/>
          </p:nvSpPr>
          <p:spPr bwMode="auto">
            <a:xfrm>
              <a:off x="4513" y="3031"/>
              <a:ext cx="1103" cy="902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Independent identification:</a:t>
              </a:r>
              <a:br>
                <a:rPr lang="en-US" sz="2000">
                  <a:solidFill>
                    <a:schemeClr val="tx2"/>
                  </a:solidFill>
                  <a:cs typeface="Arial" charset="0"/>
                </a:rPr>
              </a:b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Modules may overlap!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im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New Tools: Module Visualization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667000" y="6491288"/>
            <a:ext cx="6477000" cy="366712"/>
          </a:xfrm>
          <a:prstGeom prst="rect">
            <a:avLst/>
          </a:prstGeom>
          <a:solidFill>
            <a:schemeClr val="tx1">
              <a:alpha val="6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>
                <a:cs typeface="Arial" charset="0"/>
                <a:hlinkClick r:id="rId4"/>
              </a:rPr>
              <a:t>http://serverdgm.unil.ch/bergmann/Fibroblasts/visualiser.html</a:t>
            </a:r>
            <a:r>
              <a:rPr lang="en-US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hypergeometric-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225800"/>
            <a:ext cx="442595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90513" y="247650"/>
            <a:ext cx="86106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Gene enrichment analysis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473075" y="1295400"/>
            <a:ext cx="18415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endParaRPr lang="en-US" sz="2800">
              <a:cs typeface="Arial" charset="0"/>
            </a:endParaRP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8588" y="1195388"/>
            <a:ext cx="8955087" cy="195262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smtClean="0"/>
              <a:t>The </a:t>
            </a:r>
            <a:r>
              <a:rPr lang="en-US" sz="2400" b="1" i="1" smtClean="0"/>
              <a:t>hypergeometric</a:t>
            </a:r>
            <a:r>
              <a:rPr lang="en-US" sz="2400" smtClean="0"/>
              <a:t> distribution </a:t>
            </a:r>
            <a:r>
              <a:rPr lang="en-US" sz="2400" i="1" smtClean="0"/>
              <a:t>f</a:t>
            </a:r>
            <a:r>
              <a:rPr lang="en-US" sz="2400" smtClean="0"/>
              <a:t>(</a:t>
            </a:r>
            <a:r>
              <a:rPr lang="en-US" sz="2400" i="1" smtClean="0"/>
              <a:t>M,A,K,T</a:t>
            </a:r>
            <a:r>
              <a:rPr lang="en-US" sz="2400" smtClean="0"/>
              <a:t>) gives the probability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smtClean="0"/>
              <a:t>that </a:t>
            </a:r>
            <a:r>
              <a:rPr lang="en-US" sz="2400" i="1" smtClean="0"/>
              <a:t>K</a:t>
            </a:r>
            <a:r>
              <a:rPr lang="en-US" sz="2400" smtClean="0"/>
              <a:t> out of </a:t>
            </a:r>
            <a:r>
              <a:rPr lang="en-US" sz="2400" i="1" smtClean="0"/>
              <a:t>A</a:t>
            </a:r>
            <a:r>
              <a:rPr lang="en-US" sz="2400" smtClean="0"/>
              <a:t> genes with a particular annotation match with a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smtClean="0"/>
              <a:t>module having </a:t>
            </a:r>
            <a:r>
              <a:rPr lang="en-US" sz="2400" i="1" smtClean="0"/>
              <a:t>M</a:t>
            </a:r>
            <a:r>
              <a:rPr lang="en-US" sz="2400" smtClean="0"/>
              <a:t> genes if there are </a:t>
            </a:r>
            <a:r>
              <a:rPr lang="en-US" sz="2400" i="1" smtClean="0"/>
              <a:t>T</a:t>
            </a:r>
            <a:r>
              <a:rPr lang="en-US" sz="2400" smtClean="0"/>
              <a:t> genes in total.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514475" y="6254750"/>
            <a:ext cx="76295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400">
                <a:solidFill>
                  <a:schemeClr val="bg2"/>
                </a:solidFill>
                <a:cs typeface="Arial" charset="0"/>
              </a:rPr>
              <a:t>http://en.wikipedia.org/wiki/Hypergeometric_distribution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SVD: Matrix representation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743200" y="1371600"/>
            <a:ext cx="3505200" cy="771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cs typeface="Arial" charset="0"/>
              </a:rPr>
              <a:t>E</a:t>
            </a:r>
            <a:r>
              <a:rPr lang="en-US" sz="4400">
                <a:cs typeface="Arial" charset="0"/>
              </a:rPr>
              <a:t> = </a:t>
            </a:r>
            <a:r>
              <a:rPr lang="en-US" sz="4400" b="1">
                <a:cs typeface="Arial" charset="0"/>
              </a:rPr>
              <a:t>U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>
                <a:cs typeface="Arial" charset="0"/>
              </a:rPr>
              <a:t>D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>
                <a:cs typeface="Arial" charset="0"/>
              </a:rPr>
              <a:t>V</a:t>
            </a:r>
            <a:r>
              <a:rPr lang="en-US" sz="4400" baseline="30000">
                <a:cs typeface="Arial" charset="0"/>
              </a:rPr>
              <a:t>T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838200" y="2590800"/>
            <a:ext cx="7391400" cy="2590800"/>
          </a:xfrm>
          <a:prstGeom prst="rect">
            <a:avLst/>
          </a:prstGeom>
          <a:solidFill>
            <a:srgbClr val="808080">
              <a:alpha val="3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1069978" y="2895600"/>
            <a:ext cx="1558926" cy="2016125"/>
            <a:chOff x="3407" y="2006"/>
            <a:chExt cx="982" cy="1270"/>
          </a:xfrm>
        </p:grpSpPr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3669" y="2208"/>
              <a:ext cx="480" cy="86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>
                  <a:solidFill>
                    <a:schemeClr val="tx2"/>
                  </a:solidFill>
                  <a:cs typeface="Arial" charset="0"/>
                </a:rPr>
                <a:t>E</a:t>
              </a:r>
              <a:endParaRPr lang="en-US" sz="4400" baseline="3000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4006" y="2006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300</a:t>
              </a:r>
            </a:p>
          </p:txBody>
        </p:sp>
        <p:sp>
          <p:nvSpPr>
            <p:cNvPr id="56328" name="Text Box 8"/>
            <p:cNvSpPr txBox="1">
              <a:spLocks noChangeArrowheads="1"/>
            </p:cNvSpPr>
            <p:nvPr/>
          </p:nvSpPr>
          <p:spPr bwMode="auto">
            <a:xfrm>
              <a:off x="3489" y="2007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56329" name="Text Box 9"/>
            <p:cNvSpPr txBox="1">
              <a:spLocks noChangeArrowheads="1"/>
            </p:cNvSpPr>
            <p:nvPr/>
          </p:nvSpPr>
          <p:spPr bwMode="auto">
            <a:xfrm>
              <a:off x="3407" y="3024"/>
              <a:ext cx="3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30k</a:t>
              </a:r>
              <a:endParaRPr lang="en-US" sz="2000" dirty="0">
                <a:solidFill>
                  <a:schemeClr val="tx2"/>
                </a:solidFill>
                <a:cs typeface="Arial" charset="0"/>
              </a:endParaRPr>
            </a:p>
          </p:txBody>
        </p:sp>
      </p:grp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286000" y="3505200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=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4343400" y="3581400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 rot="5400000">
            <a:off x="6991350" y="3100388"/>
            <a:ext cx="152400" cy="6858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 flipV="1">
            <a:off x="6553200" y="3276600"/>
            <a:ext cx="1219200" cy="1371600"/>
          </a:xfrm>
          <a:prstGeom prst="bracketPair">
            <a:avLst>
              <a:gd name="adj" fmla="val 80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 rot="5400000">
            <a:off x="7000875" y="3357563"/>
            <a:ext cx="152400" cy="6858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 rot="5400000">
            <a:off x="6962775" y="4152900"/>
            <a:ext cx="152400" cy="6858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 rot="5400000">
            <a:off x="6838950" y="3729038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…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7467600" y="297180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300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2722563" y="28956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56339" name="AutoShape 19"/>
          <p:cNvSpPr>
            <a:spLocks noChangeArrowheads="1"/>
          </p:cNvSpPr>
          <p:nvPr/>
        </p:nvSpPr>
        <p:spPr bwMode="auto">
          <a:xfrm>
            <a:off x="3000375" y="3271838"/>
            <a:ext cx="152400" cy="946150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40" name="AutoShape 20"/>
          <p:cNvSpPr>
            <a:spLocks noChangeArrowheads="1"/>
          </p:cNvSpPr>
          <p:nvPr/>
        </p:nvSpPr>
        <p:spPr bwMode="auto">
          <a:xfrm flipV="1">
            <a:off x="2909888" y="3192463"/>
            <a:ext cx="1371600" cy="1473200"/>
          </a:xfrm>
          <a:prstGeom prst="bracketPair">
            <a:avLst>
              <a:gd name="adj" fmla="val 80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3257550" y="3257550"/>
            <a:ext cx="152400" cy="947738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42" name="AutoShape 22"/>
          <p:cNvSpPr>
            <a:spLocks noChangeArrowheads="1"/>
          </p:cNvSpPr>
          <p:nvPr/>
        </p:nvSpPr>
        <p:spPr bwMode="auto">
          <a:xfrm>
            <a:off x="4010025" y="3311525"/>
            <a:ext cx="152400" cy="946150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3362325" y="304800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…</a:t>
            </a:r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3886200" y="4175125"/>
            <a:ext cx="492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u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2889250" y="415925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u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3157538" y="415925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u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2</a:t>
            </a:r>
          </a:p>
        </p:txBody>
      </p:sp>
      <p:sp>
        <p:nvSpPr>
          <p:cNvPr id="56347" name="AutoShape 27"/>
          <p:cNvSpPr>
            <a:spLocks noChangeArrowheads="1"/>
          </p:cNvSpPr>
          <p:nvPr/>
        </p:nvSpPr>
        <p:spPr bwMode="auto">
          <a:xfrm>
            <a:off x="4862513" y="3281363"/>
            <a:ext cx="138112" cy="1571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48" name="AutoShape 28"/>
          <p:cNvSpPr>
            <a:spLocks noChangeArrowheads="1"/>
          </p:cNvSpPr>
          <p:nvPr/>
        </p:nvSpPr>
        <p:spPr bwMode="auto">
          <a:xfrm flipV="1">
            <a:off x="4772025" y="3201988"/>
            <a:ext cx="1371600" cy="1473200"/>
          </a:xfrm>
          <a:prstGeom prst="bracketPair">
            <a:avLst>
              <a:gd name="adj" fmla="val 80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 rot="2629440">
            <a:off x="5295900" y="3465513"/>
            <a:ext cx="74295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…</a:t>
            </a: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4718050" y="33623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i="1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2000" i="1" baseline="-25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56351" name="AutoShape 31"/>
          <p:cNvSpPr>
            <a:spLocks noChangeArrowheads="1"/>
          </p:cNvSpPr>
          <p:nvPr/>
        </p:nvSpPr>
        <p:spPr bwMode="auto">
          <a:xfrm>
            <a:off x="5091113" y="3509963"/>
            <a:ext cx="138112" cy="1571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52" name="AutoShape 32"/>
          <p:cNvSpPr>
            <a:spLocks noChangeArrowheads="1"/>
          </p:cNvSpPr>
          <p:nvPr/>
        </p:nvSpPr>
        <p:spPr bwMode="auto">
          <a:xfrm>
            <a:off x="5838825" y="4271963"/>
            <a:ext cx="138113" cy="1571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4940300" y="3575050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i="1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2000" i="1" baseline="-25000">
                <a:solidFill>
                  <a:schemeClr val="tx2"/>
                </a:solidFill>
                <a:cs typeface="Arial" charset="0"/>
              </a:rPr>
              <a:t>2</a:t>
            </a: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5702300" y="4343400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i="1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2000" i="1" baseline="-25000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4733925" y="4048125"/>
            <a:ext cx="495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0</a:t>
            </a: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5648325" y="3057525"/>
            <a:ext cx="495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0</a:t>
            </a: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7373938" y="3209925"/>
            <a:ext cx="417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v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7364413" y="3476625"/>
            <a:ext cx="417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v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2</a:t>
            </a: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7319963" y="4267200"/>
            <a:ext cx="427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v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60" name="Rectangle 40"/>
          <p:cNvSpPr>
            <a:spLocks noChangeArrowheads="1"/>
          </p:cNvSpPr>
          <p:nvPr/>
        </p:nvSpPr>
        <p:spPr bwMode="auto">
          <a:xfrm>
            <a:off x="6172200" y="3581400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2511574" y="4495800"/>
            <a:ext cx="598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30k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4170363" y="28956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63" name="Text Box 43"/>
          <p:cNvSpPr txBox="1">
            <a:spLocks noChangeArrowheads="1"/>
          </p:cNvSpPr>
          <p:nvPr/>
        </p:nvSpPr>
        <p:spPr bwMode="auto">
          <a:xfrm>
            <a:off x="4572000" y="28956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56364" name="Text Box 44"/>
          <p:cNvSpPr txBox="1">
            <a:spLocks noChangeArrowheads="1"/>
          </p:cNvSpPr>
          <p:nvPr/>
        </p:nvSpPr>
        <p:spPr bwMode="auto">
          <a:xfrm>
            <a:off x="5999163" y="28956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65" name="Text Box 45"/>
          <p:cNvSpPr txBox="1">
            <a:spLocks noChangeArrowheads="1"/>
          </p:cNvSpPr>
          <p:nvPr/>
        </p:nvSpPr>
        <p:spPr bwMode="auto">
          <a:xfrm>
            <a:off x="4551363" y="44958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66" name="Text Box 46"/>
          <p:cNvSpPr txBox="1">
            <a:spLocks noChangeArrowheads="1"/>
          </p:cNvSpPr>
          <p:nvPr/>
        </p:nvSpPr>
        <p:spPr bwMode="auto">
          <a:xfrm>
            <a:off x="6343650" y="296227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56367" name="Text Box 47"/>
          <p:cNvSpPr txBox="1">
            <a:spLocks noChangeArrowheads="1"/>
          </p:cNvSpPr>
          <p:nvPr/>
        </p:nvSpPr>
        <p:spPr bwMode="auto">
          <a:xfrm>
            <a:off x="6303963" y="44958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68" name="Rectangle 48"/>
          <p:cNvSpPr>
            <a:spLocks noChangeArrowheads="1"/>
          </p:cNvSpPr>
          <p:nvPr/>
        </p:nvSpPr>
        <p:spPr bwMode="auto">
          <a:xfrm>
            <a:off x="3316288" y="4545013"/>
            <a:ext cx="550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chemeClr val="bg2"/>
                </a:solidFill>
                <a:cs typeface="Arial" charset="0"/>
              </a:rPr>
              <a:t>U</a:t>
            </a:r>
          </a:p>
        </p:txBody>
      </p:sp>
      <p:sp>
        <p:nvSpPr>
          <p:cNvPr id="56369" name="Rectangle 49"/>
          <p:cNvSpPr>
            <a:spLocks noChangeArrowheads="1"/>
          </p:cNvSpPr>
          <p:nvPr/>
        </p:nvSpPr>
        <p:spPr bwMode="auto">
          <a:xfrm>
            <a:off x="5145088" y="4545013"/>
            <a:ext cx="550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chemeClr val="bg2"/>
                </a:solidFill>
                <a:cs typeface="Arial" charset="0"/>
              </a:rPr>
              <a:t>D</a:t>
            </a:r>
          </a:p>
        </p:txBody>
      </p:sp>
      <p:sp>
        <p:nvSpPr>
          <p:cNvPr id="56370" name="Rectangle 50"/>
          <p:cNvSpPr>
            <a:spLocks noChangeArrowheads="1"/>
          </p:cNvSpPr>
          <p:nvPr/>
        </p:nvSpPr>
        <p:spPr bwMode="auto">
          <a:xfrm>
            <a:off x="6786563" y="4545013"/>
            <a:ext cx="731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chemeClr val="bg2"/>
                </a:solidFill>
                <a:cs typeface="Arial" charset="0"/>
              </a:rPr>
              <a:t>V</a:t>
            </a:r>
            <a:r>
              <a:rPr lang="en-US" sz="4000" baseline="30000">
                <a:solidFill>
                  <a:schemeClr val="bg2"/>
                </a:solidFill>
                <a:cs typeface="Arial" charset="0"/>
              </a:rPr>
              <a:t>T</a:t>
            </a:r>
          </a:p>
        </p:txBody>
      </p:sp>
      <p:sp>
        <p:nvSpPr>
          <p:cNvPr id="56371" name="Text Box 51"/>
          <p:cNvSpPr txBox="1">
            <a:spLocks noChangeArrowheads="1"/>
          </p:cNvSpPr>
          <p:nvPr/>
        </p:nvSpPr>
        <p:spPr bwMode="auto">
          <a:xfrm>
            <a:off x="649288" y="5203825"/>
            <a:ext cx="7894637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b="1" i="1">
                <a:solidFill>
                  <a:schemeClr val="tx2"/>
                </a:solidFill>
                <a:cs typeface="Arial" charset="0"/>
              </a:rPr>
              <a:t>u</a:t>
            </a:r>
            <a:r>
              <a:rPr lang="en-US" sz="2800" b="1" i="1" baseline="-25000">
                <a:solidFill>
                  <a:schemeClr val="tx2"/>
                </a:solidFill>
                <a:cs typeface="Arial" charset="0"/>
              </a:rPr>
              <a:t>i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: eigen-arrays  </a:t>
            </a:r>
            <a:r>
              <a:rPr lang="en-US" sz="2800" b="1" i="1">
                <a:solidFill>
                  <a:schemeClr val="tx2"/>
                </a:solidFill>
                <a:cs typeface="Arial" charset="0"/>
              </a:rPr>
              <a:t>v</a:t>
            </a:r>
            <a:r>
              <a:rPr lang="en-US" sz="2800" b="1" i="1" baseline="-25000">
                <a:solidFill>
                  <a:schemeClr val="tx2"/>
                </a:solidFill>
                <a:cs typeface="Arial" charset="0"/>
              </a:rPr>
              <a:t>i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: eigen-genes  </a:t>
            </a:r>
            <a:r>
              <a:rPr lang="el-GR" sz="2800" i="1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2800" i="1" baseline="-25000">
                <a:solidFill>
                  <a:schemeClr val="tx2"/>
                </a:solidFill>
                <a:cs typeface="Arial" charset="0"/>
              </a:rPr>
              <a:t>i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: eigenvalues </a:t>
            </a:r>
            <a:br>
              <a:rPr lang="en-US" sz="2800">
                <a:solidFill>
                  <a:schemeClr val="tx2"/>
                </a:solidFill>
                <a:cs typeface="Arial" charset="0"/>
              </a:rPr>
            </a:br>
            <a:r>
              <a:rPr lang="en-US" sz="2800" i="1">
                <a:solidFill>
                  <a:schemeClr val="tx2"/>
                </a:solidFill>
                <a:cs typeface="Arial" charset="0"/>
              </a:rPr>
              <a:t>i = 1, …, n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    </a:t>
            </a:r>
            <a:r>
              <a:rPr lang="en-US" sz="2800" i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:  rank(</a:t>
            </a:r>
            <a:r>
              <a:rPr lang="en-US" sz="2800" b="1">
                <a:solidFill>
                  <a:schemeClr val="tx2"/>
                </a:solidFill>
                <a:cs typeface="Arial" charset="0"/>
              </a:rPr>
              <a:t>E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) = #(independent arrays)</a:t>
            </a:r>
          </a:p>
        </p:txBody>
      </p:sp>
      <p:sp>
        <p:nvSpPr>
          <p:cNvPr id="56372" name="Rectangle 52"/>
          <p:cNvSpPr>
            <a:spLocks noChangeArrowheads="1"/>
          </p:cNvSpPr>
          <p:nvPr/>
        </p:nvSpPr>
        <p:spPr bwMode="auto">
          <a:xfrm>
            <a:off x="3048000" y="64008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cs typeface="Arial" charset="0"/>
              </a:rPr>
              <a:t>Alter O., Brown P.O., Botstein D. </a:t>
            </a:r>
            <a:r>
              <a:rPr lang="en-US" sz="1200" i="1">
                <a:solidFill>
                  <a:schemeClr val="bg2"/>
                </a:solidFill>
                <a:cs typeface="Arial" charset="0"/>
              </a:rPr>
              <a:t>Singular value decomposition for genome-wide </a:t>
            </a:r>
          </a:p>
          <a:p>
            <a:pPr>
              <a:defRPr/>
            </a:pPr>
            <a:r>
              <a:rPr lang="en-US" sz="1200" i="1">
                <a:solidFill>
                  <a:schemeClr val="bg2"/>
                </a:solidFill>
                <a:cs typeface="Arial" charset="0"/>
              </a:rPr>
              <a:t>expression data processing and modeling</a:t>
            </a:r>
            <a:r>
              <a:rPr lang="en-US" sz="1200">
                <a:solidFill>
                  <a:schemeClr val="bg2"/>
                </a:solidFill>
                <a:cs typeface="Arial" charset="0"/>
              </a:rPr>
              <a:t>. Proc Natl Acad Sci USA 2000; 97:10101-06.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305800" cy="53340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defRPr/>
            </a:pPr>
            <a:r>
              <a:rPr lang="en-US" sz="3200" b="1" smtClean="0"/>
              <a:t>E</a:t>
            </a:r>
            <a:r>
              <a:rPr lang="en-US" sz="3200" smtClean="0"/>
              <a:t> = </a:t>
            </a:r>
            <a:r>
              <a:rPr lang="en-US" sz="3200" b="1" smtClean="0"/>
              <a:t>U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smtClean="0"/>
              <a:t>D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smtClean="0"/>
              <a:t>V</a:t>
            </a:r>
            <a:r>
              <a:rPr lang="en-US" sz="3200" baseline="30000" smtClean="0">
                <a:sym typeface="Symbol" charset="0"/>
              </a:rPr>
              <a:t>T</a:t>
            </a:r>
            <a:r>
              <a:rPr lang="en-US" sz="3200" smtClean="0"/>
              <a:t> = </a:t>
            </a:r>
            <a:r>
              <a:rPr lang="en-US" sz="3200" smtClean="0">
                <a:sym typeface="Symbol" charset="0"/>
              </a:rPr>
              <a:t></a:t>
            </a:r>
            <a:r>
              <a:rPr lang="en-US" sz="3200" i="1" baseline="-25000" smtClean="0">
                <a:sym typeface="Symbol" charset="0"/>
              </a:rPr>
              <a:t>i</a:t>
            </a:r>
            <a:r>
              <a:rPr lang="en-US" sz="3200" smtClean="0">
                <a:sym typeface="Symbol" charset="0"/>
              </a:rPr>
              <a:t> </a:t>
            </a:r>
            <a:r>
              <a:rPr lang="el-GR" sz="3200" i="1" smtClean="0">
                <a:sym typeface="Symbol" charset="0"/>
              </a:rPr>
              <a:t>λ</a:t>
            </a:r>
            <a:r>
              <a:rPr lang="en-US" sz="3200" i="1" baseline="-25000" smtClean="0">
                <a:sym typeface="Symbol" charset="0"/>
              </a:rPr>
              <a:t>i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i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i</a:t>
            </a:r>
            <a:r>
              <a:rPr lang="en-US" sz="3200" i="1" baseline="30000" smtClean="0">
                <a:sym typeface="Symbol" charset="0"/>
              </a:rPr>
              <a:t>T</a:t>
            </a:r>
            <a:r>
              <a:rPr lang="en-US" sz="3200" baseline="30000" smtClean="0">
                <a:sym typeface="Symbol" charset="0"/>
              </a:rPr>
              <a:t> </a:t>
            </a:r>
            <a:r>
              <a:rPr lang="en-US" sz="3200" smtClean="0">
                <a:sym typeface="Symbol" charset="0"/>
              </a:rPr>
              <a:t> (full expansion)</a:t>
            </a:r>
            <a:r>
              <a:rPr lang="en-US" sz="3200" baseline="30000" smtClean="0">
                <a:sym typeface="Symbol" charset="0"/>
              </a:rPr>
              <a:t/>
            </a:r>
            <a:br>
              <a:rPr lang="en-US" sz="3200" baseline="30000" smtClean="0">
                <a:sym typeface="Symbol" charset="0"/>
              </a:rPr>
            </a:br>
            <a:r>
              <a:rPr lang="en-US" sz="3200" b="1" smtClean="0"/>
              <a:t>E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smtClean="0"/>
              <a:t> = </a:t>
            </a:r>
            <a:r>
              <a:rPr lang="el-GR" sz="3200" i="1" smtClean="0">
                <a:sym typeface="Symbol" charset="0"/>
              </a:rPr>
              <a:t>λ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baseline="30000" smtClean="0">
                <a:sym typeface="Symbol" charset="0"/>
              </a:rPr>
              <a:t>T</a:t>
            </a:r>
            <a:r>
              <a:rPr lang="en-US" sz="3200" baseline="30000" smtClean="0">
                <a:sym typeface="Symbol" charset="0"/>
              </a:rPr>
              <a:t> </a:t>
            </a:r>
            <a:r>
              <a:rPr lang="en-US" sz="3200" smtClean="0"/>
              <a:t>  (rank-1 expansion)</a:t>
            </a:r>
            <a:br>
              <a:rPr lang="en-US" sz="3200" smtClean="0"/>
            </a:br>
            <a:r>
              <a:rPr lang="el-GR" sz="3200" smtClean="0"/>
              <a:t>Δ</a:t>
            </a:r>
            <a:r>
              <a:rPr lang="en-US" sz="3200" smtClean="0"/>
              <a:t> = |</a:t>
            </a:r>
            <a:r>
              <a:rPr lang="en-US" sz="3200" b="1" smtClean="0"/>
              <a:t>E</a:t>
            </a:r>
            <a:r>
              <a:rPr lang="en-US" sz="3200" smtClean="0"/>
              <a:t> - </a:t>
            </a:r>
            <a:r>
              <a:rPr lang="en-US" sz="3200" b="1" smtClean="0"/>
              <a:t>E</a:t>
            </a:r>
            <a:r>
              <a:rPr lang="en-US" sz="3200" i="1" baseline="-25000" smtClean="0"/>
              <a:t>1</a:t>
            </a:r>
            <a:r>
              <a:rPr lang="en-US" sz="3200" smtClean="0"/>
              <a:t>|</a:t>
            </a:r>
            <a:r>
              <a:rPr lang="en-US" sz="3200" i="1" baseline="40000" smtClean="0"/>
              <a:t>2</a:t>
            </a:r>
            <a:r>
              <a:rPr lang="en-US" sz="3200" smtClean="0"/>
              <a:t>  </a:t>
            </a:r>
            <a:r>
              <a:rPr lang="en-US" sz="3200" baseline="30000" smtClean="0"/>
              <a:t> </a:t>
            </a:r>
            <a:r>
              <a:rPr lang="en-US" sz="3200" smtClean="0"/>
              <a:t>(sum of residuals)</a:t>
            </a:r>
            <a:br>
              <a:rPr lang="en-US" sz="3200" smtClean="0"/>
            </a:br>
            <a:r>
              <a:rPr lang="en-US" sz="3200" baseline="30000" smtClean="0"/>
              <a:t/>
            </a:r>
            <a:br>
              <a:rPr lang="en-US" sz="3200" baseline="30000" smtClean="0"/>
            </a:br>
            <a:r>
              <a:rPr lang="en-US" sz="3200" u="sng" smtClean="0"/>
              <a:t>minimize</a:t>
            </a:r>
            <a:r>
              <a:rPr lang="en-US" sz="3200" smtClean="0"/>
              <a:t> </a:t>
            </a:r>
            <a:r>
              <a:rPr lang="el-GR" sz="3200" smtClean="0"/>
              <a:t>Δ</a:t>
            </a:r>
            <a:r>
              <a:rPr lang="en-US" sz="3200" smtClean="0"/>
              <a:t> for free 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baseline="-25000" smtClean="0">
                <a:sym typeface="Symbol" charset="0"/>
              </a:rPr>
              <a:t> </a:t>
            </a:r>
            <a:r>
              <a:rPr lang="en-US" sz="3200" smtClean="0">
                <a:sym typeface="Symbol" charset="0"/>
              </a:rPr>
              <a:t>and 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smtClean="0">
                <a:sym typeface="Symbol" charset="0"/>
              </a:rPr>
              <a:t>:</a:t>
            </a:r>
            <a:br>
              <a:rPr lang="en-US" sz="3200" smtClean="0">
                <a:sym typeface="Symbol" charset="0"/>
              </a:rPr>
            </a:br>
            <a:r>
              <a:rPr lang="en-US" sz="3200" b="1" smtClean="0">
                <a:sym typeface="Symbol" charset="0"/>
              </a:rPr>
              <a:t>E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smtClean="0">
                <a:sym typeface="Symbol" charset="0"/>
              </a:rPr>
              <a:t>= </a:t>
            </a:r>
            <a:r>
              <a:rPr lang="el-GR" sz="3200" i="1" smtClean="0">
                <a:sym typeface="Symbol" charset="0"/>
              </a:rPr>
              <a:t>λ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smtClean="0"/>
              <a:t>  &amp;  </a:t>
            </a:r>
            <a:r>
              <a:rPr lang="en-US" sz="3200" b="1" smtClean="0"/>
              <a:t>E</a:t>
            </a:r>
            <a:r>
              <a:rPr lang="en-US" sz="3200" baseline="30000" smtClean="0">
                <a:sym typeface="Symbol" charset="0"/>
              </a:rPr>
              <a:t>T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baseline="-25000" smtClean="0">
                <a:sym typeface="Symbol" charset="0"/>
              </a:rPr>
              <a:t> </a:t>
            </a:r>
            <a:r>
              <a:rPr lang="en-US" sz="3200" smtClean="0">
                <a:sym typeface="Symbol" charset="0"/>
              </a:rPr>
              <a:t>= </a:t>
            </a:r>
            <a:r>
              <a:rPr lang="el-GR" sz="3200" i="1" smtClean="0">
                <a:sym typeface="Symbol" charset="0"/>
              </a:rPr>
              <a:t>λ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baseline="-25000" smtClean="0">
                <a:sym typeface="Symbol" charset="0"/>
              </a:rPr>
              <a:t/>
            </a:r>
            <a:br>
              <a:rPr lang="en-US" sz="3200" baseline="-25000" smtClean="0">
                <a:sym typeface="Symbol" charset="0"/>
              </a:rPr>
            </a:br>
            <a:r>
              <a:rPr lang="en-US" sz="3200" smtClean="0">
                <a:sym typeface="Symbol" charset="0"/>
              </a:rPr>
              <a:t>implying:</a:t>
            </a:r>
            <a:br>
              <a:rPr lang="en-US" sz="3200" smtClean="0">
                <a:sym typeface="Symbol" charset="0"/>
              </a:rPr>
            </a:br>
            <a:r>
              <a:rPr lang="en-US" sz="3200" b="1" smtClean="0">
                <a:sym typeface="Symbol" charset="0"/>
              </a:rPr>
              <a:t>E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smtClean="0"/>
              <a:t>E</a:t>
            </a:r>
            <a:r>
              <a:rPr lang="en-US" sz="3200" baseline="30000" smtClean="0">
                <a:sym typeface="Symbol" charset="0"/>
              </a:rPr>
              <a:t>T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baseline="-25000" smtClean="0">
                <a:sym typeface="Symbol" charset="0"/>
              </a:rPr>
              <a:t> </a:t>
            </a:r>
            <a:r>
              <a:rPr lang="en-US" sz="3200" smtClean="0">
                <a:sym typeface="Symbol" charset="0"/>
              </a:rPr>
              <a:t>= </a:t>
            </a:r>
            <a:r>
              <a:rPr lang="el-GR" sz="3200" i="1" smtClean="0">
                <a:sym typeface="Symbol" charset="0"/>
              </a:rPr>
              <a:t>λ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baseline="30000" smtClean="0">
                <a:sym typeface="Symbol" charset="0"/>
              </a:rPr>
              <a:t>2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smtClean="0"/>
              <a:t>  &amp;  </a:t>
            </a:r>
            <a:r>
              <a:rPr lang="en-US" sz="3200" b="1" smtClean="0">
                <a:sym typeface="Symbol" charset="0"/>
              </a:rPr>
              <a:t>E</a:t>
            </a:r>
            <a:r>
              <a:rPr lang="en-US" sz="3200" baseline="30000" smtClean="0">
                <a:sym typeface="Symbol" charset="0"/>
              </a:rPr>
              <a:t>T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smtClean="0"/>
              <a:t>E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baseline="-25000" smtClean="0">
                <a:sym typeface="Symbol" charset="0"/>
              </a:rPr>
              <a:t> </a:t>
            </a:r>
            <a:r>
              <a:rPr lang="en-US" sz="3200" smtClean="0">
                <a:sym typeface="Symbol" charset="0"/>
              </a:rPr>
              <a:t>= </a:t>
            </a:r>
            <a:r>
              <a:rPr lang="el-GR" sz="3200" i="1" smtClean="0">
                <a:sym typeface="Symbol" charset="0"/>
              </a:rPr>
              <a:t>λ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baseline="30000" smtClean="0">
                <a:sym typeface="Symbol" charset="0"/>
              </a:rPr>
              <a:t>2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4000" smtClean="0"/>
              <a:t> 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800">
                <a:solidFill>
                  <a:schemeClr val="accent2"/>
                </a:solidFill>
                <a:latin typeface="Comic Sans MS" charset="0"/>
                <a:cs typeface="Arial" charset="0"/>
              </a:rPr>
              <a:t>SVD: What is optimized?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419475" y="6156325"/>
            <a:ext cx="5724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/>
            </a:r>
            <a:br>
              <a:rPr lang="en-US" sz="2000">
                <a:solidFill>
                  <a:schemeClr val="tx2"/>
                </a:solidFill>
                <a:cs typeface="Arial" charset="0"/>
              </a:rPr>
            </a:br>
            <a:r>
              <a:rPr lang="en-US" sz="2000">
                <a:solidFill>
                  <a:schemeClr val="bg2"/>
                </a:solidFill>
                <a:cs typeface="Arial" charset="0"/>
              </a:rPr>
              <a:t>Bergmann </a:t>
            </a:r>
            <a:r>
              <a:rPr lang="en-US" sz="2000" i="1">
                <a:solidFill>
                  <a:schemeClr val="bg2"/>
                </a:solidFill>
                <a:cs typeface="Arial" charset="0"/>
              </a:rPr>
              <a:t>et al</a:t>
            </a:r>
            <a:r>
              <a:rPr lang="en-US" sz="2000">
                <a:solidFill>
                  <a:schemeClr val="bg2"/>
                </a:solidFill>
                <a:cs typeface="Arial" charset="0"/>
              </a:rPr>
              <a:t>., Phys. Rev. E 67, 031902 (2003)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SVD: Example deletion mutants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743200" y="1219200"/>
            <a:ext cx="3810000" cy="771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E</a:t>
            </a:r>
            <a:r>
              <a:rPr lang="en-US" sz="4400" i="1" baseline="-25000" dirty="0">
                <a:solidFill>
                  <a:schemeClr val="tx2"/>
                </a:solidFill>
                <a:cs typeface="Arial" charset="0"/>
                <a:sym typeface="Symbol" charset="0"/>
              </a:rPr>
              <a:t>1</a:t>
            </a:r>
            <a:r>
              <a:rPr lang="en-US" sz="4400" dirty="0">
                <a:solidFill>
                  <a:schemeClr val="tx2"/>
                </a:solidFill>
                <a:cs typeface="Arial" charset="0"/>
              </a:rPr>
              <a:t> = </a:t>
            </a:r>
            <a:r>
              <a:rPr lang="el-GR" sz="4400" i="1" dirty="0">
                <a:solidFill>
                  <a:schemeClr val="tx2"/>
                </a:solidFill>
                <a:cs typeface="Arial" charset="0"/>
                <a:sym typeface="Symbol" charset="0"/>
              </a:rPr>
              <a:t>λ</a:t>
            </a:r>
            <a:r>
              <a:rPr lang="en-US" sz="4400" i="1" baseline="-25000" dirty="0">
                <a:solidFill>
                  <a:schemeClr val="tx2"/>
                </a:solidFill>
                <a:cs typeface="Arial" charset="0"/>
                <a:sym typeface="Symbol" charset="0"/>
              </a:rPr>
              <a:t>1</a:t>
            </a:r>
            <a:r>
              <a:rPr lang="en-US" sz="4400" i="1" dirty="0">
                <a:solidFill>
                  <a:schemeClr val="tx2"/>
                </a:solidFill>
                <a:cs typeface="Arial" charset="0"/>
                <a:sym typeface="Symbol" charset="0"/>
              </a:rPr>
              <a:t>·</a:t>
            </a:r>
            <a:r>
              <a:rPr lang="en-US" sz="4400" b="1" i="1" dirty="0">
                <a:solidFill>
                  <a:schemeClr val="tx2"/>
                </a:solidFill>
                <a:cs typeface="Arial" charset="0"/>
                <a:sym typeface="Symbol" charset="0"/>
              </a:rPr>
              <a:t>u</a:t>
            </a:r>
            <a:r>
              <a:rPr lang="en-US" sz="4400" i="1" baseline="-25000" dirty="0">
                <a:solidFill>
                  <a:schemeClr val="tx2"/>
                </a:solidFill>
                <a:cs typeface="Arial" charset="0"/>
                <a:sym typeface="Symbol" charset="0"/>
              </a:rPr>
              <a:t>1</a:t>
            </a:r>
            <a:r>
              <a:rPr lang="en-US" sz="4400" i="1" dirty="0">
                <a:solidFill>
                  <a:schemeClr val="tx2"/>
                </a:solidFill>
                <a:cs typeface="Arial" charset="0"/>
                <a:sym typeface="Symbol" charset="0"/>
              </a:rPr>
              <a:t>·</a:t>
            </a:r>
            <a:r>
              <a:rPr lang="en-US" sz="4400" b="1" i="1" dirty="0">
                <a:solidFill>
                  <a:schemeClr val="tx2"/>
                </a:solidFill>
                <a:cs typeface="Arial" charset="0"/>
                <a:sym typeface="Symbol" charset="0"/>
              </a:rPr>
              <a:t>v</a:t>
            </a:r>
            <a:r>
              <a:rPr lang="en-US" sz="4400" i="1" baseline="-25000" dirty="0">
                <a:solidFill>
                  <a:schemeClr val="tx2"/>
                </a:solidFill>
                <a:cs typeface="Arial" charset="0"/>
                <a:sym typeface="Symbol" charset="0"/>
              </a:rPr>
              <a:t>1</a:t>
            </a:r>
            <a:r>
              <a:rPr lang="en-US" sz="4400" i="1" baseline="30000" dirty="0">
                <a:solidFill>
                  <a:schemeClr val="tx2"/>
                </a:solidFill>
                <a:cs typeface="Arial" charset="0"/>
                <a:sym typeface="Symbol" charset="0"/>
              </a:rPr>
              <a:t>T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990600" y="2362200"/>
            <a:ext cx="7315200" cy="2133600"/>
          </a:xfrm>
          <a:prstGeom prst="rect">
            <a:avLst/>
          </a:prstGeom>
          <a:solidFill>
            <a:srgbClr val="808080">
              <a:alpha val="3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2532" name="Group 5"/>
          <p:cNvGrpSpPr>
            <a:grpSpLocks/>
          </p:cNvGrpSpPr>
          <p:nvPr/>
        </p:nvGrpSpPr>
        <p:grpSpPr bwMode="auto">
          <a:xfrm>
            <a:off x="990600" y="2438400"/>
            <a:ext cx="1485900" cy="2012950"/>
            <a:chOff x="3453" y="2006"/>
            <a:chExt cx="936" cy="1268"/>
          </a:xfrm>
        </p:grpSpPr>
        <p:sp>
          <p:nvSpPr>
            <p:cNvPr id="60422" name="Rectangle 6"/>
            <p:cNvSpPr>
              <a:spLocks noChangeArrowheads="1"/>
            </p:cNvSpPr>
            <p:nvPr/>
          </p:nvSpPr>
          <p:spPr bwMode="auto">
            <a:xfrm>
              <a:off x="3669" y="2208"/>
              <a:ext cx="480" cy="86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>
                  <a:solidFill>
                    <a:schemeClr val="tx2"/>
                  </a:solidFill>
                  <a:cs typeface="Arial" charset="0"/>
                </a:rPr>
                <a:t>E</a:t>
              </a:r>
              <a:r>
                <a:rPr lang="en-US" sz="4400" i="1" baseline="-25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4006" y="2006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300</a:t>
              </a:r>
            </a:p>
          </p:txBody>
        </p:sp>
        <p:sp>
          <p:nvSpPr>
            <p:cNvPr id="60424" name="Text Box 8"/>
            <p:cNvSpPr txBox="1">
              <a:spLocks noChangeArrowheads="1"/>
            </p:cNvSpPr>
            <p:nvPr/>
          </p:nvSpPr>
          <p:spPr bwMode="auto">
            <a:xfrm>
              <a:off x="3489" y="2007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60425" name="Text Box 9"/>
            <p:cNvSpPr txBox="1">
              <a:spLocks noChangeArrowheads="1"/>
            </p:cNvSpPr>
            <p:nvPr/>
          </p:nvSpPr>
          <p:spPr bwMode="auto">
            <a:xfrm>
              <a:off x="3453" y="3024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6k</a:t>
              </a:r>
            </a:p>
          </p:txBody>
        </p:sp>
      </p:grp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133600" y="3048000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=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3067050" y="3048000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</a:p>
        </p:txBody>
      </p:sp>
      <p:sp>
        <p:nvSpPr>
          <p:cNvPr id="60428" name="AutoShape 12"/>
          <p:cNvSpPr>
            <a:spLocks noChangeArrowheads="1"/>
          </p:cNvSpPr>
          <p:nvPr/>
        </p:nvSpPr>
        <p:spPr bwMode="auto">
          <a:xfrm rot="5400000">
            <a:off x="4610100" y="3086100"/>
            <a:ext cx="152400" cy="6858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4619625" y="344805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300</a:t>
            </a: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2878138" y="3370263"/>
            <a:ext cx="138112" cy="1571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2733675" y="34512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i="1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2000" i="1" baseline="-25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4992688" y="3195638"/>
            <a:ext cx="417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v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3790950" y="3048000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4094163" y="34290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5432425" y="3048000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=</a:t>
            </a:r>
          </a:p>
        </p:txBody>
      </p:sp>
      <p:sp>
        <p:nvSpPr>
          <p:cNvPr id="60436" name="AutoShape 20"/>
          <p:cNvSpPr>
            <a:spLocks noChangeArrowheads="1"/>
          </p:cNvSpPr>
          <p:nvPr/>
        </p:nvSpPr>
        <p:spPr bwMode="auto">
          <a:xfrm flipV="1">
            <a:off x="6248400" y="2743200"/>
            <a:ext cx="1752600" cy="1371600"/>
          </a:xfrm>
          <a:prstGeom prst="bracketPair">
            <a:avLst>
              <a:gd name="adj" fmla="val 80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r>
              <a:rPr lang="en-US" sz="1200" b="1" i="1">
                <a:solidFill>
                  <a:schemeClr val="tx2"/>
                </a:solidFill>
                <a:cs typeface="Arial" charset="0"/>
              </a:rPr>
              <a:t>u</a:t>
            </a:r>
            <a:r>
              <a:rPr lang="en-US" sz="1200" b="1" i="1" baseline="-2500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>
                <a:solidFill>
                  <a:schemeClr val="tx2"/>
                </a:solidFill>
                <a:cs typeface="Arial" charset="0"/>
              </a:rPr>
              <a:t>(1)</a:t>
            </a:r>
            <a:r>
              <a:rPr lang="en-US" sz="1200" b="1" i="1">
                <a:solidFill>
                  <a:schemeClr val="tx2"/>
                </a:solidFill>
                <a:cs typeface="Arial" charset="0"/>
              </a:rPr>
              <a:t>·v</a:t>
            </a:r>
            <a:r>
              <a:rPr lang="en-US" sz="1200" b="1" i="1" baseline="-2500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>
                <a:solidFill>
                  <a:schemeClr val="tx2"/>
                </a:solidFill>
                <a:cs typeface="Arial" charset="0"/>
              </a:rPr>
              <a:t>(1)</a:t>
            </a:r>
            <a:r>
              <a:rPr lang="en-US" sz="1200" b="1" i="1">
                <a:solidFill>
                  <a:schemeClr val="tx2"/>
                </a:solidFill>
                <a:cs typeface="Arial" charset="0"/>
              </a:rPr>
              <a:t> ··· u</a:t>
            </a:r>
            <a:r>
              <a:rPr lang="en-US" sz="1200" b="1" i="1" baseline="-2500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>
                <a:solidFill>
                  <a:schemeClr val="tx2"/>
                </a:solidFill>
                <a:cs typeface="Arial" charset="0"/>
              </a:rPr>
              <a:t>(1)</a:t>
            </a:r>
            <a:r>
              <a:rPr lang="en-US" sz="1200" b="1" i="1">
                <a:solidFill>
                  <a:schemeClr val="tx2"/>
                </a:solidFill>
                <a:cs typeface="Arial" charset="0"/>
              </a:rPr>
              <a:t>·v</a:t>
            </a:r>
            <a:r>
              <a:rPr lang="en-US" sz="1200" b="1" i="1" baseline="-2500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>
                <a:solidFill>
                  <a:schemeClr val="tx2"/>
                </a:solidFill>
                <a:cs typeface="Arial" charset="0"/>
              </a:rPr>
              <a:t>(300)</a:t>
            </a:r>
          </a:p>
          <a:p>
            <a:pPr algn="ctr">
              <a:defRPr/>
            </a:pPr>
            <a:endParaRPr lang="en-US" sz="1200" b="1" i="1" baseline="30000">
              <a:solidFill>
                <a:schemeClr val="tx2"/>
              </a:solidFill>
              <a:cs typeface="Arial" charset="0"/>
            </a:endParaRPr>
          </a:p>
          <a:p>
            <a:pPr algn="ctr">
              <a:defRPr/>
            </a:pPr>
            <a:endParaRPr lang="en-US" sz="1200" b="1" i="1" baseline="30000">
              <a:solidFill>
                <a:schemeClr val="tx2"/>
              </a:solidFill>
              <a:cs typeface="Arial" charset="0"/>
            </a:endParaRPr>
          </a:p>
          <a:p>
            <a:pPr algn="ctr">
              <a:defRPr/>
            </a:pPr>
            <a:r>
              <a:rPr lang="en-US" b="1" baseline="30000">
                <a:solidFill>
                  <a:schemeClr val="tx2"/>
                </a:solidFill>
                <a:cs typeface="Arial" charset="0"/>
              </a:rPr>
              <a:t>:                               : </a:t>
            </a:r>
          </a:p>
          <a:p>
            <a:pPr algn="ctr">
              <a:defRPr/>
            </a:pPr>
            <a:r>
              <a:rPr lang="en-US" b="1" baseline="30000">
                <a:solidFill>
                  <a:schemeClr val="tx2"/>
                </a:solidFill>
                <a:cs typeface="Arial" charset="0"/>
              </a:rPr>
              <a:t>:                               : </a:t>
            </a:r>
          </a:p>
          <a:p>
            <a:pPr algn="ctr">
              <a:defRPr/>
            </a:pPr>
            <a:endParaRPr lang="en-US" sz="1200" b="1" i="1" baseline="30000">
              <a:solidFill>
                <a:schemeClr val="tx2"/>
              </a:solidFill>
              <a:cs typeface="Arial" charset="0"/>
            </a:endParaRPr>
          </a:p>
          <a:p>
            <a:pPr algn="ctr">
              <a:defRPr/>
            </a:pPr>
            <a:r>
              <a:rPr lang="en-US" sz="1200" b="1" i="1">
                <a:solidFill>
                  <a:schemeClr val="tx2"/>
                </a:solidFill>
                <a:cs typeface="Arial" charset="0"/>
              </a:rPr>
              <a:t>u</a:t>
            </a:r>
            <a:r>
              <a:rPr lang="en-US" sz="1200" b="1" i="1" baseline="-2500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>
                <a:solidFill>
                  <a:schemeClr val="tx2"/>
                </a:solidFill>
                <a:cs typeface="Arial" charset="0"/>
              </a:rPr>
              <a:t>(6k)</a:t>
            </a:r>
            <a:r>
              <a:rPr lang="en-US" sz="1200" b="1" i="1">
                <a:solidFill>
                  <a:schemeClr val="tx2"/>
                </a:solidFill>
                <a:cs typeface="Arial" charset="0"/>
              </a:rPr>
              <a:t>·v</a:t>
            </a:r>
            <a:r>
              <a:rPr lang="en-US" sz="1200" b="1" i="1" baseline="-2500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>
                <a:solidFill>
                  <a:schemeClr val="tx2"/>
                </a:solidFill>
                <a:cs typeface="Arial" charset="0"/>
              </a:rPr>
              <a:t>(1)</a:t>
            </a:r>
            <a:r>
              <a:rPr lang="en-US" sz="1200" b="1" i="1">
                <a:solidFill>
                  <a:schemeClr val="tx2"/>
                </a:solidFill>
                <a:cs typeface="Arial" charset="0"/>
              </a:rPr>
              <a:t> ··· u</a:t>
            </a:r>
            <a:r>
              <a:rPr lang="en-US" sz="1200" b="1" i="1" baseline="-2500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>
                <a:solidFill>
                  <a:schemeClr val="tx2"/>
                </a:solidFill>
                <a:cs typeface="Arial" charset="0"/>
              </a:rPr>
              <a:t>(6k)</a:t>
            </a:r>
            <a:r>
              <a:rPr lang="en-US" sz="1200" b="1" i="1">
                <a:solidFill>
                  <a:schemeClr val="tx2"/>
                </a:solidFill>
                <a:cs typeface="Arial" charset="0"/>
              </a:rPr>
              <a:t>·v</a:t>
            </a:r>
            <a:r>
              <a:rPr lang="en-US" sz="1200" b="1" i="1" baseline="-2500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>
                <a:solidFill>
                  <a:schemeClr val="tx2"/>
                </a:solidFill>
                <a:cs typeface="Arial" charset="0"/>
              </a:rPr>
              <a:t>(300)</a:t>
            </a:r>
          </a:p>
          <a:p>
            <a:pPr algn="ctr">
              <a:defRPr/>
            </a:pPr>
            <a:endParaRPr lang="en-US" sz="1200" b="1" i="1" baseline="30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5886450" y="322897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i="1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2000" i="1" baseline="-25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grpSp>
        <p:nvGrpSpPr>
          <p:cNvPr id="22545" name="Group 22"/>
          <p:cNvGrpSpPr>
            <a:grpSpLocks/>
          </p:cNvGrpSpPr>
          <p:nvPr/>
        </p:nvGrpSpPr>
        <p:grpSpPr bwMode="auto">
          <a:xfrm>
            <a:off x="3427413" y="2438400"/>
            <a:ext cx="915987" cy="2009775"/>
            <a:chOff x="1808" y="1836"/>
            <a:chExt cx="577" cy="1266"/>
          </a:xfrm>
        </p:grpSpPr>
        <p:sp>
          <p:nvSpPr>
            <p:cNvPr id="60439" name="Text Box 23"/>
            <p:cNvSpPr txBox="1">
              <a:spLocks noChangeArrowheads="1"/>
            </p:cNvSpPr>
            <p:nvPr/>
          </p:nvSpPr>
          <p:spPr bwMode="auto">
            <a:xfrm>
              <a:off x="1907" y="183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60440" name="AutoShape 24"/>
            <p:cNvSpPr>
              <a:spLocks noChangeArrowheads="1"/>
            </p:cNvSpPr>
            <p:nvPr/>
          </p:nvSpPr>
          <p:spPr bwMode="auto">
            <a:xfrm>
              <a:off x="1872" y="2061"/>
              <a:ext cx="114" cy="819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41" name="Text Box 25"/>
            <p:cNvSpPr txBox="1">
              <a:spLocks noChangeArrowheads="1"/>
            </p:cNvSpPr>
            <p:nvPr/>
          </p:nvSpPr>
          <p:spPr bwMode="auto">
            <a:xfrm>
              <a:off x="1808" y="2852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i="1">
                  <a:solidFill>
                    <a:schemeClr val="tx2"/>
                  </a:solidFill>
                  <a:cs typeface="Arial" charset="0"/>
                </a:rPr>
                <a:t>u</a:t>
              </a:r>
              <a:r>
                <a:rPr lang="en-US" sz="2000" b="1" i="1" baseline="-25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60442" name="Text Box 26"/>
            <p:cNvSpPr txBox="1">
              <a:spLocks noChangeArrowheads="1"/>
            </p:cNvSpPr>
            <p:nvPr/>
          </p:nvSpPr>
          <p:spPr bwMode="auto">
            <a:xfrm>
              <a:off x="1944" y="2748"/>
              <a:ext cx="44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30k</a:t>
              </a:r>
              <a:endParaRPr lang="en-US" sz="2000" dirty="0">
                <a:solidFill>
                  <a:schemeClr val="tx2"/>
                </a:solidFill>
                <a:cs typeface="Arial" charset="0"/>
              </a:endParaRPr>
            </a:p>
          </p:txBody>
        </p:sp>
      </p:grpSp>
      <p:grpSp>
        <p:nvGrpSpPr>
          <p:cNvPr id="60443" name="Group 27"/>
          <p:cNvGrpSpPr>
            <a:grpSpLocks/>
          </p:cNvGrpSpPr>
          <p:nvPr/>
        </p:nvGrpSpPr>
        <p:grpSpPr bwMode="auto">
          <a:xfrm>
            <a:off x="990600" y="4724400"/>
            <a:ext cx="7315200" cy="1981200"/>
            <a:chOff x="624" y="2976"/>
            <a:chExt cx="4608" cy="1248"/>
          </a:xfrm>
        </p:grpSpPr>
        <p:sp>
          <p:nvSpPr>
            <p:cNvPr id="60444" name="Rectangle 28"/>
            <p:cNvSpPr>
              <a:spLocks noChangeArrowheads="1"/>
            </p:cNvSpPr>
            <p:nvPr/>
          </p:nvSpPr>
          <p:spPr bwMode="auto">
            <a:xfrm>
              <a:off x="624" y="2976"/>
              <a:ext cx="4608" cy="1248"/>
            </a:xfrm>
            <a:prstGeom prst="rect">
              <a:avLst/>
            </a:prstGeom>
            <a:solidFill>
              <a:srgbClr val="808080">
                <a:alpha val="32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45" name="AutoShape 29"/>
            <p:cNvSpPr>
              <a:spLocks noChangeArrowheads="1"/>
            </p:cNvSpPr>
            <p:nvPr/>
          </p:nvSpPr>
          <p:spPr bwMode="auto">
            <a:xfrm>
              <a:off x="2208" y="3168"/>
              <a:ext cx="114" cy="819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46" name="AutoShape 30"/>
            <p:cNvSpPr>
              <a:spLocks noChangeArrowheads="1"/>
            </p:cNvSpPr>
            <p:nvPr/>
          </p:nvSpPr>
          <p:spPr bwMode="auto">
            <a:xfrm rot="5400000">
              <a:off x="2904" y="3384"/>
              <a:ext cx="96" cy="43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47" name="Rectangle 31"/>
            <p:cNvSpPr>
              <a:spLocks noChangeArrowheads="1"/>
            </p:cNvSpPr>
            <p:nvPr/>
          </p:nvSpPr>
          <p:spPr bwMode="auto">
            <a:xfrm>
              <a:off x="828" y="3170"/>
              <a:ext cx="480" cy="86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400" i="1" baseline="-2500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60448" name="Text Box 32"/>
            <p:cNvSpPr txBox="1">
              <a:spLocks noChangeArrowheads="1"/>
            </p:cNvSpPr>
            <p:nvPr/>
          </p:nvSpPr>
          <p:spPr bwMode="auto">
            <a:xfrm>
              <a:off x="1344" y="3348"/>
              <a:ext cx="32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60449" name="Rectangle 33"/>
            <p:cNvSpPr>
              <a:spLocks noChangeArrowheads="1"/>
            </p:cNvSpPr>
            <p:nvPr/>
          </p:nvSpPr>
          <p:spPr bwMode="auto">
            <a:xfrm>
              <a:off x="1928" y="3342"/>
              <a:ext cx="21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·</a:t>
              </a:r>
            </a:p>
          </p:txBody>
        </p:sp>
        <p:sp>
          <p:nvSpPr>
            <p:cNvPr id="60450" name="AutoShape 34"/>
            <p:cNvSpPr>
              <a:spLocks noChangeArrowheads="1"/>
            </p:cNvSpPr>
            <p:nvPr/>
          </p:nvSpPr>
          <p:spPr bwMode="auto">
            <a:xfrm>
              <a:off x="1809" y="3545"/>
              <a:ext cx="87" cy="99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51" name="Rectangle 35"/>
            <p:cNvSpPr>
              <a:spLocks noChangeArrowheads="1"/>
            </p:cNvSpPr>
            <p:nvPr/>
          </p:nvSpPr>
          <p:spPr bwMode="auto">
            <a:xfrm>
              <a:off x="2384" y="3342"/>
              <a:ext cx="21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·</a:t>
              </a:r>
            </a:p>
          </p:txBody>
        </p:sp>
        <p:sp>
          <p:nvSpPr>
            <p:cNvPr id="60452" name="Rectangle 36"/>
            <p:cNvSpPr>
              <a:spLocks noChangeArrowheads="1"/>
            </p:cNvSpPr>
            <p:nvPr/>
          </p:nvSpPr>
          <p:spPr bwMode="auto">
            <a:xfrm>
              <a:off x="828" y="3168"/>
              <a:ext cx="192" cy="24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53" name="Rectangle 37"/>
            <p:cNvSpPr>
              <a:spLocks noChangeArrowheads="1"/>
            </p:cNvSpPr>
            <p:nvPr/>
          </p:nvSpPr>
          <p:spPr bwMode="auto">
            <a:xfrm>
              <a:off x="2214" y="3186"/>
              <a:ext cx="90" cy="222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54" name="Rectangle 38"/>
            <p:cNvSpPr>
              <a:spLocks noChangeArrowheads="1"/>
            </p:cNvSpPr>
            <p:nvPr/>
          </p:nvSpPr>
          <p:spPr bwMode="auto">
            <a:xfrm>
              <a:off x="2736" y="3552"/>
              <a:ext cx="192" cy="96"/>
            </a:xfrm>
            <a:prstGeom prst="rect">
              <a:avLst/>
            </a:prstGeom>
            <a:solidFill>
              <a:schemeClr val="tx1">
                <a:alpha val="62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55" name="Line 39"/>
            <p:cNvSpPr>
              <a:spLocks noChangeShapeType="1"/>
            </p:cNvSpPr>
            <p:nvPr/>
          </p:nvSpPr>
          <p:spPr bwMode="auto">
            <a:xfrm>
              <a:off x="2052" y="3408"/>
              <a:ext cx="4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56" name="Line 40"/>
            <p:cNvSpPr>
              <a:spLocks noChangeShapeType="1"/>
            </p:cNvSpPr>
            <p:nvPr/>
          </p:nvSpPr>
          <p:spPr bwMode="auto">
            <a:xfrm flipH="1" flipV="1">
              <a:off x="2928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57" name="Text Box 41"/>
            <p:cNvSpPr txBox="1">
              <a:spLocks noChangeArrowheads="1"/>
            </p:cNvSpPr>
            <p:nvPr/>
          </p:nvSpPr>
          <p:spPr bwMode="auto">
            <a:xfrm>
              <a:off x="3426" y="3354"/>
              <a:ext cx="32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60458" name="AutoShape 42"/>
            <p:cNvSpPr>
              <a:spLocks noChangeArrowheads="1"/>
            </p:cNvSpPr>
            <p:nvPr/>
          </p:nvSpPr>
          <p:spPr bwMode="auto">
            <a:xfrm flipV="1">
              <a:off x="3940" y="3162"/>
              <a:ext cx="1104" cy="864"/>
            </a:xfrm>
            <a:prstGeom prst="bracketPair">
              <a:avLst>
                <a:gd name="adj" fmla="val 803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high         low</a:t>
              </a:r>
            </a:p>
            <a:p>
              <a:pPr algn="ctr">
                <a:lnSpc>
                  <a:spcPct val="140000"/>
                </a:lnSpc>
                <a:defRPr/>
              </a:pPr>
              <a:endParaRPr lang="en-US" sz="2000" i="1">
                <a:solidFill>
                  <a:schemeClr val="tx2"/>
                </a:solidFill>
                <a:cs typeface="Arial" charset="0"/>
              </a:endParaRPr>
            </a:p>
            <a:p>
              <a:pPr algn="ctr">
                <a:lnSpc>
                  <a:spcPct val="200000"/>
                </a:lnSpc>
                <a:defRPr/>
              </a:pPr>
              <a:r>
                <a:rPr lang="en-US" sz="3200" i="1" baseline="30000">
                  <a:solidFill>
                    <a:schemeClr val="tx2"/>
                  </a:solidFill>
                  <a:cs typeface="Arial" charset="0"/>
                </a:rPr>
                <a:t>low          low</a:t>
              </a:r>
              <a:endParaRPr lang="en-US" sz="2000" i="1" baseline="3000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60459" name="Line 43"/>
            <p:cNvSpPr>
              <a:spLocks noChangeShapeType="1"/>
            </p:cNvSpPr>
            <p:nvPr/>
          </p:nvSpPr>
          <p:spPr bwMode="auto">
            <a:xfrm>
              <a:off x="3972" y="3408"/>
              <a:ext cx="4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60" name="Line 44"/>
            <p:cNvSpPr>
              <a:spLocks noChangeShapeType="1"/>
            </p:cNvSpPr>
            <p:nvPr/>
          </p:nvSpPr>
          <p:spPr bwMode="auto">
            <a:xfrm flipH="1" flipV="1">
              <a:off x="4416" y="31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61" name="Text Box 45"/>
            <p:cNvSpPr txBox="1">
              <a:spLocks noChangeArrowheads="1"/>
            </p:cNvSpPr>
            <p:nvPr/>
          </p:nvSpPr>
          <p:spPr bwMode="auto">
            <a:xfrm>
              <a:off x="2509" y="3302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high</a:t>
              </a:r>
            </a:p>
          </p:txBody>
        </p:sp>
        <p:sp>
          <p:nvSpPr>
            <p:cNvPr id="60462" name="Text Box 46"/>
            <p:cNvSpPr txBox="1">
              <a:spLocks noChangeArrowheads="1"/>
            </p:cNvSpPr>
            <p:nvPr/>
          </p:nvSpPr>
          <p:spPr bwMode="auto">
            <a:xfrm>
              <a:off x="1789" y="3158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high</a:t>
              </a:r>
            </a:p>
          </p:txBody>
        </p:sp>
        <p:sp>
          <p:nvSpPr>
            <p:cNvPr id="60463" name="Text Box 47"/>
            <p:cNvSpPr txBox="1">
              <a:spLocks noChangeArrowheads="1"/>
            </p:cNvSpPr>
            <p:nvPr/>
          </p:nvSpPr>
          <p:spPr bwMode="auto">
            <a:xfrm>
              <a:off x="2972" y="3302"/>
              <a:ext cx="3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low</a:t>
              </a:r>
            </a:p>
          </p:txBody>
        </p:sp>
        <p:sp>
          <p:nvSpPr>
            <p:cNvPr id="60464" name="Text Box 48"/>
            <p:cNvSpPr txBox="1">
              <a:spLocks noChangeArrowheads="1"/>
            </p:cNvSpPr>
            <p:nvPr/>
          </p:nvSpPr>
          <p:spPr bwMode="auto">
            <a:xfrm>
              <a:off x="1851" y="3782"/>
              <a:ext cx="3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low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SVD: Example deletion mutants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825"/>
            <a:ext cx="9144000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962400"/>
            <a:ext cx="4495800" cy="28956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4580" name="Group 5"/>
          <p:cNvGrpSpPr>
            <a:grpSpLocks/>
          </p:cNvGrpSpPr>
          <p:nvPr/>
        </p:nvGrpSpPr>
        <p:grpSpPr bwMode="auto">
          <a:xfrm>
            <a:off x="0" y="990600"/>
            <a:ext cx="9144000" cy="5943600"/>
            <a:chOff x="0" y="624"/>
            <a:chExt cx="5760" cy="3744"/>
          </a:xfrm>
        </p:grpSpPr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0" y="624"/>
              <a:ext cx="2832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2471" name="Rectangle 7"/>
            <p:cNvSpPr>
              <a:spLocks noChangeArrowheads="1"/>
            </p:cNvSpPr>
            <p:nvPr/>
          </p:nvSpPr>
          <p:spPr bwMode="auto">
            <a:xfrm>
              <a:off x="2832" y="624"/>
              <a:ext cx="2928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2472" name="Rectangle 8"/>
            <p:cNvSpPr>
              <a:spLocks noChangeArrowheads="1"/>
            </p:cNvSpPr>
            <p:nvPr/>
          </p:nvSpPr>
          <p:spPr bwMode="auto">
            <a:xfrm>
              <a:off x="2832" y="2496"/>
              <a:ext cx="2928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SVD: Example deletion mutants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9144000" cy="585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0" y="990600"/>
            <a:ext cx="9144000" cy="5943600"/>
            <a:chOff x="0" y="624"/>
            <a:chExt cx="5760" cy="3744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0" y="624"/>
              <a:ext cx="2832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2832" y="624"/>
              <a:ext cx="2928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4519" name="Rectangle 7"/>
            <p:cNvSpPr>
              <a:spLocks noChangeArrowheads="1"/>
            </p:cNvSpPr>
            <p:nvPr/>
          </p:nvSpPr>
          <p:spPr bwMode="auto">
            <a:xfrm>
              <a:off x="2832" y="2496"/>
              <a:ext cx="2928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SVD: Example deletion mutants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825"/>
            <a:ext cx="9144000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0" y="990600"/>
            <a:ext cx="9144000" cy="5943600"/>
            <a:chOff x="0" y="624"/>
            <a:chExt cx="5760" cy="3744"/>
          </a:xfrm>
        </p:grpSpPr>
        <p:sp>
          <p:nvSpPr>
            <p:cNvPr id="66565" name="Rectangle 5"/>
            <p:cNvSpPr>
              <a:spLocks noChangeArrowheads="1"/>
            </p:cNvSpPr>
            <p:nvPr/>
          </p:nvSpPr>
          <p:spPr bwMode="auto">
            <a:xfrm>
              <a:off x="0" y="624"/>
              <a:ext cx="2832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6566" name="Rectangle 6"/>
            <p:cNvSpPr>
              <a:spLocks noChangeArrowheads="1"/>
            </p:cNvSpPr>
            <p:nvPr/>
          </p:nvSpPr>
          <p:spPr bwMode="auto">
            <a:xfrm>
              <a:off x="2832" y="624"/>
              <a:ext cx="2928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6567" name="Rectangle 7"/>
            <p:cNvSpPr>
              <a:spLocks noChangeArrowheads="1"/>
            </p:cNvSpPr>
            <p:nvPr/>
          </p:nvSpPr>
          <p:spPr bwMode="auto">
            <a:xfrm>
              <a:off x="2832" y="2496"/>
              <a:ext cx="2928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latin typeface="Comic Sans MS" charset="0"/>
              </a:rPr>
              <a:t>Analysis tools for large datasets</a:t>
            </a:r>
            <a:r>
              <a:rPr lang="en-US" b="1" dirty="0" smtClean="0"/>
              <a:t> 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84438"/>
            <a:ext cx="6248400" cy="33067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ct val="30000"/>
              </a:spcAft>
              <a:defRPr/>
            </a:pPr>
            <a:r>
              <a:rPr lang="en-US" sz="3600" b="1" smtClean="0">
                <a:solidFill>
                  <a:schemeClr val="bg2"/>
                </a:solidFill>
              </a:rPr>
              <a:t>Standard tools</a:t>
            </a:r>
            <a:br>
              <a:rPr lang="en-US" sz="3600" b="1" smtClean="0">
                <a:solidFill>
                  <a:schemeClr val="bg2"/>
                </a:solidFill>
              </a:rPr>
            </a:br>
            <a:r>
              <a:rPr lang="en-US" sz="3600" smtClean="0">
                <a:solidFill>
                  <a:schemeClr val="bg2"/>
                </a:solidFill>
              </a:rPr>
              <a:t>k-means, PCA, SVD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defRPr/>
            </a:pPr>
            <a:r>
              <a:rPr lang="en-US" sz="3600" b="1" smtClean="0"/>
              <a:t>Modular analysis tools</a:t>
            </a:r>
            <a:br>
              <a:rPr lang="en-US" sz="3600" b="1" smtClean="0"/>
            </a:br>
            <a:r>
              <a:rPr lang="en-US" sz="3600" smtClean="0"/>
              <a:t>CTWC, ISA, PPA</a:t>
            </a:r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8956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152400" y="3886200"/>
            <a:ext cx="5638800" cy="16002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5536</TotalTime>
  <Words>1171</Words>
  <Application>Microsoft Macintosh PowerPoint</Application>
  <PresentationFormat>On-screen Show (4:3)</PresentationFormat>
  <Paragraphs>317</Paragraphs>
  <Slides>28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ＭＳ Ｐゴシック</vt:lpstr>
      <vt:lpstr>Comic Sans MS</vt:lpstr>
      <vt:lpstr>Times New Roman</vt:lpstr>
      <vt:lpstr>Symbol</vt:lpstr>
      <vt:lpstr>Tahoma</vt:lpstr>
      <vt:lpstr>Helvetica</vt:lpstr>
      <vt:lpstr>Default Design</vt:lpstr>
      <vt:lpstr>Microsoft Equation 3.0</vt:lpstr>
      <vt:lpstr>Genetics and Genome Evolution (GGE)  Bioinformatics for Genomics  Lecture 3:  Biclustering</vt:lpstr>
      <vt:lpstr>Singular Value Decomposition</vt:lpstr>
      <vt:lpstr>SVD: Matrix representation</vt:lpstr>
      <vt:lpstr>E = U·D·VT = i λi·ui·viT  (full expansion) E1 = λ1·u1·v1T   (rank-1 expansion) Δ = |E - E1|2   (sum of residuals)  minimize Δ for free u1 and v1: E·v1= λ1·u1  &amp;  ET·u1 = λ1·v1 implying: E·ET·u1 = λ12·u1  &amp;  ET·E·v1 = λ12·v1 </vt:lpstr>
      <vt:lpstr>SVD: Example deletion mutants</vt:lpstr>
      <vt:lpstr>PowerPoint Presentation</vt:lpstr>
      <vt:lpstr>PowerPoint Presentation</vt:lpstr>
      <vt:lpstr>PowerPoint Presentation</vt:lpstr>
      <vt:lpstr>Analysis tools for large datasets </vt:lpstr>
      <vt:lpstr>PowerPoint Presentation</vt:lpstr>
      <vt:lpstr>PowerPoint Presentation</vt:lpstr>
      <vt:lpstr>PowerPoint Presentation</vt:lpstr>
      <vt:lpstr>Coupled two-way Clustering</vt:lpstr>
      <vt:lpstr>How to “hear” the relevant genes?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analysis applied to genome and proteome analyses   Sven Bergmann Department of Medical Genetics University of Lausanne Rue de Bugnon 27 - DGM 328  CH-1005 Lausanne  Switzerland   work: ++41-21-692-5452 cell: ++41-78-663-4980  http://serverdgm.unil.ch/bergmann </dc:title>
  <dc:creator>Sven Bergmann</dc:creator>
  <cp:lastModifiedBy>Sven Bergmann</cp:lastModifiedBy>
  <cp:revision>12</cp:revision>
  <dcterms:created xsi:type="dcterms:W3CDTF">2008-01-25T10:26:06Z</dcterms:created>
  <dcterms:modified xsi:type="dcterms:W3CDTF">2020-03-19T08:44:22Z</dcterms:modified>
</cp:coreProperties>
</file>