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310" r:id="rId2"/>
    <p:sldId id="311" r:id="rId3"/>
    <p:sldId id="257" r:id="rId4"/>
    <p:sldId id="309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0" r:id="rId16"/>
    <p:sldId id="269" r:id="rId17"/>
    <p:sldId id="271" r:id="rId18"/>
    <p:sldId id="268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303" r:id="rId32"/>
    <p:sldId id="302" r:id="rId33"/>
    <p:sldId id="304" r:id="rId34"/>
    <p:sldId id="305" r:id="rId35"/>
    <p:sldId id="306" r:id="rId36"/>
    <p:sldId id="307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6" d="100"/>
          <a:sy n="116" d="100"/>
        </p:scale>
        <p:origin x="-14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AB71E-2160-F74E-963E-B0001330330A}" type="datetimeFigureOut">
              <a:rPr lang="en-US" smtClean="0"/>
              <a:t>18/03/20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C69AA-37B0-5047-957E-5E3960010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94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DDF476-39E8-8B44-A97E-6C02C793551B}" type="slidenum">
              <a:rPr lang="en-US"/>
              <a:pPr/>
              <a:t>29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3704"/>
            <a:ext cx="5027414" cy="411389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362303-FFDA-5C4C-8B7A-DDDB146B6ED2}" type="slidenum">
              <a:rPr lang="en-US"/>
              <a:pPr/>
              <a:t>30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740909-2E57-1247-A810-8A00B157BEED}" type="slidenum">
              <a:rPr lang="en-US"/>
              <a:pPr/>
              <a:t>31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8CD32-1EAF-F941-A72E-F996D04E32A8}" type="slidenum">
              <a:rPr lang="en-US"/>
              <a:pPr/>
              <a:t>32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F1BC2-6184-5941-9B09-1A272B39B6C8}" type="datetimeFigureOut">
              <a:rPr lang="en-US" smtClean="0"/>
              <a:t>18/03/20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ED7C3-7B4F-2444-AD92-C94FDEFB6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5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F1BC2-6184-5941-9B09-1A272B39B6C8}" type="datetimeFigureOut">
              <a:rPr lang="en-US" smtClean="0"/>
              <a:t>18/03/20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ED7C3-7B4F-2444-AD92-C94FDEFB6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06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F1BC2-6184-5941-9B09-1A272B39B6C8}" type="datetimeFigureOut">
              <a:rPr lang="en-US" smtClean="0"/>
              <a:t>18/03/20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ED7C3-7B4F-2444-AD92-C94FDEFB6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21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F1BC2-6184-5941-9B09-1A272B39B6C8}" type="datetimeFigureOut">
              <a:rPr lang="en-US" smtClean="0"/>
              <a:t>18/03/20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ED7C3-7B4F-2444-AD92-C94FDEFB6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92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F1BC2-6184-5941-9B09-1A272B39B6C8}" type="datetimeFigureOut">
              <a:rPr lang="en-US" smtClean="0"/>
              <a:t>18/03/20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ED7C3-7B4F-2444-AD92-C94FDEFB6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094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F1BC2-6184-5941-9B09-1A272B39B6C8}" type="datetimeFigureOut">
              <a:rPr lang="en-US" smtClean="0"/>
              <a:t>18/03/20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ED7C3-7B4F-2444-AD92-C94FDEFB6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30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F1BC2-6184-5941-9B09-1A272B39B6C8}" type="datetimeFigureOut">
              <a:rPr lang="en-US" smtClean="0"/>
              <a:t>18/03/20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ED7C3-7B4F-2444-AD92-C94FDEFB6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17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F1BC2-6184-5941-9B09-1A272B39B6C8}" type="datetimeFigureOut">
              <a:rPr lang="en-US" smtClean="0"/>
              <a:t>18/03/20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ED7C3-7B4F-2444-AD92-C94FDEFB6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38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F1BC2-6184-5941-9B09-1A272B39B6C8}" type="datetimeFigureOut">
              <a:rPr lang="en-US" smtClean="0"/>
              <a:t>18/03/20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ED7C3-7B4F-2444-AD92-C94FDEFB6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44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F1BC2-6184-5941-9B09-1A272B39B6C8}" type="datetimeFigureOut">
              <a:rPr lang="en-US" smtClean="0"/>
              <a:t>18/03/20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ED7C3-7B4F-2444-AD92-C94FDEFB6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90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F1BC2-6184-5941-9B09-1A272B39B6C8}" type="datetimeFigureOut">
              <a:rPr lang="en-US" smtClean="0"/>
              <a:t>18/03/20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ED7C3-7B4F-2444-AD92-C94FDEFB6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27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F1BC2-6184-5941-9B09-1A272B39B6C8}" type="datetimeFigureOut">
              <a:rPr lang="en-US" smtClean="0"/>
              <a:t>18/03/20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ED7C3-7B4F-2444-AD92-C94FDEFB6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7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jpe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449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b="1" dirty="0" smtClean="0"/>
              <a:t>Genetics and Genome Evolution (GGE)</a:t>
            </a:r>
            <a:br>
              <a:rPr lang="en-US" sz="3600" b="1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i="1" dirty="0" smtClean="0"/>
              <a:t>Bioinformatics for Genomics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sz="3600" dirty="0"/>
              <a:t>Lecture </a:t>
            </a:r>
            <a:r>
              <a:rPr lang="en-US" sz="3600" dirty="0" smtClean="0"/>
              <a:t>series 2020</a:t>
            </a:r>
            <a:endParaRPr lang="en-US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29200"/>
            <a:ext cx="64008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Sven Bergmann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Department of Computational Biology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Sven.Bergmann@unil.ch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62596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918"/>
            <a:ext cx="8229600" cy="1143000"/>
          </a:xfrm>
        </p:spPr>
        <p:txBody>
          <a:bodyPr>
            <a:normAutofit/>
          </a:bodyPr>
          <a:lstStyle/>
          <a:p>
            <a:pPr marL="0" indent="0"/>
            <a:r>
              <a:rPr lang="en-US" b="1" dirty="0" smtClean="0"/>
              <a:t>Microarrays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0"/>
            <a:ext cx="9144000" cy="404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91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918"/>
            <a:ext cx="8229600" cy="1143000"/>
          </a:xfrm>
        </p:spPr>
        <p:txBody>
          <a:bodyPr>
            <a:normAutofit/>
          </a:bodyPr>
          <a:lstStyle/>
          <a:p>
            <a:pPr marL="0" indent="0"/>
            <a:r>
              <a:rPr lang="en-US" b="1" dirty="0" smtClean="0"/>
              <a:t>RNA </a:t>
            </a:r>
            <a:r>
              <a:rPr lang="en-US" b="1" dirty="0" err="1" smtClean="0"/>
              <a:t>seq</a:t>
            </a:r>
            <a:endParaRPr lang="en-US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40190" y="1984538"/>
            <a:ext cx="84899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RNA</a:t>
            </a:r>
            <a:r>
              <a:rPr lang="en-US" sz="4400" dirty="0" smtClean="0"/>
              <a:t> </a:t>
            </a:r>
            <a:r>
              <a:rPr lang="en-US" sz="4400" i="1" dirty="0" smtClean="0"/>
              <a:t>quantification</a:t>
            </a:r>
            <a:r>
              <a:rPr lang="en-US" sz="4400" dirty="0" smtClean="0"/>
              <a:t> using </a:t>
            </a:r>
          </a:p>
          <a:p>
            <a:pPr algn="ctr"/>
            <a:r>
              <a:rPr lang="en-US" sz="4400" dirty="0" smtClean="0"/>
              <a:t>next generation </a:t>
            </a:r>
            <a:r>
              <a:rPr lang="en-US" sz="4400" b="1" dirty="0" smtClean="0"/>
              <a:t>seq</a:t>
            </a:r>
            <a:r>
              <a:rPr lang="en-US" sz="4400" dirty="0" smtClean="0"/>
              <a:t>uencing (NGS)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666" y="3910220"/>
            <a:ext cx="2444889" cy="240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98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918"/>
            <a:ext cx="8229600" cy="1143000"/>
          </a:xfrm>
        </p:spPr>
        <p:txBody>
          <a:bodyPr>
            <a:normAutofit/>
          </a:bodyPr>
          <a:lstStyle/>
          <a:p>
            <a:pPr marL="0" indent="0"/>
            <a:r>
              <a:rPr lang="en-US" b="1" dirty="0" smtClean="0"/>
              <a:t>NGS platforms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9956"/>
          <a:stretch/>
        </p:blipFill>
        <p:spPr>
          <a:xfrm>
            <a:off x="328849" y="2835168"/>
            <a:ext cx="3942967" cy="37988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436" y="3840200"/>
            <a:ext cx="4273147" cy="26464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95264" y="1326918"/>
            <a:ext cx="4673587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Oxford </a:t>
            </a:r>
            <a:r>
              <a:rPr lang="en-US" sz="3200" i="1" dirty="0" err="1" smtClean="0"/>
              <a:t>Nanopore</a:t>
            </a:r>
            <a:r>
              <a:rPr lang="en-US" sz="3200" dirty="0" smtClean="0"/>
              <a:t>: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direct, electronic </a:t>
            </a:r>
            <a:br>
              <a:rPr lang="en-US" sz="2800" dirty="0" smtClean="0"/>
            </a:br>
            <a:r>
              <a:rPr lang="en-US" sz="2800" dirty="0" smtClean="0"/>
              <a:t>analysis of single molecules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The future?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58557" y="1360896"/>
            <a:ext cx="39010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 smtClean="0"/>
              <a:t>Illumina</a:t>
            </a:r>
            <a:r>
              <a:rPr lang="en-US" sz="3200" dirty="0" smtClean="0"/>
              <a:t>: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sequence by synthesis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market leader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86235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918"/>
            <a:ext cx="8229600" cy="1143000"/>
          </a:xfrm>
        </p:spPr>
        <p:txBody>
          <a:bodyPr>
            <a:normAutofit/>
          </a:bodyPr>
          <a:lstStyle/>
          <a:p>
            <a:r>
              <a:rPr lang="en-US" b="1" i="1" dirty="0" err="1" smtClean="0"/>
              <a:t>Illumina</a:t>
            </a:r>
            <a:r>
              <a:rPr lang="en-US" b="1" i="1" dirty="0" smtClean="0"/>
              <a:t> </a:t>
            </a:r>
            <a:r>
              <a:rPr lang="en-US" b="1" dirty="0" smtClean="0"/>
              <a:t>products:</a:t>
            </a:r>
            <a:endParaRPr lang="en-US" sz="4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3840"/>
            <a:ext cx="9144000" cy="425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4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918"/>
            <a:ext cx="8229600" cy="1143000"/>
          </a:xfrm>
        </p:spPr>
        <p:txBody>
          <a:bodyPr>
            <a:normAutofit/>
          </a:bodyPr>
          <a:lstStyle/>
          <a:p>
            <a:r>
              <a:rPr lang="en-US" b="1" i="1" dirty="0" err="1" smtClean="0"/>
              <a:t>Illumina</a:t>
            </a:r>
            <a:r>
              <a:rPr lang="en-US" b="1" i="1" dirty="0" smtClean="0"/>
              <a:t> </a:t>
            </a:r>
            <a:r>
              <a:rPr lang="en-US" b="1" dirty="0" smtClean="0"/>
              <a:t>procedure: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1001" y="1497018"/>
            <a:ext cx="797176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 smtClean="0"/>
              <a:t>Three basic steps: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4800" dirty="0" smtClean="0"/>
              <a:t> Amplify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4800" dirty="0" smtClean="0"/>
              <a:t> Sequence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4800" dirty="0" smtClean="0"/>
              <a:t> Analyze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74076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918"/>
            <a:ext cx="8229600" cy="1143000"/>
          </a:xfrm>
        </p:spPr>
        <p:txBody>
          <a:bodyPr>
            <a:normAutofit/>
          </a:bodyPr>
          <a:lstStyle/>
          <a:p>
            <a:r>
              <a:rPr lang="en-US" b="1" i="1" dirty="0" err="1" smtClean="0"/>
              <a:t>Illumina</a:t>
            </a:r>
            <a:r>
              <a:rPr lang="en-US" b="1" i="1" dirty="0" smtClean="0"/>
              <a:t> </a:t>
            </a:r>
            <a:r>
              <a:rPr lang="en-US" b="1" dirty="0" smtClean="0"/>
              <a:t>amplification: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14607" y="1631123"/>
            <a:ext cx="84736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The process begins with </a:t>
            </a:r>
            <a:r>
              <a:rPr lang="en-US" sz="2000" b="1" dirty="0" smtClean="0"/>
              <a:t>purified DNA</a:t>
            </a:r>
            <a:r>
              <a:rPr lang="en-US" sz="2000" dirty="0" smtClean="0"/>
              <a:t> (</a:t>
            </a:r>
            <a:r>
              <a:rPr lang="en-US" sz="2000" dirty="0" err="1" smtClean="0"/>
              <a:t>cDNA</a:t>
            </a:r>
            <a:r>
              <a:rPr lang="en-US" sz="2000" dirty="0" smtClean="0"/>
              <a:t> when analyzing RNA).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The DNA gets chopped up into smaller pieces and given </a:t>
            </a:r>
            <a:r>
              <a:rPr lang="en-US" sz="2000" b="1" dirty="0" smtClean="0"/>
              <a:t>adapters</a:t>
            </a:r>
            <a:r>
              <a:rPr lang="en-US" sz="2000" dirty="0" smtClean="0"/>
              <a:t>, indices, and other kinds of molecular modifications that act as reference points during amplification, sequencing, and analysis. 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The modified DNA is loaded onto a specialized chip (“</a:t>
            </a:r>
            <a:r>
              <a:rPr lang="en-US" sz="2000" b="1" dirty="0" smtClean="0"/>
              <a:t> </a:t>
            </a:r>
            <a:r>
              <a:rPr lang="en-US" sz="2000" dirty="0" smtClean="0"/>
              <a:t>”) where amplification and sequencing will take place. 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Along the bottom of the chip are hundreds of thousands of oligonucleotides (short, synthetic pieces of DNA). 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They are anchored to the chip and able to grab DNA fragments that have complementary sequences. Once the fragments have attached, a phase called </a:t>
            </a:r>
            <a:r>
              <a:rPr lang="en-US" sz="2000" b="1" dirty="0" smtClean="0"/>
              <a:t>cluster generation</a:t>
            </a:r>
            <a:r>
              <a:rPr lang="en-US" sz="2000" dirty="0" smtClean="0"/>
              <a:t> begins. This step makes about a thousand copies of each fragment of DNA.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77599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91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Cluster generation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493" y="1569532"/>
            <a:ext cx="6549953" cy="517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94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91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Cluster generation</a:t>
            </a:r>
            <a:endParaRPr lang="en-US" sz="4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1670"/>
            <a:ext cx="9144000" cy="427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918"/>
            <a:ext cx="8229600" cy="972785"/>
          </a:xfrm>
        </p:spPr>
        <p:txBody>
          <a:bodyPr>
            <a:normAutofit/>
          </a:bodyPr>
          <a:lstStyle/>
          <a:p>
            <a:r>
              <a:rPr lang="en-US" b="1" i="1" dirty="0" err="1" smtClean="0"/>
              <a:t>Illumina</a:t>
            </a:r>
            <a:r>
              <a:rPr lang="en-US" b="1" i="1" dirty="0" smtClean="0"/>
              <a:t> </a:t>
            </a:r>
            <a:r>
              <a:rPr lang="en-US" b="1" dirty="0" smtClean="0"/>
              <a:t>sequencing: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2058" y="1211543"/>
            <a:ext cx="477398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/>
              <a:t>P</a:t>
            </a:r>
            <a:r>
              <a:rPr lang="en-US" sz="2000" dirty="0" smtClean="0"/>
              <a:t>rimers and </a:t>
            </a:r>
            <a:r>
              <a:rPr lang="en-US" sz="2000" b="1" dirty="0" smtClean="0"/>
              <a:t>modified nucleotides</a:t>
            </a:r>
            <a:r>
              <a:rPr lang="en-US" sz="2000" dirty="0" smtClean="0"/>
              <a:t> enter the chip. These nucleotides have reversible 3' blockers that force the polymerase to add on only one nucleotide at a time as well as fluorescent tags. 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After each round of synthesis, a </a:t>
            </a:r>
            <a:r>
              <a:rPr lang="en-US" sz="2000" b="1" dirty="0" smtClean="0"/>
              <a:t>camera takes a picture</a:t>
            </a:r>
            <a:r>
              <a:rPr lang="en-US" sz="2000" dirty="0" smtClean="0"/>
              <a:t> of the chip. A computer determines what base was added by the wavelength of the fluorescent tag and records it for every spot on the chip. 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After each round, non-incorporated molecules are washed away. A chemical </a:t>
            </a:r>
            <a:r>
              <a:rPr lang="en-US" sz="2000" b="1" dirty="0" err="1" smtClean="0"/>
              <a:t>deblocking</a:t>
            </a:r>
            <a:r>
              <a:rPr lang="en-US" sz="2000" dirty="0" smtClean="0"/>
              <a:t> step is then used in the removal of the 3’ terminal blocking group and the dye in a single step.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764" y="1406189"/>
            <a:ext cx="4117251" cy="538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53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918"/>
            <a:ext cx="8229600" cy="972785"/>
          </a:xfrm>
        </p:spPr>
        <p:txBody>
          <a:bodyPr>
            <a:normAutofit/>
          </a:bodyPr>
          <a:lstStyle/>
          <a:p>
            <a:r>
              <a:rPr lang="en-US" b="1" i="1" dirty="0" err="1" smtClean="0"/>
              <a:t>Illumina</a:t>
            </a:r>
            <a:r>
              <a:rPr lang="en-US" b="1" i="1" dirty="0" smtClean="0"/>
              <a:t> </a:t>
            </a:r>
            <a:r>
              <a:rPr lang="en-US" b="1" dirty="0" smtClean="0"/>
              <a:t>sequencing:</a:t>
            </a:r>
            <a:endParaRPr lang="en-US" sz="4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3147"/>
          <a:stretch/>
        </p:blipFill>
        <p:spPr>
          <a:xfrm>
            <a:off x="113400" y="1981200"/>
            <a:ext cx="8856257" cy="28942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5964957"/>
            <a:ext cx="7800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Massive image processing to generate the sequence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670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1"/>
            <a:ext cx="8686800" cy="189098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i="1" dirty="0" smtClean="0"/>
              <a:t>Bioinformatics for Genomics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b="1" dirty="0" smtClean="0"/>
              <a:t>Overview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232877" y="3120276"/>
            <a:ext cx="69739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March 23	Lecture </a:t>
            </a:r>
            <a:r>
              <a:rPr lang="en-US" sz="3200" dirty="0"/>
              <a:t>1: </a:t>
            </a:r>
            <a:r>
              <a:rPr lang="en-US" sz="3200" dirty="0" smtClean="0"/>
              <a:t>	RNA</a:t>
            </a:r>
            <a:r>
              <a:rPr lang="en-US" sz="3200" dirty="0"/>
              <a:t>-</a:t>
            </a:r>
            <a:r>
              <a:rPr lang="en-US" sz="3200" dirty="0" err="1"/>
              <a:t>seq</a:t>
            </a:r>
            <a:r>
              <a:rPr lang="en-US" sz="3200" dirty="0"/>
              <a:t> &amp; </a:t>
            </a:r>
            <a:r>
              <a:rPr lang="en-US" sz="3200" dirty="0" smtClean="0"/>
              <a:t>DE</a:t>
            </a:r>
          </a:p>
          <a:p>
            <a:r>
              <a:rPr lang="en-US" sz="3200" dirty="0" smtClean="0"/>
              <a:t>March 24	Lecture </a:t>
            </a:r>
            <a:r>
              <a:rPr lang="en-US" sz="3200" dirty="0"/>
              <a:t>2: </a:t>
            </a:r>
            <a:r>
              <a:rPr lang="en-US" sz="3200" dirty="0" smtClean="0"/>
              <a:t> Clustering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March 30	Lecture </a:t>
            </a:r>
            <a:r>
              <a:rPr lang="en-US" sz="3200" dirty="0"/>
              <a:t>3</a:t>
            </a:r>
            <a:r>
              <a:rPr lang="en-US" sz="3200" dirty="0" smtClean="0"/>
              <a:t>:	</a:t>
            </a:r>
            <a:r>
              <a:rPr lang="en-US" sz="3200" dirty="0" err="1" smtClean="0"/>
              <a:t>Biclustering</a:t>
            </a:r>
            <a:endParaRPr lang="en-US" sz="3200" dirty="0" smtClean="0"/>
          </a:p>
          <a:p>
            <a:r>
              <a:rPr lang="en-US" sz="3200" dirty="0"/>
              <a:t>March </a:t>
            </a:r>
            <a:r>
              <a:rPr lang="en-US" sz="3200" dirty="0" smtClean="0"/>
              <a:t>31</a:t>
            </a:r>
            <a:r>
              <a:rPr lang="en-US" sz="3200" dirty="0"/>
              <a:t>	Lecture </a:t>
            </a:r>
            <a:r>
              <a:rPr lang="en-US" sz="3200" dirty="0" smtClean="0"/>
              <a:t>4:</a:t>
            </a:r>
            <a:r>
              <a:rPr lang="en-US" sz="3200" dirty="0"/>
              <a:t>	</a:t>
            </a:r>
            <a:r>
              <a:rPr lang="en-US" sz="3200" dirty="0" smtClean="0"/>
              <a:t>CHIP-</a:t>
            </a:r>
            <a:r>
              <a:rPr lang="en-US" sz="3200" dirty="0" err="1" smtClean="0"/>
              <a:t>seq</a:t>
            </a:r>
            <a:r>
              <a:rPr lang="en-US" sz="3200" dirty="0" smtClean="0"/>
              <a:t> &amp; </a:t>
            </a:r>
            <a:r>
              <a:rPr lang="en-US" sz="3200" dirty="0" err="1" smtClean="0"/>
              <a:t>HiC</a:t>
            </a:r>
            <a:r>
              <a:rPr lang="en-US" sz="3200" dirty="0" smtClean="0"/>
              <a:t> </a:t>
            </a:r>
          </a:p>
          <a:p>
            <a:r>
              <a:rPr lang="en-US" sz="3200" dirty="0" smtClean="0"/>
              <a:t>April 1		Lecture 5:	Networks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273" y="0"/>
            <a:ext cx="1591727" cy="171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76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918"/>
            <a:ext cx="8229600" cy="972785"/>
          </a:xfrm>
        </p:spPr>
        <p:txBody>
          <a:bodyPr>
            <a:normAutofit/>
          </a:bodyPr>
          <a:lstStyle/>
          <a:p>
            <a:r>
              <a:rPr lang="en-US" b="1" i="1" dirty="0" err="1" smtClean="0"/>
              <a:t>Illumina</a:t>
            </a:r>
            <a:r>
              <a:rPr lang="en-US" b="1" i="1" dirty="0" smtClean="0"/>
              <a:t> </a:t>
            </a:r>
            <a:r>
              <a:rPr lang="en-US" b="1" dirty="0" smtClean="0"/>
              <a:t>short reads analysis:</a:t>
            </a:r>
            <a:endParaRPr 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60" y="1145363"/>
            <a:ext cx="7635828" cy="572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83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918"/>
            <a:ext cx="8229600" cy="1154228"/>
          </a:xfrm>
        </p:spPr>
        <p:txBody>
          <a:bodyPr>
            <a:normAutofit/>
          </a:bodyPr>
          <a:lstStyle/>
          <a:p>
            <a:r>
              <a:rPr lang="en-US" b="1" dirty="0" smtClean="0"/>
              <a:t>Detecting splice variants:</a:t>
            </a:r>
            <a:endParaRPr lang="en-US" sz="4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556"/>
            <a:ext cx="9144000" cy="49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31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600"/>
            <a:ext cx="9144000" cy="586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26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7700"/>
            <a:ext cx="9144000" cy="554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29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"/>
            <a:ext cx="9144000" cy="671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1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83" y="126999"/>
            <a:ext cx="5461217" cy="6552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893" y="127001"/>
            <a:ext cx="4432627" cy="2726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894" y="3435498"/>
            <a:ext cx="3003873" cy="324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47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2"/>
            <a:ext cx="8229600" cy="1122682"/>
          </a:xfrm>
        </p:spPr>
        <p:txBody>
          <a:bodyPr/>
          <a:lstStyle/>
          <a:p>
            <a:r>
              <a:rPr lang="en-US" b="1" dirty="0" err="1" smtClean="0"/>
              <a:t>RNAseq</a:t>
            </a:r>
            <a:r>
              <a:rPr lang="en-US" b="1" dirty="0" smtClean="0"/>
              <a:t> </a:t>
            </a:r>
            <a:r>
              <a:rPr lang="en-US" b="1" dirty="0" err="1" smtClean="0"/>
              <a:t>vs</a:t>
            </a:r>
            <a:r>
              <a:rPr lang="en-US" b="1" dirty="0" smtClean="0"/>
              <a:t> microarrays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9641"/>
            <a:ext cx="9144000" cy="584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4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 is RNA-</a:t>
            </a:r>
            <a:r>
              <a:rPr lang="en-US" b="1" dirty="0" err="1" smtClean="0"/>
              <a:t>seq</a:t>
            </a:r>
            <a:r>
              <a:rPr lang="en-US" b="1" dirty="0" smtClean="0"/>
              <a:t> good for?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433" y="1757734"/>
            <a:ext cx="8776879" cy="47766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RNA-</a:t>
            </a:r>
            <a:r>
              <a:rPr lang="en-US" dirty="0" err="1" smtClean="0"/>
              <a:t>seq</a:t>
            </a:r>
            <a:r>
              <a:rPr lang="en-US" dirty="0" smtClean="0"/>
              <a:t> uses NGS to reveal the presence and quantity of RNA in a biological sample at a given moment:</a:t>
            </a:r>
          </a:p>
          <a:p>
            <a:r>
              <a:rPr lang="en-US" dirty="0" smtClean="0"/>
              <a:t>quantifies mRNA, as well as long-non-coding RNA</a:t>
            </a:r>
          </a:p>
          <a:p>
            <a:r>
              <a:rPr lang="en-US" dirty="0" smtClean="0"/>
              <a:t>can quantify </a:t>
            </a:r>
            <a:r>
              <a:rPr lang="en-US" i="1" dirty="0" smtClean="0"/>
              <a:t>de-novo </a:t>
            </a:r>
            <a:r>
              <a:rPr lang="en-US" dirty="0" smtClean="0"/>
              <a:t>transcripts</a:t>
            </a:r>
          </a:p>
          <a:p>
            <a:r>
              <a:rPr lang="en-US" dirty="0" smtClean="0"/>
              <a:t>facilitates the ability to look at alternative gene spliced transcripts</a:t>
            </a:r>
          </a:p>
          <a:p>
            <a:r>
              <a:rPr lang="en-US" dirty="0" smtClean="0"/>
              <a:t>can quantify small RNA, such as </a:t>
            </a:r>
            <a:r>
              <a:rPr lang="en-US" dirty="0" err="1" smtClean="0"/>
              <a:t>miRNA</a:t>
            </a:r>
            <a:r>
              <a:rPr lang="en-US" dirty="0" smtClean="0"/>
              <a:t>, </a:t>
            </a:r>
            <a:r>
              <a:rPr lang="en-US" dirty="0" err="1" smtClean="0"/>
              <a:t>tRNA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145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98153" y="3118560"/>
            <a:ext cx="2748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Applications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06877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812" y="1542270"/>
            <a:ext cx="8425988" cy="173750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sz="2400" b="1" dirty="0" smtClean="0">
                <a:solidFill>
                  <a:schemeClr val="tx2"/>
                </a:solidFill>
              </a:rPr>
              <a:t>What is the </a:t>
            </a:r>
            <a:r>
              <a:rPr lang="en-US" sz="2400" b="1" i="1" dirty="0" smtClean="0">
                <a:solidFill>
                  <a:schemeClr val="tx2"/>
                </a:solidFill>
              </a:rPr>
              <a:t>genome-wide</a:t>
            </a:r>
            <a:r>
              <a:rPr lang="en-US" sz="2400" b="1" dirty="0" smtClean="0">
                <a:solidFill>
                  <a:schemeClr val="tx2"/>
                </a:solidFill>
              </a:rPr>
              <a:t> response of the </a:t>
            </a:r>
            <a:r>
              <a:rPr lang="en-US" sz="2400" b="1" dirty="0" err="1" smtClean="0">
                <a:solidFill>
                  <a:schemeClr val="tx2"/>
                </a:solidFill>
              </a:rPr>
              <a:t>transcriptome</a:t>
            </a:r>
            <a:r>
              <a:rPr lang="en-US" sz="2400" b="1" dirty="0" smtClean="0">
                <a:solidFill>
                  <a:schemeClr val="tx2"/>
                </a:solidFill>
              </a:rPr>
              <a:t> when challenge with  some “test” as compared to a “control”?</a:t>
            </a:r>
          </a:p>
          <a:p>
            <a:pPr marL="0" indent="0">
              <a:lnSpc>
                <a:spcPct val="90000"/>
              </a:lnSpc>
              <a:spcBef>
                <a:spcPct val="50000"/>
              </a:spcBef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0" indent="0"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When using microarrays this could be done in a single experiment: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60400" y="3858017"/>
            <a:ext cx="7721600" cy="2862262"/>
            <a:chOff x="660400" y="1862138"/>
            <a:chExt cx="7721600" cy="2862262"/>
          </a:xfrm>
        </p:grpSpPr>
        <p:pic>
          <p:nvPicPr>
            <p:cNvPr id="25604" name="Picture 4" descr="cDNA experime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1" t="21452" b="31023"/>
            <a:stretch>
              <a:fillRect/>
            </a:stretch>
          </p:blipFill>
          <p:spPr bwMode="auto">
            <a:xfrm>
              <a:off x="660400" y="1905000"/>
              <a:ext cx="7010400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5" name="Picture 5" descr="GenomeChipSmall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2750" y="1862138"/>
              <a:ext cx="2889250" cy="2862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3717925" y="6025574"/>
            <a:ext cx="606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charset="0"/>
              </a:rPr>
              <a:t>test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3565525" y="4156075"/>
            <a:ext cx="1046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Times New Roman" charset="0"/>
              </a:rPr>
              <a:t>control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Differential gene expression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588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3633" y="151348"/>
            <a:ext cx="6259250" cy="991658"/>
          </a:xfrm>
        </p:spPr>
        <p:txBody>
          <a:bodyPr>
            <a:normAutofit/>
          </a:bodyPr>
          <a:lstStyle/>
          <a:p>
            <a:r>
              <a:rPr lang="en-US" dirty="0" smtClean="0"/>
              <a:t>What will you learn?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5313"/>
          <a:stretch/>
        </p:blipFill>
        <p:spPr>
          <a:xfrm>
            <a:off x="39881" y="6003356"/>
            <a:ext cx="9091290" cy="867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201" y="2167885"/>
            <a:ext cx="1964434" cy="148801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855" y="1418162"/>
            <a:ext cx="7435418" cy="4893057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GB" sz="4400" b="1" dirty="0">
                <a:solidFill>
                  <a:schemeClr val="tx1"/>
                </a:solidFill>
              </a:rPr>
              <a:t>Analysis of gene expression data </a:t>
            </a:r>
          </a:p>
          <a:p>
            <a:pPr marL="457200" indent="-457200" algn="l">
              <a:buFont typeface="Wingdings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What information do you get from </a:t>
            </a:r>
            <a:r>
              <a:rPr lang="en-GB" b="1" dirty="0" smtClean="0">
                <a:solidFill>
                  <a:schemeClr val="tx1"/>
                </a:solidFill>
              </a:rPr>
              <a:t>RNA-</a:t>
            </a:r>
            <a:r>
              <a:rPr lang="en-GB" b="1" dirty="0" err="1" smtClean="0">
                <a:solidFill>
                  <a:schemeClr val="tx1"/>
                </a:solidFill>
              </a:rPr>
              <a:t>seq</a:t>
            </a:r>
            <a:r>
              <a:rPr lang="en-GB" dirty="0" smtClean="0">
                <a:solidFill>
                  <a:schemeClr val="tx1"/>
                </a:solidFill>
              </a:rPr>
              <a:t>?</a:t>
            </a:r>
          </a:p>
          <a:p>
            <a:pPr marL="457200" indent="-457200" algn="l">
              <a:buFont typeface="Wingdings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How to do a </a:t>
            </a:r>
            <a:r>
              <a:rPr lang="en-GB" dirty="0">
                <a:solidFill>
                  <a:schemeClr val="tx1"/>
                </a:solidFill>
              </a:rPr>
              <a:t>simple </a:t>
            </a:r>
            <a:r>
              <a:rPr lang="en-GB" b="1" dirty="0">
                <a:solidFill>
                  <a:schemeClr val="tx1"/>
                </a:solidFill>
              </a:rPr>
              <a:t>differential expression </a:t>
            </a:r>
            <a:r>
              <a:rPr lang="en-GB" b="1" dirty="0" smtClean="0">
                <a:solidFill>
                  <a:schemeClr val="tx1"/>
                </a:solidFill>
              </a:rPr>
              <a:t>analysis</a:t>
            </a:r>
            <a:r>
              <a:rPr lang="en-GB" dirty="0" smtClean="0">
                <a:solidFill>
                  <a:schemeClr val="tx1"/>
                </a:solidFill>
              </a:rPr>
              <a:t>? </a:t>
            </a:r>
          </a:p>
          <a:p>
            <a:pPr marL="457200" indent="-457200" algn="l">
              <a:buFont typeface="Wingdings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How to correct for </a:t>
            </a:r>
            <a:r>
              <a:rPr lang="en-GB" b="1" dirty="0">
                <a:solidFill>
                  <a:schemeClr val="tx1"/>
                </a:solidFill>
              </a:rPr>
              <a:t>multiple </a:t>
            </a:r>
            <a:r>
              <a:rPr lang="en-GB" b="1" dirty="0" smtClean="0">
                <a:solidFill>
                  <a:schemeClr val="tx1"/>
                </a:solidFill>
              </a:rPr>
              <a:t>hypotheses testing</a:t>
            </a:r>
            <a:r>
              <a:rPr lang="en-GB" dirty="0" smtClean="0">
                <a:solidFill>
                  <a:schemeClr val="tx1"/>
                </a:solidFill>
              </a:rPr>
              <a:t>?</a:t>
            </a:r>
            <a:endParaRPr lang="en-GB" dirty="0">
              <a:solidFill>
                <a:schemeClr val="tx1"/>
              </a:solidFill>
            </a:endParaRPr>
          </a:p>
          <a:p>
            <a:pPr marL="457200" indent="-457200" algn="l">
              <a:buFont typeface="Wingdings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How do use some standard tools for large</a:t>
            </a:r>
            <a:r>
              <a:rPr lang="en-GB" dirty="0">
                <a:solidFill>
                  <a:schemeClr val="tx1"/>
                </a:solidFill>
              </a:rPr>
              <a:t>-scale data analysis </a:t>
            </a:r>
            <a:r>
              <a:rPr lang="en-GB" b="1" dirty="0">
                <a:solidFill>
                  <a:schemeClr val="tx1"/>
                </a:solidFill>
              </a:rPr>
              <a:t>(PCA, SVD, clusteri</a:t>
            </a:r>
            <a:r>
              <a:rPr lang="en-GB" dirty="0">
                <a:solidFill>
                  <a:schemeClr val="tx1"/>
                </a:solidFill>
              </a:rPr>
              <a:t>ng</a:t>
            </a:r>
            <a:r>
              <a:rPr lang="en-GB" dirty="0" smtClean="0">
                <a:solidFill>
                  <a:schemeClr val="tx1"/>
                </a:solidFill>
              </a:rPr>
              <a:t>)?</a:t>
            </a:r>
            <a:endParaRPr lang="en-GB" dirty="0">
              <a:solidFill>
                <a:schemeClr val="tx1"/>
              </a:solidFill>
            </a:endParaRPr>
          </a:p>
          <a:p>
            <a:pPr marL="457200" indent="-457200" algn="l">
              <a:buFont typeface="Wingdings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How to perform </a:t>
            </a:r>
            <a:r>
              <a:rPr lang="en-GB" b="1" dirty="0" smtClean="0">
                <a:solidFill>
                  <a:schemeClr val="tx1"/>
                </a:solidFill>
              </a:rPr>
              <a:t>functional </a:t>
            </a:r>
            <a:r>
              <a:rPr lang="en-GB" b="1" dirty="0">
                <a:solidFill>
                  <a:schemeClr val="tx1"/>
                </a:solidFill>
              </a:rPr>
              <a:t>enrichment analysis </a:t>
            </a:r>
            <a:r>
              <a:rPr lang="en-GB" dirty="0" smtClean="0">
                <a:solidFill>
                  <a:schemeClr val="tx1"/>
                </a:solidFill>
              </a:rPr>
              <a:t>(given known gene sets)?</a:t>
            </a:r>
            <a:endParaRPr lang="en-GB" dirty="0">
              <a:solidFill>
                <a:schemeClr val="tx1"/>
              </a:solidFill>
            </a:endParaRPr>
          </a:p>
          <a:p>
            <a:pPr algn="l"/>
            <a:r>
              <a:rPr lang="en-GB" dirty="0">
                <a:solidFill>
                  <a:schemeClr val="tx1"/>
                </a:solidFill>
              </a:rPr>
              <a:t> </a:t>
            </a:r>
          </a:p>
          <a:p>
            <a:pPr algn="l"/>
            <a:r>
              <a:rPr lang="en-GB" sz="4400" b="1" dirty="0" smtClean="0">
                <a:solidFill>
                  <a:schemeClr val="tx1"/>
                </a:solidFill>
              </a:rPr>
              <a:t>Analysis </a:t>
            </a:r>
            <a:r>
              <a:rPr lang="en-GB" sz="4400" b="1" dirty="0">
                <a:solidFill>
                  <a:schemeClr val="tx1"/>
                </a:solidFill>
              </a:rPr>
              <a:t>of epigenetic data and integrative </a:t>
            </a:r>
            <a:r>
              <a:rPr lang="en-GB" sz="4400" b="1" dirty="0" smtClean="0">
                <a:solidFill>
                  <a:schemeClr val="tx1"/>
                </a:solidFill>
              </a:rPr>
              <a:t>analysis</a:t>
            </a:r>
            <a:endParaRPr lang="en-GB" sz="3600" dirty="0">
              <a:solidFill>
                <a:schemeClr val="tx1"/>
              </a:solidFill>
            </a:endParaRPr>
          </a:p>
          <a:p>
            <a:pPr marL="457200" indent="-457200" algn="l">
              <a:buFont typeface="Wingdings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What </a:t>
            </a:r>
            <a:r>
              <a:rPr lang="en-GB" dirty="0">
                <a:solidFill>
                  <a:schemeClr val="tx1"/>
                </a:solidFill>
              </a:rPr>
              <a:t>information do you get from </a:t>
            </a:r>
            <a:r>
              <a:rPr lang="en-GB" b="1" dirty="0">
                <a:solidFill>
                  <a:schemeClr val="tx1"/>
                </a:solidFill>
              </a:rPr>
              <a:t>CHIP-</a:t>
            </a:r>
            <a:r>
              <a:rPr lang="en-GB" b="1" dirty="0" err="1">
                <a:solidFill>
                  <a:schemeClr val="tx1"/>
                </a:solidFill>
              </a:rPr>
              <a:t>seq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(and similar techniques</a:t>
            </a:r>
            <a:r>
              <a:rPr lang="en-GB" dirty="0" smtClean="0">
                <a:solidFill>
                  <a:schemeClr val="tx1"/>
                </a:solidFill>
              </a:rPr>
              <a:t>)?</a:t>
            </a:r>
          </a:p>
          <a:p>
            <a:pPr marL="457200" indent="-457200" algn="l">
              <a:buFont typeface="Wingdings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What do you learn from </a:t>
            </a:r>
            <a:r>
              <a:rPr lang="en-GB" b="1" dirty="0" err="1" smtClean="0">
                <a:solidFill>
                  <a:schemeClr val="tx1"/>
                </a:solidFill>
              </a:rPr>
              <a:t>HiC</a:t>
            </a:r>
            <a:r>
              <a:rPr lang="en-GB" b="1" dirty="0" smtClean="0">
                <a:solidFill>
                  <a:schemeClr val="tx1"/>
                </a:solidFill>
              </a:rPr>
              <a:t> </a:t>
            </a:r>
            <a:r>
              <a:rPr lang="en-GB" b="1" dirty="0">
                <a:solidFill>
                  <a:schemeClr val="tx1"/>
                </a:solidFill>
              </a:rPr>
              <a:t>data </a:t>
            </a:r>
            <a:r>
              <a:rPr lang="en-GB" dirty="0" smtClean="0">
                <a:solidFill>
                  <a:schemeClr val="tx1"/>
                </a:solidFill>
              </a:rPr>
              <a:t>on chromatin structure?</a:t>
            </a:r>
            <a:endParaRPr lang="en-GB" dirty="0">
              <a:solidFill>
                <a:schemeClr val="tx1"/>
              </a:solidFill>
            </a:endParaRPr>
          </a:p>
          <a:p>
            <a:pPr marL="457200" indent="-457200" algn="l">
              <a:buFont typeface="Wingdings" charset="2"/>
              <a:buChar char="Ø"/>
            </a:pPr>
            <a:r>
              <a:rPr lang="en-GB" dirty="0" smtClean="0">
                <a:solidFill>
                  <a:schemeClr val="tx1"/>
                </a:solidFill>
              </a:rPr>
              <a:t>How to </a:t>
            </a:r>
            <a:r>
              <a:rPr lang="en-GB" b="1" dirty="0" smtClean="0">
                <a:solidFill>
                  <a:schemeClr val="tx1"/>
                </a:solidFill>
              </a:rPr>
              <a:t>perform </a:t>
            </a:r>
            <a:r>
              <a:rPr lang="en-GB" b="1" dirty="0">
                <a:solidFill>
                  <a:schemeClr val="tx1"/>
                </a:solidFill>
              </a:rPr>
              <a:t>integrative analysis </a:t>
            </a:r>
            <a:r>
              <a:rPr lang="en-GB" dirty="0">
                <a:solidFill>
                  <a:schemeClr val="tx1"/>
                </a:solidFill>
              </a:rPr>
              <a:t>with gene expression </a:t>
            </a:r>
            <a:r>
              <a:rPr lang="en-GB" dirty="0" smtClean="0">
                <a:solidFill>
                  <a:schemeClr val="tx1"/>
                </a:solidFill>
              </a:rPr>
              <a:t>data?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001" y="4200335"/>
            <a:ext cx="2398999" cy="160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27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1434" y="274637"/>
            <a:ext cx="8505366" cy="157381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Better experimental design: Replicates for both test (T) and control (C) group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1614"/>
          <a:stretch/>
        </p:blipFill>
        <p:spPr>
          <a:xfrm>
            <a:off x="0" y="2472169"/>
            <a:ext cx="9144000" cy="2189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152" y="6089700"/>
            <a:ext cx="8590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Which genes are expressed differently in the two groups?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919291" y="474510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81048" y="4748331"/>
            <a:ext cx="883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2239127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4191000" y="2109788"/>
            <a:ext cx="20574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381000" y="762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4400" dirty="0">
              <a:solidFill>
                <a:schemeClr val="accent2"/>
              </a:solidFill>
              <a:latin typeface="Comic Sans MS" charset="0"/>
            </a:endParaRP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0" y="5691188"/>
            <a:ext cx="91440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i="1"/>
              <a:t>t</a:t>
            </a:r>
            <a:r>
              <a:rPr lang="en-US" sz="2400" b="1"/>
              <a:t>-statistic: difference between means in units of average error</a:t>
            </a:r>
            <a:br>
              <a:rPr lang="en-US" sz="2400" b="1"/>
            </a:br>
            <a:r>
              <a:rPr lang="en-US"/>
              <a:t>Significance can be translated into </a:t>
            </a:r>
            <a:r>
              <a:rPr lang="en-US" i="1"/>
              <a:t>p</a:t>
            </a:r>
            <a:r>
              <a:rPr lang="en-US"/>
              <a:t>-value (probability) assuming normal distributions</a:t>
            </a: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3276600" y="6400800"/>
            <a:ext cx="586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2"/>
                </a:solidFill>
                <a:latin typeface="Times New Roman" charset="0"/>
              </a:rPr>
              <a:t>http://www.physics.csbsju.edu/stats/t-test.html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93133" y="260825"/>
            <a:ext cx="5950667" cy="1034575"/>
          </a:xfrm>
          <a:prstGeom prst="rect">
            <a:avLst/>
          </a:prstGeom>
        </p:spPr>
        <p:txBody>
          <a:bodyPr>
            <a:normAutofit fontScale="97500"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Simplest approach: t-test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954" y="1045137"/>
            <a:ext cx="6671959" cy="45348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03838" y="6123721"/>
            <a:ext cx="2914287" cy="277079"/>
          </a:xfrm>
          <a:prstGeom prst="rect">
            <a:avLst/>
          </a:prstGeom>
          <a:solidFill>
            <a:schemeClr val="accent6">
              <a:alpha val="37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9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381000" y="3048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6000">
              <a:solidFill>
                <a:schemeClr val="tx2"/>
              </a:solidFill>
            </a:endParaRPr>
          </a:p>
        </p:txBody>
      </p:sp>
      <p:pic>
        <p:nvPicPr>
          <p:cNvPr id="46083" name="Picture 3" descr="stat_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56" y="1697285"/>
            <a:ext cx="679172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118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4400" dirty="0" smtClean="0">
                <a:latin typeface="+mj-lt"/>
                <a:ea typeface="+mj-ea"/>
                <a:cs typeface="+mj-cs"/>
              </a:rPr>
              <a:t>Same difference in mean, </a:t>
            </a:r>
          </a:p>
          <a:p>
            <a:pPr algn="ctr"/>
            <a:r>
              <a:rPr lang="en-GB" sz="4400" dirty="0" smtClean="0">
                <a:latin typeface="+mj-lt"/>
                <a:ea typeface="+mj-ea"/>
                <a:cs typeface="+mj-cs"/>
              </a:rPr>
              <a:t>but different variance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21301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74" y="875224"/>
            <a:ext cx="7998697" cy="5935107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4300" dirty="0">
                <a:latin typeface="+mj-lt"/>
                <a:ea typeface="+mj-ea"/>
                <a:cs typeface="+mj-cs"/>
              </a:rPr>
              <a:t>Quantifying</a:t>
            </a:r>
            <a:r>
              <a:rPr lang="en-GB" sz="3600" dirty="0">
                <a:solidFill>
                  <a:schemeClr val="accent2"/>
                </a:solidFill>
                <a:latin typeface="Comic Sans MS" charset="0"/>
              </a:rPr>
              <a:t> </a:t>
            </a:r>
            <a:r>
              <a:rPr lang="en-GB" sz="4300" dirty="0">
                <a:latin typeface="+mj-lt"/>
                <a:ea typeface="+mj-ea"/>
                <a:cs typeface="+mj-cs"/>
              </a:rPr>
              <a:t>Significance</a:t>
            </a:r>
            <a:endParaRPr lang="en-US" sz="43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97108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4300" dirty="0" smtClean="0">
                <a:latin typeface="+mj-lt"/>
                <a:ea typeface="+mj-ea"/>
                <a:cs typeface="+mj-cs"/>
              </a:rPr>
              <a:t>T-test limitations </a:t>
            </a:r>
            <a:endParaRPr lang="en-US" sz="43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246" y="967731"/>
            <a:ext cx="8253381" cy="1779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2000" dirty="0" smtClean="0"/>
              <a:t>Assumption of normality is not fulfilled for small sets of tests and controls</a:t>
            </a:r>
            <a:br>
              <a:rPr lang="en-US" sz="2000" dirty="0" smtClean="0"/>
            </a:br>
            <a:r>
              <a:rPr lang="en-US" sz="2000" dirty="0" smtClean="0"/>
              <a:t>(One cannot estimate any distribution well based on small sample size.)</a:t>
            </a:r>
          </a:p>
          <a:p>
            <a:pPr>
              <a:lnSpc>
                <a:spcPct val="110000"/>
              </a:lnSpc>
            </a:pPr>
            <a:endParaRPr lang="en-US" sz="2000" dirty="0" smtClean="0"/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2000" dirty="0" smtClean="0"/>
              <a:t>Assumption of normality is usually not fulfilled for lowly expressed genes </a:t>
            </a:r>
            <a:br>
              <a:rPr lang="en-US" sz="2000" dirty="0" smtClean="0"/>
            </a:br>
            <a:r>
              <a:rPr lang="en-US" sz="2000" dirty="0" smtClean="0"/>
              <a:t>(Counts are discrete and follow Poisson or negative binomial distribution.)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21" y="3586872"/>
            <a:ext cx="8925523" cy="32183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219" y="3215643"/>
            <a:ext cx="6494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Possible workaround: Estimate p-values using permutation analysis: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591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801"/>
          <a:stretch/>
        </p:blipFill>
        <p:spPr>
          <a:xfrm>
            <a:off x="0" y="604239"/>
            <a:ext cx="9144000" cy="33787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923" y="3086230"/>
            <a:ext cx="1969430" cy="4722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82995"/>
            <a:ext cx="9144000" cy="28750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522" y="154225"/>
            <a:ext cx="90371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Tool of choice for RNA-</a:t>
            </a:r>
            <a:r>
              <a:rPr lang="en-US" sz="2600" dirty="0" err="1" smtClean="0"/>
              <a:t>seq</a:t>
            </a:r>
            <a:r>
              <a:rPr lang="en-US" sz="2600" dirty="0" smtClean="0"/>
              <a:t> differential expression analysis: </a:t>
            </a:r>
            <a:r>
              <a:rPr lang="en-US" sz="2600" dirty="0" err="1" smtClean="0"/>
              <a:t>EdgeR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0868738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607" y="1198880"/>
            <a:ext cx="86575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https://bioinformatics-core-shared-</a:t>
            </a:r>
            <a:r>
              <a:rPr lang="en-US" dirty="0" err="1" smtClean="0"/>
              <a:t>training.github.io</a:t>
            </a:r>
            <a:r>
              <a:rPr lang="en-US" dirty="0" smtClean="0"/>
              <a:t>/</a:t>
            </a:r>
            <a:r>
              <a:rPr lang="en-US" dirty="0" err="1" smtClean="0"/>
              <a:t>cruk-bioinf-sschool</a:t>
            </a:r>
            <a:r>
              <a:rPr lang="en-US" dirty="0" smtClean="0"/>
              <a:t>/Day3/</a:t>
            </a:r>
            <a:r>
              <a:rPr lang="en-US" dirty="0" err="1" smtClean="0"/>
              <a:t>rnaSeq_DE.pdf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81030" y="307262"/>
            <a:ext cx="2948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Let’s try it out!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7" y="1858339"/>
            <a:ext cx="9144000" cy="4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29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/>
              <a:t>Genetics and Genome Evolution (GGE)</a:t>
            </a:r>
            <a:br>
              <a:rPr lang="en-US" sz="3600" b="1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i="1" dirty="0" smtClean="0"/>
              <a:t>Bioinformatics for Genomics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sz="3600" dirty="0" smtClean="0"/>
              <a:t>Lecture 1: </a:t>
            </a:r>
            <a:br>
              <a:rPr lang="en-US" sz="3600" dirty="0" smtClean="0"/>
            </a:br>
            <a:r>
              <a:rPr lang="en-US" dirty="0" smtClean="0"/>
              <a:t>RNA-</a:t>
            </a:r>
            <a:r>
              <a:rPr lang="en-US" dirty="0" err="1" smtClean="0"/>
              <a:t>seq</a:t>
            </a:r>
            <a:r>
              <a:rPr lang="en-US" dirty="0" smtClean="0"/>
              <a:t> &amp; 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29200"/>
            <a:ext cx="64008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Sven Bergmann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Department of Computational Biology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Sven.Bergmann@unil.ch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3345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152079" y="4330692"/>
            <a:ext cx="4899341" cy="2410578"/>
            <a:chOff x="152079" y="4740550"/>
            <a:chExt cx="4899341" cy="2000720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2"/>
            <a:srcRect l="4381" b="11508"/>
            <a:stretch/>
          </p:blipFill>
          <p:spPr>
            <a:xfrm>
              <a:off x="152079" y="4740550"/>
              <a:ext cx="4899341" cy="2000720"/>
            </a:xfrm>
            <a:prstGeom prst="rect">
              <a:avLst/>
            </a:prstGeom>
          </p:spPr>
        </p:pic>
        <p:sp>
          <p:nvSpPr>
            <p:cNvPr id="75" name="Rectangle 74"/>
            <p:cNvSpPr/>
            <p:nvPr/>
          </p:nvSpPr>
          <p:spPr>
            <a:xfrm>
              <a:off x="354498" y="4896890"/>
              <a:ext cx="1302218" cy="494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714" y="1023168"/>
            <a:ext cx="2050832" cy="17731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t="6584" r="48504"/>
          <a:stretch/>
        </p:blipFill>
        <p:spPr>
          <a:xfrm>
            <a:off x="6545381" y="4740549"/>
            <a:ext cx="2227386" cy="1992957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470120" y="2964389"/>
            <a:ext cx="2404962" cy="2116936"/>
            <a:chOff x="1411506" y="2336678"/>
            <a:chExt cx="2404962" cy="2116936"/>
          </a:xfrm>
        </p:grpSpPr>
        <p:pic>
          <p:nvPicPr>
            <p:cNvPr id="21" name="Picture 20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1"/>
            <a:stretch/>
          </p:blipFill>
          <p:spPr bwMode="auto">
            <a:xfrm>
              <a:off x="1411506" y="2748125"/>
              <a:ext cx="2404962" cy="1705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102" y="2336678"/>
              <a:ext cx="2053797" cy="375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35" name="Elbow Connector 34"/>
          <p:cNvCxnSpPr>
            <a:stCxn id="18" idx="2"/>
            <a:endCxn id="21" idx="1"/>
          </p:cNvCxnSpPr>
          <p:nvPr/>
        </p:nvCxnSpPr>
        <p:spPr>
          <a:xfrm rot="16200000" flipH="1">
            <a:off x="586442" y="3344903"/>
            <a:ext cx="1432298" cy="335057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19" idx="2"/>
            <a:endCxn id="21" idx="3"/>
          </p:cNvCxnSpPr>
          <p:nvPr/>
        </p:nvCxnSpPr>
        <p:spPr>
          <a:xfrm rot="5400000">
            <a:off x="3316457" y="3354908"/>
            <a:ext cx="1432298" cy="315048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672601" y="4552333"/>
            <a:ext cx="0" cy="365044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105512" y="1023168"/>
            <a:ext cx="2059101" cy="1773115"/>
            <a:chOff x="105512" y="252048"/>
            <a:chExt cx="2059101" cy="177311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5512" y="252048"/>
              <a:ext cx="2059101" cy="1773115"/>
            </a:xfrm>
            <a:prstGeom prst="rect">
              <a:avLst/>
            </a:prstGeom>
          </p:spPr>
        </p:pic>
        <p:pic>
          <p:nvPicPr>
            <p:cNvPr id="44" name="Picture 43" descr="CAD.jpe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10"/>
            <a:stretch/>
          </p:blipFill>
          <p:spPr>
            <a:xfrm>
              <a:off x="428051" y="514160"/>
              <a:ext cx="1447644" cy="992052"/>
            </a:xfrm>
            <a:prstGeom prst="rect">
              <a:avLst/>
            </a:prstGeom>
          </p:spPr>
        </p:pic>
      </p:grpSp>
      <p:cxnSp>
        <p:nvCxnSpPr>
          <p:cNvPr id="47" name="Straight Connector 46"/>
          <p:cNvCxnSpPr>
            <a:stCxn id="18" idx="3"/>
            <a:endCxn id="19" idx="1"/>
          </p:cNvCxnSpPr>
          <p:nvPr/>
        </p:nvCxnSpPr>
        <p:spPr>
          <a:xfrm>
            <a:off x="2164613" y="1909726"/>
            <a:ext cx="1000101" cy="0"/>
          </a:xfrm>
          <a:prstGeom prst="line">
            <a:avLst/>
          </a:prstGeom>
          <a:ln>
            <a:solidFill>
              <a:srgbClr val="E4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286005" y="1552664"/>
            <a:ext cx="82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  <a:latin typeface="Garamond"/>
                <a:cs typeface="Garamond"/>
              </a:rPr>
              <a:t>GWAS</a:t>
            </a:r>
            <a:endParaRPr lang="en-GB" b="1" dirty="0">
              <a:solidFill>
                <a:schemeClr val="accent6">
                  <a:lumMod val="75000"/>
                </a:schemeClr>
              </a:solidFill>
              <a:latin typeface="Garamond"/>
              <a:cs typeface="Garamond"/>
            </a:endParaRPr>
          </a:p>
        </p:txBody>
      </p:sp>
      <p:cxnSp>
        <p:nvCxnSpPr>
          <p:cNvPr id="51" name="Straight Arrow Connector 50"/>
          <p:cNvCxnSpPr>
            <a:stCxn id="19" idx="3"/>
          </p:cNvCxnSpPr>
          <p:nvPr/>
        </p:nvCxnSpPr>
        <p:spPr>
          <a:xfrm>
            <a:off x="5215546" y="1909726"/>
            <a:ext cx="994406" cy="0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5051420" y="5763846"/>
            <a:ext cx="1493961" cy="0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296815" y="5291973"/>
            <a:ext cx="95410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E46C0A"/>
                </a:solidFill>
                <a:latin typeface="Garamond"/>
                <a:cs typeface="Garamond"/>
              </a:rPr>
              <a:t>Genetic</a:t>
            </a:r>
          </a:p>
          <a:p>
            <a:pPr algn="ctr"/>
            <a:r>
              <a:rPr lang="en-GB" b="1" dirty="0" smtClean="0">
                <a:solidFill>
                  <a:srgbClr val="E46C0A"/>
                </a:solidFill>
                <a:latin typeface="Garamond"/>
                <a:cs typeface="Garamond"/>
              </a:rPr>
              <a:t>Risk</a:t>
            </a:r>
          </a:p>
          <a:p>
            <a:pPr algn="ctr"/>
            <a:r>
              <a:rPr lang="en-GB" b="1" dirty="0" smtClean="0">
                <a:solidFill>
                  <a:srgbClr val="E46C0A"/>
                </a:solidFill>
                <a:latin typeface="Garamond"/>
                <a:cs typeface="Garamond"/>
              </a:rPr>
              <a:t>Score</a:t>
            </a:r>
            <a:endParaRPr lang="en-GB" b="1" dirty="0">
              <a:solidFill>
                <a:srgbClr val="E46C0A"/>
              </a:solidFill>
              <a:latin typeface="Garamond"/>
              <a:cs typeface="Garamond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338456" y="1540885"/>
            <a:ext cx="634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E46C0A"/>
                </a:solidFill>
                <a:latin typeface="Garamond"/>
                <a:cs typeface="Garamond"/>
              </a:rPr>
              <a:t>PCA</a:t>
            </a:r>
            <a:endParaRPr lang="en-GB" b="1" dirty="0">
              <a:solidFill>
                <a:srgbClr val="E46C0A"/>
              </a:solidFill>
              <a:latin typeface="Garamond"/>
              <a:cs typeface="Garamond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2850" y="3132485"/>
            <a:ext cx="2316291" cy="1402643"/>
          </a:xfrm>
          <a:prstGeom prst="rect">
            <a:avLst/>
          </a:prstGeom>
        </p:spPr>
      </p:pic>
      <p:cxnSp>
        <p:nvCxnSpPr>
          <p:cNvPr id="61" name="Straight Arrow Connector 60"/>
          <p:cNvCxnSpPr/>
          <p:nvPr/>
        </p:nvCxnSpPr>
        <p:spPr>
          <a:xfrm flipV="1">
            <a:off x="4748060" y="4179334"/>
            <a:ext cx="1054861" cy="717556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4795786" y="4330692"/>
            <a:ext cx="10438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E46C0A"/>
                </a:solidFill>
                <a:latin typeface="Garamond"/>
                <a:cs typeface="Garamond"/>
              </a:rPr>
              <a:t>Network</a:t>
            </a:r>
            <a:endParaRPr lang="en-GB" b="1" dirty="0">
              <a:solidFill>
                <a:srgbClr val="E46C0A"/>
              </a:solidFill>
              <a:latin typeface="Garamond"/>
              <a:cs typeface="Garamond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/>
          <a:srcRect l="-1" t="14547" r="27940" b="7676"/>
          <a:stretch/>
        </p:blipFill>
        <p:spPr>
          <a:xfrm>
            <a:off x="6412351" y="769094"/>
            <a:ext cx="2616422" cy="2581005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1731427" y="151348"/>
            <a:ext cx="6128718" cy="75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Module on GWAS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"/>
            <a:ext cx="1358977" cy="102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73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What is gene expression?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76"/>
          <a:stretch/>
        </p:blipFill>
        <p:spPr>
          <a:xfrm>
            <a:off x="340191" y="2498835"/>
            <a:ext cx="8334633" cy="3251194"/>
          </a:xfrm>
          <a:prstGeom prst="rect">
            <a:avLst/>
          </a:prstGeom>
        </p:spPr>
      </p:pic>
      <p:sp>
        <p:nvSpPr>
          <p:cNvPr id="6" name="Parallelogram 5"/>
          <p:cNvSpPr/>
          <p:nvPr/>
        </p:nvSpPr>
        <p:spPr>
          <a:xfrm rot="15461878">
            <a:off x="1311207" y="3107748"/>
            <a:ext cx="2735410" cy="2020829"/>
          </a:xfrm>
          <a:prstGeom prst="parallelogram">
            <a:avLst>
              <a:gd name="adj" fmla="val 21154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2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Where is gene expression?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653" y="1592122"/>
            <a:ext cx="5624461" cy="46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56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b="1" dirty="0" smtClean="0"/>
              <a:t>How to measure gene expression?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8890" y="1600200"/>
            <a:ext cx="7087910" cy="501115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Northern Blot:		Single genes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RT-PCR:					Multiple genes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Microarrays:			Whole genomes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RNA-</a:t>
            </a:r>
            <a:r>
              <a:rPr lang="en-US" dirty="0" err="1" smtClean="0"/>
              <a:t>seq</a:t>
            </a:r>
            <a:r>
              <a:rPr lang="en-US" dirty="0" smtClean="0"/>
              <a:t>:				Whole genomes+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83" y="2075261"/>
            <a:ext cx="1066673" cy="853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83" y="3208757"/>
            <a:ext cx="1006505" cy="9622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85" y="4409196"/>
            <a:ext cx="1006504" cy="10013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284" y="5536324"/>
            <a:ext cx="1069229" cy="105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84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918"/>
            <a:ext cx="8229600" cy="1143000"/>
          </a:xfrm>
        </p:spPr>
        <p:txBody>
          <a:bodyPr>
            <a:normAutofit/>
          </a:bodyPr>
          <a:lstStyle/>
          <a:p>
            <a:pPr marL="0" indent="0"/>
            <a:r>
              <a:rPr lang="en-US" b="1" dirty="0" smtClean="0"/>
              <a:t>Microarrays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397"/>
            <a:ext cx="9144000" cy="541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19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1568</TotalTime>
  <Words>647</Words>
  <Application>Microsoft Macintosh PowerPoint</Application>
  <PresentationFormat>On-screen Show (4:3)</PresentationFormat>
  <Paragraphs>119</Paragraphs>
  <Slides>36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Genetics and Genome Evolution (GGE)  Bioinformatics for Genomics  Lecture series 2020</vt:lpstr>
      <vt:lpstr>Bioinformatics for Genomics  Overview</vt:lpstr>
      <vt:lpstr>What will you learn?</vt:lpstr>
      <vt:lpstr>Genetics and Genome Evolution (GGE)  Bioinformatics for Genomics  Lecture 1:  RNA-seq &amp; DE</vt:lpstr>
      <vt:lpstr>PowerPoint Presentation</vt:lpstr>
      <vt:lpstr>What is gene expression?</vt:lpstr>
      <vt:lpstr>Where is gene expression?</vt:lpstr>
      <vt:lpstr>How to measure gene expression?</vt:lpstr>
      <vt:lpstr>Microarrays</vt:lpstr>
      <vt:lpstr>Microarrays</vt:lpstr>
      <vt:lpstr>RNA seq</vt:lpstr>
      <vt:lpstr>NGS platforms</vt:lpstr>
      <vt:lpstr>Illumina products:</vt:lpstr>
      <vt:lpstr>Illumina procedure:</vt:lpstr>
      <vt:lpstr>Illumina amplification:</vt:lpstr>
      <vt:lpstr>Cluster generation</vt:lpstr>
      <vt:lpstr>Cluster generation</vt:lpstr>
      <vt:lpstr>Illumina sequencing:</vt:lpstr>
      <vt:lpstr>Illumina sequencing:</vt:lpstr>
      <vt:lpstr>Illumina short reads analysis:</vt:lpstr>
      <vt:lpstr>Detecting splice variants:</vt:lpstr>
      <vt:lpstr>PowerPoint Presentation</vt:lpstr>
      <vt:lpstr>PowerPoint Presentation</vt:lpstr>
      <vt:lpstr>PowerPoint Presentation</vt:lpstr>
      <vt:lpstr>PowerPoint Presentation</vt:lpstr>
      <vt:lpstr>RNAseq vs microarrays</vt:lpstr>
      <vt:lpstr>What is RNA-seq good for?</vt:lpstr>
      <vt:lpstr>PowerPoint Presentation</vt:lpstr>
      <vt:lpstr>Differential gene expression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Lausanne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Genetics and Genome Evolution (GGE)</dc:title>
  <dc:creator>Sven Bergmann</dc:creator>
  <cp:lastModifiedBy>Sven Bergmann</cp:lastModifiedBy>
  <cp:revision>39</cp:revision>
  <dcterms:created xsi:type="dcterms:W3CDTF">2020-03-11T08:10:08Z</dcterms:created>
  <dcterms:modified xsi:type="dcterms:W3CDTF">2020-03-18T08:45:34Z</dcterms:modified>
</cp:coreProperties>
</file>