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3"/>
  </p:notesMasterIdLst>
  <p:sldIdLst>
    <p:sldId id="256" r:id="rId2"/>
    <p:sldId id="259" r:id="rId3"/>
    <p:sldId id="327" r:id="rId4"/>
    <p:sldId id="317" r:id="rId5"/>
    <p:sldId id="304" r:id="rId6"/>
    <p:sldId id="328" r:id="rId7"/>
    <p:sldId id="329" r:id="rId8"/>
    <p:sldId id="330" r:id="rId9"/>
    <p:sldId id="320" r:id="rId10"/>
    <p:sldId id="305" r:id="rId11"/>
    <p:sldId id="323" r:id="rId12"/>
    <p:sldId id="322" r:id="rId13"/>
    <p:sldId id="334" r:id="rId14"/>
    <p:sldId id="306" r:id="rId15"/>
    <p:sldId id="308" r:id="rId16"/>
    <p:sldId id="309" r:id="rId17"/>
    <p:sldId id="339" r:id="rId18"/>
    <p:sldId id="311" r:id="rId19"/>
    <p:sldId id="310" r:id="rId20"/>
    <p:sldId id="313" r:id="rId21"/>
    <p:sldId id="312" r:id="rId22"/>
    <p:sldId id="307" r:id="rId23"/>
    <p:sldId id="332" r:id="rId24"/>
    <p:sldId id="333" r:id="rId25"/>
    <p:sldId id="283" r:id="rId26"/>
    <p:sldId id="336" r:id="rId27"/>
    <p:sldId id="337" r:id="rId28"/>
    <p:sldId id="338" r:id="rId29"/>
    <p:sldId id="325" r:id="rId30"/>
    <p:sldId id="324" r:id="rId31"/>
    <p:sldId id="318" r:id="rId32"/>
  </p:sldIdLst>
  <p:sldSz cx="9144000" cy="5143500" type="screen16x9"/>
  <p:notesSz cx="6858000" cy="9144000"/>
  <p:embeddedFontLst>
    <p:embeddedFont>
      <p:font typeface="Albert Sans" pitchFamily="2" charset="77"/>
      <p:regular r:id="rId34"/>
      <p:bold r:id="rId35"/>
      <p:italic r:id="rId36"/>
      <p:boldItalic r:id="rId37"/>
    </p:embeddedFont>
    <p:embeddedFont>
      <p:font typeface="Albert Sans Medium" panose="020F0502020204030204" pitchFamily="34" charset="0"/>
      <p:regular r:id="rId38"/>
      <p:bold r:id="rId39"/>
      <p:italic r:id="rId40"/>
      <p:boldItalic r:id="rId41"/>
    </p:embeddedFont>
    <p:embeddedFont>
      <p:font typeface="DM Sans" pitchFamily="2" charset="77"/>
      <p:regular r:id="rId42"/>
      <p:bold r:id="rId43"/>
      <p:italic r:id="rId44"/>
      <p:boldItalic r:id="rId45"/>
    </p:embeddedFont>
    <p:embeddedFont>
      <p:font typeface="Poppins" pitchFamily="2" charset="77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BEA02-CD8F-2D77-3D1D-034214B1251F}" v="4" dt="2024-06-03T12:50:11.570"/>
  </p1510:revLst>
</p1510:revInfo>
</file>

<file path=ppt/tableStyles.xml><?xml version="1.0" encoding="utf-8"?>
<a:tblStyleLst xmlns:a="http://schemas.openxmlformats.org/drawingml/2006/main" def="{5812F678-C8AB-45C2-8D6C-02D8FD19960A}">
  <a:tblStyle styleId="{5812F678-C8AB-45C2-8D6C-02D8FD1996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726"/>
  </p:normalViewPr>
  <p:slideViewPr>
    <p:cSldViewPr snapToGrid="0">
      <p:cViewPr varScale="1">
        <p:scale>
          <a:sx n="165" d="100"/>
          <a:sy n="165" d="100"/>
        </p:scale>
        <p:origin x="2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340135a08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340135a08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4999"/>
              </a:lnSpc>
              <a:buFont typeface="Arial,Sans-Serif"/>
              <a:buChar char="•"/>
            </a:pPr>
            <a:r>
              <a:rPr lang="fr-FR" err="1"/>
              <a:t>Cleaning</a:t>
            </a:r>
            <a:r>
              <a:rPr lang="fr-FR"/>
              <a:t> the data for the motif </a:t>
            </a:r>
            <a:r>
              <a:rPr lang="fr-FR" err="1"/>
              <a:t>sequences</a:t>
            </a:r>
            <a:r>
              <a:rPr lang="fr-FR"/>
              <a:t> : </a:t>
            </a:r>
            <a:endParaRPr lang="en-US"/>
          </a:p>
          <a:p>
            <a:pPr marL="0" lvl="1" indent="0">
              <a:lnSpc>
                <a:spcPct val="114999"/>
              </a:lnSpc>
              <a:buFont typeface="Courier New,monospace"/>
              <a:buChar char="•"/>
            </a:pPr>
            <a:r>
              <a:rPr lang="fr-FR" err="1"/>
              <a:t>Keep</a:t>
            </a:r>
            <a:r>
              <a:rPr lang="fr-FR"/>
              <a:t> </a:t>
            </a:r>
            <a:r>
              <a:rPr lang="fr-FR" err="1"/>
              <a:t>only</a:t>
            </a:r>
            <a:r>
              <a:rPr lang="fr-FR"/>
              <a:t> the SNARE motif, </a:t>
            </a:r>
            <a:r>
              <a:rPr lang="fr-FR" err="1"/>
              <a:t>remove</a:t>
            </a:r>
            <a:r>
              <a:rPr lang="fr-FR"/>
              <a:t> the </a:t>
            </a:r>
            <a:r>
              <a:rPr lang="fr-FR" err="1"/>
              <a:t>Habc</a:t>
            </a:r>
            <a:r>
              <a:rPr lang="fr-FR"/>
              <a:t> motif </a:t>
            </a:r>
          </a:p>
          <a:p>
            <a:pPr marL="0" lvl="1" indent="0">
              <a:lnSpc>
                <a:spcPct val="114999"/>
              </a:lnSpc>
              <a:buFont typeface="Courier New,monospace"/>
              <a:buChar char="•"/>
            </a:pPr>
            <a:r>
              <a:rPr lang="fr-FR" err="1"/>
              <a:t>Remove</a:t>
            </a:r>
            <a:r>
              <a:rPr lang="fr-FR"/>
              <a:t> the SNAP </a:t>
            </a:r>
          </a:p>
        </p:txBody>
      </p:sp>
    </p:spTree>
    <p:extLst>
      <p:ext uri="{BB962C8B-B14F-4D97-AF65-F5344CB8AC3E}">
        <p14:creationId xmlns:p14="http://schemas.microsoft.com/office/powerpoint/2010/main" val="382982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fr-FR" err="1"/>
              <a:t>Role</a:t>
            </a:r>
            <a:r>
              <a:rPr lang="fr-FR"/>
              <a:t> : </a:t>
            </a:r>
            <a:r>
              <a:rPr lang="fr-FR" err="1"/>
              <a:t>small</a:t>
            </a:r>
            <a:r>
              <a:rPr lang="fr-FR"/>
              <a:t> fusion </a:t>
            </a:r>
            <a:r>
              <a:rPr lang="fr-FR" err="1"/>
              <a:t>protein</a:t>
            </a:r>
            <a:r>
              <a:rPr lang="fr-FR"/>
              <a:t> </a:t>
            </a:r>
            <a:r>
              <a:rPr lang="fr-FR" err="1"/>
              <a:t>that</a:t>
            </a:r>
            <a:r>
              <a:rPr lang="fr-FR"/>
              <a:t> are essential to </a:t>
            </a:r>
            <a:r>
              <a:rPr lang="fr-FR" err="1"/>
              <a:t>mediate</a:t>
            </a:r>
            <a:r>
              <a:rPr lang="fr-FR"/>
              <a:t> the fusion of </a:t>
            </a:r>
            <a:r>
              <a:rPr lang="fr-FR" err="1"/>
              <a:t>vesicles</a:t>
            </a:r>
            <a:r>
              <a:rPr lang="fr-FR"/>
              <a:t> </a:t>
            </a:r>
            <a:r>
              <a:rPr lang="fr-FR" err="1"/>
              <a:t>with</a:t>
            </a:r>
            <a:r>
              <a:rPr lang="fr-FR"/>
              <a:t> the </a:t>
            </a:r>
            <a:r>
              <a:rPr lang="fr-FR" err="1"/>
              <a:t>target</a:t>
            </a:r>
            <a:r>
              <a:rPr lang="fr-FR"/>
              <a:t> membrane </a:t>
            </a:r>
          </a:p>
          <a:p>
            <a:pPr>
              <a:buNone/>
            </a:pPr>
            <a:r>
              <a:rPr lang="fr-FR"/>
              <a:t>SNAP : </a:t>
            </a:r>
            <a:r>
              <a:rPr lang="fr-FR" err="1"/>
              <a:t>small</a:t>
            </a:r>
            <a:r>
              <a:rPr lang="fr-FR"/>
              <a:t> </a:t>
            </a:r>
            <a:r>
              <a:rPr lang="fr-FR" err="1"/>
              <a:t>subfamily</a:t>
            </a:r>
            <a:r>
              <a:rPr lang="fr-FR"/>
              <a:t>, </a:t>
            </a:r>
            <a:r>
              <a:rPr lang="fr-FR" err="1"/>
              <a:t>contain</a:t>
            </a:r>
            <a:r>
              <a:rPr lang="fr-FR"/>
              <a:t> one </a:t>
            </a:r>
            <a:r>
              <a:rPr lang="fr-FR" err="1"/>
              <a:t>Qb</a:t>
            </a:r>
            <a:r>
              <a:rPr lang="fr-FR"/>
              <a:t>-SNARE motif and one </a:t>
            </a:r>
            <a:r>
              <a:rPr lang="fr-FR" err="1"/>
              <a:t>Qc</a:t>
            </a:r>
            <a:r>
              <a:rPr lang="fr-FR"/>
              <a:t>-SNARE motif </a:t>
            </a:r>
          </a:p>
        </p:txBody>
      </p:sp>
    </p:spTree>
    <p:extLst>
      <p:ext uri="{BB962C8B-B14F-4D97-AF65-F5344CB8AC3E}">
        <p14:creationId xmlns:p14="http://schemas.microsoft.com/office/powerpoint/2010/main" val="4211404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71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For motif </a:t>
            </a:r>
            <a:r>
              <a:rPr lang="en-US" err="1">
                <a:latin typeface="Calibri"/>
                <a:cs typeface="Calibri"/>
              </a:rPr>
              <a:t>sequ</a:t>
            </a:r>
            <a:r>
              <a:rPr lang="en-US">
                <a:latin typeface="Calibri"/>
                <a:cs typeface="Calibri"/>
              </a:rPr>
              <a:t> --&gt; </a:t>
            </a:r>
            <a:r>
              <a:rPr lang="en-US" err="1">
                <a:latin typeface="Calibri"/>
                <a:cs typeface="Calibri"/>
              </a:rPr>
              <a:t>classid</a:t>
            </a:r>
            <a:r>
              <a:rPr lang="en-US">
                <a:latin typeface="Calibri"/>
                <a:cs typeface="Calibri"/>
              </a:rPr>
              <a:t> based on only the snare motif 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For full --&gt; </a:t>
            </a:r>
            <a:r>
              <a:rPr lang="en-US" err="1">
                <a:latin typeface="Calibri"/>
                <a:cs typeface="Calibri"/>
              </a:rPr>
              <a:t>classif</a:t>
            </a:r>
            <a:r>
              <a:rPr lang="en-US">
                <a:latin typeface="Calibri"/>
                <a:cs typeface="Calibri"/>
              </a:rPr>
              <a:t> not only based on snare motif, include potential other conserved domain present in the </a:t>
            </a:r>
            <a:r>
              <a:rPr lang="en-US" err="1">
                <a:latin typeface="Calibri"/>
                <a:cs typeface="Calibri"/>
              </a:rPr>
              <a:t>sequ</a:t>
            </a:r>
            <a:r>
              <a:rPr lang="en-US">
                <a:latin typeface="Calibri"/>
                <a:cs typeface="Calibri"/>
              </a:rPr>
              <a:t> </a:t>
            </a:r>
          </a:p>
          <a:p>
            <a:pPr>
              <a:buNone/>
            </a:pPr>
            <a:endParaRPr lang="en-US">
              <a:latin typeface="Calibri"/>
              <a:cs typeface="Calibri"/>
            </a:endParaRPr>
          </a:p>
          <a:p>
            <a:pPr>
              <a:buNone/>
            </a:pPr>
            <a:r>
              <a:rPr lang="en-US" err="1">
                <a:latin typeface="Calibri"/>
                <a:cs typeface="Calibri"/>
              </a:rPr>
              <a:t>Alignemtn</a:t>
            </a:r>
            <a:r>
              <a:rPr lang="en-US">
                <a:latin typeface="Calibri"/>
                <a:cs typeface="Calibri"/>
              </a:rPr>
              <a:t> of main group --&gt; threshold, </a:t>
            </a:r>
            <a:r>
              <a:rPr lang="en-US" err="1">
                <a:latin typeface="Calibri"/>
                <a:cs typeface="Calibri"/>
              </a:rPr>
              <a:t>bc</a:t>
            </a:r>
            <a:r>
              <a:rPr lang="en-US">
                <a:latin typeface="Calibri"/>
                <a:cs typeface="Calibri"/>
              </a:rPr>
              <a:t> if too much gaps --&gt; introduce noise when building hmm profile </a:t>
            </a:r>
          </a:p>
          <a:p>
            <a:pPr>
              <a:buNone/>
            </a:pPr>
            <a:endParaRPr lang="en-US">
              <a:latin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As use threshold --&gt; check that didn’t lose info --&gt; compare with human </a:t>
            </a:r>
            <a:r>
              <a:rPr lang="en-US" err="1">
                <a:latin typeface="Calibri"/>
                <a:cs typeface="Calibri"/>
              </a:rPr>
              <a:t>sequ</a:t>
            </a:r>
            <a:r>
              <a:rPr lang="en-US">
                <a:latin typeface="Calibri"/>
                <a:cs typeface="Calibri"/>
              </a:rPr>
              <a:t> well studied </a:t>
            </a:r>
          </a:p>
          <a:p>
            <a:pPr>
              <a:buNone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4029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>
              <a:latin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For subgroup, decided to identified ourselves the groups, not use the one already identified in the classif</a:t>
            </a:r>
          </a:p>
          <a:p>
            <a:pPr>
              <a:buNone/>
            </a:pPr>
            <a:endParaRPr lang="en-US">
              <a:latin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Composition of the subgroups </a:t>
            </a:r>
          </a:p>
          <a:p>
            <a:pPr>
              <a:buNone/>
            </a:pPr>
            <a:endParaRPr lang="en-US">
              <a:latin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Early endosomal compartment, Nyv1 pour fungi, Vamp pour M et P </a:t>
            </a:r>
            <a:endParaRPr lang="en-US"/>
          </a:p>
          <a:p>
            <a:pPr>
              <a:buNone/>
            </a:pPr>
            <a:endParaRPr lang="en-US">
              <a:latin typeface="Calibri"/>
              <a:cs typeface="Calibri"/>
            </a:endParaRPr>
          </a:p>
          <a:p>
            <a:pPr>
              <a:buNone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491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67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30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61ca7da69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161ca7da69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27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29038"/>
            <a:ext cx="6919800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721100"/>
            <a:ext cx="2308200" cy="7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86316" y="-769880"/>
            <a:ext cx="9276274" cy="9176905"/>
            <a:chOff x="-386316" y="-769880"/>
            <a:chExt cx="9276274" cy="9176905"/>
          </a:xfrm>
        </p:grpSpPr>
        <p:sp>
          <p:nvSpPr>
            <p:cNvPr id="12" name="Google Shape;12;p2"/>
            <p:cNvSpPr/>
            <p:nvPr/>
          </p:nvSpPr>
          <p:spPr>
            <a:xfrm>
              <a:off x="7629958" y="3058625"/>
              <a:ext cx="1260000" cy="53484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736200" y="3879112"/>
              <a:ext cx="1260000" cy="3707400"/>
            </a:xfrm>
            <a:prstGeom prst="roundRect">
              <a:avLst>
                <a:gd name="adj" fmla="val 50000"/>
              </a:avLst>
            </a:prstGeom>
            <a:solidFill>
              <a:srgbClr val="74CEC4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312387" y="-769880"/>
              <a:ext cx="677400" cy="18285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-38477" y="-27518"/>
              <a:ext cx="698700" cy="698700"/>
            </a:xfrm>
            <a:prstGeom prst="chord">
              <a:avLst>
                <a:gd name="adj1" fmla="val 5399387"/>
                <a:gd name="adj2" fmla="val 16200000"/>
              </a:avLst>
            </a:prstGeom>
            <a:solidFill>
              <a:srgbClr val="74CEC4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10800000">
              <a:off x="-386316" y="-27518"/>
              <a:ext cx="698700" cy="698700"/>
            </a:xfrm>
            <a:prstGeom prst="chord">
              <a:avLst>
                <a:gd name="adj1" fmla="val 5399387"/>
                <a:gd name="adj2" fmla="val 16200000"/>
              </a:avLst>
            </a:prstGeom>
            <a:solidFill>
              <a:srgbClr val="F2557A">
                <a:alpha val="5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30"/>
          <p:cNvGrpSpPr/>
          <p:nvPr/>
        </p:nvGrpSpPr>
        <p:grpSpPr>
          <a:xfrm>
            <a:off x="-363114" y="-686855"/>
            <a:ext cx="9835298" cy="6115780"/>
            <a:chOff x="-363114" y="-686855"/>
            <a:chExt cx="9835298" cy="6115780"/>
          </a:xfrm>
        </p:grpSpPr>
        <p:sp>
          <p:nvSpPr>
            <p:cNvPr id="247" name="Google Shape;247;p30"/>
            <p:cNvSpPr/>
            <p:nvPr/>
          </p:nvSpPr>
          <p:spPr>
            <a:xfrm flipH="1">
              <a:off x="8812484" y="4331375"/>
              <a:ext cx="277200" cy="27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48" name="Google Shape;248;p30"/>
            <p:cNvSpPr/>
            <p:nvPr/>
          </p:nvSpPr>
          <p:spPr>
            <a:xfrm rot="10800000" flipH="1">
              <a:off x="-173878" y="-686855"/>
              <a:ext cx="677400" cy="1828500"/>
            </a:xfrm>
            <a:prstGeom prst="roundRect">
              <a:avLst>
                <a:gd name="adj" fmla="val 50000"/>
              </a:avLst>
            </a:prstGeom>
            <a:solidFill>
              <a:srgbClr val="74CEC4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49" name="Google Shape;249;p30"/>
            <p:cNvSpPr/>
            <p:nvPr/>
          </p:nvSpPr>
          <p:spPr>
            <a:xfrm flipH="1">
              <a:off x="-363114" y="781582"/>
              <a:ext cx="698700" cy="698700"/>
            </a:xfrm>
            <a:prstGeom prst="chord">
              <a:avLst>
                <a:gd name="adj1" fmla="val 5399387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50" name="Google Shape;250;p30"/>
            <p:cNvSpPr/>
            <p:nvPr/>
          </p:nvSpPr>
          <p:spPr>
            <a:xfrm flipH="1">
              <a:off x="8812484" y="4769225"/>
              <a:ext cx="659700" cy="659700"/>
            </a:xfrm>
            <a:prstGeom prst="ellipse">
              <a:avLst/>
            </a:prstGeom>
            <a:solidFill>
              <a:srgbClr val="EE325F">
                <a:alpha val="7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13225" y="2271750"/>
            <a:ext cx="3318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267988"/>
            <a:ext cx="132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13225" y="3356325"/>
            <a:ext cx="3318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lt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2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4" name="Google Shape;24;p4"/>
          <p:cNvGrpSpPr/>
          <p:nvPr/>
        </p:nvGrpSpPr>
        <p:grpSpPr>
          <a:xfrm>
            <a:off x="-363114" y="-686855"/>
            <a:ext cx="9835298" cy="6115780"/>
            <a:chOff x="-363114" y="-686855"/>
            <a:chExt cx="9835298" cy="6115780"/>
          </a:xfrm>
        </p:grpSpPr>
        <p:sp>
          <p:nvSpPr>
            <p:cNvPr id="25" name="Google Shape;25;p4"/>
            <p:cNvSpPr/>
            <p:nvPr/>
          </p:nvSpPr>
          <p:spPr>
            <a:xfrm flipH="1">
              <a:off x="8812484" y="4331375"/>
              <a:ext cx="277200" cy="27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 rot="10800000" flipH="1">
              <a:off x="-173878" y="-686855"/>
              <a:ext cx="677400" cy="1828500"/>
            </a:xfrm>
            <a:prstGeom prst="roundRect">
              <a:avLst>
                <a:gd name="adj" fmla="val 50000"/>
              </a:avLst>
            </a:prstGeom>
            <a:solidFill>
              <a:srgbClr val="74CEC4">
                <a:alpha val="6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7" name="Google Shape;27;p4"/>
            <p:cNvSpPr/>
            <p:nvPr/>
          </p:nvSpPr>
          <p:spPr>
            <a:xfrm flipH="1">
              <a:off x="-363114" y="781582"/>
              <a:ext cx="698700" cy="698700"/>
            </a:xfrm>
            <a:prstGeom prst="chord">
              <a:avLst>
                <a:gd name="adj1" fmla="val 5399387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8812484" y="4769225"/>
              <a:ext cx="659700" cy="659700"/>
            </a:xfrm>
            <a:prstGeom prst="ellipse">
              <a:avLst/>
            </a:prstGeom>
            <a:solidFill>
              <a:srgbClr val="F2557A">
                <a:alpha val="65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20000" y="1413525"/>
            <a:ext cx="42948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777663" y="1761675"/>
            <a:ext cx="2509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2"/>
          </p:nvPr>
        </p:nvSpPr>
        <p:spPr>
          <a:xfrm>
            <a:off x="5757738" y="1761675"/>
            <a:ext cx="2509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3"/>
          </p:nvPr>
        </p:nvSpPr>
        <p:spPr>
          <a:xfrm>
            <a:off x="5757737" y="2793753"/>
            <a:ext cx="2509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4"/>
          </p:nvPr>
        </p:nvSpPr>
        <p:spPr>
          <a:xfrm>
            <a:off x="1777663" y="2793759"/>
            <a:ext cx="2509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5" hasCustomPrompt="1"/>
          </p:nvPr>
        </p:nvSpPr>
        <p:spPr>
          <a:xfrm>
            <a:off x="876463" y="1480275"/>
            <a:ext cx="9012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6" hasCustomPrompt="1"/>
          </p:nvPr>
        </p:nvSpPr>
        <p:spPr>
          <a:xfrm>
            <a:off x="4856538" y="2512350"/>
            <a:ext cx="9012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7" hasCustomPrompt="1"/>
          </p:nvPr>
        </p:nvSpPr>
        <p:spPr>
          <a:xfrm>
            <a:off x="4856538" y="1480275"/>
            <a:ext cx="9012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8" hasCustomPrompt="1"/>
          </p:nvPr>
        </p:nvSpPr>
        <p:spPr>
          <a:xfrm>
            <a:off x="876463" y="2512350"/>
            <a:ext cx="9012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9"/>
          </p:nvPr>
        </p:nvSpPr>
        <p:spPr>
          <a:xfrm>
            <a:off x="5757737" y="3825828"/>
            <a:ext cx="2509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3"/>
          </p:nvPr>
        </p:nvSpPr>
        <p:spPr>
          <a:xfrm>
            <a:off x="1777663" y="3825825"/>
            <a:ext cx="2509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4" hasCustomPrompt="1"/>
          </p:nvPr>
        </p:nvSpPr>
        <p:spPr>
          <a:xfrm>
            <a:off x="4856538" y="3544425"/>
            <a:ext cx="9012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5" hasCustomPrompt="1"/>
          </p:nvPr>
        </p:nvSpPr>
        <p:spPr>
          <a:xfrm>
            <a:off x="876463" y="3544425"/>
            <a:ext cx="901200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6"/>
          </p:nvPr>
        </p:nvSpPr>
        <p:spPr>
          <a:xfrm>
            <a:off x="1777662" y="1480275"/>
            <a:ext cx="2509800" cy="38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7"/>
          </p:nvPr>
        </p:nvSpPr>
        <p:spPr>
          <a:xfrm>
            <a:off x="5757738" y="1480275"/>
            <a:ext cx="2509800" cy="38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8"/>
          </p:nvPr>
        </p:nvSpPr>
        <p:spPr>
          <a:xfrm>
            <a:off x="5757737" y="2512350"/>
            <a:ext cx="2509800" cy="38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9"/>
          </p:nvPr>
        </p:nvSpPr>
        <p:spPr>
          <a:xfrm>
            <a:off x="1777662" y="2512338"/>
            <a:ext cx="2509800" cy="38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20"/>
          </p:nvPr>
        </p:nvSpPr>
        <p:spPr>
          <a:xfrm>
            <a:off x="5757737" y="3544425"/>
            <a:ext cx="2509800" cy="38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21"/>
          </p:nvPr>
        </p:nvSpPr>
        <p:spPr>
          <a:xfrm>
            <a:off x="1777662" y="3544425"/>
            <a:ext cx="2509800" cy="38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grpSp>
        <p:nvGrpSpPr>
          <p:cNvPr id="91" name="Google Shape;91;p13"/>
          <p:cNvGrpSpPr/>
          <p:nvPr/>
        </p:nvGrpSpPr>
        <p:grpSpPr>
          <a:xfrm>
            <a:off x="-363114" y="-686855"/>
            <a:ext cx="9835298" cy="6115780"/>
            <a:chOff x="-363114" y="-686855"/>
            <a:chExt cx="9835298" cy="6115780"/>
          </a:xfrm>
        </p:grpSpPr>
        <p:sp>
          <p:nvSpPr>
            <p:cNvPr id="92" name="Google Shape;92;p13"/>
            <p:cNvSpPr/>
            <p:nvPr/>
          </p:nvSpPr>
          <p:spPr>
            <a:xfrm flipH="1">
              <a:off x="8812484" y="4331375"/>
              <a:ext cx="277200" cy="27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 rot="10800000" flipH="1">
              <a:off x="-173878" y="-686855"/>
              <a:ext cx="677400" cy="1828500"/>
            </a:xfrm>
            <a:prstGeom prst="roundRect">
              <a:avLst>
                <a:gd name="adj" fmla="val 50000"/>
              </a:avLst>
            </a:prstGeom>
            <a:solidFill>
              <a:srgbClr val="74CEC4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 flipH="1">
              <a:off x="-363114" y="781582"/>
              <a:ext cx="698700" cy="698700"/>
            </a:xfrm>
            <a:prstGeom prst="chord">
              <a:avLst>
                <a:gd name="adj1" fmla="val 5399387"/>
                <a:gd name="adj2" fmla="val 1620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 flipH="1">
              <a:off x="8812484" y="4769225"/>
              <a:ext cx="659700" cy="659700"/>
            </a:xfrm>
            <a:prstGeom prst="ellipse">
              <a:avLst/>
            </a:prstGeom>
            <a:solidFill>
              <a:srgbClr val="F2557A">
                <a:alpha val="7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subTitle" idx="1"/>
          </p:nvPr>
        </p:nvSpPr>
        <p:spPr>
          <a:xfrm>
            <a:off x="716625" y="2255698"/>
            <a:ext cx="2439000" cy="187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ubTitle" idx="2"/>
          </p:nvPr>
        </p:nvSpPr>
        <p:spPr>
          <a:xfrm>
            <a:off x="3352500" y="2255698"/>
            <a:ext cx="2439000" cy="187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3"/>
          </p:nvPr>
        </p:nvSpPr>
        <p:spPr>
          <a:xfrm>
            <a:off x="5988375" y="2255698"/>
            <a:ext cx="2439000" cy="187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4"/>
          </p:nvPr>
        </p:nvSpPr>
        <p:spPr>
          <a:xfrm>
            <a:off x="716625" y="1480225"/>
            <a:ext cx="2439000" cy="86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5"/>
          </p:nvPr>
        </p:nvSpPr>
        <p:spPr>
          <a:xfrm>
            <a:off x="3352500" y="1480225"/>
            <a:ext cx="2439000" cy="86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6"/>
          </p:nvPr>
        </p:nvSpPr>
        <p:spPr>
          <a:xfrm>
            <a:off x="5988375" y="1480225"/>
            <a:ext cx="2439000" cy="86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grpSp>
        <p:nvGrpSpPr>
          <p:cNvPr id="171" name="Google Shape;171;p23"/>
          <p:cNvGrpSpPr/>
          <p:nvPr/>
        </p:nvGrpSpPr>
        <p:grpSpPr>
          <a:xfrm>
            <a:off x="-928775" y="-93025"/>
            <a:ext cx="10062875" cy="6791097"/>
            <a:chOff x="-928775" y="-93025"/>
            <a:chExt cx="10062875" cy="6791097"/>
          </a:xfrm>
        </p:grpSpPr>
        <p:sp>
          <p:nvSpPr>
            <p:cNvPr id="172" name="Google Shape;172;p23"/>
            <p:cNvSpPr/>
            <p:nvPr/>
          </p:nvSpPr>
          <p:spPr>
            <a:xfrm>
              <a:off x="-928775" y="-93025"/>
              <a:ext cx="1648800" cy="1648800"/>
            </a:xfrm>
            <a:prstGeom prst="ellipse">
              <a:avLst/>
            </a:prstGeom>
            <a:solidFill>
              <a:srgbClr val="74CEC4">
                <a:alpha val="6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grpSp>
          <p:nvGrpSpPr>
            <p:cNvPr id="173" name="Google Shape;173;p23"/>
            <p:cNvGrpSpPr/>
            <p:nvPr/>
          </p:nvGrpSpPr>
          <p:grpSpPr>
            <a:xfrm>
              <a:off x="8424000" y="4173728"/>
              <a:ext cx="710100" cy="2524343"/>
              <a:chOff x="8424000" y="4173728"/>
              <a:chExt cx="710100" cy="2524343"/>
            </a:xfrm>
          </p:grpSpPr>
          <p:sp>
            <p:nvSpPr>
              <p:cNvPr id="174" name="Google Shape;174;p23"/>
              <p:cNvSpPr/>
              <p:nvPr/>
            </p:nvSpPr>
            <p:spPr>
              <a:xfrm>
                <a:off x="8609250" y="4173728"/>
                <a:ext cx="339600" cy="339600"/>
              </a:xfrm>
              <a:prstGeom prst="ellipse">
                <a:avLst/>
              </a:prstGeom>
              <a:solidFill>
                <a:srgbClr val="F2557A">
                  <a:alpha val="7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lbert Sans"/>
                  <a:ea typeface="Albert Sans"/>
                  <a:cs typeface="Albert Sans"/>
                  <a:sym typeface="Albert Sans"/>
                </a:endParaRPr>
              </a:p>
            </p:txBody>
          </p:sp>
          <p:sp>
            <p:nvSpPr>
              <p:cNvPr id="175" name="Google Shape;175;p23"/>
              <p:cNvSpPr/>
              <p:nvPr/>
            </p:nvSpPr>
            <p:spPr>
              <a:xfrm>
                <a:off x="8424000" y="4608572"/>
                <a:ext cx="710100" cy="20895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lbert Sans"/>
                  <a:ea typeface="Albert Sans"/>
                  <a:cs typeface="Albert Sans"/>
                  <a:sym typeface="Albert Sans"/>
                </a:endParaRPr>
              </a:p>
            </p:txBody>
          </p:sp>
        </p:grpSp>
      </p:grp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2347938" y="5400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subTitle" idx="1"/>
          </p:nvPr>
        </p:nvSpPr>
        <p:spPr>
          <a:xfrm>
            <a:off x="2347950" y="1598712"/>
            <a:ext cx="4448100" cy="12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233" name="Google Shape;233;p28"/>
          <p:cNvSpPr txBox="1"/>
          <p:nvPr/>
        </p:nvSpPr>
        <p:spPr>
          <a:xfrm>
            <a:off x="2559250" y="3478300"/>
            <a:ext cx="4025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</a:t>
            </a: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and includes icons by</a:t>
            </a:r>
            <a:r>
              <a:rPr lang="en" sz="12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r>
              <a:rPr lang="en" sz="1200" b="1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</a:t>
            </a:r>
            <a:r>
              <a:rPr lang="en"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and infographics &amp; images by </a:t>
            </a:r>
            <a:r>
              <a:rPr lang="en" sz="1200" b="1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endParaRPr sz="1200" b="1" u="sng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234" name="Google Shape;234;p28"/>
          <p:cNvGrpSpPr/>
          <p:nvPr/>
        </p:nvGrpSpPr>
        <p:grpSpPr>
          <a:xfrm flipH="1">
            <a:off x="262209" y="-769880"/>
            <a:ext cx="9276274" cy="9176905"/>
            <a:chOff x="-386316" y="-769880"/>
            <a:chExt cx="9276274" cy="9176905"/>
          </a:xfrm>
        </p:grpSpPr>
        <p:sp>
          <p:nvSpPr>
            <p:cNvPr id="235" name="Google Shape;235;p28"/>
            <p:cNvSpPr/>
            <p:nvPr/>
          </p:nvSpPr>
          <p:spPr>
            <a:xfrm>
              <a:off x="7629958" y="3058625"/>
              <a:ext cx="1260000" cy="53484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6736200" y="3879112"/>
              <a:ext cx="1260000" cy="3707400"/>
            </a:xfrm>
            <a:prstGeom prst="roundRect">
              <a:avLst>
                <a:gd name="adj" fmla="val 50000"/>
              </a:avLst>
            </a:prstGeom>
            <a:solidFill>
              <a:srgbClr val="74CEC4">
                <a:alpha val="6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 rot="10800000">
              <a:off x="312387" y="-769880"/>
              <a:ext cx="677400" cy="18285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 rot="10800000">
              <a:off x="-38477" y="-27518"/>
              <a:ext cx="698700" cy="698700"/>
            </a:xfrm>
            <a:prstGeom prst="chord">
              <a:avLst>
                <a:gd name="adj1" fmla="val 5399387"/>
                <a:gd name="adj2" fmla="val 16200000"/>
              </a:avLst>
            </a:prstGeom>
            <a:solidFill>
              <a:srgbClr val="74CEC4">
                <a:alpha val="6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 rot="10800000">
              <a:off x="-386316" y="-27518"/>
              <a:ext cx="698700" cy="698700"/>
            </a:xfrm>
            <a:prstGeom prst="chord">
              <a:avLst>
                <a:gd name="adj1" fmla="val 5399387"/>
                <a:gd name="adj2" fmla="val 16200000"/>
              </a:avLst>
            </a:prstGeom>
            <a:solidFill>
              <a:srgbClr val="F2557A">
                <a:alpha val="65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/>
          <p:nvPr/>
        </p:nvSpPr>
        <p:spPr>
          <a:xfrm flipH="1">
            <a:off x="8312375" y="-678400"/>
            <a:ext cx="1648800" cy="164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42" name="Google Shape;242;p29"/>
          <p:cNvSpPr/>
          <p:nvPr/>
        </p:nvSpPr>
        <p:spPr>
          <a:xfrm rot="5400000" flipH="1">
            <a:off x="-27100" y="4612200"/>
            <a:ext cx="536100" cy="5265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43" name="Google Shape;243;p29"/>
          <p:cNvSpPr/>
          <p:nvPr/>
        </p:nvSpPr>
        <p:spPr>
          <a:xfrm flipH="1">
            <a:off x="171200" y="4469010"/>
            <a:ext cx="526500" cy="526500"/>
          </a:xfrm>
          <a:prstGeom prst="ellipse">
            <a:avLst/>
          </a:prstGeom>
          <a:solidFill>
            <a:srgbClr val="0584A4">
              <a:alpha val="3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44" name="Google Shape;244;p29"/>
          <p:cNvSpPr/>
          <p:nvPr/>
        </p:nvSpPr>
        <p:spPr>
          <a:xfrm>
            <a:off x="7819550" y="-3825506"/>
            <a:ext cx="1483500" cy="4365000"/>
          </a:xfrm>
          <a:prstGeom prst="roundRect">
            <a:avLst>
              <a:gd name="adj" fmla="val 50000"/>
            </a:avLst>
          </a:prstGeom>
          <a:solidFill>
            <a:srgbClr val="FFFFFF">
              <a:alpha val="41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9" r:id="rId7"/>
    <p:sldLayoutId id="2147483674" r:id="rId8"/>
    <p:sldLayoutId id="2147483675" r:id="rId9"/>
    <p:sldLayoutId id="2147483676" r:id="rId10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url?sa=i&amp;url=https%3A%2F%2Fwww.researchgate.net%2Ffigure%2FDiagram-representing-a-profile-hidden-Markov-model-profile-HMM-Notes-Match-states-are_fig1_318463636&amp;psig=AOvVaw1Ynyg4ITYnQCrfAsdDizrT&amp;ust=1716456156803000&amp;source=images&amp;cd=vfe&amp;opi=89978449&amp;ved=0CBIQjRxqFwoTCJD9veb4oIYDFQAAAAAdAAAAABAh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roiyeho/random-forests-98892261dc4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>
            <a:spLocks noGrp="1"/>
          </p:cNvSpPr>
          <p:nvPr>
            <p:ph type="ctrTitle"/>
          </p:nvPr>
        </p:nvSpPr>
        <p:spPr>
          <a:xfrm>
            <a:off x="713225" y="1529038"/>
            <a:ext cx="6919800" cy="200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HMM </a:t>
            </a:r>
            <a:r>
              <a:rPr lang="fr-FR" err="1"/>
              <a:t>based</a:t>
            </a:r>
            <a:r>
              <a:rPr lang="fr-FR"/>
              <a:t> classification for </a:t>
            </a:r>
            <a:r>
              <a:rPr lang="fr-FR" err="1"/>
              <a:t>conserved</a:t>
            </a:r>
            <a:r>
              <a:rPr lang="fr-FR"/>
              <a:t> </a:t>
            </a:r>
            <a:r>
              <a:rPr lang="fr-FR" err="1"/>
              <a:t>protein</a:t>
            </a:r>
            <a:r>
              <a:rPr lang="fr-FR"/>
              <a:t> </a:t>
            </a:r>
            <a:r>
              <a:rPr lang="fr-FR" err="1"/>
              <a:t>domains</a:t>
            </a:r>
            <a:r>
              <a:rPr lang="fr-FR"/>
              <a:t> (SNARE)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D2D605-957C-C998-A791-2244E45FD97A}"/>
              </a:ext>
            </a:extLst>
          </p:cNvPr>
          <p:cNvSpPr txBox="1"/>
          <p:nvPr/>
        </p:nvSpPr>
        <p:spPr>
          <a:xfrm>
            <a:off x="4705705" y="147233"/>
            <a:ext cx="404462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FR">
                <a:solidFill>
                  <a:schemeClr val="tx1"/>
                </a:solidFill>
                <a:latin typeface="Albert Sans Medium"/>
              </a:rPr>
              <a:t>Marius Audenis, Gabriel Chiche, Leana Ortolani</a:t>
            </a:r>
            <a:endParaRPr lang="fr-FR">
              <a:solidFill>
                <a:schemeClr val="tx1"/>
              </a:solidFill>
              <a:latin typeface="Albert Sans Medium"/>
            </a:endParaRPr>
          </a:p>
          <a:p>
            <a:pPr algn="ctr"/>
            <a:r>
              <a:rPr lang="en-FR">
                <a:solidFill>
                  <a:schemeClr val="tx1"/>
                </a:solidFill>
                <a:latin typeface="Albert Sans Medium"/>
              </a:rPr>
              <a:t>Supervisor: Carlos Pulido Quetglas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5C0B38-723E-0A79-0EED-DE09ADF6FAF8}"/>
              </a:ext>
            </a:extLst>
          </p:cNvPr>
          <p:cNvSpPr txBox="1"/>
          <p:nvPr/>
        </p:nvSpPr>
        <p:spPr>
          <a:xfrm>
            <a:off x="8812893" y="68034"/>
            <a:ext cx="3809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>
            <a:spLocks noGrp="1"/>
          </p:cNvSpPr>
          <p:nvPr>
            <p:ph type="title"/>
          </p:nvPr>
        </p:nvSpPr>
        <p:spPr>
          <a:xfrm>
            <a:off x="713225" y="2271750"/>
            <a:ext cx="3318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HMM</a:t>
            </a:r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subTitle" idx="1"/>
          </p:nvPr>
        </p:nvSpPr>
        <p:spPr>
          <a:xfrm>
            <a:off x="713225" y="3356325"/>
            <a:ext cx="3318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err="1"/>
              <a:t>Hidden</a:t>
            </a:r>
            <a:r>
              <a:rPr lang="fr-FR"/>
              <a:t> Markov </a:t>
            </a:r>
            <a:r>
              <a:rPr lang="fr-FR" err="1"/>
              <a:t>Models</a:t>
            </a:r>
            <a:r>
              <a:rPr lang="fr-FR"/>
              <a:t>, Profiles and </a:t>
            </a:r>
            <a:r>
              <a:rPr lang="fr-FR" err="1"/>
              <a:t>search</a:t>
            </a:r>
            <a:endParaRPr/>
          </a:p>
        </p:txBody>
      </p:sp>
      <p:sp>
        <p:nvSpPr>
          <p:cNvPr id="301" name="Google Shape;301;p37"/>
          <p:cNvSpPr txBox="1">
            <a:spLocks noGrp="1"/>
          </p:cNvSpPr>
          <p:nvPr>
            <p:ph type="title" idx="2"/>
          </p:nvPr>
        </p:nvSpPr>
        <p:spPr>
          <a:xfrm>
            <a:off x="713225" y="1267988"/>
            <a:ext cx="132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302" name="Google Shape;302;p37"/>
          <p:cNvGrpSpPr/>
          <p:nvPr/>
        </p:nvGrpSpPr>
        <p:grpSpPr>
          <a:xfrm>
            <a:off x="6234375" y="1268000"/>
            <a:ext cx="2678900" cy="6297300"/>
            <a:chOff x="6234375" y="1268000"/>
            <a:chExt cx="2678900" cy="6297300"/>
          </a:xfrm>
        </p:grpSpPr>
        <p:sp>
          <p:nvSpPr>
            <p:cNvPr id="303" name="Google Shape;303;p37"/>
            <p:cNvSpPr/>
            <p:nvPr/>
          </p:nvSpPr>
          <p:spPr>
            <a:xfrm>
              <a:off x="7286675" y="1268000"/>
              <a:ext cx="1626600" cy="629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6234375" y="2822294"/>
              <a:ext cx="1483500" cy="4365000"/>
            </a:xfrm>
            <a:prstGeom prst="roundRect">
              <a:avLst>
                <a:gd name="adj" fmla="val 50000"/>
              </a:avLst>
            </a:prstGeom>
            <a:solidFill>
              <a:srgbClr val="F6F6F6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6766725" y="2109800"/>
              <a:ext cx="418800" cy="418800"/>
            </a:xfrm>
            <a:prstGeom prst="ellipse">
              <a:avLst/>
            </a:prstGeom>
            <a:solidFill>
              <a:srgbClr val="F2557A">
                <a:alpha val="7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E0DC077E-A329-F214-3705-F8B4A8686D52}"/>
              </a:ext>
            </a:extLst>
          </p:cNvPr>
          <p:cNvSpPr txBox="1"/>
          <p:nvPr/>
        </p:nvSpPr>
        <p:spPr>
          <a:xfrm>
            <a:off x="8713108" y="68034"/>
            <a:ext cx="4535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bg1"/>
                </a:solidFill>
                <a:latin typeface="Albert Sans Medium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13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173A2-DD5F-05C5-0C49-AA0B1D5E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What</a:t>
            </a:r>
            <a:r>
              <a:rPr lang="fr-FR"/>
              <a:t> are HMM profiles?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324B07-1158-72B5-C7BB-8A6D13476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15750"/>
            <a:ext cx="3980845" cy="3233100"/>
          </a:xfrm>
        </p:spPr>
        <p:txBody>
          <a:bodyPr/>
          <a:lstStyle/>
          <a:p>
            <a:pPr marL="425450" indent="-285750"/>
            <a:r>
              <a:rPr lang="fr-FR" err="1"/>
              <a:t>Based</a:t>
            </a:r>
            <a:r>
              <a:rPr lang="fr-FR"/>
              <a:t> on multiple </a:t>
            </a:r>
            <a:r>
              <a:rPr lang="fr-FR" err="1"/>
              <a:t>sequences</a:t>
            </a:r>
            <a:r>
              <a:rPr lang="fr-FR"/>
              <a:t> alignements</a:t>
            </a:r>
          </a:p>
          <a:p>
            <a:pPr marL="425450" indent="-285750">
              <a:lnSpc>
                <a:spcPct val="114999"/>
              </a:lnSpc>
            </a:pPr>
            <a:r>
              <a:rPr lang="fr-FR" err="1"/>
              <a:t>Probabilistic</a:t>
            </a:r>
            <a:r>
              <a:rPr lang="fr-FR"/>
              <a:t> </a:t>
            </a:r>
            <a:r>
              <a:rPr lang="fr-FR" err="1"/>
              <a:t>models</a:t>
            </a:r>
            <a:r>
              <a:rPr lang="fr-FR"/>
              <a:t> </a:t>
            </a:r>
            <a:r>
              <a:rPr lang="fr-FR" err="1"/>
              <a:t>used</a:t>
            </a:r>
            <a:r>
              <a:rPr lang="fr-FR"/>
              <a:t> to </a:t>
            </a:r>
            <a:r>
              <a:rPr lang="fr-FR" err="1"/>
              <a:t>represent</a:t>
            </a:r>
            <a:r>
              <a:rPr lang="fr-FR"/>
              <a:t>  a </a:t>
            </a:r>
            <a:r>
              <a:rPr lang="fr-FR" err="1"/>
              <a:t>family</a:t>
            </a:r>
            <a:r>
              <a:rPr lang="fr-FR"/>
              <a:t> of </a:t>
            </a:r>
            <a:r>
              <a:rPr lang="fr-FR" err="1"/>
              <a:t>sequences</a:t>
            </a:r>
          </a:p>
          <a:p>
            <a:pPr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r>
              <a:rPr lang="fr-FR" err="1"/>
              <a:t>They</a:t>
            </a:r>
            <a:r>
              <a:rPr lang="fr-FR"/>
              <a:t> capture </a:t>
            </a:r>
            <a:r>
              <a:rPr lang="fr-FR" err="1"/>
              <a:t>conserved</a:t>
            </a:r>
            <a:r>
              <a:rPr lang="fr-FR"/>
              <a:t> and variable </a:t>
            </a:r>
            <a:r>
              <a:rPr lang="fr-FR" err="1"/>
              <a:t>regions</a:t>
            </a:r>
            <a:r>
              <a:rPr lang="fr-FR"/>
              <a:t>, as </a:t>
            </a:r>
            <a:r>
              <a:rPr lang="fr-FR" err="1"/>
              <a:t>well</a:t>
            </a:r>
            <a:r>
              <a:rPr lang="fr-FR"/>
              <a:t> as insertions and </a:t>
            </a:r>
            <a:r>
              <a:rPr lang="fr-FR" err="1"/>
              <a:t>deletions</a:t>
            </a:r>
            <a:endParaRPr lang="fr-FR"/>
          </a:p>
          <a:p>
            <a:pPr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r>
              <a:rPr lang="fr-FR" err="1"/>
              <a:t>Allow</a:t>
            </a:r>
            <a:r>
              <a:rPr lang="fr-FR"/>
              <a:t> to </a:t>
            </a:r>
            <a:r>
              <a:rPr lang="fr-FR" err="1"/>
              <a:t>determine</a:t>
            </a:r>
            <a:r>
              <a:rPr lang="fr-FR"/>
              <a:t> how </a:t>
            </a:r>
            <a:r>
              <a:rPr lang="fr-FR" err="1"/>
              <a:t>likely</a:t>
            </a:r>
            <a:r>
              <a:rPr lang="fr-FR"/>
              <a:t> </a:t>
            </a:r>
            <a:r>
              <a:rPr lang="fr-FR" err="1"/>
              <a:t>it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for a </a:t>
            </a:r>
            <a:r>
              <a:rPr lang="fr-FR" err="1"/>
              <a:t>sequence</a:t>
            </a:r>
            <a:r>
              <a:rPr lang="fr-FR"/>
              <a:t> to </a:t>
            </a:r>
            <a:r>
              <a:rPr lang="fr-FR" err="1"/>
              <a:t>belong</a:t>
            </a:r>
            <a:r>
              <a:rPr lang="fr-FR"/>
              <a:t> a </a:t>
            </a:r>
            <a:r>
              <a:rPr lang="fr-FR" err="1"/>
              <a:t>specific</a:t>
            </a:r>
            <a:r>
              <a:rPr lang="fr-FR"/>
              <a:t> group</a:t>
            </a:r>
          </a:p>
          <a:p>
            <a:pPr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07D182-860F-CD02-9B5F-CA58FD340A16}"/>
              </a:ext>
            </a:extLst>
          </p:cNvPr>
          <p:cNvSpPr txBox="1"/>
          <p:nvPr/>
        </p:nvSpPr>
        <p:spPr>
          <a:xfrm>
            <a:off x="4698066" y="4038319"/>
            <a:ext cx="425053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>
                <a:solidFill>
                  <a:schemeClr val="bg1">
                    <a:lumMod val="50000"/>
                  </a:schemeClr>
                </a:solidFill>
                <a:sym typeface="Albert Sans"/>
              </a:rPr>
              <a:t>Arthur Gruber </a:t>
            </a:r>
            <a:r>
              <a:rPr lang="fr-FR" sz="1100">
                <a:solidFill>
                  <a:schemeClr val="tx1"/>
                </a:solidFill>
                <a:sym typeface="Albert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ResearchGate</a:t>
            </a:r>
            <a:endParaRPr lang="fr-FR" sz="110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Image 6" descr="Une image contenant texte, diagramme, ligne, capture d’écran&#10;&#10;Description générée automatiquement">
            <a:extLst>
              <a:ext uri="{FF2B5EF4-FFF2-40B4-BE49-F238E27FC236}">
                <a16:creationId xmlns:a16="http://schemas.microsoft.com/office/drawing/2014/main" id="{DA4AAB56-1459-3BEE-8057-59752DB06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425" y="1227042"/>
            <a:ext cx="4251104" cy="281547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AE06557-81C7-A8E5-02C1-8BF0B7521CB2}"/>
              </a:ext>
            </a:extLst>
          </p:cNvPr>
          <p:cNvSpPr txBox="1"/>
          <p:nvPr/>
        </p:nvSpPr>
        <p:spPr>
          <a:xfrm>
            <a:off x="8713108" y="68034"/>
            <a:ext cx="4535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11</a:t>
            </a:r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F087C4-5988-6AC7-A454-92ECAD48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Building and </a:t>
            </a:r>
            <a:r>
              <a:rPr lang="fr-FR" err="1"/>
              <a:t>using</a:t>
            </a:r>
            <a:r>
              <a:rPr lang="fr-FR"/>
              <a:t> the HMM profiles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C973AC7C-CB89-2EE5-4FA1-44F1690ED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68666"/>
            <a:ext cx="3980845" cy="915351"/>
          </a:xfrm>
        </p:spPr>
        <p:txBody>
          <a:bodyPr/>
          <a:lstStyle/>
          <a:p>
            <a:pPr marL="425450" indent="-285750"/>
            <a:endParaRPr lang="fr-FR"/>
          </a:p>
          <a:p>
            <a:pPr marL="425450" indent="-285750"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823EC2C5-3084-51DB-1491-5B6AB38269AE}"/>
              </a:ext>
            </a:extLst>
          </p:cNvPr>
          <p:cNvSpPr/>
          <p:nvPr/>
        </p:nvSpPr>
        <p:spPr>
          <a:xfrm>
            <a:off x="1026583" y="2013479"/>
            <a:ext cx="1322917" cy="476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  <a:cs typeface="Arial"/>
              </a:rPr>
              <a:t>MSA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554254A2-770E-2741-DD1A-283B585FAAE1}"/>
              </a:ext>
            </a:extLst>
          </p:cNvPr>
          <p:cNvSpPr/>
          <p:nvPr/>
        </p:nvSpPr>
        <p:spPr>
          <a:xfrm>
            <a:off x="3397250" y="2045228"/>
            <a:ext cx="1322917" cy="476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chemeClr val="tx1"/>
                </a:solidFill>
                <a:cs typeface="Arial"/>
              </a:rPr>
              <a:t>HMMER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63501A31-A57A-7115-774C-1579762F3516}"/>
              </a:ext>
            </a:extLst>
          </p:cNvPr>
          <p:cNvSpPr/>
          <p:nvPr/>
        </p:nvSpPr>
        <p:spPr>
          <a:xfrm>
            <a:off x="5715002" y="2087560"/>
            <a:ext cx="1778000" cy="5503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chemeClr val="tx1"/>
                </a:solidFill>
                <a:cs typeface="Arial"/>
              </a:rPr>
              <a:t>HMM</a:t>
            </a:r>
            <a:r>
              <a:rPr lang="fr-FR">
                <a:cs typeface="Arial"/>
              </a:rPr>
              <a:t> </a:t>
            </a:r>
            <a:r>
              <a:rPr lang="fr-FR">
                <a:solidFill>
                  <a:schemeClr val="tx1"/>
                </a:solidFill>
                <a:cs typeface="Arial"/>
              </a:rPr>
              <a:t>profile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A7923430-6B97-C4A0-0E57-4B3BCF9BBBCA}"/>
              </a:ext>
            </a:extLst>
          </p:cNvPr>
          <p:cNvSpPr/>
          <p:nvPr/>
        </p:nvSpPr>
        <p:spPr>
          <a:xfrm>
            <a:off x="5471585" y="3018893"/>
            <a:ext cx="2264834" cy="730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chemeClr val="tx1"/>
                </a:solidFill>
                <a:cs typeface="Arial"/>
              </a:rPr>
              <a:t>HMM-</a:t>
            </a:r>
            <a:r>
              <a:rPr lang="fr-FR" err="1">
                <a:solidFill>
                  <a:schemeClr val="tx1"/>
                </a:solidFill>
                <a:cs typeface="Arial"/>
              </a:rPr>
              <a:t>based</a:t>
            </a:r>
            <a:r>
              <a:rPr lang="fr-FR">
                <a:solidFill>
                  <a:schemeClr val="tx1"/>
                </a:solidFill>
                <a:cs typeface="Arial"/>
              </a:rPr>
              <a:t> </a:t>
            </a:r>
            <a:r>
              <a:rPr lang="fr-FR" err="1">
                <a:solidFill>
                  <a:schemeClr val="tx1"/>
                </a:solidFill>
                <a:cs typeface="Arial"/>
              </a:rPr>
              <a:t>sequence</a:t>
            </a:r>
            <a:r>
              <a:rPr lang="fr-FR">
                <a:solidFill>
                  <a:schemeClr val="tx1"/>
                </a:solidFill>
                <a:cs typeface="Arial"/>
              </a:rPr>
              <a:t> </a:t>
            </a:r>
            <a:r>
              <a:rPr lang="fr-FR" err="1">
                <a:solidFill>
                  <a:schemeClr val="tx1"/>
                </a:solidFill>
                <a:cs typeface="Arial"/>
              </a:rPr>
              <a:t>database</a:t>
            </a:r>
            <a:r>
              <a:rPr lang="fr-FR">
                <a:solidFill>
                  <a:schemeClr val="tx1"/>
                </a:solidFill>
                <a:cs typeface="Arial"/>
              </a:rPr>
              <a:t> </a:t>
            </a:r>
            <a:r>
              <a:rPr lang="fr-FR" err="1">
                <a:solidFill>
                  <a:schemeClr val="tx1"/>
                </a:solidFill>
                <a:cs typeface="Arial"/>
              </a:rPr>
              <a:t>searching</a:t>
            </a:r>
            <a:endParaRPr lang="fr-FR">
              <a:solidFill>
                <a:schemeClr val="tx1"/>
              </a:solidFill>
              <a:cs typeface="Arial"/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BF1F7C12-9168-1172-DA8A-80549545D2B1}"/>
              </a:ext>
            </a:extLst>
          </p:cNvPr>
          <p:cNvSpPr/>
          <p:nvPr/>
        </p:nvSpPr>
        <p:spPr>
          <a:xfrm>
            <a:off x="5947832" y="1251478"/>
            <a:ext cx="1322917" cy="476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err="1">
                <a:solidFill>
                  <a:schemeClr val="tx1"/>
                </a:solidFill>
                <a:cs typeface="Arial"/>
              </a:rPr>
              <a:t>Sequences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F6A9A2A1-0789-7D16-5BE9-7860627D45A7}"/>
              </a:ext>
            </a:extLst>
          </p:cNvPr>
          <p:cNvSpPr/>
          <p:nvPr/>
        </p:nvSpPr>
        <p:spPr>
          <a:xfrm>
            <a:off x="5471582" y="4098394"/>
            <a:ext cx="2391833" cy="476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chemeClr val="tx1"/>
                </a:solidFill>
                <a:cs typeface="Arial"/>
              </a:rPr>
              <a:t>Input matrix for ML</a:t>
            </a:r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A6F1FB19-15DD-A980-2C62-117D736D4709}"/>
              </a:ext>
            </a:extLst>
          </p:cNvPr>
          <p:cNvCxnSpPr/>
          <p:nvPr/>
        </p:nvCxnSpPr>
        <p:spPr>
          <a:xfrm>
            <a:off x="2632604" y="2262187"/>
            <a:ext cx="635000" cy="10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900508E4-3BAF-EE86-C637-FAF0C8A17C9B}"/>
              </a:ext>
            </a:extLst>
          </p:cNvPr>
          <p:cNvCxnSpPr>
            <a:cxnSpLocks/>
          </p:cNvCxnSpPr>
          <p:nvPr/>
        </p:nvCxnSpPr>
        <p:spPr>
          <a:xfrm>
            <a:off x="4929187" y="2262186"/>
            <a:ext cx="635000" cy="10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24283E3-E3C9-50D9-6F23-841A04F855B0}"/>
              </a:ext>
            </a:extLst>
          </p:cNvPr>
          <p:cNvCxnSpPr>
            <a:cxnSpLocks/>
          </p:cNvCxnSpPr>
          <p:nvPr/>
        </p:nvCxnSpPr>
        <p:spPr>
          <a:xfrm>
            <a:off x="6537852" y="1754185"/>
            <a:ext cx="0" cy="269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1DD65CFD-81CC-21E4-38A4-DE862DCA294F}"/>
              </a:ext>
            </a:extLst>
          </p:cNvPr>
          <p:cNvCxnSpPr>
            <a:cxnSpLocks/>
          </p:cNvCxnSpPr>
          <p:nvPr/>
        </p:nvCxnSpPr>
        <p:spPr>
          <a:xfrm>
            <a:off x="6590768" y="2664351"/>
            <a:ext cx="0" cy="269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470C8074-C8C2-20C9-B510-2C19A155AB71}"/>
              </a:ext>
            </a:extLst>
          </p:cNvPr>
          <p:cNvCxnSpPr>
            <a:cxnSpLocks/>
          </p:cNvCxnSpPr>
          <p:nvPr/>
        </p:nvCxnSpPr>
        <p:spPr>
          <a:xfrm>
            <a:off x="6664851" y="3786184"/>
            <a:ext cx="0" cy="269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52CC4736-06F4-6873-C5EA-95DF8B000423}"/>
              </a:ext>
            </a:extLst>
          </p:cNvPr>
          <p:cNvSpPr txBox="1"/>
          <p:nvPr/>
        </p:nvSpPr>
        <p:spPr>
          <a:xfrm>
            <a:off x="8713108" y="68034"/>
            <a:ext cx="4535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36200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F087C4-5988-6AC7-A454-92ECAD48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92893"/>
            <a:ext cx="7704000" cy="572700"/>
          </a:xfrm>
        </p:spPr>
        <p:txBody>
          <a:bodyPr/>
          <a:lstStyle/>
          <a:p>
            <a:pPr algn="ctr"/>
            <a:r>
              <a:rPr lang="fr-FR"/>
              <a:t>HMM profiles performance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9944B5-CD22-116B-C1F1-C47C44303B7D}"/>
              </a:ext>
            </a:extLst>
          </p:cNvPr>
          <p:cNvSpPr txBox="1"/>
          <p:nvPr/>
        </p:nvSpPr>
        <p:spPr>
          <a:xfrm>
            <a:off x="3382242" y="4531478"/>
            <a:ext cx="452787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CA" dirty="0">
                <a:solidFill>
                  <a:schemeClr val="dk1"/>
                </a:solidFill>
                <a:latin typeface="Albert Sans"/>
                <a:sym typeface="Albert Sans"/>
              </a:rPr>
              <a:t>Accuracy </a:t>
            </a:r>
            <a:r>
              <a:rPr lang="fr-FR">
                <a:solidFill>
                  <a:schemeClr val="dk1"/>
                </a:solidFill>
                <a:latin typeface="Albert Sans"/>
                <a:sym typeface="Albert Sans"/>
              </a:rPr>
              <a:t>= 0.92</a:t>
            </a:r>
          </a:p>
        </p:txBody>
      </p:sp>
      <p:pic>
        <p:nvPicPr>
          <p:cNvPr id="5" name="Image 4" descr="Une image contenant texte, capture d’écran, carré, Caractère coloré&#10;&#10;Description générée automatiquement">
            <a:extLst>
              <a:ext uri="{FF2B5EF4-FFF2-40B4-BE49-F238E27FC236}">
                <a16:creationId xmlns:a16="http://schemas.microsoft.com/office/drawing/2014/main" id="{D07AE23B-6341-3107-DBF7-3278D7D42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024" y="764799"/>
            <a:ext cx="4862923" cy="376517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9243532-90AC-77D2-76D1-8A759F4304CD}"/>
              </a:ext>
            </a:extLst>
          </p:cNvPr>
          <p:cNvSpPr txBox="1"/>
          <p:nvPr/>
        </p:nvSpPr>
        <p:spPr>
          <a:xfrm>
            <a:off x="8713108" y="68034"/>
            <a:ext cx="4535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80073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>
            <a:spLocks noGrp="1"/>
          </p:cNvSpPr>
          <p:nvPr>
            <p:ph type="title"/>
          </p:nvPr>
        </p:nvSpPr>
        <p:spPr>
          <a:xfrm>
            <a:off x="713225" y="2271750"/>
            <a:ext cx="3318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Machine </a:t>
            </a:r>
            <a:r>
              <a:rPr lang="fr-FR" err="1"/>
              <a:t>learning</a:t>
            </a:r>
            <a:endParaRPr/>
          </a:p>
        </p:txBody>
      </p:sp>
      <p:sp>
        <p:nvSpPr>
          <p:cNvPr id="301" name="Google Shape;301;p37"/>
          <p:cNvSpPr txBox="1">
            <a:spLocks noGrp="1"/>
          </p:cNvSpPr>
          <p:nvPr>
            <p:ph type="title" idx="2"/>
          </p:nvPr>
        </p:nvSpPr>
        <p:spPr>
          <a:xfrm>
            <a:off x="713225" y="1267988"/>
            <a:ext cx="132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302" name="Google Shape;302;p37"/>
          <p:cNvGrpSpPr/>
          <p:nvPr/>
        </p:nvGrpSpPr>
        <p:grpSpPr>
          <a:xfrm>
            <a:off x="6234375" y="1268000"/>
            <a:ext cx="2678900" cy="6297300"/>
            <a:chOff x="6234375" y="1268000"/>
            <a:chExt cx="2678900" cy="6297300"/>
          </a:xfrm>
        </p:grpSpPr>
        <p:sp>
          <p:nvSpPr>
            <p:cNvPr id="303" name="Google Shape;303;p37"/>
            <p:cNvSpPr/>
            <p:nvPr/>
          </p:nvSpPr>
          <p:spPr>
            <a:xfrm>
              <a:off x="7286675" y="1268000"/>
              <a:ext cx="1626600" cy="629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6234375" y="2822294"/>
              <a:ext cx="1483500" cy="4365000"/>
            </a:xfrm>
            <a:prstGeom prst="roundRect">
              <a:avLst>
                <a:gd name="adj" fmla="val 50000"/>
              </a:avLst>
            </a:prstGeom>
            <a:solidFill>
              <a:srgbClr val="F6F6F6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6766725" y="2109800"/>
              <a:ext cx="418800" cy="418800"/>
            </a:xfrm>
            <a:prstGeom prst="ellipse">
              <a:avLst/>
            </a:prstGeom>
            <a:solidFill>
              <a:srgbClr val="F2557A">
                <a:alpha val="7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sp>
        <p:nvSpPr>
          <p:cNvPr id="2" name="Google Shape;300;p37">
            <a:extLst>
              <a:ext uri="{FF2B5EF4-FFF2-40B4-BE49-F238E27FC236}">
                <a16:creationId xmlns:a16="http://schemas.microsoft.com/office/drawing/2014/main" id="{0DC137AA-F79C-7BE6-9076-3A28ACF85DD4}"/>
              </a:ext>
            </a:extLst>
          </p:cNvPr>
          <p:cNvSpPr txBox="1">
            <a:spLocks/>
          </p:cNvSpPr>
          <p:nvPr/>
        </p:nvSpPr>
        <p:spPr>
          <a:xfrm>
            <a:off x="708875" y="3518812"/>
            <a:ext cx="33183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600" b="0" i="0" u="none" strike="noStrike" cap="none">
                <a:solidFill>
                  <a:schemeClr val="lt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marL="914400" marR="0" lvl="1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None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/>
            <a:r>
              <a:rPr lang="en-GB"/>
              <a:t>Random forests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390446B-1E9D-1F56-30BF-60F52F5A34E2}"/>
              </a:ext>
            </a:extLst>
          </p:cNvPr>
          <p:cNvSpPr txBox="1"/>
          <p:nvPr/>
        </p:nvSpPr>
        <p:spPr>
          <a:xfrm>
            <a:off x="8713108" y="68034"/>
            <a:ext cx="4535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bg1"/>
                </a:solidFill>
                <a:latin typeface="Albert Sans Medium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52528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A392-6D01-975D-AD7D-35FA9350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/>
              <a:t>Machine learning – Random forests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A97A2-22D0-55CD-6546-77342D428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215750"/>
            <a:ext cx="3287457" cy="3233100"/>
          </a:xfrm>
        </p:spPr>
        <p:txBody>
          <a:bodyPr/>
          <a:lstStyle/>
          <a:p>
            <a:r>
              <a:rPr lang="en-FR"/>
              <a:t>Commonly used model for classification</a:t>
            </a:r>
          </a:p>
          <a:p>
            <a:r>
              <a:rPr lang="en-FR"/>
              <a:t>Ensemble learning technique</a:t>
            </a:r>
          </a:p>
          <a:p>
            <a:r>
              <a:rPr lang="en-FR"/>
              <a:t>Creation of multiple decision trees</a:t>
            </a:r>
          </a:p>
          <a:p>
            <a:r>
              <a:rPr lang="en-FR"/>
              <a:t>Aggregation of results</a:t>
            </a:r>
          </a:p>
          <a:p>
            <a:r>
              <a:rPr lang="en-FR"/>
              <a:t>High accuracy and reduced overfitting</a:t>
            </a:r>
          </a:p>
        </p:txBody>
      </p:sp>
      <p:pic>
        <p:nvPicPr>
          <p:cNvPr id="4" name="Picture 2" descr="Random Forests. Random forests is a powerful machine… | by Dr. Roi Yehoshua  | Medium">
            <a:extLst>
              <a:ext uri="{FF2B5EF4-FFF2-40B4-BE49-F238E27FC236}">
                <a16:creationId xmlns:a16="http://schemas.microsoft.com/office/drawing/2014/main" id="{36F0946B-587B-B4FB-B50D-B2C20E562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5375"/>
            <a:ext cx="4270808" cy="262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A4B85C-0909-6434-529B-3BC6BE2D7224}"/>
              </a:ext>
            </a:extLst>
          </p:cNvPr>
          <p:cNvSpPr txBox="1"/>
          <p:nvPr/>
        </p:nvSpPr>
        <p:spPr>
          <a:xfrm>
            <a:off x="5818228" y="3871908"/>
            <a:ext cx="1778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100">
                <a:solidFill>
                  <a:schemeClr val="bg1">
                    <a:lumMod val="50000"/>
                  </a:schemeClr>
                </a:solidFill>
              </a:rPr>
              <a:t>Dr Roi Yeoshua, </a:t>
            </a:r>
            <a:r>
              <a:rPr lang="en-FR" sz="1100">
                <a:solidFill>
                  <a:schemeClr val="bg1">
                    <a:lumMod val="50000"/>
                  </a:schemeClr>
                </a:solidFill>
                <a:hlinkClick r:id="rId3"/>
              </a:rPr>
              <a:t>Medium</a:t>
            </a:r>
            <a:endParaRPr lang="en-FR" sz="11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8379B5D-A8B4-8B11-307F-C51901934D1F}"/>
              </a:ext>
            </a:extLst>
          </p:cNvPr>
          <p:cNvSpPr txBox="1"/>
          <p:nvPr/>
        </p:nvSpPr>
        <p:spPr>
          <a:xfrm>
            <a:off x="8713108" y="68034"/>
            <a:ext cx="4535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50523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757F-B96E-99EE-1201-2BC5AF70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/>
              <a:t>Machine learning - input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765B314-818F-7650-9A35-552856AFB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0483"/>
              </p:ext>
            </p:extLst>
          </p:nvPr>
        </p:nvGraphicFramePr>
        <p:xfrm>
          <a:off x="333026" y="1213143"/>
          <a:ext cx="8680963" cy="1894840"/>
        </p:xfrm>
        <a:graphic>
          <a:graphicData uri="http://schemas.openxmlformats.org/drawingml/2006/table">
            <a:tbl>
              <a:tblPr firstRow="1" bandRow="1">
                <a:tableStyleId>{5812F678-C8AB-45C2-8D6C-02D8FD19960A}</a:tableStyleId>
              </a:tblPr>
              <a:tblGrid>
                <a:gridCol w="964091">
                  <a:extLst>
                    <a:ext uri="{9D8B030D-6E8A-4147-A177-3AD203B41FA5}">
                      <a16:colId xmlns:a16="http://schemas.microsoft.com/office/drawing/2014/main" val="1804326363"/>
                    </a:ext>
                  </a:extLst>
                </a:gridCol>
                <a:gridCol w="1123794">
                  <a:extLst>
                    <a:ext uri="{9D8B030D-6E8A-4147-A177-3AD203B41FA5}">
                      <a16:colId xmlns:a16="http://schemas.microsoft.com/office/drawing/2014/main" val="3487775043"/>
                    </a:ext>
                  </a:extLst>
                </a:gridCol>
                <a:gridCol w="702348">
                  <a:extLst>
                    <a:ext uri="{9D8B030D-6E8A-4147-A177-3AD203B41FA5}">
                      <a16:colId xmlns:a16="http://schemas.microsoft.com/office/drawing/2014/main" val="1803479643"/>
                    </a:ext>
                  </a:extLst>
                </a:gridCol>
                <a:gridCol w="965685">
                  <a:extLst>
                    <a:ext uri="{9D8B030D-6E8A-4147-A177-3AD203B41FA5}">
                      <a16:colId xmlns:a16="http://schemas.microsoft.com/office/drawing/2014/main" val="517887152"/>
                    </a:ext>
                  </a:extLst>
                </a:gridCol>
                <a:gridCol w="717381">
                  <a:extLst>
                    <a:ext uri="{9D8B030D-6E8A-4147-A177-3AD203B41FA5}">
                      <a16:colId xmlns:a16="http://schemas.microsoft.com/office/drawing/2014/main" val="1846141452"/>
                    </a:ext>
                  </a:extLst>
                </a:gridCol>
                <a:gridCol w="958408">
                  <a:extLst>
                    <a:ext uri="{9D8B030D-6E8A-4147-A177-3AD203B41FA5}">
                      <a16:colId xmlns:a16="http://schemas.microsoft.com/office/drawing/2014/main" val="3144785522"/>
                    </a:ext>
                  </a:extLst>
                </a:gridCol>
                <a:gridCol w="724658">
                  <a:extLst>
                    <a:ext uri="{9D8B030D-6E8A-4147-A177-3AD203B41FA5}">
                      <a16:colId xmlns:a16="http://schemas.microsoft.com/office/drawing/2014/main" val="3451885076"/>
                    </a:ext>
                  </a:extLst>
                </a:gridCol>
                <a:gridCol w="1019686">
                  <a:extLst>
                    <a:ext uri="{9D8B030D-6E8A-4147-A177-3AD203B41FA5}">
                      <a16:colId xmlns:a16="http://schemas.microsoft.com/office/drawing/2014/main" val="241678885"/>
                    </a:ext>
                  </a:extLst>
                </a:gridCol>
                <a:gridCol w="663379">
                  <a:extLst>
                    <a:ext uri="{9D8B030D-6E8A-4147-A177-3AD203B41FA5}">
                      <a16:colId xmlns:a16="http://schemas.microsoft.com/office/drawing/2014/main" val="923626981"/>
                    </a:ext>
                  </a:extLst>
                </a:gridCol>
                <a:gridCol w="841533">
                  <a:extLst>
                    <a:ext uri="{9D8B030D-6E8A-4147-A177-3AD203B41FA5}">
                      <a16:colId xmlns:a16="http://schemas.microsoft.com/office/drawing/2014/main" val="3253766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Score/length 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EvalQa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Score/lengthQb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Eval Qb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Score/lengthQc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Eval Qc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Score/length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Eval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139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DiOr_Syx1a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0.86254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2.2e-79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0.076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6.6e-06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Qa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545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TrVi_Bos1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0.47964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8.2e-40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Qb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3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ChMy_Syx6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0.38248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9.4e-15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0.13983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0.0011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1.1024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6.2e-41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NaN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Qc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49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792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C977974-87F0-6EE1-4ADD-E5D9D01CE030}"/>
              </a:ext>
            </a:extLst>
          </p:cNvPr>
          <p:cNvSpPr txBox="1"/>
          <p:nvPr/>
        </p:nvSpPr>
        <p:spPr>
          <a:xfrm>
            <a:off x="333027" y="3262761"/>
            <a:ext cx="84779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/>
              <a:t>No hits from the HMM profile do not return anything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/>
              <a:t>Need to set an appropriate value for the missing data for the model to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/>
              <a:t>Different replacement values were tested, from 0.001 to 0.95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/>
              <a:t>Specific to the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/>
              <a:t>Specific to the E-value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7BC0291-6E07-AFD9-3108-A72D7A4E3763}"/>
              </a:ext>
            </a:extLst>
          </p:cNvPr>
          <p:cNvSpPr txBox="1"/>
          <p:nvPr/>
        </p:nvSpPr>
        <p:spPr>
          <a:xfrm>
            <a:off x="8713108" y="68034"/>
            <a:ext cx="4535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59248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757F-B96E-99EE-1201-2BC5AF708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/>
              <a:t>Machine learning - input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765B314-818F-7650-9A35-552856AFB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297641"/>
              </p:ext>
            </p:extLst>
          </p:nvPr>
        </p:nvGraphicFramePr>
        <p:xfrm>
          <a:off x="333026" y="1213143"/>
          <a:ext cx="8680963" cy="1894840"/>
        </p:xfrm>
        <a:graphic>
          <a:graphicData uri="http://schemas.openxmlformats.org/drawingml/2006/table">
            <a:tbl>
              <a:tblPr firstRow="1" bandRow="1">
                <a:tableStyleId>{5812F678-C8AB-45C2-8D6C-02D8FD19960A}</a:tableStyleId>
              </a:tblPr>
              <a:tblGrid>
                <a:gridCol w="964091">
                  <a:extLst>
                    <a:ext uri="{9D8B030D-6E8A-4147-A177-3AD203B41FA5}">
                      <a16:colId xmlns:a16="http://schemas.microsoft.com/office/drawing/2014/main" val="1804326363"/>
                    </a:ext>
                  </a:extLst>
                </a:gridCol>
                <a:gridCol w="1123794">
                  <a:extLst>
                    <a:ext uri="{9D8B030D-6E8A-4147-A177-3AD203B41FA5}">
                      <a16:colId xmlns:a16="http://schemas.microsoft.com/office/drawing/2014/main" val="3487775043"/>
                    </a:ext>
                  </a:extLst>
                </a:gridCol>
                <a:gridCol w="702348">
                  <a:extLst>
                    <a:ext uri="{9D8B030D-6E8A-4147-A177-3AD203B41FA5}">
                      <a16:colId xmlns:a16="http://schemas.microsoft.com/office/drawing/2014/main" val="1803479643"/>
                    </a:ext>
                  </a:extLst>
                </a:gridCol>
                <a:gridCol w="965685">
                  <a:extLst>
                    <a:ext uri="{9D8B030D-6E8A-4147-A177-3AD203B41FA5}">
                      <a16:colId xmlns:a16="http://schemas.microsoft.com/office/drawing/2014/main" val="517887152"/>
                    </a:ext>
                  </a:extLst>
                </a:gridCol>
                <a:gridCol w="717381">
                  <a:extLst>
                    <a:ext uri="{9D8B030D-6E8A-4147-A177-3AD203B41FA5}">
                      <a16:colId xmlns:a16="http://schemas.microsoft.com/office/drawing/2014/main" val="1846141452"/>
                    </a:ext>
                  </a:extLst>
                </a:gridCol>
                <a:gridCol w="958408">
                  <a:extLst>
                    <a:ext uri="{9D8B030D-6E8A-4147-A177-3AD203B41FA5}">
                      <a16:colId xmlns:a16="http://schemas.microsoft.com/office/drawing/2014/main" val="3144785522"/>
                    </a:ext>
                  </a:extLst>
                </a:gridCol>
                <a:gridCol w="724658">
                  <a:extLst>
                    <a:ext uri="{9D8B030D-6E8A-4147-A177-3AD203B41FA5}">
                      <a16:colId xmlns:a16="http://schemas.microsoft.com/office/drawing/2014/main" val="3451885076"/>
                    </a:ext>
                  </a:extLst>
                </a:gridCol>
                <a:gridCol w="1019686">
                  <a:extLst>
                    <a:ext uri="{9D8B030D-6E8A-4147-A177-3AD203B41FA5}">
                      <a16:colId xmlns:a16="http://schemas.microsoft.com/office/drawing/2014/main" val="241678885"/>
                    </a:ext>
                  </a:extLst>
                </a:gridCol>
                <a:gridCol w="663379">
                  <a:extLst>
                    <a:ext uri="{9D8B030D-6E8A-4147-A177-3AD203B41FA5}">
                      <a16:colId xmlns:a16="http://schemas.microsoft.com/office/drawing/2014/main" val="923626981"/>
                    </a:ext>
                  </a:extLst>
                </a:gridCol>
                <a:gridCol w="841533">
                  <a:extLst>
                    <a:ext uri="{9D8B030D-6E8A-4147-A177-3AD203B41FA5}">
                      <a16:colId xmlns:a16="http://schemas.microsoft.com/office/drawing/2014/main" val="3253766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Score/length 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EvalQa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Score/lengthQb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Eval Qb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Score/lengthQc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Eval Qc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Score/length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Eval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139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DiOr_Syx1a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0.86254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2.2e-79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0.076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6.6e-06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Qa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545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TrVi_Bos1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0.47964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8.2e-40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Qb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3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ChMy_Syx6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0.38248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9.4e-15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0.13983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0.0011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1.1024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6.2e-41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>
                          <a:solidFill>
                            <a:srgbClr val="FF0000"/>
                          </a:solidFill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Qc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49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05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792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C977974-87F0-6EE1-4ADD-E5D9D01CE030}"/>
              </a:ext>
            </a:extLst>
          </p:cNvPr>
          <p:cNvSpPr txBox="1"/>
          <p:nvPr/>
        </p:nvSpPr>
        <p:spPr>
          <a:xfrm>
            <a:off x="333027" y="3262761"/>
            <a:ext cx="84779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/>
              <a:t>No hits from the HMM profile do not return anything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/>
              <a:t>Need to set an appropriate value for the missing data for the model to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/>
              <a:t>Best working values : </a:t>
            </a:r>
          </a:p>
          <a:p>
            <a:r>
              <a:rPr lang="en-FR"/>
              <a:t>	Low replacement value for the score : 0.01</a:t>
            </a:r>
          </a:p>
          <a:p>
            <a:r>
              <a:rPr lang="en-FR"/>
              <a:t>	High replacement value for the E-values : 0.9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3F7607-CE60-E83A-F90A-2B339B11673F}"/>
              </a:ext>
            </a:extLst>
          </p:cNvPr>
          <p:cNvSpPr txBox="1"/>
          <p:nvPr/>
        </p:nvSpPr>
        <p:spPr>
          <a:xfrm>
            <a:off x="8713108" y="68034"/>
            <a:ext cx="4535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703624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0721-C31D-47BE-9A56-00C1402E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/>
              <a:t>Machine Learning – Example tree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359233-C769-F607-CC41-EE392422E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0000" y="1703814"/>
            <a:ext cx="7772400" cy="225697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A1EF617-9FDD-A32C-14F9-81497A816137}"/>
              </a:ext>
            </a:extLst>
          </p:cNvPr>
          <p:cNvSpPr txBox="1"/>
          <p:nvPr/>
        </p:nvSpPr>
        <p:spPr>
          <a:xfrm>
            <a:off x="8713108" y="68034"/>
            <a:ext cx="4535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65148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1520F-69AA-758D-8120-6AAC0DD8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889308" cy="572700"/>
          </a:xfrm>
        </p:spPr>
        <p:txBody>
          <a:bodyPr/>
          <a:lstStyle/>
          <a:p>
            <a:r>
              <a:rPr lang="en-FR"/>
              <a:t>Machine learning – Main group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D091F-E4C8-8E9B-46F2-87F1EDC4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84488"/>
            <a:ext cx="3375262" cy="3233100"/>
          </a:xfrm>
        </p:spPr>
        <p:txBody>
          <a:bodyPr/>
          <a:lstStyle/>
          <a:p>
            <a:r>
              <a:rPr lang="en-FR"/>
              <a:t>Confusion matrix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7A5CA4F-3DB5-5B01-DB67-969BFC62CC4D}"/>
              </a:ext>
            </a:extLst>
          </p:cNvPr>
          <p:cNvSpPr txBox="1">
            <a:spLocks/>
          </p:cNvSpPr>
          <p:nvPr/>
        </p:nvSpPr>
        <p:spPr>
          <a:xfrm>
            <a:off x="4798646" y="1184488"/>
            <a:ext cx="3742586" cy="358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r>
              <a:rPr lang="en-FR"/>
              <a:t>Evaluation metrics:</a:t>
            </a:r>
          </a:p>
          <a:p>
            <a:r>
              <a:rPr lang="en-FR"/>
              <a:t>Accuracy: Correctly classified instances out of the total instances</a:t>
            </a:r>
          </a:p>
          <a:p>
            <a:r>
              <a:rPr lang="en-FR"/>
              <a:t>Precision: Ratio of TPs to the sum of TPs and FPs</a:t>
            </a:r>
          </a:p>
          <a:p>
            <a:r>
              <a:rPr lang="en-FR"/>
              <a:t>Recall: Ratio of TPs to the sum of TPs and FNs</a:t>
            </a:r>
          </a:p>
          <a:p>
            <a:r>
              <a:rPr lang="en-FR"/>
              <a:t>F1 score: Harmonic mean of precision and recall</a:t>
            </a:r>
          </a:p>
          <a:p>
            <a:pPr marL="139700" indent="0">
              <a:buNone/>
            </a:pPr>
            <a:endParaRPr lang="en-FR"/>
          </a:p>
          <a:p>
            <a:r>
              <a:rPr lang="en-GB"/>
              <a:t>Accuracy: 0.9996</a:t>
            </a:r>
          </a:p>
          <a:p>
            <a:r>
              <a:rPr lang="en-GB"/>
              <a:t>Precision: 0.9996</a:t>
            </a:r>
          </a:p>
          <a:p>
            <a:r>
              <a:rPr lang="en-GB"/>
              <a:t>Recall: 0.9996 </a:t>
            </a:r>
          </a:p>
          <a:p>
            <a:r>
              <a:rPr lang="en-GB"/>
              <a:t>F1: 0.9996</a:t>
            </a:r>
          </a:p>
          <a:p>
            <a:endParaRPr lang="en-GB"/>
          </a:p>
          <a:p>
            <a:endParaRPr lang="en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49187-F545-4A98-64C3-E7D1942B8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7229" y="1744822"/>
            <a:ext cx="3375262" cy="302709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6DE03E5-797F-3F12-CE0C-B533D3F9C9D3}"/>
              </a:ext>
            </a:extLst>
          </p:cNvPr>
          <p:cNvSpPr txBox="1"/>
          <p:nvPr/>
        </p:nvSpPr>
        <p:spPr>
          <a:xfrm>
            <a:off x="8713108" y="68034"/>
            <a:ext cx="4535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89837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>
            <a:spLocks noGrp="1"/>
          </p:cNvSpPr>
          <p:nvPr>
            <p:ph type="title"/>
          </p:nvPr>
        </p:nvSpPr>
        <p:spPr>
          <a:xfrm>
            <a:off x="713225" y="2271750"/>
            <a:ext cx="3318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301" name="Google Shape;301;p37"/>
          <p:cNvSpPr txBox="1">
            <a:spLocks noGrp="1"/>
          </p:cNvSpPr>
          <p:nvPr>
            <p:ph type="title" idx="2"/>
          </p:nvPr>
        </p:nvSpPr>
        <p:spPr>
          <a:xfrm>
            <a:off x="713225" y="1267988"/>
            <a:ext cx="132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02" name="Google Shape;302;p37"/>
          <p:cNvGrpSpPr/>
          <p:nvPr/>
        </p:nvGrpSpPr>
        <p:grpSpPr>
          <a:xfrm>
            <a:off x="6234375" y="1268000"/>
            <a:ext cx="2678900" cy="6297300"/>
            <a:chOff x="6234375" y="1268000"/>
            <a:chExt cx="2678900" cy="6297300"/>
          </a:xfrm>
        </p:grpSpPr>
        <p:sp>
          <p:nvSpPr>
            <p:cNvPr id="303" name="Google Shape;303;p37"/>
            <p:cNvSpPr/>
            <p:nvPr/>
          </p:nvSpPr>
          <p:spPr>
            <a:xfrm>
              <a:off x="7286675" y="1268000"/>
              <a:ext cx="1626600" cy="629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6234375" y="2822294"/>
              <a:ext cx="1483500" cy="4365000"/>
            </a:xfrm>
            <a:prstGeom prst="roundRect">
              <a:avLst>
                <a:gd name="adj" fmla="val 50000"/>
              </a:avLst>
            </a:prstGeom>
            <a:solidFill>
              <a:srgbClr val="F6F6F6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6766725" y="2109800"/>
              <a:ext cx="418800" cy="418800"/>
            </a:xfrm>
            <a:prstGeom prst="ellipse">
              <a:avLst/>
            </a:prstGeom>
            <a:solidFill>
              <a:srgbClr val="F2557A">
                <a:alpha val="7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3FF41CED-7061-8D5B-DBE0-92AC5ECFE5CF}"/>
              </a:ext>
            </a:extLst>
          </p:cNvPr>
          <p:cNvSpPr txBox="1"/>
          <p:nvPr/>
        </p:nvSpPr>
        <p:spPr>
          <a:xfrm>
            <a:off x="8763000" y="77106"/>
            <a:ext cx="3809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bg1"/>
                </a:solidFill>
                <a:latin typeface="Albert Sans Medium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1520F-69AA-758D-8120-6AAC0DD8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86" y="406588"/>
            <a:ext cx="8253520" cy="572700"/>
          </a:xfrm>
        </p:spPr>
        <p:txBody>
          <a:bodyPr/>
          <a:lstStyle/>
          <a:p>
            <a:r>
              <a:rPr lang="en-FR"/>
              <a:t>Machine learning – Qc subgroups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D091F-E4C8-8E9B-46F2-87F1EDC4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361654"/>
            <a:ext cx="3375262" cy="3233100"/>
          </a:xfrm>
        </p:spPr>
        <p:txBody>
          <a:bodyPr/>
          <a:lstStyle/>
          <a:p>
            <a:r>
              <a:rPr lang="en-FR"/>
              <a:t>Confusion matrix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633FF-8D3C-0EE3-B250-6EA6B5DC3B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0000" y="1776084"/>
            <a:ext cx="3375262" cy="302709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85AE5A4-0A29-168C-8033-69DF86F05ED5}"/>
              </a:ext>
            </a:extLst>
          </p:cNvPr>
          <p:cNvSpPr txBox="1">
            <a:spLocks/>
          </p:cNvSpPr>
          <p:nvPr/>
        </p:nvSpPr>
        <p:spPr>
          <a:xfrm>
            <a:off x="4798646" y="1184488"/>
            <a:ext cx="3742586" cy="3587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sz="14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r>
              <a:rPr lang="en-FR"/>
              <a:t>Evaluation metrics:</a:t>
            </a:r>
          </a:p>
          <a:p>
            <a:r>
              <a:rPr lang="en-FR"/>
              <a:t>Accuracy: Correctly classified instances out of the total instances</a:t>
            </a:r>
          </a:p>
          <a:p>
            <a:r>
              <a:rPr lang="en-FR"/>
              <a:t>Precision: Ratio of TPs to the sum of TPs and FPs</a:t>
            </a:r>
          </a:p>
          <a:p>
            <a:r>
              <a:rPr lang="en-FR"/>
              <a:t>Recall: Ratio of TPs to the sum of TPs and FNs</a:t>
            </a:r>
          </a:p>
          <a:p>
            <a:r>
              <a:rPr lang="en-FR"/>
              <a:t>F1 score: Harmonic mean of precision and recall</a:t>
            </a:r>
          </a:p>
          <a:p>
            <a:pPr marL="139700" indent="0">
              <a:buNone/>
            </a:pPr>
            <a:endParaRPr lang="en-FR"/>
          </a:p>
          <a:p>
            <a:r>
              <a:rPr lang="en-GB"/>
              <a:t>Accuracy: 0.967</a:t>
            </a:r>
          </a:p>
          <a:p>
            <a:r>
              <a:rPr lang="en-GB"/>
              <a:t>Precision: 0.967</a:t>
            </a:r>
          </a:p>
          <a:p>
            <a:r>
              <a:rPr lang="en-GB"/>
              <a:t>Recall: 0.967</a:t>
            </a:r>
          </a:p>
          <a:p>
            <a:r>
              <a:rPr lang="en-GB"/>
              <a:t>F1: 0.967</a:t>
            </a:r>
          </a:p>
          <a:p>
            <a:endParaRPr lang="en-GB"/>
          </a:p>
          <a:p>
            <a:endParaRPr lang="en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3B9F0C-552E-8417-0636-0C70B605A30B}"/>
              </a:ext>
            </a:extLst>
          </p:cNvPr>
          <p:cNvSpPr txBox="1"/>
          <p:nvPr/>
        </p:nvSpPr>
        <p:spPr>
          <a:xfrm>
            <a:off x="8713108" y="68034"/>
            <a:ext cx="4535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336623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diagram&#10;&#10;Description automatically generated">
            <a:extLst>
              <a:ext uri="{FF2B5EF4-FFF2-40B4-BE49-F238E27FC236}">
                <a16:creationId xmlns:a16="http://schemas.microsoft.com/office/drawing/2014/main" id="{8C5FB083-CCAB-D0E2-8DBC-1C008C11E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53"/>
          <a:stretch/>
        </p:blipFill>
        <p:spPr>
          <a:xfrm>
            <a:off x="150534" y="552296"/>
            <a:ext cx="8842931" cy="40389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D037EFB-C72E-2509-CE8A-1A1D549C012B}"/>
              </a:ext>
            </a:extLst>
          </p:cNvPr>
          <p:cNvSpPr txBox="1"/>
          <p:nvPr/>
        </p:nvSpPr>
        <p:spPr>
          <a:xfrm>
            <a:off x="8713108" y="68034"/>
            <a:ext cx="4535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755553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>
            <a:spLocks noGrp="1"/>
          </p:cNvSpPr>
          <p:nvPr>
            <p:ph type="title"/>
          </p:nvPr>
        </p:nvSpPr>
        <p:spPr>
          <a:xfrm>
            <a:off x="713225" y="2271750"/>
            <a:ext cx="3318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err="1"/>
              <a:t>What’s</a:t>
            </a:r>
            <a:r>
              <a:rPr lang="fr-FR"/>
              <a:t> </a:t>
            </a:r>
            <a:r>
              <a:rPr lang="fr-FR" err="1"/>
              <a:t>next</a:t>
            </a:r>
            <a:r>
              <a:rPr lang="fr-FR"/>
              <a:t> ?</a:t>
            </a:r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subTitle" idx="1"/>
          </p:nvPr>
        </p:nvSpPr>
        <p:spPr>
          <a:xfrm>
            <a:off x="713225" y="3356325"/>
            <a:ext cx="3318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Future </a:t>
            </a:r>
            <a:r>
              <a:rPr lang="fr-FR" err="1"/>
              <a:t>things</a:t>
            </a:r>
            <a:r>
              <a:rPr lang="fr-FR"/>
              <a:t> to </a:t>
            </a:r>
            <a:r>
              <a:rPr lang="fr-FR" err="1"/>
              <a:t>implement</a:t>
            </a:r>
            <a:endParaRPr/>
          </a:p>
        </p:txBody>
      </p:sp>
      <p:sp>
        <p:nvSpPr>
          <p:cNvPr id="301" name="Google Shape;301;p37"/>
          <p:cNvSpPr txBox="1">
            <a:spLocks noGrp="1"/>
          </p:cNvSpPr>
          <p:nvPr>
            <p:ph type="title" idx="2"/>
          </p:nvPr>
        </p:nvSpPr>
        <p:spPr>
          <a:xfrm>
            <a:off x="713225" y="1267988"/>
            <a:ext cx="132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grpSp>
        <p:nvGrpSpPr>
          <p:cNvPr id="302" name="Google Shape;302;p37"/>
          <p:cNvGrpSpPr/>
          <p:nvPr/>
        </p:nvGrpSpPr>
        <p:grpSpPr>
          <a:xfrm>
            <a:off x="6234375" y="1268000"/>
            <a:ext cx="2678900" cy="6297300"/>
            <a:chOff x="6234375" y="1268000"/>
            <a:chExt cx="2678900" cy="6297300"/>
          </a:xfrm>
        </p:grpSpPr>
        <p:sp>
          <p:nvSpPr>
            <p:cNvPr id="303" name="Google Shape;303;p37"/>
            <p:cNvSpPr/>
            <p:nvPr/>
          </p:nvSpPr>
          <p:spPr>
            <a:xfrm>
              <a:off x="7286675" y="1268000"/>
              <a:ext cx="1626600" cy="629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6234375" y="2822294"/>
              <a:ext cx="1483500" cy="4365000"/>
            </a:xfrm>
            <a:prstGeom prst="roundRect">
              <a:avLst>
                <a:gd name="adj" fmla="val 50000"/>
              </a:avLst>
            </a:prstGeom>
            <a:solidFill>
              <a:srgbClr val="F6F6F6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6766725" y="2109800"/>
              <a:ext cx="418800" cy="418800"/>
            </a:xfrm>
            <a:prstGeom prst="ellipse">
              <a:avLst/>
            </a:prstGeom>
            <a:solidFill>
              <a:srgbClr val="F2557A">
                <a:alpha val="7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2DA5AD54-8D3F-38A0-1F71-137BB896B475}"/>
              </a:ext>
            </a:extLst>
          </p:cNvPr>
          <p:cNvSpPr txBox="1"/>
          <p:nvPr/>
        </p:nvSpPr>
        <p:spPr>
          <a:xfrm>
            <a:off x="8713108" y="68034"/>
            <a:ext cx="4535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bg1"/>
                </a:solidFill>
                <a:latin typeface="Albert Sans Medium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836253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60027-EE28-2672-1AC3-F61349F0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Challenges 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439EF3-563D-1E90-8DE6-B5E108A69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/>
              <a:t>Using</a:t>
            </a:r>
            <a:r>
              <a:rPr lang="fr-FR"/>
              <a:t> </a:t>
            </a:r>
            <a:r>
              <a:rPr lang="fr-FR" err="1"/>
              <a:t>IqTree</a:t>
            </a:r>
            <a:r>
              <a:rPr lang="fr-FR"/>
              <a:t> for </a:t>
            </a:r>
            <a:r>
              <a:rPr lang="fr-FR" err="1"/>
              <a:t>better</a:t>
            </a:r>
            <a:r>
              <a:rPr lang="fr-FR"/>
              <a:t> classification</a:t>
            </a:r>
          </a:p>
          <a:p>
            <a:pPr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r>
              <a:rPr lang="fr-FR" err="1"/>
              <a:t>Using</a:t>
            </a:r>
            <a:r>
              <a:rPr lang="fr-FR"/>
              <a:t> a </a:t>
            </a:r>
            <a:r>
              <a:rPr lang="fr-FR" err="1"/>
              <a:t>tree</a:t>
            </a:r>
            <a:r>
              <a:rPr lang="fr-FR"/>
              <a:t> to </a:t>
            </a:r>
            <a:r>
              <a:rPr lang="fr-FR" err="1"/>
              <a:t>classify</a:t>
            </a:r>
            <a:r>
              <a:rPr lang="fr-FR"/>
              <a:t> the main groups</a:t>
            </a:r>
          </a:p>
          <a:p>
            <a:pPr marL="139700" indent="0">
              <a:lnSpc>
                <a:spcPct val="114999"/>
              </a:lnSpc>
              <a:buNone/>
            </a:pPr>
            <a:endParaRPr lang="fr-FR"/>
          </a:p>
          <a:p>
            <a:pPr>
              <a:lnSpc>
                <a:spcPct val="114999"/>
              </a:lnSpc>
            </a:pPr>
            <a:r>
              <a:rPr lang="fr-FR" err="1"/>
              <a:t>Investigating</a:t>
            </a:r>
            <a:r>
              <a:rPr lang="fr-FR"/>
              <a:t> </a:t>
            </a:r>
            <a:r>
              <a:rPr lang="fr-FR" err="1"/>
              <a:t>other</a:t>
            </a:r>
            <a:r>
              <a:rPr lang="fr-FR"/>
              <a:t> ML </a:t>
            </a:r>
            <a:r>
              <a:rPr lang="fr-FR" err="1"/>
              <a:t>models</a:t>
            </a:r>
            <a:r>
              <a:rPr lang="fr-FR"/>
              <a:t> to upgrade the </a:t>
            </a:r>
            <a:r>
              <a:rPr lang="fr-FR" err="1"/>
              <a:t>HMMs</a:t>
            </a:r>
            <a:r>
              <a:rPr lang="fr-FR"/>
              <a:t> performance</a:t>
            </a:r>
          </a:p>
          <a:p>
            <a:pPr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938E22-9F14-14A0-8D83-14062EA3364D}"/>
              </a:ext>
            </a:extLst>
          </p:cNvPr>
          <p:cNvSpPr txBox="1"/>
          <p:nvPr/>
        </p:nvSpPr>
        <p:spPr>
          <a:xfrm>
            <a:off x="8713108" y="68034"/>
            <a:ext cx="4535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542561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3A3738-5F11-BAED-0FAD-F01B1E53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Feedback 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8B4155-BD6A-4505-5A39-25AB0247C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It </a:t>
            </a:r>
            <a:r>
              <a:rPr lang="fr-FR" err="1"/>
              <a:t>was</a:t>
            </a:r>
            <a:r>
              <a:rPr lang="fr-FR"/>
              <a:t> </a:t>
            </a:r>
            <a:r>
              <a:rPr lang="fr-FR" err="1"/>
              <a:t>really</a:t>
            </a:r>
            <a:r>
              <a:rPr lang="fr-FR"/>
              <a:t> </a:t>
            </a:r>
            <a:r>
              <a:rPr lang="fr-FR" err="1"/>
              <a:t>interesting</a:t>
            </a:r>
            <a:r>
              <a:rPr lang="fr-FR"/>
              <a:t> to </a:t>
            </a:r>
            <a:r>
              <a:rPr lang="fr-FR" err="1"/>
              <a:t>work</a:t>
            </a:r>
            <a:r>
              <a:rPr lang="fr-FR"/>
              <a:t> </a:t>
            </a:r>
            <a:r>
              <a:rPr lang="fr-FR" err="1"/>
              <a:t>practically</a:t>
            </a:r>
            <a:endParaRPr lang="fr-FR"/>
          </a:p>
          <a:p>
            <a:pPr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r>
              <a:rPr lang="fr-FR" err="1"/>
              <a:t>Projects</a:t>
            </a:r>
            <a:r>
              <a:rPr lang="fr-FR"/>
              <a:t> </a:t>
            </a:r>
            <a:r>
              <a:rPr lang="fr-FR" err="1"/>
              <a:t>had</a:t>
            </a:r>
            <a:r>
              <a:rPr lang="fr-FR"/>
              <a:t> a real </a:t>
            </a:r>
            <a:r>
              <a:rPr lang="fr-FR" err="1"/>
              <a:t>biological</a:t>
            </a:r>
            <a:r>
              <a:rPr lang="fr-FR"/>
              <a:t> </a:t>
            </a:r>
            <a:r>
              <a:rPr lang="fr-FR" err="1"/>
              <a:t>meaning</a:t>
            </a:r>
            <a:r>
              <a:rPr lang="fr-FR"/>
              <a:t> and </a:t>
            </a:r>
            <a:r>
              <a:rPr lang="fr-FR" err="1"/>
              <a:t>were</a:t>
            </a:r>
            <a:r>
              <a:rPr lang="fr-FR"/>
              <a:t> </a:t>
            </a:r>
            <a:r>
              <a:rPr lang="fr-FR" err="1"/>
              <a:t>based</a:t>
            </a:r>
            <a:r>
              <a:rPr lang="fr-FR"/>
              <a:t> on real data</a:t>
            </a:r>
          </a:p>
          <a:p>
            <a:pPr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r>
              <a:rPr lang="fr-FR"/>
              <a:t>More time for the </a:t>
            </a:r>
            <a:r>
              <a:rPr lang="fr-FR" err="1"/>
              <a:t>presentation</a:t>
            </a:r>
            <a:r>
              <a:rPr lang="fr-FR"/>
              <a:t> </a:t>
            </a:r>
            <a:r>
              <a:rPr lang="fr-FR" err="1"/>
              <a:t>would</a:t>
            </a:r>
            <a:r>
              <a:rPr lang="fr-FR"/>
              <a:t> </a:t>
            </a:r>
            <a:r>
              <a:rPr lang="fr-FR" err="1"/>
              <a:t>be</a:t>
            </a:r>
            <a:r>
              <a:rPr lang="fr-FR"/>
              <a:t> </a:t>
            </a:r>
            <a:r>
              <a:rPr lang="fr-FR" err="1"/>
              <a:t>appreciated</a:t>
            </a: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B1B1DD-32E0-DD55-3F2E-95AB297155AF}"/>
              </a:ext>
            </a:extLst>
          </p:cNvPr>
          <p:cNvSpPr txBox="1"/>
          <p:nvPr/>
        </p:nvSpPr>
        <p:spPr>
          <a:xfrm>
            <a:off x="8713108" y="68034"/>
            <a:ext cx="4535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764023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1"/>
          <p:cNvSpPr txBox="1">
            <a:spLocks noGrp="1"/>
          </p:cNvSpPr>
          <p:nvPr>
            <p:ph type="title"/>
          </p:nvPr>
        </p:nvSpPr>
        <p:spPr>
          <a:xfrm>
            <a:off x="2347938" y="5400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714" name="Google Shape;714;p61"/>
          <p:cNvSpPr txBox="1">
            <a:spLocks noGrp="1"/>
          </p:cNvSpPr>
          <p:nvPr>
            <p:ph type="subTitle" idx="1"/>
          </p:nvPr>
        </p:nvSpPr>
        <p:spPr>
          <a:xfrm>
            <a:off x="2347950" y="1598712"/>
            <a:ext cx="4448100" cy="12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Do you have any questions?</a:t>
            </a:r>
            <a:endParaRPr sz="1600" b="1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0A30A6C-27C4-6B83-2C5C-37E77C6696CC}"/>
              </a:ext>
            </a:extLst>
          </p:cNvPr>
          <p:cNvSpPr txBox="1"/>
          <p:nvPr/>
        </p:nvSpPr>
        <p:spPr>
          <a:xfrm>
            <a:off x="1460500" y="2562678"/>
            <a:ext cx="62229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chemeClr val="tx1"/>
                </a:solidFill>
                <a:latin typeface="Albert Sans Medium"/>
              </a:rPr>
              <a:t>Gabriel Chiche, Marius </a:t>
            </a:r>
            <a:r>
              <a:rPr lang="fr-FR" err="1">
                <a:solidFill>
                  <a:schemeClr val="tx1"/>
                </a:solidFill>
                <a:latin typeface="Albert Sans Medium"/>
              </a:rPr>
              <a:t>Audenis</a:t>
            </a:r>
            <a:r>
              <a:rPr lang="fr-FR">
                <a:solidFill>
                  <a:schemeClr val="tx1"/>
                </a:solidFill>
                <a:latin typeface="Albert Sans Medium"/>
              </a:rPr>
              <a:t>, </a:t>
            </a:r>
            <a:r>
              <a:rPr lang="fr-FR" err="1">
                <a:solidFill>
                  <a:schemeClr val="tx1"/>
                </a:solidFill>
                <a:latin typeface="Albert Sans Medium"/>
              </a:rPr>
              <a:t>Leana</a:t>
            </a:r>
            <a:r>
              <a:rPr lang="fr-FR">
                <a:solidFill>
                  <a:schemeClr val="tx1"/>
                </a:solidFill>
                <a:latin typeface="Albert Sans Medium"/>
              </a:rPr>
              <a:t> </a:t>
            </a:r>
            <a:r>
              <a:rPr lang="fr-FR" err="1">
                <a:solidFill>
                  <a:schemeClr val="tx1"/>
                </a:solidFill>
                <a:latin typeface="Albert Sans Medium"/>
              </a:rPr>
              <a:t>Ortolani</a:t>
            </a:r>
            <a:endParaRPr lang="fr-FR">
              <a:solidFill>
                <a:schemeClr val="tx1"/>
              </a:solidFill>
              <a:latin typeface="Albert Sans Medium"/>
            </a:endParaRPr>
          </a:p>
          <a:p>
            <a:pPr algn="ctr"/>
            <a:r>
              <a:rPr lang="fr-FR" err="1">
                <a:solidFill>
                  <a:schemeClr val="tx1"/>
                </a:solidFill>
                <a:latin typeface="Albert Sans Medium"/>
              </a:rPr>
              <a:t>Supervisor</a:t>
            </a:r>
            <a:r>
              <a:rPr lang="fr-FR">
                <a:solidFill>
                  <a:schemeClr val="tx1"/>
                </a:solidFill>
                <a:latin typeface="Albert Sans Medium"/>
              </a:rPr>
              <a:t> Carlos </a:t>
            </a:r>
            <a:r>
              <a:rPr lang="fr-FR" err="1">
                <a:solidFill>
                  <a:schemeClr val="tx1"/>
                </a:solidFill>
                <a:latin typeface="Albert Sans Medium"/>
              </a:rPr>
              <a:t>Pulido</a:t>
            </a:r>
            <a:r>
              <a:rPr lang="fr-FR">
                <a:solidFill>
                  <a:schemeClr val="tx1"/>
                </a:solidFill>
                <a:latin typeface="Albert Sans Medium"/>
              </a:rPr>
              <a:t> </a:t>
            </a:r>
            <a:r>
              <a:rPr lang="fr-FR" err="1">
                <a:solidFill>
                  <a:schemeClr val="tx1"/>
                </a:solidFill>
                <a:latin typeface="Albert Sans Medium"/>
              </a:rPr>
              <a:t>Quetglas</a:t>
            </a:r>
            <a:endParaRPr lang="fr-FR">
              <a:solidFill>
                <a:schemeClr val="tx1"/>
              </a:solidFill>
              <a:latin typeface="Albert Sans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77EF023-57ED-EC27-1B0C-1A07F8B83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3" t="726" r="3569" b="765"/>
          <a:stretch/>
        </p:blipFill>
        <p:spPr>
          <a:xfrm>
            <a:off x="1058573" y="-12700"/>
            <a:ext cx="6450742" cy="517136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E7BB9EF-9FF6-B626-74F2-8705FD70CB92}"/>
              </a:ext>
            </a:extLst>
          </p:cNvPr>
          <p:cNvSpPr txBox="1"/>
          <p:nvPr/>
        </p:nvSpPr>
        <p:spPr>
          <a:xfrm>
            <a:off x="507999" y="317499"/>
            <a:ext cx="185057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err="1">
                <a:solidFill>
                  <a:schemeClr val="tx1"/>
                </a:solidFill>
                <a:latin typeface="Albert Sans"/>
              </a:rPr>
              <a:t>Qa</a:t>
            </a:r>
            <a:r>
              <a:rPr lang="fr-FR">
                <a:solidFill>
                  <a:schemeClr val="tx1"/>
                </a:solidFill>
                <a:latin typeface="Albert Sans"/>
              </a:rPr>
              <a:t> </a:t>
            </a:r>
            <a:r>
              <a:rPr lang="fr-FR" err="1">
                <a:solidFill>
                  <a:schemeClr val="tx1"/>
                </a:solidFill>
                <a:latin typeface="Albert Sans"/>
              </a:rPr>
              <a:t>Tree</a:t>
            </a:r>
            <a:r>
              <a:rPr lang="fr-FR">
                <a:solidFill>
                  <a:schemeClr val="tx1"/>
                </a:solidFill>
                <a:latin typeface="Albert San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98955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dessin, Dessin d’enfant, croquis&#10;&#10;Description générée automatiquement">
            <a:extLst>
              <a:ext uri="{FF2B5EF4-FFF2-40B4-BE49-F238E27FC236}">
                <a16:creationId xmlns:a16="http://schemas.microsoft.com/office/drawing/2014/main" id="{7A43FA85-67A9-E8C5-0D6F-87475A58E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" t="811" r="772" b="943"/>
          <a:stretch/>
        </p:blipFill>
        <p:spPr>
          <a:xfrm>
            <a:off x="2516110" y="205921"/>
            <a:ext cx="3467754" cy="47253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15F86E2-F5A3-5033-2801-ADB2A5EB0E76}"/>
              </a:ext>
            </a:extLst>
          </p:cNvPr>
          <p:cNvSpPr txBox="1"/>
          <p:nvPr/>
        </p:nvSpPr>
        <p:spPr>
          <a:xfrm>
            <a:off x="326570" y="235857"/>
            <a:ext cx="1124857" cy="308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err="1">
                <a:solidFill>
                  <a:schemeClr val="tx1"/>
                </a:solidFill>
                <a:latin typeface="Albert Sans"/>
              </a:rPr>
              <a:t>Qc</a:t>
            </a:r>
            <a:r>
              <a:rPr lang="fr-FR">
                <a:solidFill>
                  <a:schemeClr val="tx1"/>
                </a:solidFill>
                <a:latin typeface="Albert Sans"/>
              </a:rPr>
              <a:t> </a:t>
            </a:r>
            <a:r>
              <a:rPr lang="fr-FR" err="1">
                <a:solidFill>
                  <a:schemeClr val="tx1"/>
                </a:solidFill>
                <a:latin typeface="Albert Sans"/>
              </a:rPr>
              <a:t>Tree</a:t>
            </a:r>
            <a:r>
              <a:rPr lang="fr-FR">
                <a:solidFill>
                  <a:schemeClr val="tx1"/>
                </a:solidFill>
                <a:latin typeface="Albert San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13225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papier, Produit en papier, Papier de bricolage, origami&#10;&#10;Description générée automatiquement">
            <a:extLst>
              <a:ext uri="{FF2B5EF4-FFF2-40B4-BE49-F238E27FC236}">
                <a16:creationId xmlns:a16="http://schemas.microsoft.com/office/drawing/2014/main" id="{D84E7207-FC3A-B641-F482-A26B1448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7" b="94"/>
          <a:stretch/>
        </p:blipFill>
        <p:spPr>
          <a:xfrm>
            <a:off x="1795209" y="171450"/>
            <a:ext cx="4805220" cy="480060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9D644F1-9064-B94B-0919-7A71475A8395}"/>
              </a:ext>
            </a:extLst>
          </p:cNvPr>
          <p:cNvSpPr txBox="1"/>
          <p:nvPr/>
        </p:nvSpPr>
        <p:spPr>
          <a:xfrm>
            <a:off x="426357" y="381000"/>
            <a:ext cx="142421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tx1"/>
                </a:solidFill>
                <a:latin typeface="Albert Sans"/>
              </a:rPr>
              <a:t>SNAP </a:t>
            </a:r>
            <a:r>
              <a:rPr lang="fr-FR" err="1">
                <a:solidFill>
                  <a:schemeClr val="tx1"/>
                </a:solidFill>
                <a:latin typeface="Albert Sans"/>
              </a:rPr>
              <a:t>Tree</a:t>
            </a:r>
            <a:endParaRPr lang="fr-FR">
              <a:solidFill>
                <a:schemeClr val="tx1"/>
              </a:solidFill>
              <a:latin typeface="Albert Sans"/>
            </a:endParaRPr>
          </a:p>
        </p:txBody>
      </p:sp>
    </p:spTree>
    <p:extLst>
      <p:ext uri="{BB962C8B-B14F-4D97-AF65-F5344CB8AC3E}">
        <p14:creationId xmlns:p14="http://schemas.microsoft.com/office/powerpoint/2010/main" val="218358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4472E3-56A1-D8CE-6E3B-0BBC6326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err="1"/>
              <a:t>What's</a:t>
            </a:r>
            <a:r>
              <a:rPr lang="fr-FR"/>
              <a:t> </a:t>
            </a:r>
            <a:r>
              <a:rPr lang="fr-FR" err="1"/>
              <a:t>next</a:t>
            </a:r>
            <a:r>
              <a:rPr lang="fr-FR"/>
              <a:t> 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F295F5-BEE9-A96A-2673-68C2A8064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018847"/>
            <a:ext cx="7704000" cy="3233100"/>
          </a:xfrm>
        </p:spPr>
        <p:txBody>
          <a:bodyPr/>
          <a:lstStyle/>
          <a:p>
            <a:r>
              <a:rPr lang="fr-FR" sz="1600"/>
              <a:t>Building </a:t>
            </a:r>
            <a:r>
              <a:rPr lang="fr-FR" sz="1600" err="1"/>
              <a:t>models</a:t>
            </a:r>
            <a:r>
              <a:rPr lang="fr-FR" sz="1600"/>
              <a:t> for the </a:t>
            </a:r>
            <a:r>
              <a:rPr lang="fr-FR" sz="1600" err="1"/>
              <a:t>subgroups</a:t>
            </a:r>
            <a:r>
              <a:rPr lang="fr-FR" sz="2000"/>
              <a:t> : </a:t>
            </a:r>
          </a:p>
          <a:p>
            <a:pPr lvl="1">
              <a:lnSpc>
                <a:spcPct val="114999"/>
              </a:lnSpc>
            </a:pPr>
            <a:r>
              <a:rPr lang="fr-FR"/>
              <a:t>The SNARE </a:t>
            </a:r>
            <a:r>
              <a:rPr lang="fr-FR" err="1"/>
              <a:t>domain</a:t>
            </a:r>
            <a:r>
              <a:rPr lang="fr-FR"/>
              <a:t> </a:t>
            </a:r>
            <a:r>
              <a:rPr lang="fr-FR" err="1"/>
              <a:t>family</a:t>
            </a:r>
            <a:r>
              <a:rPr lang="fr-FR"/>
              <a:t> </a:t>
            </a:r>
            <a:r>
              <a:rPr lang="fr-FR" err="1"/>
              <a:t>is</a:t>
            </a:r>
            <a:r>
              <a:rPr lang="fr-FR"/>
              <a:t> </a:t>
            </a:r>
            <a:r>
              <a:rPr lang="fr-FR" err="1"/>
              <a:t>subdivided</a:t>
            </a:r>
            <a:r>
              <a:rPr lang="fr-FR"/>
              <a:t> </a:t>
            </a:r>
            <a:r>
              <a:rPr lang="fr-FR" err="1"/>
              <a:t>into</a:t>
            </a:r>
            <a:r>
              <a:rPr lang="fr-FR"/>
              <a:t> </a:t>
            </a:r>
            <a:r>
              <a:rPr lang="fr-FR" err="1"/>
              <a:t>other</a:t>
            </a:r>
            <a:r>
              <a:rPr lang="fr-FR"/>
              <a:t> </a:t>
            </a:r>
            <a:r>
              <a:rPr lang="fr-FR" err="1"/>
              <a:t>subgroups</a:t>
            </a:r>
            <a:r>
              <a:rPr lang="fr-FR"/>
              <a:t>, for </a:t>
            </a:r>
            <a:r>
              <a:rPr lang="fr-FR" err="1"/>
              <a:t>which</a:t>
            </a:r>
            <a:r>
              <a:rPr lang="fr-FR"/>
              <a:t> </a:t>
            </a:r>
            <a:r>
              <a:rPr lang="fr-FR" err="1"/>
              <a:t>we</a:t>
            </a:r>
            <a:r>
              <a:rPr lang="fr-FR"/>
              <a:t> </a:t>
            </a:r>
            <a:r>
              <a:rPr lang="fr-FR" err="1"/>
              <a:t>need</a:t>
            </a:r>
            <a:r>
              <a:rPr lang="fr-FR"/>
              <a:t> to </a:t>
            </a:r>
            <a:r>
              <a:rPr lang="fr-FR" err="1"/>
              <a:t>build</a:t>
            </a:r>
            <a:r>
              <a:rPr lang="fr-FR"/>
              <a:t> new </a:t>
            </a:r>
            <a:r>
              <a:rPr lang="fr-FR" err="1"/>
              <a:t>models</a:t>
            </a:r>
            <a:endParaRPr lang="fr-FR" sz="2000" err="1"/>
          </a:p>
        </p:txBody>
      </p:sp>
      <p:pic>
        <p:nvPicPr>
          <p:cNvPr id="4" name="Image 3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64E1E335-4720-FC58-7539-D2ED48914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78" y="2006703"/>
            <a:ext cx="5561318" cy="282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8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61DC5-568F-6EC2-DCD7-184A9BFD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SNAREs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68891F-C925-BACF-2662-CD5F9D00E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565" y="1017044"/>
            <a:ext cx="5129530" cy="1717511"/>
          </a:xfrm>
        </p:spPr>
        <p:txBody>
          <a:bodyPr/>
          <a:lstStyle/>
          <a:p>
            <a:pPr marL="139700" indent="0">
              <a:buNone/>
            </a:pPr>
            <a:endParaRPr lang="fr-FR"/>
          </a:p>
          <a:p>
            <a:pPr>
              <a:lnSpc>
                <a:spcPct val="114999"/>
              </a:lnSpc>
            </a:pPr>
            <a:r>
              <a:rPr lang="fr-FR" err="1"/>
              <a:t>Role</a:t>
            </a:r>
            <a:r>
              <a:rPr lang="fr-FR"/>
              <a:t> : membrane fusion </a:t>
            </a:r>
          </a:p>
          <a:p>
            <a:pPr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r>
              <a:rPr lang="fr-FR" err="1"/>
              <a:t>Conserved</a:t>
            </a:r>
            <a:r>
              <a:rPr lang="fr-FR"/>
              <a:t> </a:t>
            </a:r>
            <a:r>
              <a:rPr lang="fr-FR" err="1"/>
              <a:t>domain</a:t>
            </a:r>
            <a:r>
              <a:rPr lang="fr-FR"/>
              <a:t> : SNARE motif </a:t>
            </a:r>
          </a:p>
          <a:p>
            <a:pPr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r>
              <a:rPr lang="fr-FR"/>
              <a:t>Classification : </a:t>
            </a:r>
            <a:r>
              <a:rPr lang="fr-FR" err="1"/>
              <a:t>Qa</a:t>
            </a:r>
            <a:r>
              <a:rPr lang="fr-FR"/>
              <a:t>, </a:t>
            </a:r>
            <a:r>
              <a:rPr lang="fr-FR" err="1"/>
              <a:t>Qb</a:t>
            </a:r>
            <a:r>
              <a:rPr lang="fr-FR"/>
              <a:t>, </a:t>
            </a:r>
            <a:r>
              <a:rPr lang="fr-FR" err="1"/>
              <a:t>Qc</a:t>
            </a:r>
            <a:r>
              <a:rPr lang="fr-FR"/>
              <a:t>, R, SNAP</a:t>
            </a:r>
          </a:p>
          <a:p>
            <a:pPr>
              <a:lnSpc>
                <a:spcPct val="114999"/>
              </a:lnSpc>
            </a:pPr>
            <a:endParaRPr lang="fr-FR"/>
          </a:p>
          <a:p>
            <a:pPr marL="139700" indent="0">
              <a:lnSpc>
                <a:spcPct val="114999"/>
              </a:lnSpc>
              <a:buNone/>
            </a:pPr>
            <a:endParaRPr lang="fr-FR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91573B3-4AC0-731F-4828-627C059B6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427" y="2451100"/>
            <a:ext cx="3368766" cy="2705100"/>
          </a:xfrm>
          <a:prstGeom prst="rect">
            <a:avLst/>
          </a:prstGeom>
        </p:spPr>
      </p:pic>
      <p:pic>
        <p:nvPicPr>
          <p:cNvPr id="7" name="Image 6" descr="Une image contenant texte, diagramme&#10;&#10;Description générée automatiquement">
            <a:extLst>
              <a:ext uri="{FF2B5EF4-FFF2-40B4-BE49-F238E27FC236}">
                <a16:creationId xmlns:a16="http://schemas.microsoft.com/office/drawing/2014/main" id="{9475183C-74A6-D49C-8DCC-3A7D58D6B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743" y="124547"/>
            <a:ext cx="3946071" cy="2326283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B2C55C8-F87D-314F-371B-92BFC847BAE0}"/>
              </a:ext>
            </a:extLst>
          </p:cNvPr>
          <p:cNvSpPr/>
          <p:nvPr/>
        </p:nvSpPr>
        <p:spPr>
          <a:xfrm>
            <a:off x="331374" y="3030389"/>
            <a:ext cx="5100275" cy="151279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28600" indent="-228600">
              <a:buFont typeface=""/>
              <a:buChar char="•"/>
            </a:pPr>
            <a:r>
              <a:rPr lang="fr-FR" b="1">
                <a:solidFill>
                  <a:srgbClr val="0B3550"/>
                </a:solidFill>
                <a:latin typeface="Albert Sans"/>
                <a:cs typeface="Arial"/>
              </a:rPr>
              <a:t>Goal </a:t>
            </a:r>
            <a:r>
              <a:rPr lang="fr-FR">
                <a:solidFill>
                  <a:srgbClr val="0B3550"/>
                </a:solidFill>
                <a:latin typeface="Albert Sans"/>
                <a:cs typeface="Arial"/>
              </a:rPr>
              <a:t>: automatise the classification </a:t>
            </a:r>
            <a:r>
              <a:rPr lang="fr-FR" err="1">
                <a:solidFill>
                  <a:srgbClr val="0B3550"/>
                </a:solidFill>
                <a:latin typeface="Albert Sans"/>
                <a:cs typeface="Arial"/>
              </a:rPr>
              <a:t>with</a:t>
            </a:r>
            <a:r>
              <a:rPr lang="fr-FR">
                <a:solidFill>
                  <a:srgbClr val="0B3550"/>
                </a:solidFill>
                <a:latin typeface="Albert Sans"/>
                <a:cs typeface="Arial"/>
              </a:rPr>
              <a:t> a model </a:t>
            </a:r>
          </a:p>
          <a:p>
            <a:pPr marL="228600" indent="-228600">
              <a:buFont typeface=""/>
              <a:buChar char="•"/>
            </a:pPr>
            <a:endParaRPr lang="fr-FR">
              <a:solidFill>
                <a:srgbClr val="0B3550"/>
              </a:solidFill>
              <a:latin typeface="Albert Sans"/>
              <a:cs typeface="Arial"/>
            </a:endParaRPr>
          </a:p>
          <a:p>
            <a:pPr marL="228600" indent="-228600">
              <a:buFont typeface=""/>
              <a:buChar char="•"/>
            </a:pPr>
            <a:r>
              <a:rPr lang="fr-FR">
                <a:solidFill>
                  <a:srgbClr val="0B3550"/>
                </a:solidFill>
                <a:latin typeface="Albert Sans"/>
                <a:cs typeface="Arial"/>
              </a:rPr>
              <a:t>Classification can </a:t>
            </a:r>
            <a:r>
              <a:rPr lang="fr-FR" err="1">
                <a:solidFill>
                  <a:srgbClr val="0B3550"/>
                </a:solidFill>
                <a:latin typeface="Albert Sans"/>
                <a:cs typeface="Arial"/>
              </a:rPr>
              <a:t>be</a:t>
            </a:r>
            <a:r>
              <a:rPr lang="fr-FR">
                <a:solidFill>
                  <a:srgbClr val="0B3550"/>
                </a:solidFill>
                <a:latin typeface="Albert Sans"/>
                <a:cs typeface="Arial"/>
              </a:rPr>
              <a:t> </a:t>
            </a:r>
            <a:r>
              <a:rPr lang="fr-FR" err="1">
                <a:solidFill>
                  <a:srgbClr val="0B3550"/>
                </a:solidFill>
                <a:latin typeface="Albert Sans"/>
                <a:cs typeface="Arial"/>
              </a:rPr>
              <a:t>used</a:t>
            </a:r>
            <a:r>
              <a:rPr lang="fr-FR">
                <a:solidFill>
                  <a:srgbClr val="0B3550"/>
                </a:solidFill>
                <a:latin typeface="Albert Sans"/>
                <a:cs typeface="Arial"/>
              </a:rPr>
              <a:t> to </a:t>
            </a:r>
            <a:r>
              <a:rPr lang="fr-FR" err="1">
                <a:solidFill>
                  <a:srgbClr val="0B3550"/>
                </a:solidFill>
                <a:latin typeface="Albert Sans"/>
                <a:cs typeface="Arial"/>
              </a:rPr>
              <a:t>hypothesize</a:t>
            </a:r>
            <a:r>
              <a:rPr lang="fr-FR">
                <a:solidFill>
                  <a:srgbClr val="0B3550"/>
                </a:solidFill>
                <a:latin typeface="Albert Sans"/>
                <a:cs typeface="Arial"/>
              </a:rPr>
              <a:t> important informations about a </a:t>
            </a:r>
            <a:r>
              <a:rPr lang="fr-FR" err="1">
                <a:solidFill>
                  <a:srgbClr val="0B3550"/>
                </a:solidFill>
                <a:latin typeface="Albert Sans"/>
                <a:cs typeface="Arial"/>
              </a:rPr>
              <a:t>protein</a:t>
            </a:r>
            <a:r>
              <a:rPr lang="fr-FR">
                <a:solidFill>
                  <a:srgbClr val="0B3550"/>
                </a:solidFill>
                <a:latin typeface="Albert Sans"/>
                <a:cs typeface="Arial"/>
              </a:rPr>
              <a:t> (</a:t>
            </a:r>
            <a:r>
              <a:rPr lang="fr-FR" err="1">
                <a:solidFill>
                  <a:srgbClr val="0B3550"/>
                </a:solidFill>
                <a:latin typeface="Albert Sans"/>
                <a:cs typeface="Arial"/>
              </a:rPr>
              <a:t>function</a:t>
            </a:r>
            <a:r>
              <a:rPr lang="fr-FR">
                <a:solidFill>
                  <a:srgbClr val="0B3550"/>
                </a:solidFill>
                <a:latin typeface="Albert Sans"/>
                <a:cs typeface="Arial"/>
              </a:rPr>
              <a:t>, location, etc...)</a:t>
            </a:r>
            <a:endParaRPr lang="fr-FR">
              <a:cs typeface="Arial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7D7FBB-9FFE-A0B7-5CF8-D8823F99F329}"/>
              </a:ext>
            </a:extLst>
          </p:cNvPr>
          <p:cNvSpPr txBox="1"/>
          <p:nvPr/>
        </p:nvSpPr>
        <p:spPr>
          <a:xfrm>
            <a:off x="8763000" y="104320"/>
            <a:ext cx="3809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5928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020285-2E18-DB80-5091-9A99C3C86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508704"/>
            <a:ext cx="7704000" cy="2128521"/>
          </a:xfrm>
        </p:spPr>
        <p:txBody>
          <a:bodyPr/>
          <a:lstStyle/>
          <a:p>
            <a:r>
              <a:rPr lang="fr-FR" sz="1600" err="1"/>
              <a:t>Using</a:t>
            </a:r>
            <a:r>
              <a:rPr lang="fr-FR" sz="1600"/>
              <a:t> the full </a:t>
            </a:r>
            <a:r>
              <a:rPr lang="fr-FR" sz="1600" err="1"/>
              <a:t>sequences</a:t>
            </a:r>
            <a:r>
              <a:rPr lang="fr-FR"/>
              <a:t> : </a:t>
            </a:r>
          </a:p>
          <a:p>
            <a:pPr lvl="1">
              <a:lnSpc>
                <a:spcPct val="114999"/>
              </a:lnSpc>
            </a:pPr>
            <a:r>
              <a:rPr lang="fr-FR" err="1"/>
              <a:t>Instead</a:t>
            </a:r>
            <a:r>
              <a:rPr lang="fr-FR"/>
              <a:t> of </a:t>
            </a:r>
            <a:r>
              <a:rPr lang="fr-FR" err="1"/>
              <a:t>using</a:t>
            </a:r>
            <a:r>
              <a:rPr lang="fr-FR"/>
              <a:t> </a:t>
            </a:r>
            <a:r>
              <a:rPr lang="fr-FR" err="1"/>
              <a:t>only</a:t>
            </a:r>
            <a:r>
              <a:rPr lang="fr-FR"/>
              <a:t> the motif </a:t>
            </a:r>
            <a:r>
              <a:rPr lang="fr-FR" err="1"/>
              <a:t>sequences</a:t>
            </a:r>
            <a:r>
              <a:rPr lang="fr-FR"/>
              <a:t>, </a:t>
            </a:r>
            <a:r>
              <a:rPr lang="fr-FR" err="1"/>
              <a:t>using</a:t>
            </a:r>
            <a:r>
              <a:rPr lang="fr-FR"/>
              <a:t> the full </a:t>
            </a:r>
            <a:r>
              <a:rPr lang="fr-FR" err="1"/>
              <a:t>sequences</a:t>
            </a:r>
            <a:r>
              <a:rPr lang="fr-FR"/>
              <a:t> </a:t>
            </a:r>
            <a:r>
              <a:rPr lang="fr-FR" err="1"/>
              <a:t>may</a:t>
            </a:r>
            <a:r>
              <a:rPr lang="fr-FR"/>
              <a:t> </a:t>
            </a:r>
            <a:r>
              <a:rPr lang="fr-FR" err="1"/>
              <a:t>allow</a:t>
            </a:r>
            <a:r>
              <a:rPr lang="fr-FR"/>
              <a:t> for more </a:t>
            </a:r>
            <a:r>
              <a:rPr lang="fr-FR" err="1"/>
              <a:t>precise</a:t>
            </a:r>
            <a:r>
              <a:rPr lang="fr-FR"/>
              <a:t> classification</a:t>
            </a:r>
          </a:p>
          <a:p>
            <a:pPr lvl="1"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r>
              <a:rPr lang="fr-FR" sz="1600"/>
              <a:t>Building a full pipeline :</a:t>
            </a:r>
          </a:p>
          <a:p>
            <a:pPr lvl="1">
              <a:lnSpc>
                <a:spcPct val="114999"/>
              </a:lnSpc>
            </a:pPr>
            <a:r>
              <a:rPr lang="fr-FR"/>
              <a:t>Building a full pipeline </a:t>
            </a:r>
            <a:r>
              <a:rPr lang="fr-FR" err="1"/>
              <a:t>linking</a:t>
            </a:r>
            <a:r>
              <a:rPr lang="fr-FR"/>
              <a:t> the </a:t>
            </a:r>
            <a:r>
              <a:rPr lang="fr-FR" err="1"/>
              <a:t>different</a:t>
            </a:r>
            <a:r>
              <a:rPr lang="fr-FR"/>
              <a:t> </a:t>
            </a:r>
            <a:r>
              <a:rPr lang="fr-FR" err="1"/>
              <a:t>models</a:t>
            </a:r>
            <a:r>
              <a:rPr lang="fr-FR"/>
              <a:t> </a:t>
            </a:r>
            <a:r>
              <a:rPr lang="fr-FR" err="1"/>
              <a:t>together</a:t>
            </a:r>
            <a:r>
              <a:rPr lang="fr-FR"/>
              <a:t> </a:t>
            </a:r>
            <a:r>
              <a:rPr lang="fr-FR" err="1"/>
              <a:t>would</a:t>
            </a:r>
            <a:r>
              <a:rPr lang="fr-FR"/>
              <a:t> </a:t>
            </a:r>
            <a:r>
              <a:rPr lang="fr-FR" err="1"/>
              <a:t>allow</a:t>
            </a:r>
            <a:r>
              <a:rPr lang="fr-FR"/>
              <a:t> us to enter a </a:t>
            </a:r>
            <a:r>
              <a:rPr lang="fr-FR" err="1"/>
              <a:t>sequence</a:t>
            </a:r>
            <a:r>
              <a:rPr lang="fr-FR"/>
              <a:t> and </a:t>
            </a:r>
            <a:r>
              <a:rPr lang="fr-FR" err="1"/>
              <a:t>directly</a:t>
            </a:r>
            <a:r>
              <a:rPr lang="fr-FR"/>
              <a:t> </a:t>
            </a:r>
            <a:r>
              <a:rPr lang="fr-FR" err="1"/>
              <a:t>get</a:t>
            </a:r>
            <a:r>
              <a:rPr lang="fr-FR"/>
              <a:t> a classification.</a:t>
            </a:r>
            <a:endParaRPr lang="fr-FR" sz="1600"/>
          </a:p>
          <a:p>
            <a:pPr lvl="1">
              <a:lnSpc>
                <a:spcPct val="114999"/>
              </a:lnSpc>
            </a:pPr>
            <a:endParaRPr lang="fr-FR" sz="1600"/>
          </a:p>
          <a:p>
            <a:pPr lvl="1">
              <a:lnSpc>
                <a:spcPct val="114999"/>
              </a:lnSpc>
            </a:pPr>
            <a:endParaRPr lang="fr-FR"/>
          </a:p>
        </p:txBody>
      </p:sp>
      <p:sp>
        <p:nvSpPr>
          <p:cNvPr id="5" name="Google Shape;310;p38">
            <a:extLst>
              <a:ext uri="{FF2B5EF4-FFF2-40B4-BE49-F238E27FC236}">
                <a16:creationId xmlns:a16="http://schemas.microsoft.com/office/drawing/2014/main" id="{A3BFDBB8-500D-34ED-B49F-E6109B365159}"/>
              </a:ext>
            </a:extLst>
          </p:cNvPr>
          <p:cNvSpPr txBox="1">
            <a:spLocks/>
          </p:cNvSpPr>
          <p:nvPr/>
        </p:nvSpPr>
        <p:spPr>
          <a:xfrm>
            <a:off x="8724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ctr"/>
            <a:r>
              <a:rPr lang="fr-FR" err="1"/>
              <a:t>What’s</a:t>
            </a:r>
            <a:r>
              <a:rPr lang="fr-FR"/>
              <a:t> </a:t>
            </a:r>
            <a:r>
              <a:rPr lang="fr-FR" err="1"/>
              <a:t>next</a:t>
            </a:r>
            <a:r>
              <a:rPr lang="fr-FR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16481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8922D-8DC1-1FDF-3FD6-5C318580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Data Collection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249E38-E470-6855-2641-4621AE310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868" y="1447072"/>
            <a:ext cx="4166143" cy="3233100"/>
          </a:xfrm>
        </p:spPr>
        <p:txBody>
          <a:bodyPr/>
          <a:lstStyle/>
          <a:p>
            <a:pPr marL="139700" indent="0">
              <a:buNone/>
            </a:pPr>
            <a:endParaRPr lang="fr-FR"/>
          </a:p>
          <a:p>
            <a:pPr>
              <a:lnSpc>
                <a:spcPct val="114999"/>
              </a:lnSpc>
              <a:buFont typeface="Arial"/>
              <a:buChar char="•"/>
            </a:pPr>
            <a:r>
              <a:rPr lang="fr-FR"/>
              <a:t>Tracey </a:t>
            </a:r>
            <a:r>
              <a:rPr lang="fr-FR" err="1"/>
              <a:t>database</a:t>
            </a:r>
            <a:r>
              <a:rPr lang="fr-FR"/>
              <a:t> : SNAREs </a:t>
            </a:r>
            <a:r>
              <a:rPr lang="fr-FR" err="1"/>
              <a:t>protein</a:t>
            </a:r>
            <a:r>
              <a:rPr lang="fr-FR"/>
              <a:t> collection </a:t>
            </a:r>
          </a:p>
          <a:p>
            <a:pPr>
              <a:lnSpc>
                <a:spcPct val="114999"/>
              </a:lnSpc>
              <a:buFont typeface="Arial"/>
              <a:buChar char="•"/>
            </a:pPr>
            <a:endParaRPr lang="fr-FR"/>
          </a:p>
          <a:p>
            <a:pPr>
              <a:lnSpc>
                <a:spcPct val="114999"/>
              </a:lnSpc>
              <a:buFont typeface="Arial"/>
              <a:buChar char="•"/>
            </a:pPr>
            <a:r>
              <a:rPr lang="fr-FR"/>
              <a:t>Motif </a:t>
            </a:r>
            <a:r>
              <a:rPr lang="fr-FR" err="1"/>
              <a:t>sequences</a:t>
            </a:r>
            <a:r>
              <a:rPr lang="fr-FR"/>
              <a:t> and full </a:t>
            </a:r>
            <a:r>
              <a:rPr lang="fr-FR" err="1"/>
              <a:t>sequences</a:t>
            </a:r>
            <a:r>
              <a:rPr lang="fr-FR"/>
              <a:t> </a:t>
            </a:r>
          </a:p>
          <a:p>
            <a:pPr>
              <a:lnSpc>
                <a:spcPct val="114999"/>
              </a:lnSpc>
              <a:buFont typeface="Arial"/>
              <a:buChar char="•"/>
            </a:pPr>
            <a:endParaRPr lang="fr-FR"/>
          </a:p>
          <a:p>
            <a:pPr>
              <a:lnSpc>
                <a:spcPct val="114999"/>
              </a:lnSpc>
              <a:buFont typeface="Arial"/>
              <a:buChar char="•"/>
            </a:pPr>
            <a:r>
              <a:rPr lang="fr-FR" err="1"/>
              <a:t>Sequences</a:t>
            </a:r>
            <a:r>
              <a:rPr lang="fr-FR"/>
              <a:t> </a:t>
            </a:r>
            <a:r>
              <a:rPr lang="fr-FR" err="1"/>
              <a:t>from</a:t>
            </a:r>
            <a:r>
              <a:rPr lang="fr-FR"/>
              <a:t> </a:t>
            </a:r>
            <a:r>
              <a:rPr lang="fr-FR" err="1"/>
              <a:t>specific</a:t>
            </a:r>
            <a:r>
              <a:rPr lang="fr-FR"/>
              <a:t> taxa : </a:t>
            </a:r>
          </a:p>
          <a:p>
            <a:pPr lvl="1">
              <a:lnSpc>
                <a:spcPct val="114999"/>
              </a:lnSpc>
              <a:buFont typeface="Courier New"/>
              <a:buChar char="o"/>
            </a:pPr>
            <a:r>
              <a:rPr lang="fr-FR" err="1"/>
              <a:t>Archaeplastida</a:t>
            </a:r>
            <a:r>
              <a:rPr lang="fr-FR"/>
              <a:t> --&gt; Viridiplantae </a:t>
            </a:r>
          </a:p>
          <a:p>
            <a:pPr lvl="1">
              <a:lnSpc>
                <a:spcPct val="114999"/>
              </a:lnSpc>
              <a:buFont typeface="Courier New"/>
              <a:buChar char="o"/>
            </a:pPr>
            <a:r>
              <a:rPr lang="fr-FR" err="1"/>
              <a:t>Opisthokonta</a:t>
            </a:r>
            <a:r>
              <a:rPr lang="fr-FR"/>
              <a:t> --&gt; </a:t>
            </a:r>
            <a:r>
              <a:rPr lang="fr-FR" err="1"/>
              <a:t>Metazoa</a:t>
            </a:r>
            <a:r>
              <a:rPr lang="fr-FR"/>
              <a:t> and Fungi</a:t>
            </a:r>
          </a:p>
          <a:p>
            <a:pPr marL="596900" lvl="1" indent="0">
              <a:lnSpc>
                <a:spcPct val="114999"/>
              </a:lnSpc>
              <a:buNone/>
            </a:pPr>
            <a:endParaRPr lang="fr-FR"/>
          </a:p>
          <a:p>
            <a:pPr>
              <a:lnSpc>
                <a:spcPct val="114999"/>
              </a:lnSpc>
              <a:buFont typeface="Arial"/>
              <a:buChar char="•"/>
            </a:pPr>
            <a:endParaRPr lang="fr-FR"/>
          </a:p>
          <a:p>
            <a:pPr marL="596900" lvl="1" indent="0">
              <a:lnSpc>
                <a:spcPct val="114999"/>
              </a:lnSpc>
              <a:buNone/>
            </a:pPr>
            <a:endParaRPr lang="fr-FR"/>
          </a:p>
          <a:p>
            <a:pPr marL="596900" lvl="1" indent="0">
              <a:lnSpc>
                <a:spcPct val="114999"/>
              </a:lnSpc>
              <a:buNone/>
            </a:pPr>
            <a:endParaRPr lang="fr-FR"/>
          </a:p>
          <a:p>
            <a:pPr>
              <a:lnSpc>
                <a:spcPct val="114999"/>
              </a:lnSpc>
              <a:buFont typeface="Arial"/>
              <a:buChar char="•"/>
            </a:pPr>
            <a:endParaRPr lang="fr-FR"/>
          </a:p>
        </p:txBody>
      </p:sp>
      <p:pic>
        <p:nvPicPr>
          <p:cNvPr id="5" name="Image 4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C2B4B621-6C47-E709-8AF6-BFB980225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019" y="1754415"/>
            <a:ext cx="3695748" cy="276406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0954943-895A-27C5-E732-B3D644376B16}"/>
              </a:ext>
            </a:extLst>
          </p:cNvPr>
          <p:cNvSpPr txBox="1"/>
          <p:nvPr/>
        </p:nvSpPr>
        <p:spPr>
          <a:xfrm>
            <a:off x="4933043" y="1449614"/>
            <a:ext cx="353241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0B3550"/>
                </a:solidFill>
                <a:latin typeface="Albert Sans"/>
              </a:rPr>
              <a:t>For </a:t>
            </a:r>
            <a:r>
              <a:rPr lang="fr-FR" err="1">
                <a:solidFill>
                  <a:srgbClr val="0B3550"/>
                </a:solidFill>
                <a:latin typeface="Albert Sans"/>
              </a:rPr>
              <a:t>each</a:t>
            </a:r>
            <a:r>
              <a:rPr lang="fr-FR">
                <a:solidFill>
                  <a:srgbClr val="0B3550"/>
                </a:solidFill>
                <a:latin typeface="Albert Sans"/>
              </a:rPr>
              <a:t> group (</a:t>
            </a:r>
            <a:r>
              <a:rPr lang="fr-FR" err="1">
                <a:solidFill>
                  <a:srgbClr val="0B3550"/>
                </a:solidFill>
                <a:latin typeface="Albert Sans"/>
              </a:rPr>
              <a:t>Qa</a:t>
            </a:r>
            <a:r>
              <a:rPr lang="fr-FR">
                <a:solidFill>
                  <a:srgbClr val="0B3550"/>
                </a:solidFill>
                <a:latin typeface="Albert Sans"/>
              </a:rPr>
              <a:t>, </a:t>
            </a:r>
            <a:r>
              <a:rPr lang="fr-FR" err="1">
                <a:solidFill>
                  <a:srgbClr val="0B3550"/>
                </a:solidFill>
                <a:latin typeface="Albert Sans"/>
              </a:rPr>
              <a:t>Qb</a:t>
            </a:r>
            <a:r>
              <a:rPr lang="fr-FR">
                <a:solidFill>
                  <a:srgbClr val="0B3550"/>
                </a:solidFill>
                <a:latin typeface="Albert Sans"/>
              </a:rPr>
              <a:t>, </a:t>
            </a:r>
            <a:r>
              <a:rPr lang="fr-FR" err="1">
                <a:solidFill>
                  <a:srgbClr val="0B3550"/>
                </a:solidFill>
                <a:latin typeface="Albert Sans"/>
              </a:rPr>
              <a:t>Qc</a:t>
            </a:r>
            <a:r>
              <a:rPr lang="fr-FR">
                <a:solidFill>
                  <a:srgbClr val="0B3550"/>
                </a:solidFill>
                <a:latin typeface="Albert Sans"/>
              </a:rPr>
              <a:t>, R) : 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03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836D5D-79F4-820C-8DF5-08ACB84D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Classification – </a:t>
            </a:r>
            <a:r>
              <a:rPr lang="fr-FR" err="1"/>
              <a:t>broad</a:t>
            </a:r>
            <a:r>
              <a:rPr lang="fr-FR"/>
              <a:t> </a:t>
            </a:r>
            <a:r>
              <a:rPr lang="fr-FR" err="1"/>
              <a:t>picture</a:t>
            </a:r>
            <a:r>
              <a:rPr lang="fr-FR"/>
              <a:t> </a:t>
            </a:r>
          </a:p>
        </p:txBody>
      </p:sp>
      <p:grpSp>
        <p:nvGrpSpPr>
          <p:cNvPr id="3" name="Google Shape;5766;p76">
            <a:extLst>
              <a:ext uri="{FF2B5EF4-FFF2-40B4-BE49-F238E27FC236}">
                <a16:creationId xmlns:a16="http://schemas.microsoft.com/office/drawing/2014/main" id="{8054D592-BEB3-C67F-F5CF-BD9D797ED553}"/>
              </a:ext>
            </a:extLst>
          </p:cNvPr>
          <p:cNvGrpSpPr/>
          <p:nvPr/>
        </p:nvGrpSpPr>
        <p:grpSpPr>
          <a:xfrm>
            <a:off x="1232200" y="1896546"/>
            <a:ext cx="477751" cy="484519"/>
            <a:chOff x="946175" y="3253275"/>
            <a:chExt cx="298550" cy="296150"/>
          </a:xfrm>
        </p:grpSpPr>
        <p:sp>
          <p:nvSpPr>
            <p:cNvPr id="5" name="Google Shape;5767;p76">
              <a:extLst>
                <a:ext uri="{FF2B5EF4-FFF2-40B4-BE49-F238E27FC236}">
                  <a16:creationId xmlns:a16="http://schemas.microsoft.com/office/drawing/2014/main" id="{A8CA9A4D-2A50-AECF-15FD-3FB11DCF7108}"/>
                </a:ext>
              </a:extLst>
            </p:cNvPr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768;p76">
              <a:extLst>
                <a:ext uri="{FF2B5EF4-FFF2-40B4-BE49-F238E27FC236}">
                  <a16:creationId xmlns:a16="http://schemas.microsoft.com/office/drawing/2014/main" id="{CDE3A129-F6D3-9039-F098-860FE8ECFDF7}"/>
                </a:ext>
              </a:extLst>
            </p:cNvPr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769;p76">
              <a:extLst>
                <a:ext uri="{FF2B5EF4-FFF2-40B4-BE49-F238E27FC236}">
                  <a16:creationId xmlns:a16="http://schemas.microsoft.com/office/drawing/2014/main" id="{1488A9AD-BD03-C260-1356-4D4F3B40B701}"/>
                </a:ext>
              </a:extLst>
            </p:cNvPr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770;p76">
              <a:extLst>
                <a:ext uri="{FF2B5EF4-FFF2-40B4-BE49-F238E27FC236}">
                  <a16:creationId xmlns:a16="http://schemas.microsoft.com/office/drawing/2014/main" id="{2B3EB920-370F-FD9B-E487-4AD276485693}"/>
                </a:ext>
              </a:extLst>
            </p:cNvPr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771;p76">
              <a:extLst>
                <a:ext uri="{FF2B5EF4-FFF2-40B4-BE49-F238E27FC236}">
                  <a16:creationId xmlns:a16="http://schemas.microsoft.com/office/drawing/2014/main" id="{4F915513-EA60-F7B9-A576-70FB1C7E159D}"/>
                </a:ext>
              </a:extLst>
            </p:cNvPr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8C1F9A9E-C98B-27B8-04A1-F301643011AD}"/>
              </a:ext>
            </a:extLst>
          </p:cNvPr>
          <p:cNvSpPr txBox="1"/>
          <p:nvPr/>
        </p:nvSpPr>
        <p:spPr>
          <a:xfrm>
            <a:off x="782811" y="1459965"/>
            <a:ext cx="121023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 </a:t>
            </a:r>
            <a:r>
              <a:rPr lang="fr-FR" err="1">
                <a:solidFill>
                  <a:schemeClr val="tx1"/>
                </a:solidFill>
              </a:rPr>
              <a:t>Sequences</a:t>
            </a:r>
            <a:r>
              <a:rPr lang="fr-FR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F3BBF45A-5110-78E2-9985-950C6668EEB0}"/>
              </a:ext>
            </a:extLst>
          </p:cNvPr>
          <p:cNvSpPr/>
          <p:nvPr/>
        </p:nvSpPr>
        <p:spPr>
          <a:xfrm>
            <a:off x="1993046" y="2098702"/>
            <a:ext cx="585907" cy="76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texte, capture d’écran, bouteille, Police&#10;&#10;Description générée automatiquement">
            <a:extLst>
              <a:ext uri="{FF2B5EF4-FFF2-40B4-BE49-F238E27FC236}">
                <a16:creationId xmlns:a16="http://schemas.microsoft.com/office/drawing/2014/main" id="{A9BFD78C-6C60-A023-036D-0B4DE0A13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538" y="1461110"/>
            <a:ext cx="2036270" cy="111189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8E5C2A7-3AF8-8E09-3C6D-FD095F85DE47}"/>
              </a:ext>
            </a:extLst>
          </p:cNvPr>
          <p:cNvSpPr txBox="1"/>
          <p:nvPr/>
        </p:nvSpPr>
        <p:spPr>
          <a:xfrm>
            <a:off x="3688336" y="1152604"/>
            <a:ext cx="7299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>
                <a:solidFill>
                  <a:schemeClr val="tx1"/>
                </a:solidFill>
              </a:rPr>
              <a:t>MSA</a:t>
            </a: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38F753DB-49C9-06AE-3131-4A72C6931725}"/>
              </a:ext>
            </a:extLst>
          </p:cNvPr>
          <p:cNvSpPr/>
          <p:nvPr/>
        </p:nvSpPr>
        <p:spPr>
          <a:xfrm>
            <a:off x="5239550" y="2060281"/>
            <a:ext cx="585907" cy="76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Profile hidden Markov model. (a) Multiple sequence alignment for... |  Download Scientific Diagram">
            <a:extLst>
              <a:ext uri="{FF2B5EF4-FFF2-40B4-BE49-F238E27FC236}">
                <a16:creationId xmlns:a16="http://schemas.microsoft.com/office/drawing/2014/main" id="{EEC37853-D7B7-B751-B280-01B770F5D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t="73835" r="19938" b="-940"/>
          <a:stretch/>
        </p:blipFill>
        <p:spPr bwMode="auto">
          <a:xfrm>
            <a:off x="6111591" y="1780468"/>
            <a:ext cx="2691432" cy="56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andom Forest Algorithm - How It Works and Why It Is So Effective">
            <a:extLst>
              <a:ext uri="{FF2B5EF4-FFF2-40B4-BE49-F238E27FC236}">
                <a16:creationId xmlns:a16="http://schemas.microsoft.com/office/drawing/2014/main" id="{B8003824-A2B5-052B-1659-251E75543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7" b="17617"/>
          <a:stretch/>
        </p:blipFill>
        <p:spPr bwMode="auto">
          <a:xfrm>
            <a:off x="3061745" y="3163245"/>
            <a:ext cx="1771855" cy="8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oogle Shape;3541;p70">
            <a:extLst>
              <a:ext uri="{FF2B5EF4-FFF2-40B4-BE49-F238E27FC236}">
                <a16:creationId xmlns:a16="http://schemas.microsoft.com/office/drawing/2014/main" id="{247BF174-4987-A5DC-7841-769D49357911}"/>
              </a:ext>
            </a:extLst>
          </p:cNvPr>
          <p:cNvGrpSpPr/>
          <p:nvPr/>
        </p:nvGrpSpPr>
        <p:grpSpPr>
          <a:xfrm>
            <a:off x="628307" y="3342083"/>
            <a:ext cx="1412055" cy="633565"/>
            <a:chOff x="1187400" y="2529299"/>
            <a:chExt cx="6769193" cy="2241902"/>
          </a:xfrm>
        </p:grpSpPr>
        <p:sp>
          <p:nvSpPr>
            <p:cNvPr id="31" name="Google Shape;3542;p70">
              <a:extLst>
                <a:ext uri="{FF2B5EF4-FFF2-40B4-BE49-F238E27FC236}">
                  <a16:creationId xmlns:a16="http://schemas.microsoft.com/office/drawing/2014/main" id="{FEB63F05-A33E-1677-37D3-6EA547202567}"/>
                </a:ext>
              </a:extLst>
            </p:cNvPr>
            <p:cNvSpPr/>
            <p:nvPr/>
          </p:nvSpPr>
          <p:spPr>
            <a:xfrm>
              <a:off x="3802943" y="2529299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543;p70">
              <a:extLst>
                <a:ext uri="{FF2B5EF4-FFF2-40B4-BE49-F238E27FC236}">
                  <a16:creationId xmlns:a16="http://schemas.microsoft.com/office/drawing/2014/main" id="{D9A498F6-96B0-1B82-BD87-D0EAB8E44459}"/>
                </a:ext>
              </a:extLst>
            </p:cNvPr>
            <p:cNvSpPr/>
            <p:nvPr/>
          </p:nvSpPr>
          <p:spPr>
            <a:xfrm>
              <a:off x="5573240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" name="Google Shape;3544;p70">
              <a:extLst>
                <a:ext uri="{FF2B5EF4-FFF2-40B4-BE49-F238E27FC236}">
                  <a16:creationId xmlns:a16="http://schemas.microsoft.com/office/drawing/2014/main" id="{1BAF2CDB-7B70-AEB2-67A9-BEA1673480E9}"/>
                </a:ext>
              </a:extLst>
            </p:cNvPr>
            <p:cNvSpPr/>
            <p:nvPr/>
          </p:nvSpPr>
          <p:spPr>
            <a:xfrm>
              <a:off x="2032647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" name="Google Shape;3545;p70">
              <a:extLst>
                <a:ext uri="{FF2B5EF4-FFF2-40B4-BE49-F238E27FC236}">
                  <a16:creationId xmlns:a16="http://schemas.microsoft.com/office/drawing/2014/main" id="{644203E9-F7F8-9ECB-BCC9-90B9545E23FC}"/>
                </a:ext>
              </a:extLst>
            </p:cNvPr>
            <p:cNvSpPr/>
            <p:nvPr/>
          </p:nvSpPr>
          <p:spPr>
            <a:xfrm>
              <a:off x="11874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" name="Google Shape;3546;p70">
              <a:extLst>
                <a:ext uri="{FF2B5EF4-FFF2-40B4-BE49-F238E27FC236}">
                  <a16:creationId xmlns:a16="http://schemas.microsoft.com/office/drawing/2014/main" id="{31EB573F-798F-9430-B0C6-822964796FEB}"/>
                </a:ext>
              </a:extLst>
            </p:cNvPr>
            <p:cNvSpPr/>
            <p:nvPr/>
          </p:nvSpPr>
          <p:spPr>
            <a:xfrm>
              <a:off x="28778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" name="Google Shape;3547;p70">
              <a:extLst>
                <a:ext uri="{FF2B5EF4-FFF2-40B4-BE49-F238E27FC236}">
                  <a16:creationId xmlns:a16="http://schemas.microsoft.com/office/drawing/2014/main" id="{E1483BA2-54F8-8502-E34F-72FEB89056BE}"/>
                </a:ext>
              </a:extLst>
            </p:cNvPr>
            <p:cNvSpPr/>
            <p:nvPr/>
          </p:nvSpPr>
          <p:spPr>
            <a:xfrm>
              <a:off x="47280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" name="Google Shape;3548;p70">
              <a:extLst>
                <a:ext uri="{FF2B5EF4-FFF2-40B4-BE49-F238E27FC236}">
                  <a16:creationId xmlns:a16="http://schemas.microsoft.com/office/drawing/2014/main" id="{B24C6E04-2F68-5231-8716-0B53D13E744E}"/>
                </a:ext>
              </a:extLst>
            </p:cNvPr>
            <p:cNvSpPr/>
            <p:nvPr/>
          </p:nvSpPr>
          <p:spPr>
            <a:xfrm>
              <a:off x="64184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38" name="Google Shape;3549;p70">
              <a:extLst>
                <a:ext uri="{FF2B5EF4-FFF2-40B4-BE49-F238E27FC236}">
                  <a16:creationId xmlns:a16="http://schemas.microsoft.com/office/drawing/2014/main" id="{D0B1FA73-5074-299B-6882-375E68DB3081}"/>
                </a:ext>
              </a:extLst>
            </p:cNvPr>
            <p:cNvCxnSpPr>
              <a:stCxn id="31" idx="2"/>
              <a:endCxn id="32" idx="0"/>
            </p:cNvCxnSpPr>
            <p:nvPr/>
          </p:nvCxnSpPr>
          <p:spPr>
            <a:xfrm rot="-5400000" flipH="1">
              <a:off x="5228543" y="2315249"/>
              <a:ext cx="4572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Google Shape;3550;p70">
              <a:extLst>
                <a:ext uri="{FF2B5EF4-FFF2-40B4-BE49-F238E27FC236}">
                  <a16:creationId xmlns:a16="http://schemas.microsoft.com/office/drawing/2014/main" id="{566AC258-05A7-00D8-1BEA-1C7AC4392041}"/>
                </a:ext>
              </a:extLst>
            </p:cNvPr>
            <p:cNvCxnSpPr>
              <a:stCxn id="33" idx="0"/>
              <a:endCxn id="31" idx="2"/>
            </p:cNvCxnSpPr>
            <p:nvPr/>
          </p:nvCxnSpPr>
          <p:spPr>
            <a:xfrm rot="-5400000">
              <a:off x="3458247" y="2315250"/>
              <a:ext cx="4572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Google Shape;3551;p70">
              <a:extLst>
                <a:ext uri="{FF2B5EF4-FFF2-40B4-BE49-F238E27FC236}">
                  <a16:creationId xmlns:a16="http://schemas.microsoft.com/office/drawing/2014/main" id="{D22E4365-C04C-0007-F5BE-AF1DEF834AD8}"/>
                </a:ext>
              </a:extLst>
            </p:cNvPr>
            <p:cNvCxnSpPr>
              <a:stCxn id="33" idx="2"/>
              <a:endCxn id="35" idx="0"/>
            </p:cNvCxnSpPr>
            <p:nvPr/>
          </p:nvCxnSpPr>
          <p:spPr>
            <a:xfrm rot="-5400000" flipH="1">
              <a:off x="2995647" y="3677550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" name="Google Shape;3552;p70">
              <a:extLst>
                <a:ext uri="{FF2B5EF4-FFF2-40B4-BE49-F238E27FC236}">
                  <a16:creationId xmlns:a16="http://schemas.microsoft.com/office/drawing/2014/main" id="{9DB8AA16-0F49-F426-758C-D713B047CC6E}"/>
                </a:ext>
              </a:extLst>
            </p:cNvPr>
            <p:cNvCxnSpPr>
              <a:stCxn id="34" idx="0"/>
              <a:endCxn id="33" idx="2"/>
            </p:cNvCxnSpPr>
            <p:nvPr/>
          </p:nvCxnSpPr>
          <p:spPr>
            <a:xfrm rot="-5400000">
              <a:off x="2150400" y="3677551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Google Shape;3553;p70">
              <a:extLst>
                <a:ext uri="{FF2B5EF4-FFF2-40B4-BE49-F238E27FC236}">
                  <a16:creationId xmlns:a16="http://schemas.microsoft.com/office/drawing/2014/main" id="{352A5DE4-E60F-E33C-B4ED-6A9529A687CE}"/>
                </a:ext>
              </a:extLst>
            </p:cNvPr>
            <p:cNvCxnSpPr>
              <a:stCxn id="32" idx="2"/>
              <a:endCxn id="37" idx="0"/>
            </p:cNvCxnSpPr>
            <p:nvPr/>
          </p:nvCxnSpPr>
          <p:spPr>
            <a:xfrm rot="-5400000" flipH="1">
              <a:off x="6536390" y="3677400"/>
              <a:ext cx="457200" cy="8454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" name="Google Shape;3554;p70">
              <a:extLst>
                <a:ext uri="{FF2B5EF4-FFF2-40B4-BE49-F238E27FC236}">
                  <a16:creationId xmlns:a16="http://schemas.microsoft.com/office/drawing/2014/main" id="{7E9CC502-9E9D-E73E-E7A4-214EF3B7C6AB}"/>
                </a:ext>
              </a:extLst>
            </p:cNvPr>
            <p:cNvCxnSpPr>
              <a:stCxn id="36" idx="0"/>
              <a:endCxn id="32" idx="2"/>
            </p:cNvCxnSpPr>
            <p:nvPr/>
          </p:nvCxnSpPr>
          <p:spPr>
            <a:xfrm rot="-5400000">
              <a:off x="5691000" y="3677551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41AC26F5-CC77-38AA-B016-B4D58C83CD3C}"/>
              </a:ext>
            </a:extLst>
          </p:cNvPr>
          <p:cNvSpPr txBox="1"/>
          <p:nvPr/>
        </p:nvSpPr>
        <p:spPr>
          <a:xfrm>
            <a:off x="6291302" y="3611496"/>
            <a:ext cx="214672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Scores and E-values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65D0D9F-E055-540F-CD20-5B89871131B0}"/>
              </a:ext>
            </a:extLst>
          </p:cNvPr>
          <p:cNvSpPr txBox="1"/>
          <p:nvPr/>
        </p:nvSpPr>
        <p:spPr>
          <a:xfrm>
            <a:off x="6846018" y="1459966"/>
            <a:ext cx="132549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HMM profiles </a:t>
            </a:r>
          </a:p>
        </p:txBody>
      </p:sp>
      <p:sp>
        <p:nvSpPr>
          <p:cNvPr id="46" name="Flèche : droite 45">
            <a:extLst>
              <a:ext uri="{FF2B5EF4-FFF2-40B4-BE49-F238E27FC236}">
                <a16:creationId xmlns:a16="http://schemas.microsoft.com/office/drawing/2014/main" id="{B584B18D-C465-E949-F530-ADB0E67A0443}"/>
              </a:ext>
            </a:extLst>
          </p:cNvPr>
          <p:cNvSpPr/>
          <p:nvPr/>
        </p:nvSpPr>
        <p:spPr>
          <a:xfrm rot="5400000">
            <a:off x="7057302" y="2994371"/>
            <a:ext cx="614723" cy="720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 : droite 46">
            <a:extLst>
              <a:ext uri="{FF2B5EF4-FFF2-40B4-BE49-F238E27FC236}">
                <a16:creationId xmlns:a16="http://schemas.microsoft.com/office/drawing/2014/main" id="{76026051-990D-EAD4-1EDA-2989396EA54C}"/>
              </a:ext>
            </a:extLst>
          </p:cNvPr>
          <p:cNvSpPr/>
          <p:nvPr/>
        </p:nvSpPr>
        <p:spPr>
          <a:xfrm rot="10800000">
            <a:off x="5062179" y="3698232"/>
            <a:ext cx="585907" cy="76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20B3401-3287-D69E-D0CB-721593E3DF82}"/>
              </a:ext>
            </a:extLst>
          </p:cNvPr>
          <p:cNvSpPr txBox="1"/>
          <p:nvPr/>
        </p:nvSpPr>
        <p:spPr>
          <a:xfrm>
            <a:off x="3217688" y="4052803"/>
            <a:ext cx="14599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err="1">
                <a:solidFill>
                  <a:schemeClr val="tx1"/>
                </a:solidFill>
              </a:rPr>
              <a:t>Random</a:t>
            </a:r>
            <a:r>
              <a:rPr lang="fr-FR">
                <a:solidFill>
                  <a:schemeClr val="tx1"/>
                </a:solidFill>
              </a:rPr>
              <a:t> </a:t>
            </a:r>
            <a:r>
              <a:rPr lang="fr-FR" err="1">
                <a:solidFill>
                  <a:schemeClr val="tx1"/>
                </a:solidFill>
              </a:rPr>
              <a:t>forest</a:t>
            </a:r>
            <a:r>
              <a:rPr lang="fr-FR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9" name="Flèche : droite 48">
            <a:extLst>
              <a:ext uri="{FF2B5EF4-FFF2-40B4-BE49-F238E27FC236}">
                <a16:creationId xmlns:a16="http://schemas.microsoft.com/office/drawing/2014/main" id="{5E9DC0F9-6A8A-B863-D490-73C2BC145F87}"/>
              </a:ext>
            </a:extLst>
          </p:cNvPr>
          <p:cNvSpPr/>
          <p:nvPr/>
        </p:nvSpPr>
        <p:spPr>
          <a:xfrm rot="10800000">
            <a:off x="2239052" y="3650545"/>
            <a:ext cx="585907" cy="768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CCCBBAE5-D4BE-A778-BE00-4CDA588B7B05}"/>
              </a:ext>
            </a:extLst>
          </p:cNvPr>
          <p:cNvSpPr txBox="1"/>
          <p:nvPr/>
        </p:nvSpPr>
        <p:spPr>
          <a:xfrm>
            <a:off x="706287" y="4038851"/>
            <a:ext cx="13206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Classification 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2B6C429-529C-013D-6A17-4D30AA4E0DD4}"/>
              </a:ext>
            </a:extLst>
          </p:cNvPr>
          <p:cNvSpPr/>
          <p:nvPr/>
        </p:nvSpPr>
        <p:spPr>
          <a:xfrm>
            <a:off x="950899" y="4576801"/>
            <a:ext cx="7227794" cy="37459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BBBC14-BE11-2768-F8DF-DBA0CB1FA19A}"/>
              </a:ext>
            </a:extLst>
          </p:cNvPr>
          <p:cNvSpPr txBox="1"/>
          <p:nvPr/>
        </p:nvSpPr>
        <p:spPr>
          <a:xfrm>
            <a:off x="1052285" y="4609352"/>
            <a:ext cx="70394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Goal : input = </a:t>
            </a:r>
            <a:r>
              <a:rPr lang="fr-FR" err="1">
                <a:solidFill>
                  <a:schemeClr val="tx1"/>
                </a:solidFill>
              </a:rPr>
              <a:t>sequence</a:t>
            </a:r>
            <a:r>
              <a:rPr lang="fr-FR">
                <a:solidFill>
                  <a:schemeClr val="tx1"/>
                </a:solidFill>
              </a:rPr>
              <a:t> | output = classification of the </a:t>
            </a:r>
            <a:r>
              <a:rPr lang="fr-FR" err="1">
                <a:solidFill>
                  <a:schemeClr val="tx1"/>
                </a:solidFill>
              </a:rPr>
              <a:t>sequence</a:t>
            </a:r>
            <a:r>
              <a:rPr lang="fr-FR">
                <a:solidFill>
                  <a:schemeClr val="tx1"/>
                </a:solidFill>
              </a:rPr>
              <a:t> (group &amp; </a:t>
            </a:r>
            <a:r>
              <a:rPr lang="fr-FR" err="1">
                <a:solidFill>
                  <a:schemeClr val="tx1"/>
                </a:solidFill>
              </a:rPr>
              <a:t>subgroup</a:t>
            </a:r>
            <a:r>
              <a:rPr lang="fr-FR">
                <a:solidFill>
                  <a:schemeClr val="tx1"/>
                </a:solidFill>
              </a:rPr>
              <a:t>) 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75C857E-4EF8-89BA-EFB0-2F67165B0404}"/>
              </a:ext>
            </a:extLst>
          </p:cNvPr>
          <p:cNvSpPr txBox="1"/>
          <p:nvPr/>
        </p:nvSpPr>
        <p:spPr>
          <a:xfrm>
            <a:off x="8763000" y="104320"/>
            <a:ext cx="3809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9639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>
            <a:spLocks noGrp="1"/>
          </p:cNvSpPr>
          <p:nvPr>
            <p:ph type="title"/>
          </p:nvPr>
        </p:nvSpPr>
        <p:spPr>
          <a:xfrm>
            <a:off x="713225" y="2271750"/>
            <a:ext cx="3318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MSA</a:t>
            </a:r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subTitle" idx="1"/>
          </p:nvPr>
        </p:nvSpPr>
        <p:spPr>
          <a:xfrm>
            <a:off x="713225" y="3356325"/>
            <a:ext cx="3318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fr-FR"/>
              <a:t>Multiple </a:t>
            </a:r>
            <a:r>
              <a:rPr lang="fr-FR" err="1"/>
              <a:t>Sequence</a:t>
            </a:r>
            <a:r>
              <a:rPr lang="fr-FR"/>
              <a:t> </a:t>
            </a:r>
            <a:r>
              <a:rPr lang="fr-FR" err="1"/>
              <a:t>Alignment</a:t>
            </a:r>
            <a:endParaRPr lang="en-FR" err="1"/>
          </a:p>
        </p:txBody>
      </p:sp>
      <p:sp>
        <p:nvSpPr>
          <p:cNvPr id="301" name="Google Shape;301;p37"/>
          <p:cNvSpPr txBox="1">
            <a:spLocks noGrp="1"/>
          </p:cNvSpPr>
          <p:nvPr>
            <p:ph type="title" idx="2"/>
          </p:nvPr>
        </p:nvSpPr>
        <p:spPr>
          <a:xfrm>
            <a:off x="713225" y="1267988"/>
            <a:ext cx="132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302" name="Google Shape;302;p37"/>
          <p:cNvGrpSpPr/>
          <p:nvPr/>
        </p:nvGrpSpPr>
        <p:grpSpPr>
          <a:xfrm>
            <a:off x="6234375" y="1268000"/>
            <a:ext cx="2678900" cy="6297300"/>
            <a:chOff x="6234375" y="1268000"/>
            <a:chExt cx="2678900" cy="6297300"/>
          </a:xfrm>
        </p:grpSpPr>
        <p:sp>
          <p:nvSpPr>
            <p:cNvPr id="303" name="Google Shape;303;p37"/>
            <p:cNvSpPr/>
            <p:nvPr/>
          </p:nvSpPr>
          <p:spPr>
            <a:xfrm>
              <a:off x="7286675" y="1268000"/>
              <a:ext cx="1626600" cy="6297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6234375" y="2822294"/>
              <a:ext cx="1483500" cy="4365000"/>
            </a:xfrm>
            <a:prstGeom prst="roundRect">
              <a:avLst>
                <a:gd name="adj" fmla="val 50000"/>
              </a:avLst>
            </a:prstGeom>
            <a:solidFill>
              <a:srgbClr val="F6F6F6">
                <a:alpha val="2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6766725" y="2109800"/>
              <a:ext cx="418800" cy="418800"/>
            </a:xfrm>
            <a:prstGeom prst="ellipse">
              <a:avLst/>
            </a:prstGeom>
            <a:solidFill>
              <a:srgbClr val="F2557A">
                <a:alpha val="7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5050B23E-94D5-461D-A46A-23383DA6D63E}"/>
              </a:ext>
            </a:extLst>
          </p:cNvPr>
          <p:cNvSpPr txBox="1"/>
          <p:nvPr/>
        </p:nvSpPr>
        <p:spPr>
          <a:xfrm>
            <a:off x="8812893" y="68034"/>
            <a:ext cx="3809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bg1"/>
                </a:solidFill>
                <a:latin typeface="Albert Sans Medium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3607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5477C-B49B-6B36-73DD-E83EA2BD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Data Collection 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E2B396-6329-07C5-C17C-D7E4C5E18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85729"/>
            <a:ext cx="8170530" cy="3466366"/>
          </a:xfrm>
        </p:spPr>
        <p:txBody>
          <a:bodyPr/>
          <a:lstStyle/>
          <a:p>
            <a:r>
              <a:rPr lang="fr-FR" sz="1600"/>
              <a:t>Tracey </a:t>
            </a:r>
            <a:r>
              <a:rPr lang="fr-FR" sz="1600" err="1"/>
              <a:t>database</a:t>
            </a:r>
            <a:r>
              <a:rPr lang="fr-FR" sz="1600"/>
              <a:t> : SNAREs </a:t>
            </a:r>
            <a:r>
              <a:rPr lang="fr-FR" sz="1600" err="1"/>
              <a:t>protein</a:t>
            </a:r>
            <a:r>
              <a:rPr lang="fr-FR" sz="1600"/>
              <a:t> collection </a:t>
            </a:r>
          </a:p>
          <a:p>
            <a:pPr>
              <a:lnSpc>
                <a:spcPct val="114999"/>
              </a:lnSpc>
            </a:pPr>
            <a:endParaRPr lang="fr-FR" sz="1600"/>
          </a:p>
          <a:p>
            <a:pPr>
              <a:lnSpc>
                <a:spcPct val="114999"/>
              </a:lnSpc>
            </a:pPr>
            <a:r>
              <a:rPr lang="fr-FR" sz="1600"/>
              <a:t>Motif </a:t>
            </a:r>
            <a:r>
              <a:rPr lang="fr-FR" sz="1600" err="1"/>
              <a:t>sequences</a:t>
            </a:r>
            <a:r>
              <a:rPr lang="fr-FR" sz="1600"/>
              <a:t> and full </a:t>
            </a:r>
            <a:r>
              <a:rPr lang="fr-FR" sz="1600" err="1"/>
              <a:t>sequences</a:t>
            </a:r>
            <a:r>
              <a:rPr lang="fr-FR" sz="1600"/>
              <a:t> </a:t>
            </a:r>
          </a:p>
          <a:p>
            <a:pPr>
              <a:lnSpc>
                <a:spcPct val="114999"/>
              </a:lnSpc>
            </a:pPr>
            <a:endParaRPr lang="fr-FR" sz="1600">
              <a:latin typeface="Arial"/>
              <a:cs typeface="Arial"/>
            </a:endParaRPr>
          </a:p>
          <a:p>
            <a:pPr>
              <a:lnSpc>
                <a:spcPct val="114999"/>
              </a:lnSpc>
            </a:pPr>
            <a:r>
              <a:rPr lang="fr-FR" sz="1600" err="1">
                <a:latin typeface="Arial"/>
                <a:cs typeface="Arial"/>
              </a:rPr>
              <a:t>Sequences</a:t>
            </a:r>
            <a:r>
              <a:rPr lang="fr-FR" sz="1600">
                <a:latin typeface="Arial"/>
                <a:cs typeface="Arial"/>
              </a:rPr>
              <a:t> </a:t>
            </a:r>
            <a:r>
              <a:rPr lang="fr-FR" sz="1600" err="1">
                <a:latin typeface="Arial"/>
                <a:cs typeface="Arial"/>
              </a:rPr>
              <a:t>from</a:t>
            </a:r>
            <a:r>
              <a:rPr lang="fr-FR" sz="1600">
                <a:latin typeface="Arial"/>
                <a:cs typeface="Arial"/>
              </a:rPr>
              <a:t> </a:t>
            </a:r>
            <a:r>
              <a:rPr lang="fr-FR" sz="1600" err="1">
                <a:latin typeface="Arial"/>
                <a:cs typeface="Arial"/>
              </a:rPr>
              <a:t>specific</a:t>
            </a:r>
            <a:r>
              <a:rPr lang="fr-FR" sz="1600">
                <a:latin typeface="Arial"/>
                <a:cs typeface="Arial"/>
              </a:rPr>
              <a:t> taxa : </a:t>
            </a:r>
            <a:endParaRPr lang="en-US" sz="1600">
              <a:latin typeface="Arial"/>
              <a:cs typeface="Arial"/>
            </a:endParaRPr>
          </a:p>
          <a:p>
            <a:pPr lvl="1">
              <a:lnSpc>
                <a:spcPct val="114999"/>
              </a:lnSpc>
              <a:buFont typeface="Courier New,monospace"/>
              <a:buChar char="o"/>
            </a:pPr>
            <a:r>
              <a:rPr lang="fr-FR" sz="1600" err="1">
                <a:latin typeface="Arial"/>
                <a:cs typeface="Arial"/>
              </a:rPr>
              <a:t>Archaeplastida</a:t>
            </a:r>
            <a:r>
              <a:rPr lang="fr-FR" sz="1600">
                <a:latin typeface="Arial"/>
                <a:cs typeface="Arial"/>
              </a:rPr>
              <a:t> --&gt; Viridiplantae </a:t>
            </a:r>
            <a:endParaRPr lang="en-US" sz="1600">
              <a:latin typeface="Arial"/>
              <a:cs typeface="Arial"/>
            </a:endParaRPr>
          </a:p>
          <a:p>
            <a:pPr lvl="1">
              <a:lnSpc>
                <a:spcPct val="114999"/>
              </a:lnSpc>
              <a:buFont typeface="Courier New,monospace"/>
              <a:buChar char="o"/>
            </a:pPr>
            <a:r>
              <a:rPr lang="fr-FR" sz="1600" err="1">
                <a:latin typeface="Arial"/>
                <a:cs typeface="Arial"/>
              </a:rPr>
              <a:t>Opisthokonta</a:t>
            </a:r>
            <a:r>
              <a:rPr lang="fr-FR" sz="1600">
                <a:latin typeface="Arial"/>
                <a:cs typeface="Arial"/>
              </a:rPr>
              <a:t> --&gt; </a:t>
            </a:r>
            <a:r>
              <a:rPr lang="fr-FR" sz="1600" err="1">
                <a:latin typeface="Arial"/>
                <a:cs typeface="Arial"/>
              </a:rPr>
              <a:t>Metazoa</a:t>
            </a:r>
            <a:r>
              <a:rPr lang="fr-FR" sz="1600">
                <a:latin typeface="Arial"/>
                <a:cs typeface="Arial"/>
              </a:rPr>
              <a:t> and Fungi</a:t>
            </a:r>
            <a:endParaRPr lang="fr-FR" sz="1600"/>
          </a:p>
          <a:p>
            <a:pPr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1E7992-E56D-B3CF-0DBA-A60BE492A038}"/>
              </a:ext>
            </a:extLst>
          </p:cNvPr>
          <p:cNvSpPr txBox="1"/>
          <p:nvPr/>
        </p:nvSpPr>
        <p:spPr>
          <a:xfrm>
            <a:off x="8812893" y="68034"/>
            <a:ext cx="3809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108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F3949A-8F6B-D5B3-6199-3EDD88040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88433"/>
            <a:ext cx="7704000" cy="572700"/>
          </a:xfrm>
        </p:spPr>
        <p:txBody>
          <a:bodyPr/>
          <a:lstStyle/>
          <a:p>
            <a:r>
              <a:rPr lang="fr-FR" err="1"/>
              <a:t>Alignment</a:t>
            </a:r>
            <a:r>
              <a:rPr lang="fr-FR"/>
              <a:t> 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70494A-D543-9A4C-DA77-8A47FF386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871684"/>
            <a:ext cx="7704000" cy="3233100"/>
          </a:xfrm>
        </p:spPr>
        <p:txBody>
          <a:bodyPr/>
          <a:lstStyle/>
          <a:p>
            <a:r>
              <a:rPr lang="fr-FR"/>
              <a:t>Python script </a:t>
            </a:r>
            <a:r>
              <a:rPr lang="fr-FR" err="1"/>
              <a:t>that</a:t>
            </a:r>
            <a:r>
              <a:rPr lang="fr-FR"/>
              <a:t> calls MAFFT, a </a:t>
            </a:r>
            <a:r>
              <a:rPr lang="fr-FR" err="1"/>
              <a:t>tool</a:t>
            </a:r>
            <a:r>
              <a:rPr lang="fr-FR"/>
              <a:t> for multiple </a:t>
            </a:r>
            <a:r>
              <a:rPr lang="fr-FR" err="1"/>
              <a:t>sequence</a:t>
            </a:r>
            <a:r>
              <a:rPr lang="fr-FR"/>
              <a:t> </a:t>
            </a:r>
            <a:r>
              <a:rPr lang="fr-FR" err="1"/>
              <a:t>alignment</a:t>
            </a:r>
            <a:endParaRPr lang="fr-FR"/>
          </a:p>
          <a:p>
            <a:pPr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r>
              <a:rPr lang="fr-FR"/>
              <a:t>Motif </a:t>
            </a:r>
            <a:r>
              <a:rPr lang="fr-FR" err="1"/>
              <a:t>sequences</a:t>
            </a:r>
            <a:r>
              <a:rPr lang="fr-FR"/>
              <a:t> : </a:t>
            </a:r>
            <a:r>
              <a:rPr lang="fr-FR" err="1"/>
              <a:t>alignment</a:t>
            </a:r>
            <a:r>
              <a:rPr lang="fr-FR"/>
              <a:t> for </a:t>
            </a:r>
            <a:r>
              <a:rPr lang="fr-FR" err="1"/>
              <a:t>Qa</a:t>
            </a:r>
            <a:r>
              <a:rPr lang="fr-FR"/>
              <a:t>, </a:t>
            </a:r>
            <a:r>
              <a:rPr lang="fr-FR" err="1"/>
              <a:t>Qb</a:t>
            </a:r>
            <a:r>
              <a:rPr lang="fr-FR"/>
              <a:t>, </a:t>
            </a:r>
            <a:r>
              <a:rPr lang="fr-FR" err="1"/>
              <a:t>Qc</a:t>
            </a:r>
            <a:r>
              <a:rPr lang="fr-FR"/>
              <a:t> and R </a:t>
            </a:r>
          </a:p>
          <a:p>
            <a:pPr>
              <a:lnSpc>
                <a:spcPct val="114999"/>
              </a:lnSpc>
            </a:pPr>
            <a:r>
              <a:rPr lang="fr-FR"/>
              <a:t>Full </a:t>
            </a:r>
            <a:r>
              <a:rPr lang="fr-FR" err="1"/>
              <a:t>sequences</a:t>
            </a:r>
            <a:r>
              <a:rPr lang="fr-FR"/>
              <a:t> : </a:t>
            </a:r>
            <a:r>
              <a:rPr lang="fr-FR" err="1"/>
              <a:t>alignment</a:t>
            </a:r>
            <a:r>
              <a:rPr lang="fr-FR"/>
              <a:t> for </a:t>
            </a:r>
            <a:r>
              <a:rPr lang="fr-FR" err="1"/>
              <a:t>Qa</a:t>
            </a:r>
            <a:r>
              <a:rPr lang="fr-FR"/>
              <a:t>, </a:t>
            </a:r>
            <a:r>
              <a:rPr lang="fr-FR" err="1"/>
              <a:t>Qb</a:t>
            </a:r>
            <a:r>
              <a:rPr lang="fr-FR"/>
              <a:t>, </a:t>
            </a:r>
            <a:r>
              <a:rPr lang="fr-FR" err="1"/>
              <a:t>Qc</a:t>
            </a:r>
            <a:r>
              <a:rPr lang="fr-FR"/>
              <a:t>, R and SNAP</a:t>
            </a:r>
          </a:p>
        </p:txBody>
      </p:sp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5B9C17C6-888B-F352-70B9-32E8F3E98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91" y="2222492"/>
            <a:ext cx="8636648" cy="27920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5AED6B1-6BDC-58F0-52D4-81BCA52D0348}"/>
              </a:ext>
            </a:extLst>
          </p:cNvPr>
          <p:cNvSpPr txBox="1"/>
          <p:nvPr/>
        </p:nvSpPr>
        <p:spPr>
          <a:xfrm>
            <a:off x="8812893" y="68034"/>
            <a:ext cx="3809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7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01E7692-971D-8CD1-922F-5C4E5A86EEE1}"/>
              </a:ext>
            </a:extLst>
          </p:cNvPr>
          <p:cNvGrpSpPr/>
          <p:nvPr/>
        </p:nvGrpSpPr>
        <p:grpSpPr>
          <a:xfrm>
            <a:off x="256592" y="872645"/>
            <a:ext cx="6869663" cy="1308177"/>
            <a:chOff x="256592" y="910745"/>
            <a:chExt cx="6869663" cy="1308177"/>
          </a:xfrm>
        </p:grpSpPr>
        <p:pic>
          <p:nvPicPr>
            <p:cNvPr id="5" name="Image 4" descr="Une image contenant texte, capture d’écran, Police, ligne&#10;&#10;Description générée automatiquement">
              <a:extLst>
                <a:ext uri="{FF2B5EF4-FFF2-40B4-BE49-F238E27FC236}">
                  <a16:creationId xmlns:a16="http://schemas.microsoft.com/office/drawing/2014/main" id="{5BFDA189-8A00-01A4-5012-1BDEDCD33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592" y="910745"/>
              <a:ext cx="6869663" cy="1308177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601A124-A4D6-7E38-8EC5-3C1CDFC5695A}"/>
                </a:ext>
              </a:extLst>
            </p:cNvPr>
            <p:cNvSpPr txBox="1"/>
            <p:nvPr/>
          </p:nvSpPr>
          <p:spPr>
            <a:xfrm>
              <a:off x="257174" y="1081086"/>
              <a:ext cx="1447800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1200" err="1">
                  <a:solidFill>
                    <a:schemeClr val="tx1"/>
                  </a:solidFill>
                  <a:latin typeface="Albert Sans"/>
                </a:rPr>
                <a:t>HoSa_Cellub</a:t>
              </a:r>
              <a:endParaRPr lang="fr-FR" sz="1200">
                <a:solidFill>
                  <a:schemeClr val="tx1"/>
                </a:solidFill>
                <a:latin typeface="Albert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69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58612-BDFB-FD15-CCE1-7551BDBF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37" y="70343"/>
            <a:ext cx="7704000" cy="572700"/>
          </a:xfrm>
        </p:spPr>
        <p:txBody>
          <a:bodyPr/>
          <a:lstStyle/>
          <a:p>
            <a:r>
              <a:rPr lang="fr-FR"/>
              <a:t>Identification of </a:t>
            </a:r>
            <a:r>
              <a:rPr lang="fr-FR" err="1"/>
              <a:t>sub</a:t>
            </a:r>
            <a:r>
              <a:rPr lang="fr-FR"/>
              <a:t>-groups 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3AB669-F20B-DE9D-F10A-70BBD5658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437" y="827996"/>
            <a:ext cx="4648225" cy="1903533"/>
          </a:xfrm>
        </p:spPr>
        <p:txBody>
          <a:bodyPr/>
          <a:lstStyle/>
          <a:p>
            <a:r>
              <a:rPr lang="fr-FR"/>
              <a:t>Full </a:t>
            </a:r>
            <a:r>
              <a:rPr lang="fr-FR" err="1"/>
              <a:t>sequences</a:t>
            </a:r>
            <a:r>
              <a:rPr lang="fr-FR"/>
              <a:t> </a:t>
            </a:r>
            <a:r>
              <a:rPr lang="fr-FR" err="1"/>
              <a:t>alignment</a:t>
            </a:r>
            <a:r>
              <a:rPr lang="fr-FR"/>
              <a:t> to </a:t>
            </a:r>
            <a:r>
              <a:rPr lang="fr-FR" err="1"/>
              <a:t>build</a:t>
            </a:r>
            <a:r>
              <a:rPr lang="fr-FR"/>
              <a:t> the </a:t>
            </a:r>
            <a:r>
              <a:rPr lang="fr-FR" err="1"/>
              <a:t>trees</a:t>
            </a:r>
          </a:p>
          <a:p>
            <a:pPr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r>
              <a:rPr lang="fr-FR" err="1"/>
              <a:t>Average</a:t>
            </a:r>
            <a:r>
              <a:rPr lang="fr-FR"/>
              <a:t> distance, visualisation </a:t>
            </a:r>
            <a:r>
              <a:rPr lang="fr-FR" err="1"/>
              <a:t>with</a:t>
            </a:r>
            <a:r>
              <a:rPr lang="fr-FR"/>
              <a:t> ITOL</a:t>
            </a:r>
          </a:p>
          <a:p>
            <a:pPr>
              <a:lnSpc>
                <a:spcPct val="114999"/>
              </a:lnSpc>
            </a:pPr>
            <a:endParaRPr lang="fr-FR"/>
          </a:p>
          <a:p>
            <a:pPr>
              <a:lnSpc>
                <a:spcPct val="114999"/>
              </a:lnSpc>
            </a:pPr>
            <a:r>
              <a:rPr lang="fr-FR"/>
              <a:t>Labelling of </a:t>
            </a:r>
            <a:r>
              <a:rPr lang="fr-FR" err="1"/>
              <a:t>sub</a:t>
            </a:r>
            <a:r>
              <a:rPr lang="fr-FR"/>
              <a:t>-groups </a:t>
            </a:r>
          </a:p>
          <a:p>
            <a:pPr marL="139700" indent="0">
              <a:lnSpc>
                <a:spcPct val="114999"/>
              </a:lnSpc>
              <a:buNone/>
            </a:pPr>
            <a:endParaRPr lang="fr-FR"/>
          </a:p>
          <a:p>
            <a:pPr>
              <a:lnSpc>
                <a:spcPct val="114999"/>
              </a:lnSpc>
            </a:pPr>
            <a:r>
              <a:rPr lang="fr-FR"/>
              <a:t>MSA for </a:t>
            </a:r>
            <a:r>
              <a:rPr lang="fr-FR" err="1"/>
              <a:t>each</a:t>
            </a:r>
            <a:r>
              <a:rPr lang="fr-FR"/>
              <a:t> of the </a:t>
            </a:r>
            <a:r>
              <a:rPr lang="fr-FR" err="1"/>
              <a:t>sub</a:t>
            </a:r>
            <a:r>
              <a:rPr lang="fr-FR"/>
              <a:t>-groups </a:t>
            </a:r>
          </a:p>
          <a:p>
            <a:pPr marL="139700" indent="0">
              <a:lnSpc>
                <a:spcPct val="114999"/>
              </a:lnSpc>
              <a:buNone/>
            </a:pPr>
            <a:endParaRPr lang="fr-FR"/>
          </a:p>
          <a:p>
            <a:pPr marL="139700" indent="0">
              <a:lnSpc>
                <a:spcPct val="114999"/>
              </a:lnSpc>
              <a:buNone/>
            </a:pPr>
            <a:endParaRPr lang="fr-FR"/>
          </a:p>
        </p:txBody>
      </p:sp>
      <p:pic>
        <p:nvPicPr>
          <p:cNvPr id="4" name="Image 3" descr="Une image contenant dessin, papier, Produit en papier, conception&#10;&#10;Description générée automatiquement">
            <a:extLst>
              <a:ext uri="{FF2B5EF4-FFF2-40B4-BE49-F238E27FC236}">
                <a16:creationId xmlns:a16="http://schemas.microsoft.com/office/drawing/2014/main" id="{96EB5AEC-682A-54F1-B95F-FA61F6A37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985" y="829162"/>
            <a:ext cx="4195127" cy="43165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942168F-ECC7-368E-6322-E034A2F887A2}"/>
              </a:ext>
            </a:extLst>
          </p:cNvPr>
          <p:cNvSpPr txBox="1"/>
          <p:nvPr/>
        </p:nvSpPr>
        <p:spPr>
          <a:xfrm>
            <a:off x="5057872" y="4751127"/>
            <a:ext cx="1108010" cy="319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tx1"/>
                </a:solidFill>
              </a:rPr>
              <a:t>R </a:t>
            </a:r>
            <a:r>
              <a:rPr lang="fr-FR" err="1">
                <a:solidFill>
                  <a:schemeClr val="tx1"/>
                </a:solidFill>
              </a:rPr>
              <a:t>Tree</a:t>
            </a:r>
            <a:r>
              <a:rPr lang="fr-FR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386804-174D-5E2D-AD23-5A5DA37023AE}"/>
              </a:ext>
            </a:extLst>
          </p:cNvPr>
          <p:cNvSpPr txBox="1"/>
          <p:nvPr/>
        </p:nvSpPr>
        <p:spPr>
          <a:xfrm>
            <a:off x="8812893" y="68034"/>
            <a:ext cx="3809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8</a:t>
            </a:r>
          </a:p>
        </p:txBody>
      </p:sp>
      <p:pic>
        <p:nvPicPr>
          <p:cNvPr id="5" name="Image 4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00E35ED4-0DB0-2911-70AA-A9BFB0E44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8" y="2917832"/>
            <a:ext cx="4672013" cy="2155813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A95D2F6-465B-EB6C-29B0-201B1688C4C4}"/>
              </a:ext>
            </a:extLst>
          </p:cNvPr>
          <p:cNvSpPr/>
          <p:nvPr/>
        </p:nvSpPr>
        <p:spPr>
          <a:xfrm>
            <a:off x="5329238" y="3305174"/>
            <a:ext cx="571500" cy="276225"/>
          </a:xfrm>
          <a:prstGeom prst="roundRect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chemeClr val="tx1"/>
                </a:solidFill>
                <a:cs typeface="Arial"/>
              </a:rPr>
              <a:t>R I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7E02E080-7D14-486D-FF72-9B12C1707799}"/>
              </a:ext>
            </a:extLst>
          </p:cNvPr>
          <p:cNvSpPr/>
          <p:nvPr/>
        </p:nvSpPr>
        <p:spPr>
          <a:xfrm>
            <a:off x="6591300" y="4752973"/>
            <a:ext cx="571500" cy="276225"/>
          </a:xfrm>
          <a:prstGeom prst="roundRect">
            <a:avLst/>
          </a:prstGeom>
          <a:solidFill>
            <a:schemeClr val="accent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chemeClr val="tx1"/>
                </a:solidFill>
                <a:cs typeface="Arial"/>
              </a:rPr>
              <a:t>R II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869B3F2-3E1A-ED57-80C3-C131E19AB4E5}"/>
              </a:ext>
            </a:extLst>
          </p:cNvPr>
          <p:cNvSpPr/>
          <p:nvPr/>
        </p:nvSpPr>
        <p:spPr>
          <a:xfrm>
            <a:off x="8229600" y="2571748"/>
            <a:ext cx="771525" cy="309562"/>
          </a:xfrm>
          <a:prstGeom prst="round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err="1">
                <a:solidFill>
                  <a:schemeClr val="tx1"/>
                </a:solidFill>
                <a:cs typeface="Arial"/>
              </a:rPr>
              <a:t>R.Reg</a:t>
            </a:r>
            <a:endParaRPr lang="fr-FR">
              <a:solidFill>
                <a:schemeClr val="tx1"/>
              </a:solidFill>
              <a:cs typeface="Arial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15B83DA2-44EC-C2CF-9D70-2A6DEB16E00F}"/>
              </a:ext>
            </a:extLst>
          </p:cNvPr>
          <p:cNvSpPr/>
          <p:nvPr/>
        </p:nvSpPr>
        <p:spPr>
          <a:xfrm>
            <a:off x="8424861" y="923921"/>
            <a:ext cx="571500" cy="276225"/>
          </a:xfrm>
          <a:prstGeom prst="round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chemeClr val="tx1"/>
                </a:solidFill>
                <a:cs typeface="Arial"/>
              </a:rPr>
              <a:t>R IV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6918493-C6AC-37A1-B46B-61B942C72BD3}"/>
              </a:ext>
            </a:extLst>
          </p:cNvPr>
          <p:cNvSpPr/>
          <p:nvPr/>
        </p:nvSpPr>
        <p:spPr>
          <a:xfrm>
            <a:off x="5753099" y="923920"/>
            <a:ext cx="571500" cy="276225"/>
          </a:xfrm>
          <a:prstGeom prst="roundRect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>
                <a:solidFill>
                  <a:schemeClr val="tx1"/>
                </a:solidFill>
                <a:cs typeface="Arial"/>
              </a:rPr>
              <a:t>R III</a:t>
            </a:r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61E614-EB0D-862D-5AC2-13BF518D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12" y="235475"/>
            <a:ext cx="7732814" cy="447835"/>
          </a:xfrm>
        </p:spPr>
        <p:txBody>
          <a:bodyPr/>
          <a:lstStyle/>
          <a:p>
            <a:r>
              <a:rPr lang="fr-FR" sz="2400" err="1"/>
              <a:t>Sequences</a:t>
            </a:r>
            <a:r>
              <a:rPr lang="fr-FR" sz="2400"/>
              <a:t> distribution across taxa</a:t>
            </a:r>
            <a:r>
              <a:rPr lang="fr-FR"/>
              <a:t> </a:t>
            </a:r>
          </a:p>
        </p:txBody>
      </p:sp>
      <p:graphicFrame>
        <p:nvGraphicFramePr>
          <p:cNvPr id="6" name="Google Shape;3845;p71">
            <a:extLst>
              <a:ext uri="{FF2B5EF4-FFF2-40B4-BE49-F238E27FC236}">
                <a16:creationId xmlns:a16="http://schemas.microsoft.com/office/drawing/2014/main" id="{A0ECDF22-2FAE-4FC9-B9D2-53E24490E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060505"/>
              </p:ext>
            </p:extLst>
          </p:nvPr>
        </p:nvGraphicFramePr>
        <p:xfrm>
          <a:off x="2138362" y="1285875"/>
          <a:ext cx="4868072" cy="3425545"/>
        </p:xfrm>
        <a:graphic>
          <a:graphicData uri="http://schemas.openxmlformats.org/drawingml/2006/table">
            <a:tbl>
              <a:tblPr>
                <a:noFill/>
                <a:tableStyleId>{5812F678-C8AB-45C2-8D6C-02D8FD19960A}</a:tableStyleId>
              </a:tblPr>
              <a:tblGrid>
                <a:gridCol w="1217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/>
                    </a:p>
                  </a:txBody>
                  <a:tcPr marL="91425" marR="91425" marT="91425" marB="91425">
                    <a:lnL w="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2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V</a:t>
                      </a:r>
                      <a:endParaRPr sz="2400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M</a:t>
                      </a:r>
                      <a:endParaRPr sz="2400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F</a:t>
                      </a:r>
                      <a:endParaRPr sz="2400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8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err="1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Qa</a:t>
                      </a:r>
                      <a:endParaRPr sz="2400" err="1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/>
                        <a:t>471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/>
                        <a:t>3081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/>
                        <a:t>1481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38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err="1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Qb</a:t>
                      </a:r>
                      <a:endParaRPr sz="2400" err="1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/>
                        <a:t>316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/>
                        <a:t>1042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/>
                        <a:t>972</a:t>
                      </a:r>
                      <a:endParaRPr sz="2000"/>
                    </a:p>
                  </a:txBody>
                  <a:tcPr marL="91425" marR="91425" marT="91425" marB="91425">
                    <a:lnL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87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err="1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Qc</a:t>
                      </a:r>
                      <a:endParaRPr sz="2400" err="1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9524">
                      <a:solidFill>
                        <a:srgbClr val="0E2A47"/>
                      </a:solidFill>
                    </a:lnL>
                    <a:lnR w="9524">
                      <a:solidFill>
                        <a:srgbClr val="0E2A47"/>
                      </a:solidFill>
                    </a:lnR>
                    <a:lnT w="9525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/>
                        <a:t>335</a:t>
                      </a:r>
                      <a:endParaRPr sz="2000"/>
                    </a:p>
                  </a:txBody>
                  <a:tcPr marL="91425" marR="91425" marT="91425" marB="91425">
                    <a:lnL w="9524">
                      <a:solidFill>
                        <a:srgbClr val="0E2A47"/>
                      </a:solidFill>
                    </a:lnL>
                    <a:lnR w="9524">
                      <a:solidFill>
                        <a:srgbClr val="0E2A47"/>
                      </a:solidFill>
                    </a:lnR>
                    <a:lnT w="9525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/>
                        <a:t>947</a:t>
                      </a:r>
                      <a:endParaRPr sz="2000"/>
                    </a:p>
                  </a:txBody>
                  <a:tcPr marL="91425" marR="91425" marT="91425" marB="91425">
                    <a:lnL w="9524">
                      <a:solidFill>
                        <a:srgbClr val="0E2A47"/>
                      </a:solidFill>
                    </a:lnL>
                    <a:lnR w="9524">
                      <a:solidFill>
                        <a:srgbClr val="0E2A47"/>
                      </a:solidFill>
                    </a:lnR>
                    <a:lnT w="9525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/>
                        <a:t>1327</a:t>
                      </a:r>
                      <a:endParaRPr sz="2000"/>
                    </a:p>
                  </a:txBody>
                  <a:tcPr marL="91425" marR="91425" marT="91425" marB="91425">
                    <a:lnL w="9524">
                      <a:solidFill>
                        <a:srgbClr val="0E2A47"/>
                      </a:solidFill>
                    </a:lnL>
                    <a:lnR w="9524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272233"/>
                  </a:ext>
                </a:extLst>
              </a:tr>
              <a:tr h="575387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R</a:t>
                      </a:r>
                      <a:endParaRPr sz="2400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9524">
                      <a:solidFill>
                        <a:srgbClr val="0E2A47"/>
                      </a:solidFill>
                    </a:lnL>
                    <a:lnR w="9524">
                      <a:solidFill>
                        <a:srgbClr val="0E2A47"/>
                      </a:solidFill>
                    </a:lnR>
                    <a:lnT w="9524">
                      <a:solidFill>
                        <a:srgbClr val="0E2A47"/>
                      </a:solidFill>
                    </a:lnT>
                    <a:lnB w="9524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/>
                        <a:t>448</a:t>
                      </a:r>
                      <a:endParaRPr sz="2000"/>
                    </a:p>
                  </a:txBody>
                  <a:tcPr marL="91425" marR="91425" marT="91425" marB="91425">
                    <a:lnL w="9524">
                      <a:solidFill>
                        <a:srgbClr val="0E2A47"/>
                      </a:solidFill>
                    </a:lnL>
                    <a:lnR w="9524">
                      <a:solidFill>
                        <a:srgbClr val="0E2A47"/>
                      </a:solidFill>
                    </a:lnR>
                    <a:lnT w="9524">
                      <a:solidFill>
                        <a:srgbClr val="0E2A47"/>
                      </a:solidFill>
                    </a:lnT>
                    <a:lnB w="9524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/>
                        <a:t>2294</a:t>
                      </a:r>
                      <a:endParaRPr sz="2000"/>
                    </a:p>
                  </a:txBody>
                  <a:tcPr marL="91425" marR="91425" marT="91425" marB="91425">
                    <a:lnL w="9524">
                      <a:solidFill>
                        <a:srgbClr val="0E2A47"/>
                      </a:solidFill>
                    </a:lnL>
                    <a:lnR w="9524">
                      <a:solidFill>
                        <a:srgbClr val="0E2A47"/>
                      </a:solidFill>
                    </a:lnR>
                    <a:lnT w="9524">
                      <a:solidFill>
                        <a:srgbClr val="0E2A47"/>
                      </a:solidFill>
                    </a:lnT>
                    <a:lnB w="9524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/>
                        <a:t>1416</a:t>
                      </a:r>
                      <a:endParaRPr sz="2000"/>
                    </a:p>
                  </a:txBody>
                  <a:tcPr marL="91425" marR="91425" marT="91425" marB="91425">
                    <a:lnL w="9524">
                      <a:solidFill>
                        <a:srgbClr val="0E2A47"/>
                      </a:solidFill>
                    </a:lnL>
                    <a:lnR w="9524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>
                      <a:solidFill>
                        <a:srgbClr val="0E2A47"/>
                      </a:solidFill>
                    </a:lnT>
                    <a:lnB w="9524" cap="flat" cmpd="sng" algn="ctr">
                      <a:solidFill>
                        <a:srgbClr val="0E2A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33563"/>
                  </a:ext>
                </a:extLst>
              </a:tr>
              <a:tr h="575387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>
                          <a:solidFill>
                            <a:schemeClr val="bg1">
                              <a:lumMod val="25000"/>
                            </a:schemeClr>
                          </a:solidFill>
                        </a:rPr>
                        <a:t>SN</a:t>
                      </a:r>
                      <a:endParaRPr sz="2400">
                        <a:solidFill>
                          <a:schemeClr val="bg1">
                            <a:lumMod val="25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9524">
                      <a:solidFill>
                        <a:srgbClr val="0E2A47"/>
                      </a:solidFill>
                    </a:lnL>
                    <a:lnR w="9524">
                      <a:solidFill>
                        <a:srgbClr val="0E2A47"/>
                      </a:solidFill>
                    </a:lnR>
                    <a:lnT w="9524">
                      <a:solidFill>
                        <a:srgbClr val="0E2A47"/>
                      </a:solidFill>
                    </a:lnT>
                    <a:lnB w="9524">
                      <a:solidFill>
                        <a:srgbClr val="0E2A47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/>
                        <a:t>60</a:t>
                      </a:r>
                      <a:endParaRPr sz="2000"/>
                    </a:p>
                  </a:txBody>
                  <a:tcPr marL="91425" marR="91425" marT="91425" marB="91425">
                    <a:lnL w="9524">
                      <a:solidFill>
                        <a:srgbClr val="0E2A47"/>
                      </a:solidFill>
                    </a:lnL>
                    <a:lnR w="9524">
                      <a:solidFill>
                        <a:srgbClr val="0E2A47"/>
                      </a:solidFill>
                    </a:lnR>
                    <a:lnT w="9524">
                      <a:solidFill>
                        <a:srgbClr val="0E2A47"/>
                      </a:solidFill>
                    </a:lnT>
                    <a:lnB w="9524">
                      <a:solidFill>
                        <a:srgbClr val="0E2A47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/>
                        <a:t>786</a:t>
                      </a:r>
                      <a:endParaRPr sz="2000"/>
                    </a:p>
                  </a:txBody>
                  <a:tcPr marL="91425" marR="91425" marT="91425" marB="91425">
                    <a:lnL w="9524">
                      <a:solidFill>
                        <a:srgbClr val="0E2A47"/>
                      </a:solidFill>
                    </a:lnL>
                    <a:lnR w="9524">
                      <a:solidFill>
                        <a:srgbClr val="0E2A47"/>
                      </a:solidFill>
                    </a:lnR>
                    <a:lnT w="9524">
                      <a:solidFill>
                        <a:srgbClr val="0E2A47"/>
                      </a:solidFill>
                    </a:lnT>
                    <a:lnB w="9524">
                      <a:solidFill>
                        <a:srgbClr val="0E2A47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000"/>
                        <a:t>283</a:t>
                      </a:r>
                      <a:endParaRPr sz="2000"/>
                    </a:p>
                  </a:txBody>
                  <a:tcPr marL="91425" marR="91425" marT="91425" marB="91425">
                    <a:lnL w="9524">
                      <a:solidFill>
                        <a:srgbClr val="0E2A47"/>
                      </a:solidFill>
                    </a:lnL>
                    <a:lnR w="9524">
                      <a:solidFill>
                        <a:srgbClr val="0E2A47"/>
                      </a:solidFill>
                    </a:lnR>
                    <a:lnT w="9524">
                      <a:solidFill>
                        <a:srgbClr val="0E2A47"/>
                      </a:solidFill>
                    </a:lnT>
                    <a:lnB w="9524">
                      <a:solidFill>
                        <a:srgbClr val="0E2A47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08138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2F68ABB-CCFB-9D60-992D-CB276C442223}"/>
              </a:ext>
            </a:extLst>
          </p:cNvPr>
          <p:cNvSpPr txBox="1"/>
          <p:nvPr/>
        </p:nvSpPr>
        <p:spPr>
          <a:xfrm>
            <a:off x="8812893" y="68034"/>
            <a:ext cx="3809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600">
                <a:solidFill>
                  <a:schemeClr val="tx1"/>
                </a:solidFill>
                <a:latin typeface="Albert Sans Medium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29663238"/>
      </p:ext>
    </p:extLst>
  </p:cSld>
  <p:clrMapOvr>
    <a:masterClrMapping/>
  </p:clrMapOvr>
</p:sld>
</file>

<file path=ppt/theme/theme1.xml><?xml version="1.0" encoding="utf-8"?>
<a:theme xmlns:a="http://schemas.openxmlformats.org/drawingml/2006/main" name="Cellular Respiration and its Impact on Health Research Thesis Defense by Slidesgo">
  <a:themeElements>
    <a:clrScheme name="Simple Light">
      <a:dk1>
        <a:srgbClr val="0B3550"/>
      </a:dk1>
      <a:lt1>
        <a:srgbClr val="F6F6F6"/>
      </a:lt1>
      <a:dk2>
        <a:srgbClr val="0584A4"/>
      </a:dk2>
      <a:lt2>
        <a:srgbClr val="74CEC4"/>
      </a:lt2>
      <a:accent1>
        <a:srgbClr val="F2557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12C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lular Respiration and its Impact on Health Research Thesis Defense by Slidesgo" id="{A390D718-B165-9546-A314-589FFD71E142}" vid="{BBB3A5F9-C148-6142-880A-40603E9C530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Cellular Respiration and its Impact on Health Research Thesis Defense by Slidesgo</Template>
  <TotalTime>0</TotalTime>
  <Words>1116</Words>
  <Application>Microsoft Macintosh PowerPoint</Application>
  <PresentationFormat>On-screen Show (16:9)</PresentationFormat>
  <Paragraphs>335</Paragraphs>
  <Slides>31</Slides>
  <Notes>11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Albert Sans Medium</vt:lpstr>
      <vt:lpstr>Arial,Sans-Serif</vt:lpstr>
      <vt:lpstr>Albert Sans</vt:lpstr>
      <vt:lpstr>Poppins</vt:lpstr>
      <vt:lpstr>Courier New</vt:lpstr>
      <vt:lpstr>Courier New,monospace</vt:lpstr>
      <vt:lpstr>DM Sans</vt:lpstr>
      <vt:lpstr>Arial</vt:lpstr>
      <vt:lpstr>Calibri</vt:lpstr>
      <vt:lpstr>Cellular Respiration and its Impact on Health Research Thesis Defense by Slidesgo</vt:lpstr>
      <vt:lpstr>HMM based classification for conserved protein domains (SNARE)</vt:lpstr>
      <vt:lpstr>Background</vt:lpstr>
      <vt:lpstr>SNAREs</vt:lpstr>
      <vt:lpstr>Classification – broad picture </vt:lpstr>
      <vt:lpstr>MSA</vt:lpstr>
      <vt:lpstr>Data Collection </vt:lpstr>
      <vt:lpstr>Alignment </vt:lpstr>
      <vt:lpstr>Identification of sub-groups </vt:lpstr>
      <vt:lpstr>Sequences distribution across taxa </vt:lpstr>
      <vt:lpstr>HMM</vt:lpstr>
      <vt:lpstr>What are HMM profiles?</vt:lpstr>
      <vt:lpstr>Building and using the HMM profiles</vt:lpstr>
      <vt:lpstr>HMM profiles performance</vt:lpstr>
      <vt:lpstr>Machine learning</vt:lpstr>
      <vt:lpstr>Machine learning – Random forests</vt:lpstr>
      <vt:lpstr>Machine learning - input</vt:lpstr>
      <vt:lpstr>Machine learning - input</vt:lpstr>
      <vt:lpstr>Machine Learning – Example tree</vt:lpstr>
      <vt:lpstr>Machine learning – Main group results</vt:lpstr>
      <vt:lpstr>Machine learning – Qc subgroups results</vt:lpstr>
      <vt:lpstr>PowerPoint Presentation</vt:lpstr>
      <vt:lpstr>What’s next ?</vt:lpstr>
      <vt:lpstr>Challenges </vt:lpstr>
      <vt:lpstr>Feedback </vt:lpstr>
      <vt:lpstr>Thanks!</vt:lpstr>
      <vt:lpstr>PowerPoint Presentation</vt:lpstr>
      <vt:lpstr>PowerPoint Presentation</vt:lpstr>
      <vt:lpstr>PowerPoint Presentation</vt:lpstr>
      <vt:lpstr>What's next </vt:lpstr>
      <vt:lpstr>PowerPoint Presentation</vt:lpstr>
      <vt:lpstr>Data Collection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HMM based classification for conserved protein domains (SNARE)</dc:title>
  <dc:creator>1D954927B3E29E64A4F00781F307E444</dc:creator>
  <cp:lastModifiedBy>Gabriel Chiche</cp:lastModifiedBy>
  <cp:revision>2</cp:revision>
  <dcterms:created xsi:type="dcterms:W3CDTF">2024-05-21T12:20:35Z</dcterms:created>
  <dcterms:modified xsi:type="dcterms:W3CDTF">2024-06-03T13:49:20Z</dcterms:modified>
</cp:coreProperties>
</file>