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37"/>
  </p:notesMasterIdLst>
  <p:sldIdLst>
    <p:sldId id="256" r:id="rId2"/>
    <p:sldId id="327" r:id="rId3"/>
    <p:sldId id="268" r:id="rId4"/>
    <p:sldId id="328" r:id="rId5"/>
    <p:sldId id="259" r:id="rId6"/>
    <p:sldId id="325" r:id="rId7"/>
    <p:sldId id="326" r:id="rId8"/>
    <p:sldId id="315" r:id="rId9"/>
    <p:sldId id="329" r:id="rId10"/>
    <p:sldId id="317" r:id="rId11"/>
    <p:sldId id="318" r:id="rId12"/>
    <p:sldId id="323" r:id="rId13"/>
    <p:sldId id="334" r:id="rId14"/>
    <p:sldId id="335" r:id="rId15"/>
    <p:sldId id="336" r:id="rId16"/>
    <p:sldId id="305" r:id="rId17"/>
    <p:sldId id="310" r:id="rId18"/>
    <p:sldId id="320" r:id="rId19"/>
    <p:sldId id="342" r:id="rId20"/>
    <p:sldId id="330" r:id="rId21"/>
    <p:sldId id="331" r:id="rId22"/>
    <p:sldId id="337" r:id="rId23"/>
    <p:sldId id="344" r:id="rId24"/>
    <p:sldId id="341" r:id="rId25"/>
    <p:sldId id="332" r:id="rId26"/>
    <p:sldId id="343" r:id="rId27"/>
    <p:sldId id="333" r:id="rId28"/>
    <p:sldId id="324" r:id="rId29"/>
    <p:sldId id="338" r:id="rId30"/>
    <p:sldId id="312" r:id="rId31"/>
    <p:sldId id="313" r:id="rId32"/>
    <p:sldId id="345" r:id="rId33"/>
    <p:sldId id="314" r:id="rId34"/>
    <p:sldId id="339" r:id="rId35"/>
    <p:sldId id="340" r:id="rId36"/>
  </p:sldIdLst>
  <p:sldSz cx="9144000" cy="5143500" type="screen16x9"/>
  <p:notesSz cx="6858000" cy="9144000"/>
  <p:embeddedFontLst>
    <p:embeddedFont>
      <p:font typeface="Albert Sans" pitchFamily="2" charset="77"/>
      <p:regular r:id="rId38"/>
      <p:bold r:id="rId39"/>
      <p:italic r:id="rId40"/>
      <p:boldItalic r:id="rId41"/>
    </p:embeddedFont>
    <p:embeddedFont>
      <p:font typeface="Albert Sans Medium" panose="020F0502020204030204" pitchFamily="34" charset="0"/>
      <p:regular r:id="rId42"/>
      <p:bold r:id="rId43"/>
      <p:italic r:id="rId44"/>
      <p:boldItalic r:id="rId45"/>
    </p:embeddedFont>
    <p:embeddedFont>
      <p:font typeface="DM Sans" pitchFamily="2" charset="77"/>
      <p:regular r:id="rId46"/>
      <p:bold r:id="rId47"/>
      <p:italic r:id="rId48"/>
      <p:boldItalic r:id="rId49"/>
    </p:embeddedFont>
    <p:embeddedFont>
      <p:font typeface="Poppins" pitchFamily="2" charset="77"/>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812F678-C8AB-45C2-8D6C-02D8FD19960A}">
  <a:tblStyle styleId="{5812F678-C8AB-45C2-8D6C-02D8FD19960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726"/>
  </p:normalViewPr>
  <p:slideViewPr>
    <p:cSldViewPr snapToGrid="0">
      <p:cViewPr varScale="1">
        <p:scale>
          <a:sx n="165" d="100"/>
          <a:sy n="165" d="100"/>
        </p:scale>
        <p:origin x="22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en-US"/>
              <a:t>For the training dataset we used some coronary angiograms pictures that are publicly available online. The dataset come from the paper of </a:t>
            </a:r>
            <a:r>
              <a:rPr lang="en-US" err="1"/>
              <a:t>Cervantes_sanchez</a:t>
            </a:r>
            <a:r>
              <a:rPr lang="en-US"/>
              <a:t> and al from 2019 : “automatic segmentation of coronary arteries in x-ray angiograms using Multiscale analysis and artificial Neural networks”.</a:t>
            </a:r>
            <a:endParaRPr lang="fr-FR" b="1"/>
          </a:p>
          <a:p>
            <a:r>
              <a:rPr lang="en-US"/>
              <a:t>The dataset is composed of 134 different images of 300 pixels by 300 with their ground-truth segmented masks outlined by an expert cardiologist. The images are all in gray-scale.</a:t>
            </a:r>
            <a:endParaRPr lang="fr-FR"/>
          </a:p>
          <a:p>
            <a:r>
              <a:rPr lang="en-US"/>
              <a:t>Even if the training data are coronary blood vessels and our data of interest are peripheral leg blood vessels it is not an issue, our model should be able to recognize the blood vessels independently from their location even if it might change a little bit their overall characteristics.</a:t>
            </a:r>
            <a:endParaRPr lang="fr-FR"/>
          </a:p>
          <a:p>
            <a:endParaRPr lang="en-US"/>
          </a:p>
          <a:p>
            <a:endParaRPr lang="fr-FR" b="1">
              <a:ea typeface="Calibri"/>
            </a:endParaRPr>
          </a:p>
        </p:txBody>
      </p:sp>
    </p:spTree>
    <p:extLst>
      <p:ext uri="{BB962C8B-B14F-4D97-AF65-F5344CB8AC3E}">
        <p14:creationId xmlns:p14="http://schemas.microsoft.com/office/powerpoint/2010/main" val="669610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en-US"/>
              <a:t>Initially the Hospital should have sent to Micheal the complete dataset of the Thighs angiograms but unfortunately it was delayed so we had to work with only bad quality screenshots like the one you can see here.</a:t>
            </a:r>
            <a:endParaRPr lang="fr-FR" b="1"/>
          </a:p>
          <a:p>
            <a:r>
              <a:rPr lang="en-US"/>
              <a:t>We had only 15 pictures with different sizes and naturally no ground truth. 15 is a little small and not optimal but as </a:t>
            </a:r>
            <a:r>
              <a:rPr lang="en-US" err="1"/>
              <a:t>marius</a:t>
            </a:r>
            <a:r>
              <a:rPr lang="en-US"/>
              <a:t> and Gabriel will present you we still obtained some results.</a:t>
            </a:r>
            <a:endParaRPr lang="fr-FR"/>
          </a:p>
          <a:p>
            <a:endParaRPr lang="en-US">
              <a:ea typeface="Calibri"/>
            </a:endParaRPr>
          </a:p>
        </p:txBody>
      </p:sp>
    </p:spTree>
    <p:extLst>
      <p:ext uri="{BB962C8B-B14F-4D97-AF65-F5344CB8AC3E}">
        <p14:creationId xmlns:p14="http://schemas.microsoft.com/office/powerpoint/2010/main" val="3005268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a:buNone/>
            </a:pPr>
            <a:endParaRPr lang="fr-FR" b="1"/>
          </a:p>
          <a:p>
            <a:pPr>
              <a:buNone/>
            </a:pPr>
            <a:endParaRPr lang="en-US">
              <a:latin typeface="Calibri"/>
              <a:cs typeface="Calibri"/>
            </a:endParaRPr>
          </a:p>
        </p:txBody>
      </p:sp>
    </p:spTree>
    <p:extLst>
      <p:ext uri="{BB962C8B-B14F-4D97-AF65-F5344CB8AC3E}">
        <p14:creationId xmlns:p14="http://schemas.microsoft.com/office/powerpoint/2010/main" val="2279152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33f6155f6d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133f6155f6d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161ca7da69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161ca7da69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161ca7da69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161ca7da69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613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161ca7da69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161ca7da69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313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en-US"/>
              <a:t>So now without going too much into the details I will show you the main idea behind the architecture model that we used during the project.</a:t>
            </a:r>
            <a:endParaRPr lang="fr-FR" err="1"/>
          </a:p>
          <a:p>
            <a:r>
              <a:rPr lang="en-US"/>
              <a:t>The first model that we used and actually built ourselves from scratch with </a:t>
            </a:r>
            <a:r>
              <a:rPr lang="en-US" err="1"/>
              <a:t>pytorch</a:t>
            </a:r>
            <a:r>
              <a:rPr lang="en-US"/>
              <a:t> is the classic </a:t>
            </a:r>
            <a:r>
              <a:rPr lang="en-US" err="1"/>
              <a:t>Unet</a:t>
            </a:r>
            <a:r>
              <a:rPr lang="en-US"/>
              <a:t> model.</a:t>
            </a:r>
            <a:endParaRPr lang="fr-FR"/>
          </a:p>
          <a:p>
            <a:r>
              <a:rPr lang="en-US"/>
              <a:t>The Distinctive structure of this model is it’s U-shaped architecture </a:t>
            </a:r>
            <a:r>
              <a:rPr lang="en-US" err="1"/>
              <a:t>wich</a:t>
            </a:r>
            <a:r>
              <a:rPr lang="en-US"/>
              <a:t> consist of two main path, the </a:t>
            </a:r>
            <a:r>
              <a:rPr lang="en-US" err="1"/>
              <a:t>downsampling</a:t>
            </a:r>
            <a:r>
              <a:rPr lang="en-US"/>
              <a:t> path and the </a:t>
            </a:r>
            <a:r>
              <a:rPr lang="en-US" err="1"/>
              <a:t>upsampling</a:t>
            </a:r>
            <a:r>
              <a:rPr lang="en-US"/>
              <a:t> path.</a:t>
            </a:r>
            <a:endParaRPr lang="fr-FR"/>
          </a:p>
          <a:p>
            <a:r>
              <a:rPr lang="en-US"/>
              <a:t>The </a:t>
            </a:r>
            <a:r>
              <a:rPr lang="en-US" err="1"/>
              <a:t>downsampling</a:t>
            </a:r>
            <a:r>
              <a:rPr lang="en-US"/>
              <a:t> path also named contracting path consist of multiple convolution with some max pooling operations. Basically the image is getting shrunk to a smaller size the more it goes into the </a:t>
            </a:r>
            <a:r>
              <a:rPr lang="en-US" err="1"/>
              <a:t>downsampling</a:t>
            </a:r>
            <a:r>
              <a:rPr lang="en-US"/>
              <a:t> path. By doing so the network is able to gain a good understanding of the context of the sample as the image is contracted.</a:t>
            </a:r>
            <a:endParaRPr lang="fr-FR"/>
          </a:p>
          <a:p>
            <a:r>
              <a:rPr lang="en-US"/>
              <a:t> </a:t>
            </a:r>
            <a:endParaRPr lang="fr-FR"/>
          </a:p>
          <a:p>
            <a:r>
              <a:rPr lang="en-US"/>
              <a:t>The </a:t>
            </a:r>
            <a:r>
              <a:rPr lang="en-US" err="1"/>
              <a:t>upsampling</a:t>
            </a:r>
            <a:r>
              <a:rPr lang="en-US"/>
              <a:t> path or the expanding path is basically the opposite of the </a:t>
            </a:r>
            <a:r>
              <a:rPr lang="en-US" err="1"/>
              <a:t>downsampling</a:t>
            </a:r>
            <a:r>
              <a:rPr lang="en-US"/>
              <a:t> path as the image will go through some up convolutions and convolution it’s dimension are now expanding again. This process with the help of the skip-connection is useful to segment precisely the images without losing any details after having understood it’s context with the contracting path.</a:t>
            </a:r>
            <a:endParaRPr lang="fr-FR"/>
          </a:p>
          <a:p>
            <a:r>
              <a:rPr lang="en-US"/>
              <a:t>The final layer will be used to classify each pixel to obtain a final image with clear segmentation.</a:t>
            </a:r>
          </a:p>
          <a:p>
            <a:endParaRPr lang="en-US"/>
          </a:p>
          <a:p>
            <a:pPr marL="1085850" lvl="1" indent="-171450"/>
            <a:endParaRPr lang="fr-FR">
              <a:ea typeface="Calibri"/>
            </a:endParaRPr>
          </a:p>
          <a:p>
            <a:pPr>
              <a:buNone/>
            </a:pPr>
            <a:endParaRPr lang="fr-FR" b="1">
              <a:ea typeface="Calibri"/>
            </a:endParaRPr>
          </a:p>
          <a:p>
            <a:pPr>
              <a:buNone/>
            </a:pPr>
            <a:endParaRPr lang="en-US">
              <a:latin typeface="Calibri"/>
              <a:ea typeface="Calibri"/>
              <a:cs typeface="Calibri"/>
            </a:endParaRPr>
          </a:p>
        </p:txBody>
      </p:sp>
    </p:spTree>
    <p:extLst>
      <p:ext uri="{BB962C8B-B14F-4D97-AF65-F5344CB8AC3E}">
        <p14:creationId xmlns:p14="http://schemas.microsoft.com/office/powerpoint/2010/main" val="2781296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en-US"/>
              <a:t>The challenge once we have the infrastructure is to train the model with images that are already segmented to adjust the parameters of the convolutions in order to have a model with parameters that are efficient to </a:t>
            </a:r>
            <a:r>
              <a:rPr lang="en-US" err="1"/>
              <a:t>analyse</a:t>
            </a:r>
            <a:r>
              <a:rPr lang="en-US"/>
              <a:t> the kind of data that we have.</a:t>
            </a:r>
            <a:endParaRPr lang="fr-FR" b="1"/>
          </a:p>
          <a:p>
            <a:r>
              <a:rPr lang="en-US"/>
              <a:t>To do that we use Loss functions. There is multiple loss functions that exist and the goal of a loss function is basically to compare the segmentation predicted by the model with the ground truth to asses it’s quality, based on that we will use optimizer function and backpropagation to adjust the parameters of the model and try to obtain a better loss score.</a:t>
            </a:r>
            <a:endParaRPr lang="fr-FR"/>
          </a:p>
          <a:p>
            <a:r>
              <a:rPr lang="en-US"/>
              <a:t>This process is repeated as many times as necessary to obtain the best score possible based on our model and the training data that we gave him.</a:t>
            </a:r>
            <a:endParaRPr lang="fr-FR"/>
          </a:p>
          <a:p>
            <a:r>
              <a:rPr lang="en-US"/>
              <a:t>To “artificially” augment the number of data that we had for the training process we used data augmentation which consist of applying small modifications to the data that we already possessed to increase the number of image to train. These small modifications can be for example rotating the images, change the contrast or stuff like that.</a:t>
            </a:r>
            <a:endParaRPr lang="fr-FR"/>
          </a:p>
          <a:p>
            <a:r>
              <a:rPr lang="en-US"/>
              <a:t>Once the results of the training is satisfactory we can use it on picture of interest with no annotation already known.</a:t>
            </a:r>
            <a:endParaRPr lang="fr-FR"/>
          </a:p>
          <a:p>
            <a:r>
              <a:rPr lang="en-US"/>
              <a:t>The downside of this approach is that the base architecture and parameters must be created and adjusted manually and that after the training the </a:t>
            </a:r>
            <a:r>
              <a:rPr lang="en-US" err="1"/>
              <a:t>Unet</a:t>
            </a:r>
            <a:r>
              <a:rPr lang="en-US"/>
              <a:t> can usually be used only with the same type of data it has been trained on.</a:t>
            </a:r>
          </a:p>
          <a:p>
            <a:endParaRPr lang="en-US"/>
          </a:p>
          <a:p>
            <a:endParaRPr lang="fr-FR" b="1">
              <a:ea typeface="Calibri"/>
            </a:endParaRPr>
          </a:p>
        </p:txBody>
      </p:sp>
    </p:spTree>
    <p:extLst>
      <p:ext uri="{BB962C8B-B14F-4D97-AF65-F5344CB8AC3E}">
        <p14:creationId xmlns:p14="http://schemas.microsoft.com/office/powerpoint/2010/main" val="1394914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en-US"/>
              <a:t>Slide nnUnet</a:t>
            </a:r>
            <a:endParaRPr lang="fr-FR" b="1"/>
          </a:p>
          <a:p>
            <a:r>
              <a:rPr lang="en-US"/>
              <a:t>That’s why we also used a more recent type of Unet, the nnUnet.</a:t>
            </a:r>
            <a:endParaRPr lang="fr-FR"/>
          </a:p>
          <a:p>
            <a:r>
              <a:rPr lang="en-US"/>
              <a:t>The nnUnet is basically a more advanced architecture of the Unet with a more complexe and automated methodology. </a:t>
            </a:r>
            <a:endParaRPr lang="fr-FR"/>
          </a:p>
          <a:p>
            <a:r>
              <a:rPr lang="en-US"/>
              <a:t>The nnUnet is able to automatically chose and set the model based on the data that we gives us, like the topology of the network, training strategies and so on.</a:t>
            </a:r>
            <a:endParaRPr lang="fr-FR"/>
          </a:p>
          <a:p>
            <a:r>
              <a:rPr lang="en-US"/>
              <a:t>The nnUnet start with a phase of analyse of the training data, like the size of the images, the number of canals etc.. in order to chose the architecture and the parameters. </a:t>
            </a:r>
            <a:endParaRPr lang="fr-FR"/>
          </a:p>
          <a:p>
            <a:r>
              <a:rPr lang="en-US"/>
              <a:t>Then it will process the images and augment them on it’s own. </a:t>
            </a:r>
            <a:endParaRPr lang="fr-FR"/>
          </a:p>
          <a:p>
            <a:r>
              <a:rPr lang="en-US"/>
              <a:t>The strength of this model is that it’s capable of evolving at each step of the training.</a:t>
            </a:r>
            <a:endParaRPr lang="fr-FR"/>
          </a:p>
          <a:p>
            <a:r>
              <a:rPr lang="en-US"/>
              <a:t>It will be able to combine different structures training with post-processing algorithms to obtain the best results possible for the segmentation.</a:t>
            </a:r>
            <a:endParaRPr lang="fr-FR"/>
          </a:p>
          <a:p>
            <a:r>
              <a:rPr lang="en-US"/>
              <a:t>The advantages of the nnUnet is it’s adaptability, efficacity and that it can be applied to nearly any dataset for image segmentation especially in the fields of biology and medicine.</a:t>
            </a:r>
            <a:endParaRPr lang="fr-FR"/>
          </a:p>
          <a:p>
            <a:endParaRPr lang="fr-FR" b="1">
              <a:ea typeface="Calibri"/>
            </a:endParaRPr>
          </a:p>
        </p:txBody>
      </p:sp>
    </p:spTree>
    <p:extLst>
      <p:ext uri="{BB962C8B-B14F-4D97-AF65-F5344CB8AC3E}">
        <p14:creationId xmlns:p14="http://schemas.microsoft.com/office/powerpoint/2010/main" val="3133590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en-US"/>
              <a:t>I will now introduce you the datasets that we used for this project. As explained before we needed to have data that were already segmented in order to train our model efficiently, that’s why we can separate our data into two datasets, the training dataset and the dataset of interest.</a:t>
            </a:r>
            <a:endParaRPr lang="fr-FR" b="1"/>
          </a:p>
          <a:p>
            <a:endParaRPr lang="en-US"/>
          </a:p>
          <a:p>
            <a:endParaRPr lang="fr-FR" b="1">
              <a:ea typeface="Calibri"/>
            </a:endParaRPr>
          </a:p>
        </p:txBody>
      </p:sp>
    </p:spTree>
    <p:extLst>
      <p:ext uri="{BB962C8B-B14F-4D97-AF65-F5344CB8AC3E}">
        <p14:creationId xmlns:p14="http://schemas.microsoft.com/office/powerpoint/2010/main" val="730671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1529038"/>
            <a:ext cx="6919800" cy="20091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3800">
                <a:latin typeface="Poppins"/>
                <a:ea typeface="Poppins"/>
                <a:cs typeface="Poppins"/>
                <a:sym typeface="Poppi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13225" y="3721100"/>
            <a:ext cx="2308200" cy="7341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1400"/>
              <a:buNone/>
              <a:defRPr sz="1600">
                <a:solidFill>
                  <a:schemeClr val="dk1"/>
                </a:solidFill>
                <a:latin typeface="Albert Sans Medium"/>
                <a:ea typeface="Albert Sans Medium"/>
                <a:cs typeface="Albert Sans Medium"/>
                <a:sym typeface="Albert Sans Medium"/>
              </a:defRPr>
            </a:lvl1pPr>
            <a:lvl2pPr lvl="1" algn="ctr">
              <a:lnSpc>
                <a:spcPct val="100000"/>
              </a:lnSpc>
              <a:spcBef>
                <a:spcPts val="0"/>
              </a:spcBef>
              <a:spcAft>
                <a:spcPts val="0"/>
              </a:spcAft>
              <a:buClr>
                <a:schemeClr val="dk1"/>
              </a:buClr>
              <a:buSzPts val="1800"/>
              <a:buNone/>
              <a:defRPr sz="1800">
                <a:solidFill>
                  <a:schemeClr val="dk1"/>
                </a:solidFill>
              </a:defRPr>
            </a:lvl2pPr>
            <a:lvl3pPr lvl="2" algn="ctr">
              <a:lnSpc>
                <a:spcPct val="100000"/>
              </a:lnSpc>
              <a:spcBef>
                <a:spcPts val="0"/>
              </a:spcBef>
              <a:spcAft>
                <a:spcPts val="0"/>
              </a:spcAft>
              <a:buClr>
                <a:schemeClr val="dk1"/>
              </a:buClr>
              <a:buSzPts val="1800"/>
              <a:buNone/>
              <a:defRPr sz="1800">
                <a:solidFill>
                  <a:schemeClr val="dk1"/>
                </a:solidFill>
              </a:defRPr>
            </a:lvl3pPr>
            <a:lvl4pPr lvl="3" algn="ctr">
              <a:lnSpc>
                <a:spcPct val="100000"/>
              </a:lnSpc>
              <a:spcBef>
                <a:spcPts val="0"/>
              </a:spcBef>
              <a:spcAft>
                <a:spcPts val="0"/>
              </a:spcAft>
              <a:buClr>
                <a:schemeClr val="dk1"/>
              </a:buClr>
              <a:buSzPts val="1800"/>
              <a:buNone/>
              <a:defRPr sz="1800">
                <a:solidFill>
                  <a:schemeClr val="dk1"/>
                </a:solidFill>
              </a:defRPr>
            </a:lvl4pPr>
            <a:lvl5pPr lvl="4" algn="ctr">
              <a:lnSpc>
                <a:spcPct val="100000"/>
              </a:lnSpc>
              <a:spcBef>
                <a:spcPts val="0"/>
              </a:spcBef>
              <a:spcAft>
                <a:spcPts val="0"/>
              </a:spcAft>
              <a:buClr>
                <a:schemeClr val="dk1"/>
              </a:buClr>
              <a:buSzPts val="1800"/>
              <a:buNone/>
              <a:defRPr sz="1800">
                <a:solidFill>
                  <a:schemeClr val="dk1"/>
                </a:solidFill>
              </a:defRPr>
            </a:lvl5pPr>
            <a:lvl6pPr lvl="5" algn="ctr">
              <a:lnSpc>
                <a:spcPct val="100000"/>
              </a:lnSpc>
              <a:spcBef>
                <a:spcPts val="0"/>
              </a:spcBef>
              <a:spcAft>
                <a:spcPts val="0"/>
              </a:spcAft>
              <a:buClr>
                <a:schemeClr val="dk1"/>
              </a:buClr>
              <a:buSzPts val="1800"/>
              <a:buNone/>
              <a:defRPr sz="1800">
                <a:solidFill>
                  <a:schemeClr val="dk1"/>
                </a:solidFill>
              </a:defRPr>
            </a:lvl6pPr>
            <a:lvl7pPr lvl="6" algn="ctr">
              <a:lnSpc>
                <a:spcPct val="100000"/>
              </a:lnSpc>
              <a:spcBef>
                <a:spcPts val="0"/>
              </a:spcBef>
              <a:spcAft>
                <a:spcPts val="0"/>
              </a:spcAft>
              <a:buClr>
                <a:schemeClr val="dk1"/>
              </a:buClr>
              <a:buSzPts val="1800"/>
              <a:buNone/>
              <a:defRPr sz="1800">
                <a:solidFill>
                  <a:schemeClr val="dk1"/>
                </a:solidFill>
              </a:defRPr>
            </a:lvl7pPr>
            <a:lvl8pPr lvl="7" algn="ctr">
              <a:lnSpc>
                <a:spcPct val="100000"/>
              </a:lnSpc>
              <a:spcBef>
                <a:spcPts val="0"/>
              </a:spcBef>
              <a:spcAft>
                <a:spcPts val="0"/>
              </a:spcAft>
              <a:buClr>
                <a:schemeClr val="dk1"/>
              </a:buClr>
              <a:buSzPts val="1800"/>
              <a:buNone/>
              <a:defRPr sz="1800">
                <a:solidFill>
                  <a:schemeClr val="dk1"/>
                </a:solidFill>
              </a:defRPr>
            </a:lvl8pPr>
            <a:lvl9pPr lvl="8" algn="ctr">
              <a:lnSpc>
                <a:spcPct val="100000"/>
              </a:lnSpc>
              <a:spcBef>
                <a:spcPts val="0"/>
              </a:spcBef>
              <a:spcAft>
                <a:spcPts val="0"/>
              </a:spcAft>
              <a:buClr>
                <a:schemeClr val="dk1"/>
              </a:buClr>
              <a:buSzPts val="1800"/>
              <a:buNone/>
              <a:defRPr sz="1800">
                <a:solidFill>
                  <a:schemeClr val="dk1"/>
                </a:solidFill>
              </a:defRPr>
            </a:lvl9pPr>
          </a:lstStyle>
          <a:p>
            <a:endParaRPr/>
          </a:p>
        </p:txBody>
      </p:sp>
      <p:grpSp>
        <p:nvGrpSpPr>
          <p:cNvPr id="11" name="Google Shape;11;p2"/>
          <p:cNvGrpSpPr/>
          <p:nvPr/>
        </p:nvGrpSpPr>
        <p:grpSpPr>
          <a:xfrm>
            <a:off x="-386316" y="-769880"/>
            <a:ext cx="9276274" cy="9176905"/>
            <a:chOff x="-386316" y="-769880"/>
            <a:chExt cx="9276274" cy="9176905"/>
          </a:xfrm>
        </p:grpSpPr>
        <p:sp>
          <p:nvSpPr>
            <p:cNvPr id="12" name="Google Shape;12;p2"/>
            <p:cNvSpPr/>
            <p:nvPr/>
          </p:nvSpPr>
          <p:spPr>
            <a:xfrm>
              <a:off x="7629958" y="3058625"/>
              <a:ext cx="1260000" cy="53484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3" name="Google Shape;13;p2"/>
            <p:cNvSpPr/>
            <p:nvPr/>
          </p:nvSpPr>
          <p:spPr>
            <a:xfrm>
              <a:off x="6736200" y="3879112"/>
              <a:ext cx="1260000" cy="3707400"/>
            </a:xfrm>
            <a:prstGeom prst="roundRect">
              <a:avLst>
                <a:gd name="adj" fmla="val 50000"/>
              </a:avLst>
            </a:prstGeom>
            <a:solidFill>
              <a:srgbClr val="74CEC4">
                <a:alpha val="6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4" name="Google Shape;14;p2"/>
            <p:cNvSpPr/>
            <p:nvPr/>
          </p:nvSpPr>
          <p:spPr>
            <a:xfrm rot="10800000">
              <a:off x="312387" y="-769880"/>
              <a:ext cx="677400" cy="18285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5" name="Google Shape;15;p2"/>
            <p:cNvSpPr/>
            <p:nvPr/>
          </p:nvSpPr>
          <p:spPr>
            <a:xfrm rot="10800000">
              <a:off x="-38477" y="-27518"/>
              <a:ext cx="698700" cy="698700"/>
            </a:xfrm>
            <a:prstGeom prst="chord">
              <a:avLst>
                <a:gd name="adj1" fmla="val 5399387"/>
                <a:gd name="adj2" fmla="val 16200000"/>
              </a:avLst>
            </a:prstGeom>
            <a:solidFill>
              <a:srgbClr val="74CEC4">
                <a:alpha val="6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6" name="Google Shape;16;p2"/>
            <p:cNvSpPr/>
            <p:nvPr/>
          </p:nvSpPr>
          <p:spPr>
            <a:xfrm rot="10800000">
              <a:off x="-386316" y="-27518"/>
              <a:ext cx="698700" cy="698700"/>
            </a:xfrm>
            <a:prstGeom prst="chord">
              <a:avLst>
                <a:gd name="adj1" fmla="val 5399387"/>
                <a:gd name="adj2" fmla="val 16200000"/>
              </a:avLst>
            </a:prstGeom>
            <a:solidFill>
              <a:srgbClr val="F2557A">
                <a:alpha val="52499"/>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720000" y="1413525"/>
            <a:ext cx="4294800" cy="2095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0" name="Google Shape;60;p9"/>
          <p:cNvSpPr txBox="1">
            <a:spLocks noGrp="1"/>
          </p:cNvSpPr>
          <p:nvPr>
            <p:ph type="subTitle" idx="1"/>
          </p:nvPr>
        </p:nvSpPr>
        <p:spPr>
          <a:xfrm>
            <a:off x="720000" y="3508800"/>
            <a:ext cx="4294800" cy="100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240"/>
        <p:cNvGrpSpPr/>
        <p:nvPr/>
      </p:nvGrpSpPr>
      <p:grpSpPr>
        <a:xfrm>
          <a:off x="0" y="0"/>
          <a:ext cx="0" cy="0"/>
          <a:chOff x="0" y="0"/>
          <a:chExt cx="0" cy="0"/>
        </a:xfrm>
      </p:grpSpPr>
      <p:sp>
        <p:nvSpPr>
          <p:cNvPr id="241" name="Google Shape;241;p29"/>
          <p:cNvSpPr/>
          <p:nvPr/>
        </p:nvSpPr>
        <p:spPr>
          <a:xfrm flipH="1">
            <a:off x="8312375" y="-678400"/>
            <a:ext cx="1648800" cy="1648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42" name="Google Shape;242;p29"/>
          <p:cNvSpPr/>
          <p:nvPr/>
        </p:nvSpPr>
        <p:spPr>
          <a:xfrm rot="5400000" flipH="1">
            <a:off x="-27100" y="4612200"/>
            <a:ext cx="536100" cy="526500"/>
          </a:xfrm>
          <a:prstGeom prst="round1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43" name="Google Shape;243;p29"/>
          <p:cNvSpPr/>
          <p:nvPr/>
        </p:nvSpPr>
        <p:spPr>
          <a:xfrm flipH="1">
            <a:off x="171200" y="4469010"/>
            <a:ext cx="526500" cy="526500"/>
          </a:xfrm>
          <a:prstGeom prst="ellipse">
            <a:avLst/>
          </a:prstGeom>
          <a:solidFill>
            <a:srgbClr val="0584A4">
              <a:alpha val="318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44" name="Google Shape;244;p29"/>
          <p:cNvSpPr/>
          <p:nvPr/>
        </p:nvSpPr>
        <p:spPr>
          <a:xfrm>
            <a:off x="7819550" y="-3825506"/>
            <a:ext cx="1483500" cy="4365000"/>
          </a:xfrm>
          <a:prstGeom prst="roundRect">
            <a:avLst>
              <a:gd name="adj" fmla="val 50000"/>
            </a:avLst>
          </a:prstGeom>
          <a:solidFill>
            <a:srgbClr val="FFFFFF">
              <a:alpha val="41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245"/>
        <p:cNvGrpSpPr/>
        <p:nvPr/>
      </p:nvGrpSpPr>
      <p:grpSpPr>
        <a:xfrm>
          <a:off x="0" y="0"/>
          <a:ext cx="0" cy="0"/>
          <a:chOff x="0" y="0"/>
          <a:chExt cx="0" cy="0"/>
        </a:xfrm>
      </p:grpSpPr>
      <p:grpSp>
        <p:nvGrpSpPr>
          <p:cNvPr id="246" name="Google Shape;246;p30"/>
          <p:cNvGrpSpPr/>
          <p:nvPr/>
        </p:nvGrpSpPr>
        <p:grpSpPr>
          <a:xfrm>
            <a:off x="-363114" y="-686855"/>
            <a:ext cx="9835298" cy="6115780"/>
            <a:chOff x="-363114" y="-686855"/>
            <a:chExt cx="9835298" cy="6115780"/>
          </a:xfrm>
        </p:grpSpPr>
        <p:sp>
          <p:nvSpPr>
            <p:cNvPr id="247" name="Google Shape;247;p30"/>
            <p:cNvSpPr/>
            <p:nvPr/>
          </p:nvSpPr>
          <p:spPr>
            <a:xfrm flipH="1">
              <a:off x="8812484" y="4331375"/>
              <a:ext cx="277200" cy="277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48" name="Google Shape;248;p30"/>
            <p:cNvSpPr/>
            <p:nvPr/>
          </p:nvSpPr>
          <p:spPr>
            <a:xfrm rot="10800000" flipH="1">
              <a:off x="-173878" y="-686855"/>
              <a:ext cx="677400" cy="1828500"/>
            </a:xfrm>
            <a:prstGeom prst="roundRect">
              <a:avLst>
                <a:gd name="adj" fmla="val 50000"/>
              </a:avLst>
            </a:prstGeom>
            <a:solidFill>
              <a:srgbClr val="74CEC4">
                <a:alpha val="6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49" name="Google Shape;249;p30"/>
            <p:cNvSpPr/>
            <p:nvPr/>
          </p:nvSpPr>
          <p:spPr>
            <a:xfrm flipH="1">
              <a:off x="-363114" y="781582"/>
              <a:ext cx="698700" cy="698700"/>
            </a:xfrm>
            <a:prstGeom prst="chord">
              <a:avLst>
                <a:gd name="adj1" fmla="val 5399387"/>
                <a:gd name="adj2" fmla="val 1620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50" name="Google Shape;250;p30"/>
            <p:cNvSpPr/>
            <p:nvPr/>
          </p:nvSpPr>
          <p:spPr>
            <a:xfrm flipH="1">
              <a:off x="8812484" y="4769225"/>
              <a:ext cx="659700" cy="659700"/>
            </a:xfrm>
            <a:prstGeom prst="ellipse">
              <a:avLst/>
            </a:prstGeom>
            <a:solidFill>
              <a:srgbClr val="EE325F">
                <a:alpha val="7188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edit Master title style</a:t>
            </a:r>
            <a:endParaRPr/>
          </a:p>
        </p:txBody>
      </p:sp>
      <p:sp>
        <p:nvSpPr>
          <p:cNvPr id="73" name="Google Shape;73;p13"/>
          <p:cNvSpPr txBox="1">
            <a:spLocks noGrp="1"/>
          </p:cNvSpPr>
          <p:nvPr>
            <p:ph type="subTitle" idx="1"/>
          </p:nvPr>
        </p:nvSpPr>
        <p:spPr>
          <a:xfrm>
            <a:off x="1777663" y="1761675"/>
            <a:ext cx="2509800" cy="572700"/>
          </a:xfrm>
          <a:prstGeom prst="rect">
            <a:avLst/>
          </a:prstGeom>
          <a:ln>
            <a:noFill/>
          </a:ln>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r>
              <a:rPr lang="en-GB"/>
              <a:t>Click to edit Master subtitle style</a:t>
            </a:r>
            <a:endParaRPr/>
          </a:p>
        </p:txBody>
      </p:sp>
      <p:sp>
        <p:nvSpPr>
          <p:cNvPr id="74" name="Google Shape;74;p13"/>
          <p:cNvSpPr txBox="1">
            <a:spLocks noGrp="1"/>
          </p:cNvSpPr>
          <p:nvPr>
            <p:ph type="subTitle" idx="2"/>
          </p:nvPr>
        </p:nvSpPr>
        <p:spPr>
          <a:xfrm>
            <a:off x="5757738" y="1761675"/>
            <a:ext cx="2509800" cy="572700"/>
          </a:xfrm>
          <a:prstGeom prst="rect">
            <a:avLst/>
          </a:prstGeom>
          <a:ln>
            <a:noFill/>
          </a:ln>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r>
              <a:rPr lang="en-GB"/>
              <a:t>Click to edit Master subtitle style</a:t>
            </a:r>
            <a:endParaRPr/>
          </a:p>
        </p:txBody>
      </p:sp>
      <p:sp>
        <p:nvSpPr>
          <p:cNvPr id="75" name="Google Shape;75;p13"/>
          <p:cNvSpPr txBox="1">
            <a:spLocks noGrp="1"/>
          </p:cNvSpPr>
          <p:nvPr>
            <p:ph type="subTitle" idx="3"/>
          </p:nvPr>
        </p:nvSpPr>
        <p:spPr>
          <a:xfrm>
            <a:off x="5757737" y="2793753"/>
            <a:ext cx="2509800" cy="572700"/>
          </a:xfrm>
          <a:prstGeom prst="rect">
            <a:avLst/>
          </a:prstGeom>
          <a:ln>
            <a:noFill/>
          </a:ln>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r>
              <a:rPr lang="en-GB"/>
              <a:t>Click to edit Master subtitle style</a:t>
            </a:r>
            <a:endParaRPr/>
          </a:p>
        </p:txBody>
      </p:sp>
      <p:sp>
        <p:nvSpPr>
          <p:cNvPr id="76" name="Google Shape;76;p13"/>
          <p:cNvSpPr txBox="1">
            <a:spLocks noGrp="1"/>
          </p:cNvSpPr>
          <p:nvPr>
            <p:ph type="subTitle" idx="4"/>
          </p:nvPr>
        </p:nvSpPr>
        <p:spPr>
          <a:xfrm>
            <a:off x="1777663" y="2793759"/>
            <a:ext cx="2509800" cy="572700"/>
          </a:xfrm>
          <a:prstGeom prst="rect">
            <a:avLst/>
          </a:prstGeom>
          <a:ln>
            <a:noFill/>
          </a:ln>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r>
              <a:rPr lang="en-GB"/>
              <a:t>Click to edit Master subtitle style</a:t>
            </a:r>
            <a:endParaRPr/>
          </a:p>
        </p:txBody>
      </p:sp>
      <p:sp>
        <p:nvSpPr>
          <p:cNvPr id="77" name="Google Shape;77;p13"/>
          <p:cNvSpPr txBox="1">
            <a:spLocks noGrp="1"/>
          </p:cNvSpPr>
          <p:nvPr>
            <p:ph type="title" idx="5" hasCustomPrompt="1"/>
          </p:nvPr>
        </p:nvSpPr>
        <p:spPr>
          <a:xfrm>
            <a:off x="876463" y="1480275"/>
            <a:ext cx="901200" cy="616800"/>
          </a:xfrm>
          <a:prstGeom prst="rect">
            <a:avLst/>
          </a:prstGeom>
          <a:noFill/>
          <a:ln>
            <a:noFill/>
          </a:ln>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 name="Google Shape;78;p13"/>
          <p:cNvSpPr txBox="1">
            <a:spLocks noGrp="1"/>
          </p:cNvSpPr>
          <p:nvPr>
            <p:ph type="title" idx="6" hasCustomPrompt="1"/>
          </p:nvPr>
        </p:nvSpPr>
        <p:spPr>
          <a:xfrm>
            <a:off x="4856538" y="2512350"/>
            <a:ext cx="901200" cy="616800"/>
          </a:xfrm>
          <a:prstGeom prst="rect">
            <a:avLst/>
          </a:prstGeom>
          <a:noFill/>
          <a:ln>
            <a:noFill/>
          </a:ln>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9" name="Google Shape;79;p13"/>
          <p:cNvSpPr txBox="1">
            <a:spLocks noGrp="1"/>
          </p:cNvSpPr>
          <p:nvPr>
            <p:ph type="title" idx="7" hasCustomPrompt="1"/>
          </p:nvPr>
        </p:nvSpPr>
        <p:spPr>
          <a:xfrm>
            <a:off x="4856538" y="1480275"/>
            <a:ext cx="901200" cy="616800"/>
          </a:xfrm>
          <a:prstGeom prst="rect">
            <a:avLst/>
          </a:prstGeom>
          <a:noFill/>
          <a:ln>
            <a:noFill/>
          </a:ln>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0" name="Google Shape;80;p13"/>
          <p:cNvSpPr txBox="1">
            <a:spLocks noGrp="1"/>
          </p:cNvSpPr>
          <p:nvPr>
            <p:ph type="title" idx="8" hasCustomPrompt="1"/>
          </p:nvPr>
        </p:nvSpPr>
        <p:spPr>
          <a:xfrm>
            <a:off x="876463" y="2512350"/>
            <a:ext cx="901200" cy="616800"/>
          </a:xfrm>
          <a:prstGeom prst="rect">
            <a:avLst/>
          </a:prstGeom>
          <a:noFill/>
          <a:ln>
            <a:noFill/>
          </a:ln>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 name="Google Shape;81;p13"/>
          <p:cNvSpPr txBox="1">
            <a:spLocks noGrp="1"/>
          </p:cNvSpPr>
          <p:nvPr>
            <p:ph type="subTitle" idx="9"/>
          </p:nvPr>
        </p:nvSpPr>
        <p:spPr>
          <a:xfrm>
            <a:off x="5757737" y="3825828"/>
            <a:ext cx="2509800" cy="572700"/>
          </a:xfrm>
          <a:prstGeom prst="rect">
            <a:avLst/>
          </a:prstGeom>
          <a:ln>
            <a:noFill/>
          </a:ln>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r>
              <a:rPr lang="en-GB"/>
              <a:t>Click to edit Master subtitle style</a:t>
            </a:r>
            <a:endParaRPr/>
          </a:p>
        </p:txBody>
      </p:sp>
      <p:sp>
        <p:nvSpPr>
          <p:cNvPr id="82" name="Google Shape;82;p13"/>
          <p:cNvSpPr txBox="1">
            <a:spLocks noGrp="1"/>
          </p:cNvSpPr>
          <p:nvPr>
            <p:ph type="subTitle" idx="13"/>
          </p:nvPr>
        </p:nvSpPr>
        <p:spPr>
          <a:xfrm>
            <a:off x="1777663" y="3825825"/>
            <a:ext cx="2509800" cy="572700"/>
          </a:xfrm>
          <a:prstGeom prst="rect">
            <a:avLst/>
          </a:prstGeom>
          <a:ln>
            <a:noFill/>
          </a:ln>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r>
              <a:rPr lang="en-GB"/>
              <a:t>Click to edit Master subtitle style</a:t>
            </a:r>
            <a:endParaRPr/>
          </a:p>
        </p:txBody>
      </p:sp>
      <p:sp>
        <p:nvSpPr>
          <p:cNvPr id="83" name="Google Shape;83;p13"/>
          <p:cNvSpPr txBox="1">
            <a:spLocks noGrp="1"/>
          </p:cNvSpPr>
          <p:nvPr>
            <p:ph type="title" idx="14" hasCustomPrompt="1"/>
          </p:nvPr>
        </p:nvSpPr>
        <p:spPr>
          <a:xfrm>
            <a:off x="4856538" y="3544425"/>
            <a:ext cx="901200" cy="616800"/>
          </a:xfrm>
          <a:prstGeom prst="rect">
            <a:avLst/>
          </a:prstGeom>
          <a:noFill/>
          <a:ln>
            <a:noFill/>
          </a:ln>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4" name="Google Shape;84;p13"/>
          <p:cNvSpPr txBox="1">
            <a:spLocks noGrp="1"/>
          </p:cNvSpPr>
          <p:nvPr>
            <p:ph type="title" idx="15" hasCustomPrompt="1"/>
          </p:nvPr>
        </p:nvSpPr>
        <p:spPr>
          <a:xfrm>
            <a:off x="876463" y="3544425"/>
            <a:ext cx="901200" cy="616800"/>
          </a:xfrm>
          <a:prstGeom prst="rect">
            <a:avLst/>
          </a:prstGeom>
          <a:noFill/>
          <a:ln>
            <a:noFill/>
          </a:ln>
        </p:spPr>
        <p:txBody>
          <a:bodyPr spcFirstLastPara="1" wrap="square" lIns="91425" tIns="91425" rIns="91425" bIns="91425" anchor="ctr" anchorCtr="0">
            <a:noAutofit/>
          </a:bodyPr>
          <a:lstStyle>
            <a:lvl1pPr lvl="0" algn="ctr" rtl="0">
              <a:lnSpc>
                <a:spcPct val="115000"/>
              </a:lnSpc>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5" name="Google Shape;85;p13"/>
          <p:cNvSpPr txBox="1">
            <a:spLocks noGrp="1"/>
          </p:cNvSpPr>
          <p:nvPr>
            <p:ph type="subTitle" idx="16"/>
          </p:nvPr>
        </p:nvSpPr>
        <p:spPr>
          <a:xfrm>
            <a:off x="1777662" y="1480275"/>
            <a:ext cx="2509800" cy="385200"/>
          </a:xfrm>
          <a:prstGeom prst="rect">
            <a:avLst/>
          </a:prstGeom>
          <a:ln>
            <a:noFill/>
          </a:ln>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a:buNone/>
              <a:defRPr sz="2000" b="1">
                <a:latin typeface="Poppins"/>
                <a:ea typeface="Poppins"/>
                <a:cs typeface="Poppins"/>
                <a:sym typeface="Poppins"/>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r>
              <a:rPr lang="en-GB"/>
              <a:t>Click to edit Master subtitle style</a:t>
            </a:r>
            <a:endParaRPr/>
          </a:p>
        </p:txBody>
      </p:sp>
      <p:sp>
        <p:nvSpPr>
          <p:cNvPr id="86" name="Google Shape;86;p13"/>
          <p:cNvSpPr txBox="1">
            <a:spLocks noGrp="1"/>
          </p:cNvSpPr>
          <p:nvPr>
            <p:ph type="subTitle" idx="17"/>
          </p:nvPr>
        </p:nvSpPr>
        <p:spPr>
          <a:xfrm>
            <a:off x="5757738" y="1480275"/>
            <a:ext cx="2509800" cy="385200"/>
          </a:xfrm>
          <a:prstGeom prst="rect">
            <a:avLst/>
          </a:prstGeom>
          <a:ln>
            <a:noFill/>
          </a:ln>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a:buNone/>
              <a:defRPr sz="2000" b="1">
                <a:latin typeface="Poppins"/>
                <a:ea typeface="Poppins"/>
                <a:cs typeface="Poppins"/>
                <a:sym typeface="Poppins"/>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r>
              <a:rPr lang="en-GB"/>
              <a:t>Click to edit Master subtitle style</a:t>
            </a:r>
            <a:endParaRPr/>
          </a:p>
        </p:txBody>
      </p:sp>
      <p:sp>
        <p:nvSpPr>
          <p:cNvPr id="87" name="Google Shape;87;p13"/>
          <p:cNvSpPr txBox="1">
            <a:spLocks noGrp="1"/>
          </p:cNvSpPr>
          <p:nvPr>
            <p:ph type="subTitle" idx="18"/>
          </p:nvPr>
        </p:nvSpPr>
        <p:spPr>
          <a:xfrm>
            <a:off x="5757737" y="2512350"/>
            <a:ext cx="2509800" cy="385200"/>
          </a:xfrm>
          <a:prstGeom prst="rect">
            <a:avLst/>
          </a:prstGeom>
          <a:ln>
            <a:noFill/>
          </a:ln>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a:buNone/>
              <a:defRPr sz="2000" b="1">
                <a:latin typeface="Poppins"/>
                <a:ea typeface="Poppins"/>
                <a:cs typeface="Poppins"/>
                <a:sym typeface="Poppins"/>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r>
              <a:rPr lang="en-GB"/>
              <a:t>Click to edit Master subtitle style</a:t>
            </a:r>
            <a:endParaRPr/>
          </a:p>
        </p:txBody>
      </p:sp>
      <p:sp>
        <p:nvSpPr>
          <p:cNvPr id="88" name="Google Shape;88;p13"/>
          <p:cNvSpPr txBox="1">
            <a:spLocks noGrp="1"/>
          </p:cNvSpPr>
          <p:nvPr>
            <p:ph type="subTitle" idx="19"/>
          </p:nvPr>
        </p:nvSpPr>
        <p:spPr>
          <a:xfrm>
            <a:off x="1777662" y="2512338"/>
            <a:ext cx="2509800" cy="385200"/>
          </a:xfrm>
          <a:prstGeom prst="rect">
            <a:avLst/>
          </a:prstGeom>
          <a:ln>
            <a:noFill/>
          </a:ln>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a:buNone/>
              <a:defRPr sz="2000" b="1">
                <a:latin typeface="Poppins"/>
                <a:ea typeface="Poppins"/>
                <a:cs typeface="Poppins"/>
                <a:sym typeface="Poppins"/>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r>
              <a:rPr lang="en-GB"/>
              <a:t>Click to edit Master subtitle style</a:t>
            </a:r>
            <a:endParaRPr/>
          </a:p>
        </p:txBody>
      </p:sp>
      <p:sp>
        <p:nvSpPr>
          <p:cNvPr id="89" name="Google Shape;89;p13"/>
          <p:cNvSpPr txBox="1">
            <a:spLocks noGrp="1"/>
          </p:cNvSpPr>
          <p:nvPr>
            <p:ph type="subTitle" idx="20"/>
          </p:nvPr>
        </p:nvSpPr>
        <p:spPr>
          <a:xfrm>
            <a:off x="5757737" y="3544425"/>
            <a:ext cx="2509800" cy="385200"/>
          </a:xfrm>
          <a:prstGeom prst="rect">
            <a:avLst/>
          </a:prstGeom>
          <a:ln>
            <a:noFill/>
          </a:ln>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a:buNone/>
              <a:defRPr sz="2000" b="1">
                <a:latin typeface="Poppins"/>
                <a:ea typeface="Poppins"/>
                <a:cs typeface="Poppins"/>
                <a:sym typeface="Poppins"/>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r>
              <a:rPr lang="en-GB"/>
              <a:t>Click to edit Master subtitle style</a:t>
            </a:r>
            <a:endParaRPr/>
          </a:p>
        </p:txBody>
      </p:sp>
      <p:sp>
        <p:nvSpPr>
          <p:cNvPr id="90" name="Google Shape;90;p13"/>
          <p:cNvSpPr txBox="1">
            <a:spLocks noGrp="1"/>
          </p:cNvSpPr>
          <p:nvPr>
            <p:ph type="subTitle" idx="21"/>
          </p:nvPr>
        </p:nvSpPr>
        <p:spPr>
          <a:xfrm>
            <a:off x="1777662" y="3544425"/>
            <a:ext cx="2509800" cy="385200"/>
          </a:xfrm>
          <a:prstGeom prst="rect">
            <a:avLst/>
          </a:prstGeom>
          <a:ln>
            <a:noFill/>
          </a:ln>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a:buNone/>
              <a:defRPr sz="2000" b="1">
                <a:latin typeface="Poppins"/>
                <a:ea typeface="Poppins"/>
                <a:cs typeface="Poppins"/>
                <a:sym typeface="Poppins"/>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r>
              <a:rPr lang="en-GB"/>
              <a:t>Click to edit Master subtitle style</a:t>
            </a:r>
            <a:endParaRPr/>
          </a:p>
        </p:txBody>
      </p:sp>
      <p:grpSp>
        <p:nvGrpSpPr>
          <p:cNvPr id="91" name="Google Shape;91;p13"/>
          <p:cNvGrpSpPr/>
          <p:nvPr/>
        </p:nvGrpSpPr>
        <p:grpSpPr>
          <a:xfrm>
            <a:off x="-363114" y="-686855"/>
            <a:ext cx="9835298" cy="6115780"/>
            <a:chOff x="-363114" y="-686855"/>
            <a:chExt cx="9835298" cy="6115780"/>
          </a:xfrm>
        </p:grpSpPr>
        <p:sp>
          <p:nvSpPr>
            <p:cNvPr id="92" name="Google Shape;92;p13"/>
            <p:cNvSpPr/>
            <p:nvPr/>
          </p:nvSpPr>
          <p:spPr>
            <a:xfrm flipH="1">
              <a:off x="8812484" y="4331375"/>
              <a:ext cx="277200" cy="277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93" name="Google Shape;93;p13"/>
            <p:cNvSpPr/>
            <p:nvPr/>
          </p:nvSpPr>
          <p:spPr>
            <a:xfrm rot="10800000" flipH="1">
              <a:off x="-173878" y="-686855"/>
              <a:ext cx="677400" cy="1828500"/>
            </a:xfrm>
            <a:prstGeom prst="roundRect">
              <a:avLst>
                <a:gd name="adj" fmla="val 50000"/>
              </a:avLst>
            </a:prstGeom>
            <a:solidFill>
              <a:srgbClr val="74CEC4">
                <a:alpha val="6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94" name="Google Shape;94;p13"/>
            <p:cNvSpPr/>
            <p:nvPr/>
          </p:nvSpPr>
          <p:spPr>
            <a:xfrm flipH="1">
              <a:off x="-363114" y="781582"/>
              <a:ext cx="698700" cy="698700"/>
            </a:xfrm>
            <a:prstGeom prst="chord">
              <a:avLst>
                <a:gd name="adj1" fmla="val 5399387"/>
                <a:gd name="adj2" fmla="val 1620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95" name="Google Shape;95;p13"/>
            <p:cNvSpPr/>
            <p:nvPr/>
          </p:nvSpPr>
          <p:spPr>
            <a:xfrm flipH="1">
              <a:off x="8812484" y="4769225"/>
              <a:ext cx="659700" cy="659700"/>
            </a:xfrm>
            <a:prstGeom prst="ellipse">
              <a:avLst/>
            </a:prstGeom>
            <a:solidFill>
              <a:srgbClr val="F2557A">
                <a:alpha val="76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Tree>
    <p:extLst>
      <p:ext uri="{BB962C8B-B14F-4D97-AF65-F5344CB8AC3E}">
        <p14:creationId xmlns:p14="http://schemas.microsoft.com/office/powerpoint/2010/main" val="4099444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713225" y="2271750"/>
            <a:ext cx="3318300" cy="841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8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GB"/>
              <a:t>Click to edit Master title style</a:t>
            </a:r>
            <a:endParaRPr/>
          </a:p>
        </p:txBody>
      </p:sp>
      <p:sp>
        <p:nvSpPr>
          <p:cNvPr id="19" name="Google Shape;19;p3"/>
          <p:cNvSpPr txBox="1">
            <a:spLocks noGrp="1"/>
          </p:cNvSpPr>
          <p:nvPr>
            <p:ph type="title" idx="2" hasCustomPrompt="1"/>
          </p:nvPr>
        </p:nvSpPr>
        <p:spPr>
          <a:xfrm>
            <a:off x="713225" y="1267988"/>
            <a:ext cx="13242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0" name="Google Shape;20;p3"/>
          <p:cNvSpPr txBox="1">
            <a:spLocks noGrp="1"/>
          </p:cNvSpPr>
          <p:nvPr>
            <p:ph type="subTitle" idx="1"/>
          </p:nvPr>
        </p:nvSpPr>
        <p:spPr>
          <a:xfrm>
            <a:off x="713225" y="3356325"/>
            <a:ext cx="33183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sz="1600">
                <a:solidFill>
                  <a:schemeClr val="lt1"/>
                </a:solidFill>
                <a:latin typeface="Albert Sans Medium"/>
                <a:ea typeface="Albert Sans Medium"/>
                <a:cs typeface="Albert Sans Medium"/>
                <a:sym typeface="Albert Sans Medium"/>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r>
              <a:rPr lang="en-GB"/>
              <a:t>Click to edit Master subtitle style</a:t>
            </a:r>
            <a:endParaRPr/>
          </a:p>
        </p:txBody>
      </p:sp>
    </p:spTree>
    <p:extLst>
      <p:ext uri="{BB962C8B-B14F-4D97-AF65-F5344CB8AC3E}">
        <p14:creationId xmlns:p14="http://schemas.microsoft.com/office/powerpoint/2010/main" val="542209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1746175" y="445025"/>
            <a:ext cx="6684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edit Master title style</a:t>
            </a:r>
            <a:endParaRPr/>
          </a:p>
        </p:txBody>
      </p:sp>
      <p:sp>
        <p:nvSpPr>
          <p:cNvPr id="122" name="Google Shape;122;p18"/>
          <p:cNvSpPr txBox="1">
            <a:spLocks noGrp="1"/>
          </p:cNvSpPr>
          <p:nvPr>
            <p:ph type="body" idx="1"/>
          </p:nvPr>
        </p:nvSpPr>
        <p:spPr>
          <a:xfrm>
            <a:off x="1746175" y="1215750"/>
            <a:ext cx="6684600" cy="3392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pPr lvl="0"/>
            <a:r>
              <a:rPr lang="en-GB"/>
              <a:t>Click to edit Master text styles</a:t>
            </a:r>
          </a:p>
        </p:txBody>
      </p:sp>
      <p:grpSp>
        <p:nvGrpSpPr>
          <p:cNvPr id="123" name="Google Shape;123;p18"/>
          <p:cNvGrpSpPr/>
          <p:nvPr/>
        </p:nvGrpSpPr>
        <p:grpSpPr>
          <a:xfrm flipH="1">
            <a:off x="-1230850" y="2160950"/>
            <a:ext cx="2479800" cy="6297300"/>
            <a:chOff x="6564450" y="1268000"/>
            <a:chExt cx="2479800" cy="6297300"/>
          </a:xfrm>
        </p:grpSpPr>
        <p:sp>
          <p:nvSpPr>
            <p:cNvPr id="124" name="Google Shape;124;p18"/>
            <p:cNvSpPr/>
            <p:nvPr/>
          </p:nvSpPr>
          <p:spPr>
            <a:xfrm>
              <a:off x="7417650" y="1268000"/>
              <a:ext cx="1626600" cy="62973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25" name="Google Shape;125;p18"/>
            <p:cNvSpPr/>
            <p:nvPr/>
          </p:nvSpPr>
          <p:spPr>
            <a:xfrm>
              <a:off x="6564450" y="2822300"/>
              <a:ext cx="1071600" cy="4365000"/>
            </a:xfrm>
            <a:prstGeom prst="roundRect">
              <a:avLst>
                <a:gd name="adj" fmla="val 50000"/>
              </a:avLst>
            </a:prstGeom>
            <a:solidFill>
              <a:srgbClr val="0584A4">
                <a:alpha val="406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26" name="Google Shape;126;p18"/>
            <p:cNvSpPr/>
            <p:nvPr/>
          </p:nvSpPr>
          <p:spPr>
            <a:xfrm>
              <a:off x="6890850" y="2109800"/>
              <a:ext cx="418800" cy="418800"/>
            </a:xfrm>
            <a:prstGeom prst="ellipse">
              <a:avLst/>
            </a:prstGeom>
            <a:solidFill>
              <a:srgbClr val="F2557A">
                <a:alpha val="656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Tree>
    <p:extLst>
      <p:ext uri="{BB962C8B-B14F-4D97-AF65-F5344CB8AC3E}">
        <p14:creationId xmlns:p14="http://schemas.microsoft.com/office/powerpoint/2010/main" val="4065164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176"/>
        <p:cNvGrpSpPr/>
        <p:nvPr/>
      </p:nvGrpSpPr>
      <p:grpSpPr>
        <a:xfrm>
          <a:off x="0" y="0"/>
          <a:ext cx="0" cy="0"/>
          <a:chOff x="0" y="0"/>
          <a:chExt cx="0" cy="0"/>
        </a:xfrm>
      </p:grpSpPr>
      <p:sp>
        <p:nvSpPr>
          <p:cNvPr id="177" name="Google Shape;177;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edit Master title style</a:t>
            </a:r>
            <a:endParaRPr/>
          </a:p>
        </p:txBody>
      </p:sp>
      <p:sp>
        <p:nvSpPr>
          <p:cNvPr id="178" name="Google Shape;178;p24"/>
          <p:cNvSpPr txBox="1">
            <a:spLocks noGrp="1"/>
          </p:cNvSpPr>
          <p:nvPr>
            <p:ph type="subTitle" idx="1"/>
          </p:nvPr>
        </p:nvSpPr>
        <p:spPr>
          <a:xfrm>
            <a:off x="720000" y="1781139"/>
            <a:ext cx="3851700" cy="1203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r>
              <a:rPr lang="en-GB"/>
              <a:t>Click to edit Master subtitle style</a:t>
            </a:r>
            <a:endParaRPr/>
          </a:p>
        </p:txBody>
      </p:sp>
      <p:sp>
        <p:nvSpPr>
          <p:cNvPr id="179" name="Google Shape;179;p24"/>
          <p:cNvSpPr txBox="1">
            <a:spLocks noGrp="1"/>
          </p:cNvSpPr>
          <p:nvPr>
            <p:ph type="subTitle" idx="2"/>
          </p:nvPr>
        </p:nvSpPr>
        <p:spPr>
          <a:xfrm>
            <a:off x="4571802" y="1778800"/>
            <a:ext cx="3851700" cy="1203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r>
              <a:rPr lang="en-GB"/>
              <a:t>Click to edit Master subtitle style</a:t>
            </a:r>
            <a:endParaRPr/>
          </a:p>
        </p:txBody>
      </p:sp>
      <p:sp>
        <p:nvSpPr>
          <p:cNvPr id="180" name="Google Shape;180;p24"/>
          <p:cNvSpPr txBox="1">
            <a:spLocks noGrp="1"/>
          </p:cNvSpPr>
          <p:nvPr>
            <p:ph type="subTitle" idx="3"/>
          </p:nvPr>
        </p:nvSpPr>
        <p:spPr>
          <a:xfrm>
            <a:off x="720000" y="3635325"/>
            <a:ext cx="7704000" cy="665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rtl="0">
              <a:lnSpc>
                <a:spcPct val="115000"/>
              </a:lnSpc>
              <a:spcBef>
                <a:spcPts val="0"/>
              </a:spcBef>
              <a:spcAft>
                <a:spcPts val="0"/>
              </a:spcAft>
              <a:buSzPts val="1400"/>
              <a:buNone/>
              <a:defRPr/>
            </a:lvl2pPr>
            <a:lvl3pPr lvl="2" rtl="0">
              <a:lnSpc>
                <a:spcPct val="115000"/>
              </a:lnSpc>
              <a:spcBef>
                <a:spcPts val="0"/>
              </a:spcBef>
              <a:spcAft>
                <a:spcPts val="0"/>
              </a:spcAft>
              <a:buSzPts val="1400"/>
              <a:buNone/>
              <a:defRPr/>
            </a:lvl3pPr>
            <a:lvl4pPr lvl="3" rtl="0">
              <a:lnSpc>
                <a:spcPct val="115000"/>
              </a:lnSpc>
              <a:spcBef>
                <a:spcPts val="0"/>
              </a:spcBef>
              <a:spcAft>
                <a:spcPts val="0"/>
              </a:spcAft>
              <a:buSzPts val="1400"/>
              <a:buNone/>
              <a:defRPr/>
            </a:lvl4pPr>
            <a:lvl5pPr lvl="4" rtl="0">
              <a:lnSpc>
                <a:spcPct val="115000"/>
              </a:lnSpc>
              <a:spcBef>
                <a:spcPts val="0"/>
              </a:spcBef>
              <a:spcAft>
                <a:spcPts val="0"/>
              </a:spcAft>
              <a:buSzPts val="1400"/>
              <a:buNone/>
              <a:defRPr/>
            </a:lvl5pPr>
            <a:lvl6pPr lvl="5" rtl="0">
              <a:lnSpc>
                <a:spcPct val="115000"/>
              </a:lnSpc>
              <a:spcBef>
                <a:spcPts val="0"/>
              </a:spcBef>
              <a:spcAft>
                <a:spcPts val="0"/>
              </a:spcAft>
              <a:buSzPts val="1400"/>
              <a:buNone/>
              <a:defRPr/>
            </a:lvl6pPr>
            <a:lvl7pPr lvl="6" rtl="0">
              <a:lnSpc>
                <a:spcPct val="115000"/>
              </a:lnSpc>
              <a:spcBef>
                <a:spcPts val="0"/>
              </a:spcBef>
              <a:spcAft>
                <a:spcPts val="0"/>
              </a:spcAft>
              <a:buSzPts val="1400"/>
              <a:buNone/>
              <a:defRPr/>
            </a:lvl7pPr>
            <a:lvl8pPr lvl="7" rtl="0">
              <a:lnSpc>
                <a:spcPct val="115000"/>
              </a:lnSpc>
              <a:spcBef>
                <a:spcPts val="0"/>
              </a:spcBef>
              <a:spcAft>
                <a:spcPts val="0"/>
              </a:spcAft>
              <a:buSzPts val="1400"/>
              <a:buNone/>
              <a:defRPr/>
            </a:lvl8pPr>
            <a:lvl9pPr lvl="8" rtl="0">
              <a:lnSpc>
                <a:spcPct val="115000"/>
              </a:lnSpc>
              <a:spcBef>
                <a:spcPts val="0"/>
              </a:spcBef>
              <a:spcAft>
                <a:spcPts val="0"/>
              </a:spcAft>
              <a:buSzPts val="1400"/>
              <a:buNone/>
              <a:defRPr/>
            </a:lvl9pPr>
          </a:lstStyle>
          <a:p>
            <a:r>
              <a:rPr lang="en-GB"/>
              <a:t>Click to edit Master subtitle style</a:t>
            </a:r>
            <a:endParaRPr/>
          </a:p>
        </p:txBody>
      </p:sp>
      <p:sp>
        <p:nvSpPr>
          <p:cNvPr id="181" name="Google Shape;181;p24"/>
          <p:cNvSpPr txBox="1">
            <a:spLocks noGrp="1"/>
          </p:cNvSpPr>
          <p:nvPr>
            <p:ph type="subTitle" idx="4"/>
          </p:nvPr>
        </p:nvSpPr>
        <p:spPr>
          <a:xfrm>
            <a:off x="720000" y="1467825"/>
            <a:ext cx="3851700" cy="4275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600"/>
              <a:buFont typeface="DM Sans"/>
              <a:buNone/>
              <a:defRPr sz="2000" b="1">
                <a:latin typeface="Poppins"/>
                <a:ea typeface="Poppins"/>
                <a:cs typeface="Poppins"/>
                <a:sym typeface="Poppins"/>
              </a:defRPr>
            </a:lvl1pPr>
            <a:lvl2pPr lvl="1" rtl="0">
              <a:lnSpc>
                <a:spcPct val="115000"/>
              </a:lnSpc>
              <a:spcBef>
                <a:spcPts val="0"/>
              </a:spcBef>
              <a:spcAft>
                <a:spcPts val="0"/>
              </a:spcAft>
              <a:buSzPts val="2600"/>
              <a:buFont typeface="DM Sans"/>
              <a:buNone/>
              <a:defRPr sz="2600" b="1">
                <a:latin typeface="DM Sans"/>
                <a:ea typeface="DM Sans"/>
                <a:cs typeface="DM Sans"/>
                <a:sym typeface="DM Sans"/>
              </a:defRPr>
            </a:lvl2pPr>
            <a:lvl3pPr lvl="2" rtl="0">
              <a:lnSpc>
                <a:spcPct val="115000"/>
              </a:lnSpc>
              <a:spcBef>
                <a:spcPts val="0"/>
              </a:spcBef>
              <a:spcAft>
                <a:spcPts val="0"/>
              </a:spcAft>
              <a:buSzPts val="2600"/>
              <a:buFont typeface="DM Sans"/>
              <a:buNone/>
              <a:defRPr sz="2600" b="1">
                <a:latin typeface="DM Sans"/>
                <a:ea typeface="DM Sans"/>
                <a:cs typeface="DM Sans"/>
                <a:sym typeface="DM Sans"/>
              </a:defRPr>
            </a:lvl3pPr>
            <a:lvl4pPr lvl="3" rtl="0">
              <a:lnSpc>
                <a:spcPct val="115000"/>
              </a:lnSpc>
              <a:spcBef>
                <a:spcPts val="0"/>
              </a:spcBef>
              <a:spcAft>
                <a:spcPts val="0"/>
              </a:spcAft>
              <a:buSzPts val="2600"/>
              <a:buFont typeface="DM Sans"/>
              <a:buNone/>
              <a:defRPr sz="2600" b="1">
                <a:latin typeface="DM Sans"/>
                <a:ea typeface="DM Sans"/>
                <a:cs typeface="DM Sans"/>
                <a:sym typeface="DM Sans"/>
              </a:defRPr>
            </a:lvl4pPr>
            <a:lvl5pPr lvl="4" rtl="0">
              <a:lnSpc>
                <a:spcPct val="115000"/>
              </a:lnSpc>
              <a:spcBef>
                <a:spcPts val="0"/>
              </a:spcBef>
              <a:spcAft>
                <a:spcPts val="0"/>
              </a:spcAft>
              <a:buSzPts val="2600"/>
              <a:buFont typeface="DM Sans"/>
              <a:buNone/>
              <a:defRPr sz="2600" b="1">
                <a:latin typeface="DM Sans"/>
                <a:ea typeface="DM Sans"/>
                <a:cs typeface="DM Sans"/>
                <a:sym typeface="DM Sans"/>
              </a:defRPr>
            </a:lvl5pPr>
            <a:lvl6pPr lvl="5" rtl="0">
              <a:lnSpc>
                <a:spcPct val="115000"/>
              </a:lnSpc>
              <a:spcBef>
                <a:spcPts val="0"/>
              </a:spcBef>
              <a:spcAft>
                <a:spcPts val="0"/>
              </a:spcAft>
              <a:buSzPts val="2600"/>
              <a:buFont typeface="DM Sans"/>
              <a:buNone/>
              <a:defRPr sz="2600" b="1">
                <a:latin typeface="DM Sans"/>
                <a:ea typeface="DM Sans"/>
                <a:cs typeface="DM Sans"/>
                <a:sym typeface="DM Sans"/>
              </a:defRPr>
            </a:lvl6pPr>
            <a:lvl7pPr lvl="6" rtl="0">
              <a:lnSpc>
                <a:spcPct val="115000"/>
              </a:lnSpc>
              <a:spcBef>
                <a:spcPts val="0"/>
              </a:spcBef>
              <a:spcAft>
                <a:spcPts val="0"/>
              </a:spcAft>
              <a:buSzPts val="2600"/>
              <a:buFont typeface="DM Sans"/>
              <a:buNone/>
              <a:defRPr sz="2600" b="1">
                <a:latin typeface="DM Sans"/>
                <a:ea typeface="DM Sans"/>
                <a:cs typeface="DM Sans"/>
                <a:sym typeface="DM Sans"/>
              </a:defRPr>
            </a:lvl7pPr>
            <a:lvl8pPr lvl="7" rtl="0">
              <a:lnSpc>
                <a:spcPct val="115000"/>
              </a:lnSpc>
              <a:spcBef>
                <a:spcPts val="0"/>
              </a:spcBef>
              <a:spcAft>
                <a:spcPts val="0"/>
              </a:spcAft>
              <a:buSzPts val="2600"/>
              <a:buFont typeface="DM Sans"/>
              <a:buNone/>
              <a:defRPr sz="2600" b="1">
                <a:latin typeface="DM Sans"/>
                <a:ea typeface="DM Sans"/>
                <a:cs typeface="DM Sans"/>
                <a:sym typeface="DM Sans"/>
              </a:defRPr>
            </a:lvl8pPr>
            <a:lvl9pPr lvl="8" rtl="0">
              <a:lnSpc>
                <a:spcPct val="115000"/>
              </a:lnSpc>
              <a:spcBef>
                <a:spcPts val="0"/>
              </a:spcBef>
              <a:spcAft>
                <a:spcPts val="0"/>
              </a:spcAft>
              <a:buSzPts val="2600"/>
              <a:buFont typeface="DM Sans"/>
              <a:buNone/>
              <a:defRPr sz="2600" b="1">
                <a:latin typeface="DM Sans"/>
                <a:ea typeface="DM Sans"/>
                <a:cs typeface="DM Sans"/>
                <a:sym typeface="DM Sans"/>
              </a:defRPr>
            </a:lvl9pPr>
          </a:lstStyle>
          <a:p>
            <a:r>
              <a:rPr lang="en-GB"/>
              <a:t>Click to edit Master subtitle style</a:t>
            </a:r>
            <a:endParaRPr/>
          </a:p>
        </p:txBody>
      </p:sp>
      <p:sp>
        <p:nvSpPr>
          <p:cNvPr id="182" name="Google Shape;182;p24"/>
          <p:cNvSpPr txBox="1">
            <a:spLocks noGrp="1"/>
          </p:cNvSpPr>
          <p:nvPr>
            <p:ph type="subTitle" idx="5"/>
          </p:nvPr>
        </p:nvSpPr>
        <p:spPr>
          <a:xfrm>
            <a:off x="4571800" y="1467825"/>
            <a:ext cx="3851700" cy="4275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600"/>
              <a:buFont typeface="DM Sans"/>
              <a:buNone/>
              <a:defRPr sz="2000" b="1">
                <a:latin typeface="Poppins"/>
                <a:ea typeface="Poppins"/>
                <a:cs typeface="Poppins"/>
                <a:sym typeface="Poppins"/>
              </a:defRPr>
            </a:lvl1pPr>
            <a:lvl2pPr lvl="1" rtl="0">
              <a:lnSpc>
                <a:spcPct val="115000"/>
              </a:lnSpc>
              <a:spcBef>
                <a:spcPts val="0"/>
              </a:spcBef>
              <a:spcAft>
                <a:spcPts val="0"/>
              </a:spcAft>
              <a:buSzPts val="2600"/>
              <a:buFont typeface="DM Sans"/>
              <a:buNone/>
              <a:defRPr sz="2600" b="1">
                <a:latin typeface="DM Sans"/>
                <a:ea typeface="DM Sans"/>
                <a:cs typeface="DM Sans"/>
                <a:sym typeface="DM Sans"/>
              </a:defRPr>
            </a:lvl2pPr>
            <a:lvl3pPr lvl="2" rtl="0">
              <a:lnSpc>
                <a:spcPct val="115000"/>
              </a:lnSpc>
              <a:spcBef>
                <a:spcPts val="0"/>
              </a:spcBef>
              <a:spcAft>
                <a:spcPts val="0"/>
              </a:spcAft>
              <a:buSzPts val="2600"/>
              <a:buFont typeface="DM Sans"/>
              <a:buNone/>
              <a:defRPr sz="2600" b="1">
                <a:latin typeface="DM Sans"/>
                <a:ea typeface="DM Sans"/>
                <a:cs typeface="DM Sans"/>
                <a:sym typeface="DM Sans"/>
              </a:defRPr>
            </a:lvl3pPr>
            <a:lvl4pPr lvl="3" rtl="0">
              <a:lnSpc>
                <a:spcPct val="115000"/>
              </a:lnSpc>
              <a:spcBef>
                <a:spcPts val="0"/>
              </a:spcBef>
              <a:spcAft>
                <a:spcPts val="0"/>
              </a:spcAft>
              <a:buSzPts val="2600"/>
              <a:buFont typeface="DM Sans"/>
              <a:buNone/>
              <a:defRPr sz="2600" b="1">
                <a:latin typeface="DM Sans"/>
                <a:ea typeface="DM Sans"/>
                <a:cs typeface="DM Sans"/>
                <a:sym typeface="DM Sans"/>
              </a:defRPr>
            </a:lvl4pPr>
            <a:lvl5pPr lvl="4" rtl="0">
              <a:lnSpc>
                <a:spcPct val="115000"/>
              </a:lnSpc>
              <a:spcBef>
                <a:spcPts val="0"/>
              </a:spcBef>
              <a:spcAft>
                <a:spcPts val="0"/>
              </a:spcAft>
              <a:buSzPts val="2600"/>
              <a:buFont typeface="DM Sans"/>
              <a:buNone/>
              <a:defRPr sz="2600" b="1">
                <a:latin typeface="DM Sans"/>
                <a:ea typeface="DM Sans"/>
                <a:cs typeface="DM Sans"/>
                <a:sym typeface="DM Sans"/>
              </a:defRPr>
            </a:lvl5pPr>
            <a:lvl6pPr lvl="5" rtl="0">
              <a:lnSpc>
                <a:spcPct val="115000"/>
              </a:lnSpc>
              <a:spcBef>
                <a:spcPts val="0"/>
              </a:spcBef>
              <a:spcAft>
                <a:spcPts val="0"/>
              </a:spcAft>
              <a:buSzPts val="2600"/>
              <a:buFont typeface="DM Sans"/>
              <a:buNone/>
              <a:defRPr sz="2600" b="1">
                <a:latin typeface="DM Sans"/>
                <a:ea typeface="DM Sans"/>
                <a:cs typeface="DM Sans"/>
                <a:sym typeface="DM Sans"/>
              </a:defRPr>
            </a:lvl6pPr>
            <a:lvl7pPr lvl="6" rtl="0">
              <a:lnSpc>
                <a:spcPct val="115000"/>
              </a:lnSpc>
              <a:spcBef>
                <a:spcPts val="0"/>
              </a:spcBef>
              <a:spcAft>
                <a:spcPts val="0"/>
              </a:spcAft>
              <a:buSzPts val="2600"/>
              <a:buFont typeface="DM Sans"/>
              <a:buNone/>
              <a:defRPr sz="2600" b="1">
                <a:latin typeface="DM Sans"/>
                <a:ea typeface="DM Sans"/>
                <a:cs typeface="DM Sans"/>
                <a:sym typeface="DM Sans"/>
              </a:defRPr>
            </a:lvl7pPr>
            <a:lvl8pPr lvl="7" rtl="0">
              <a:lnSpc>
                <a:spcPct val="115000"/>
              </a:lnSpc>
              <a:spcBef>
                <a:spcPts val="0"/>
              </a:spcBef>
              <a:spcAft>
                <a:spcPts val="0"/>
              </a:spcAft>
              <a:buSzPts val="2600"/>
              <a:buFont typeface="DM Sans"/>
              <a:buNone/>
              <a:defRPr sz="2600" b="1">
                <a:latin typeface="DM Sans"/>
                <a:ea typeface="DM Sans"/>
                <a:cs typeface="DM Sans"/>
                <a:sym typeface="DM Sans"/>
              </a:defRPr>
            </a:lvl8pPr>
            <a:lvl9pPr lvl="8" rtl="0">
              <a:lnSpc>
                <a:spcPct val="115000"/>
              </a:lnSpc>
              <a:spcBef>
                <a:spcPts val="0"/>
              </a:spcBef>
              <a:spcAft>
                <a:spcPts val="0"/>
              </a:spcAft>
              <a:buSzPts val="2600"/>
              <a:buFont typeface="DM Sans"/>
              <a:buNone/>
              <a:defRPr sz="2600" b="1">
                <a:latin typeface="DM Sans"/>
                <a:ea typeface="DM Sans"/>
                <a:cs typeface="DM Sans"/>
                <a:sym typeface="DM Sans"/>
              </a:defRPr>
            </a:lvl9pPr>
          </a:lstStyle>
          <a:p>
            <a:r>
              <a:rPr lang="en-GB"/>
              <a:t>Click to edit Master subtitle style</a:t>
            </a:r>
            <a:endParaRPr/>
          </a:p>
        </p:txBody>
      </p:sp>
      <p:sp>
        <p:nvSpPr>
          <p:cNvPr id="183" name="Google Shape;183;p24"/>
          <p:cNvSpPr txBox="1">
            <a:spLocks noGrp="1"/>
          </p:cNvSpPr>
          <p:nvPr>
            <p:ph type="subTitle" idx="6"/>
          </p:nvPr>
        </p:nvSpPr>
        <p:spPr>
          <a:xfrm>
            <a:off x="720000" y="3325377"/>
            <a:ext cx="7704000" cy="4275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600"/>
              <a:buFont typeface="DM Sans"/>
              <a:buNone/>
              <a:defRPr sz="2000" b="1">
                <a:latin typeface="Poppins"/>
                <a:ea typeface="Poppins"/>
                <a:cs typeface="Poppins"/>
                <a:sym typeface="Poppins"/>
              </a:defRPr>
            </a:lvl1pPr>
            <a:lvl2pPr lvl="1" rtl="0">
              <a:lnSpc>
                <a:spcPct val="115000"/>
              </a:lnSpc>
              <a:spcBef>
                <a:spcPts val="0"/>
              </a:spcBef>
              <a:spcAft>
                <a:spcPts val="0"/>
              </a:spcAft>
              <a:buSzPts val="2600"/>
              <a:buFont typeface="DM Sans"/>
              <a:buNone/>
              <a:defRPr sz="2600" b="1">
                <a:latin typeface="DM Sans"/>
                <a:ea typeface="DM Sans"/>
                <a:cs typeface="DM Sans"/>
                <a:sym typeface="DM Sans"/>
              </a:defRPr>
            </a:lvl2pPr>
            <a:lvl3pPr lvl="2" rtl="0">
              <a:lnSpc>
                <a:spcPct val="115000"/>
              </a:lnSpc>
              <a:spcBef>
                <a:spcPts val="0"/>
              </a:spcBef>
              <a:spcAft>
                <a:spcPts val="0"/>
              </a:spcAft>
              <a:buSzPts val="2600"/>
              <a:buFont typeface="DM Sans"/>
              <a:buNone/>
              <a:defRPr sz="2600" b="1">
                <a:latin typeface="DM Sans"/>
                <a:ea typeface="DM Sans"/>
                <a:cs typeface="DM Sans"/>
                <a:sym typeface="DM Sans"/>
              </a:defRPr>
            </a:lvl3pPr>
            <a:lvl4pPr lvl="3" rtl="0">
              <a:lnSpc>
                <a:spcPct val="115000"/>
              </a:lnSpc>
              <a:spcBef>
                <a:spcPts val="0"/>
              </a:spcBef>
              <a:spcAft>
                <a:spcPts val="0"/>
              </a:spcAft>
              <a:buSzPts val="2600"/>
              <a:buFont typeface="DM Sans"/>
              <a:buNone/>
              <a:defRPr sz="2600" b="1">
                <a:latin typeface="DM Sans"/>
                <a:ea typeface="DM Sans"/>
                <a:cs typeface="DM Sans"/>
                <a:sym typeface="DM Sans"/>
              </a:defRPr>
            </a:lvl4pPr>
            <a:lvl5pPr lvl="4" rtl="0">
              <a:lnSpc>
                <a:spcPct val="115000"/>
              </a:lnSpc>
              <a:spcBef>
                <a:spcPts val="0"/>
              </a:spcBef>
              <a:spcAft>
                <a:spcPts val="0"/>
              </a:spcAft>
              <a:buSzPts val="2600"/>
              <a:buFont typeface="DM Sans"/>
              <a:buNone/>
              <a:defRPr sz="2600" b="1">
                <a:latin typeface="DM Sans"/>
                <a:ea typeface="DM Sans"/>
                <a:cs typeface="DM Sans"/>
                <a:sym typeface="DM Sans"/>
              </a:defRPr>
            </a:lvl5pPr>
            <a:lvl6pPr lvl="5" rtl="0">
              <a:lnSpc>
                <a:spcPct val="115000"/>
              </a:lnSpc>
              <a:spcBef>
                <a:spcPts val="0"/>
              </a:spcBef>
              <a:spcAft>
                <a:spcPts val="0"/>
              </a:spcAft>
              <a:buSzPts val="2600"/>
              <a:buFont typeface="DM Sans"/>
              <a:buNone/>
              <a:defRPr sz="2600" b="1">
                <a:latin typeface="DM Sans"/>
                <a:ea typeface="DM Sans"/>
                <a:cs typeface="DM Sans"/>
                <a:sym typeface="DM Sans"/>
              </a:defRPr>
            </a:lvl6pPr>
            <a:lvl7pPr lvl="6" rtl="0">
              <a:lnSpc>
                <a:spcPct val="115000"/>
              </a:lnSpc>
              <a:spcBef>
                <a:spcPts val="0"/>
              </a:spcBef>
              <a:spcAft>
                <a:spcPts val="0"/>
              </a:spcAft>
              <a:buSzPts val="2600"/>
              <a:buFont typeface="DM Sans"/>
              <a:buNone/>
              <a:defRPr sz="2600" b="1">
                <a:latin typeface="DM Sans"/>
                <a:ea typeface="DM Sans"/>
                <a:cs typeface="DM Sans"/>
                <a:sym typeface="DM Sans"/>
              </a:defRPr>
            </a:lvl7pPr>
            <a:lvl8pPr lvl="7" rtl="0">
              <a:lnSpc>
                <a:spcPct val="115000"/>
              </a:lnSpc>
              <a:spcBef>
                <a:spcPts val="0"/>
              </a:spcBef>
              <a:spcAft>
                <a:spcPts val="0"/>
              </a:spcAft>
              <a:buSzPts val="2600"/>
              <a:buFont typeface="DM Sans"/>
              <a:buNone/>
              <a:defRPr sz="2600" b="1">
                <a:latin typeface="DM Sans"/>
                <a:ea typeface="DM Sans"/>
                <a:cs typeface="DM Sans"/>
                <a:sym typeface="DM Sans"/>
              </a:defRPr>
            </a:lvl8pPr>
            <a:lvl9pPr lvl="8" rtl="0">
              <a:lnSpc>
                <a:spcPct val="115000"/>
              </a:lnSpc>
              <a:spcBef>
                <a:spcPts val="0"/>
              </a:spcBef>
              <a:spcAft>
                <a:spcPts val="0"/>
              </a:spcAft>
              <a:buSzPts val="2600"/>
              <a:buFont typeface="DM Sans"/>
              <a:buNone/>
              <a:defRPr sz="2600" b="1">
                <a:latin typeface="DM Sans"/>
                <a:ea typeface="DM Sans"/>
                <a:cs typeface="DM Sans"/>
                <a:sym typeface="DM Sans"/>
              </a:defRPr>
            </a:lvl9pPr>
          </a:lstStyle>
          <a:p>
            <a:r>
              <a:rPr lang="en-GB"/>
              <a:t>Click to edit Master subtitle style</a:t>
            </a:r>
            <a:endParaRPr/>
          </a:p>
        </p:txBody>
      </p:sp>
      <p:grpSp>
        <p:nvGrpSpPr>
          <p:cNvPr id="184" name="Google Shape;184;p24"/>
          <p:cNvGrpSpPr/>
          <p:nvPr/>
        </p:nvGrpSpPr>
        <p:grpSpPr>
          <a:xfrm>
            <a:off x="-22300" y="-3825506"/>
            <a:ext cx="9983475" cy="8969006"/>
            <a:chOff x="-22300" y="-3825506"/>
            <a:chExt cx="9983475" cy="8969006"/>
          </a:xfrm>
        </p:grpSpPr>
        <p:sp>
          <p:nvSpPr>
            <p:cNvPr id="185" name="Google Shape;185;p24"/>
            <p:cNvSpPr/>
            <p:nvPr/>
          </p:nvSpPr>
          <p:spPr>
            <a:xfrm flipH="1">
              <a:off x="8312375" y="-678400"/>
              <a:ext cx="1648800" cy="1648800"/>
            </a:xfrm>
            <a:prstGeom prst="ellipse">
              <a:avLst/>
            </a:prstGeom>
            <a:solidFill>
              <a:srgbClr val="74CEC4">
                <a:alpha val="6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86" name="Google Shape;186;p24"/>
            <p:cNvSpPr/>
            <p:nvPr/>
          </p:nvSpPr>
          <p:spPr>
            <a:xfrm rot="5400000" flipH="1">
              <a:off x="-27100" y="4612200"/>
              <a:ext cx="536100" cy="526500"/>
            </a:xfrm>
            <a:prstGeom prst="round1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87" name="Google Shape;187;p24"/>
            <p:cNvSpPr/>
            <p:nvPr/>
          </p:nvSpPr>
          <p:spPr>
            <a:xfrm flipH="1">
              <a:off x="171200" y="4469010"/>
              <a:ext cx="526500" cy="526500"/>
            </a:xfrm>
            <a:prstGeom prst="ellipse">
              <a:avLst/>
            </a:prstGeom>
            <a:solidFill>
              <a:srgbClr val="0584A4">
                <a:alpha val="406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88" name="Google Shape;188;p24"/>
            <p:cNvSpPr/>
            <p:nvPr/>
          </p:nvSpPr>
          <p:spPr>
            <a:xfrm>
              <a:off x="7819550" y="-3825506"/>
              <a:ext cx="1483500" cy="4365000"/>
            </a:xfrm>
            <a:prstGeom prst="roundRect">
              <a:avLst>
                <a:gd name="adj" fmla="val 50000"/>
              </a:avLst>
            </a:prstGeom>
            <a:solidFill>
              <a:srgbClr val="0584A4">
                <a:alpha val="406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Tree>
    <p:extLst>
      <p:ext uri="{BB962C8B-B14F-4D97-AF65-F5344CB8AC3E}">
        <p14:creationId xmlns:p14="http://schemas.microsoft.com/office/powerpoint/2010/main" val="4261016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1pPr>
            <a:lvl2pPr lvl="1"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2pPr>
            <a:lvl3pPr lvl="2"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3pPr>
            <a:lvl4pPr lvl="3"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4pPr>
            <a:lvl5pPr lvl="4"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5pPr>
            <a:lvl6pPr lvl="5"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6pPr>
            <a:lvl7pPr lvl="6"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7pPr>
            <a:lvl8pPr lvl="7"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8pPr>
            <a:lvl9pPr lvl="8"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713400"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5" r:id="rId2"/>
    <p:sldLayoutId id="2147483658" r:id="rId3"/>
    <p:sldLayoutId id="2147483675" r:id="rId4"/>
    <p:sldLayoutId id="2147483676" r:id="rId5"/>
    <p:sldLayoutId id="2147483680" r:id="rId6"/>
    <p:sldLayoutId id="2147483681" r:id="rId7"/>
    <p:sldLayoutId id="2147483682" r:id="rId8"/>
    <p:sldLayoutId id="2147483683"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com/url?sa=i&amp;url=http%3A%2F%2Fdemonstrations.wolfram.com%2FBoxCountingTheDimensionOfCoastlines%2F&amp;psig=AOvVaw18SJyi5k-0FwN8v0-Q-x8A&amp;ust=1717069735065000&amp;source=images&amp;cd=vfe&amp;opi=89978449&amp;ved=0CBIQjRxqFwoTCOiU363lsoYDFQAAAAAdAAAAABAI" TargetMode="External"/><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modernheartandvascular.com/peripheral-arterial-disease-pa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commons.wikimedia.org/wiki/File:Angioplasty_-_Balloon_Inflated_with_Stent.png"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4"/>
          <p:cNvSpPr txBox="1">
            <a:spLocks noGrp="1"/>
          </p:cNvSpPr>
          <p:nvPr>
            <p:ph type="ctrTitle"/>
          </p:nvPr>
        </p:nvSpPr>
        <p:spPr>
          <a:xfrm>
            <a:off x="713225" y="1529038"/>
            <a:ext cx="6919800" cy="2009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r-FR" err="1"/>
              <a:t>Segmenting</a:t>
            </a:r>
            <a:r>
              <a:rPr lang="fr-FR"/>
              <a:t> X-ray </a:t>
            </a:r>
            <a:r>
              <a:rPr lang="fr-FR" err="1"/>
              <a:t>angiograms</a:t>
            </a:r>
            <a:r>
              <a:rPr lang="fr-FR"/>
              <a:t> to </a:t>
            </a:r>
            <a:r>
              <a:rPr lang="fr-FR" err="1"/>
              <a:t>predict</a:t>
            </a:r>
            <a:r>
              <a:rPr lang="fr-FR"/>
              <a:t> </a:t>
            </a:r>
            <a:r>
              <a:rPr lang="fr-FR" err="1"/>
              <a:t>severity</a:t>
            </a:r>
            <a:r>
              <a:rPr lang="fr-FR"/>
              <a:t> of </a:t>
            </a:r>
            <a:r>
              <a:rPr lang="fr-FR" err="1"/>
              <a:t>peripheral</a:t>
            </a:r>
            <a:r>
              <a:rPr lang="fr-FR"/>
              <a:t> </a:t>
            </a:r>
            <a:r>
              <a:rPr lang="fr-FR" err="1"/>
              <a:t>artery</a:t>
            </a:r>
            <a:r>
              <a:rPr lang="fr-FR"/>
              <a:t> </a:t>
            </a:r>
            <a:r>
              <a:rPr lang="fr-FR" err="1"/>
              <a:t>disease</a:t>
            </a:r>
            <a:endParaRPr/>
          </a:p>
        </p:txBody>
      </p:sp>
      <p:sp>
        <p:nvSpPr>
          <p:cNvPr id="262" name="Google Shape;262;p34"/>
          <p:cNvSpPr txBox="1">
            <a:spLocks noGrp="1"/>
          </p:cNvSpPr>
          <p:nvPr>
            <p:ph type="subTitle" idx="1"/>
          </p:nvPr>
        </p:nvSpPr>
        <p:spPr>
          <a:xfrm>
            <a:off x="713225" y="3721100"/>
            <a:ext cx="2308200" cy="73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err="1">
                <a:latin typeface="Albert Sans"/>
                <a:ea typeface="Albert Sans"/>
                <a:cs typeface="Albert Sans"/>
                <a:sym typeface="Albert Sans"/>
              </a:rPr>
              <a:t>Solving</a:t>
            </a:r>
            <a:r>
              <a:rPr lang="fr-FR">
                <a:latin typeface="Albert Sans"/>
                <a:ea typeface="Albert Sans"/>
                <a:cs typeface="Albert Sans"/>
                <a:sym typeface="Albert Sans"/>
              </a:rPr>
              <a:t> </a:t>
            </a:r>
            <a:r>
              <a:rPr lang="fr-FR" err="1">
                <a:latin typeface="Albert Sans"/>
                <a:ea typeface="Albert Sans"/>
                <a:cs typeface="Albert Sans"/>
                <a:sym typeface="Albert Sans"/>
              </a:rPr>
              <a:t>biological</a:t>
            </a:r>
            <a:r>
              <a:rPr lang="fr-FR">
                <a:latin typeface="Albert Sans"/>
                <a:ea typeface="Albert Sans"/>
                <a:cs typeface="Albert Sans"/>
                <a:sym typeface="Albert Sans"/>
              </a:rPr>
              <a:t> </a:t>
            </a:r>
            <a:r>
              <a:rPr lang="fr-FR" err="1">
                <a:latin typeface="Albert Sans"/>
                <a:ea typeface="Albert Sans"/>
                <a:cs typeface="Albert Sans"/>
                <a:sym typeface="Albert Sans"/>
              </a:rPr>
              <a:t>problems</a:t>
            </a:r>
            <a:r>
              <a:rPr lang="fr-FR">
                <a:latin typeface="Albert Sans"/>
                <a:ea typeface="Albert Sans"/>
                <a:cs typeface="Albert Sans"/>
                <a:sym typeface="Albert Sans"/>
              </a:rPr>
              <a:t> </a:t>
            </a:r>
            <a:r>
              <a:rPr lang="fr-FR" err="1">
                <a:latin typeface="Albert Sans"/>
                <a:ea typeface="Albert Sans"/>
                <a:cs typeface="Albert Sans"/>
                <a:sym typeface="Albert Sans"/>
              </a:rPr>
              <a:t>that</a:t>
            </a:r>
            <a:r>
              <a:rPr lang="fr-FR">
                <a:latin typeface="Albert Sans"/>
                <a:ea typeface="Albert Sans"/>
                <a:cs typeface="Albert Sans"/>
                <a:sym typeface="Albert Sans"/>
              </a:rPr>
              <a:t> </a:t>
            </a:r>
            <a:r>
              <a:rPr lang="fr-FR" err="1">
                <a:latin typeface="Albert Sans"/>
                <a:ea typeface="Albert Sans"/>
                <a:cs typeface="Albert Sans"/>
                <a:sym typeface="Albert Sans"/>
              </a:rPr>
              <a:t>require</a:t>
            </a:r>
            <a:r>
              <a:rPr lang="fr-FR">
                <a:latin typeface="Albert Sans"/>
                <a:ea typeface="Albert Sans"/>
                <a:cs typeface="Albert Sans"/>
                <a:sym typeface="Albert Sans"/>
              </a:rPr>
              <a:t> math 2024</a:t>
            </a:r>
            <a:endParaRPr>
              <a:latin typeface="Albert Sans"/>
              <a:ea typeface="Albert Sans"/>
              <a:cs typeface="Albert Sans"/>
              <a:sym typeface="Albert Sans"/>
            </a:endParaRPr>
          </a:p>
        </p:txBody>
      </p:sp>
      <p:sp>
        <p:nvSpPr>
          <p:cNvPr id="2" name="TextBox 1">
            <a:extLst>
              <a:ext uri="{FF2B5EF4-FFF2-40B4-BE49-F238E27FC236}">
                <a16:creationId xmlns:a16="http://schemas.microsoft.com/office/drawing/2014/main" id="{FA71AECC-10B8-7454-4B27-2B73A3AF1764}"/>
              </a:ext>
            </a:extLst>
          </p:cNvPr>
          <p:cNvSpPr txBox="1"/>
          <p:nvPr/>
        </p:nvSpPr>
        <p:spPr>
          <a:xfrm>
            <a:off x="5579390" y="92989"/>
            <a:ext cx="3564610" cy="246221"/>
          </a:xfrm>
          <a:prstGeom prst="rect">
            <a:avLst/>
          </a:prstGeom>
          <a:noFill/>
        </p:spPr>
        <p:txBody>
          <a:bodyPr wrap="square" rtlCol="0">
            <a:spAutoFit/>
          </a:bodyPr>
          <a:lstStyle/>
          <a:p>
            <a:r>
              <a:rPr lang="en-FR" sz="1000">
                <a:latin typeface="Poppins" pitchFamily="2" charset="77"/>
                <a:cs typeface="Poppins" pitchFamily="2" charset="77"/>
              </a:rPr>
              <a:t>Audenis M, Besançon L, Chiche G, Ribeiro Galheto N</a:t>
            </a:r>
          </a:p>
        </p:txBody>
      </p:sp>
      <p:sp>
        <p:nvSpPr>
          <p:cNvPr id="3" name="TextBox 2">
            <a:extLst>
              <a:ext uri="{FF2B5EF4-FFF2-40B4-BE49-F238E27FC236}">
                <a16:creationId xmlns:a16="http://schemas.microsoft.com/office/drawing/2014/main" id="{D5BDFDBD-EFC4-0E90-6C1B-6438D1D6F90F}"/>
              </a:ext>
            </a:extLst>
          </p:cNvPr>
          <p:cNvSpPr txBox="1"/>
          <p:nvPr/>
        </p:nvSpPr>
        <p:spPr>
          <a:xfrm>
            <a:off x="6298052" y="348220"/>
            <a:ext cx="2127286" cy="246221"/>
          </a:xfrm>
          <a:prstGeom prst="rect">
            <a:avLst/>
          </a:prstGeom>
          <a:noFill/>
        </p:spPr>
        <p:txBody>
          <a:bodyPr wrap="square" rtlCol="0">
            <a:spAutoFit/>
          </a:bodyPr>
          <a:lstStyle/>
          <a:p>
            <a:r>
              <a:rPr lang="en-US" sz="1000">
                <a:latin typeface="Poppins" pitchFamily="2" charset="77"/>
                <a:cs typeface="Poppins" pitchFamily="2" charset="77"/>
              </a:rPr>
              <a:t>Supervised by Michael </a:t>
            </a:r>
            <a:r>
              <a:rPr lang="en-US" sz="1000" err="1">
                <a:latin typeface="Poppins" pitchFamily="2" charset="77"/>
                <a:cs typeface="Poppins" pitchFamily="2" charset="77"/>
              </a:rPr>
              <a:t>Beyeler</a:t>
            </a:r>
            <a:endParaRPr lang="en-US" sz="1000">
              <a:latin typeface="Poppins" pitchFamily="2" charset="77"/>
              <a:cs typeface="Poppins" pitchFamily="2" charset="77"/>
            </a:endParaRPr>
          </a:p>
        </p:txBody>
      </p:sp>
      <p:sp>
        <p:nvSpPr>
          <p:cNvPr id="7" name="TextBox 6">
            <a:extLst>
              <a:ext uri="{FF2B5EF4-FFF2-40B4-BE49-F238E27FC236}">
                <a16:creationId xmlns:a16="http://schemas.microsoft.com/office/drawing/2014/main" id="{C7A0DCD4-9D30-2C8A-B3C9-78424DAED49B}"/>
              </a:ext>
            </a:extLst>
          </p:cNvPr>
          <p:cNvSpPr txBox="1"/>
          <p:nvPr/>
        </p:nvSpPr>
        <p:spPr>
          <a:xfrm>
            <a:off x="135468" y="4750344"/>
            <a:ext cx="457200" cy="261610"/>
          </a:xfrm>
          <a:prstGeom prst="rect">
            <a:avLst/>
          </a:prstGeom>
          <a:noFill/>
        </p:spPr>
        <p:txBody>
          <a:bodyPr wrap="square" rtlCol="0">
            <a:spAutoFit/>
          </a:bodyPr>
          <a:lstStyle/>
          <a:p>
            <a:r>
              <a:rPr lang="en-US" sz="1100"/>
              <a:t>1/33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3B1B84-9731-395B-8907-0025CAAAF763}"/>
              </a:ext>
            </a:extLst>
          </p:cNvPr>
          <p:cNvSpPr>
            <a:spLocks noGrp="1"/>
          </p:cNvSpPr>
          <p:nvPr>
            <p:ph type="title"/>
          </p:nvPr>
        </p:nvSpPr>
        <p:spPr>
          <a:xfrm>
            <a:off x="563177" y="1522547"/>
            <a:ext cx="8368446" cy="2842976"/>
          </a:xfrm>
        </p:spPr>
        <p:txBody>
          <a:bodyPr/>
          <a:lstStyle/>
          <a:p>
            <a:pPr>
              <a:buClr>
                <a:schemeClr val="bg1"/>
              </a:buClr>
              <a:buSzPct val="201000"/>
            </a:pPr>
            <a:br>
              <a:rPr lang="en-US" sz="1800">
                <a:effectLst/>
                <a:latin typeface="Aptos" panose="020B0004020202020204" pitchFamily="34" charset="0"/>
                <a:ea typeface="Aptos" panose="020B0004020202020204" pitchFamily="34" charset="0"/>
                <a:cs typeface="Times New Roman" panose="02020603050405020304" pitchFamily="18" charset="0"/>
              </a:rPr>
            </a:br>
            <a:br>
              <a:rPr lang="en-US" sz="1800">
                <a:effectLst/>
                <a:latin typeface="Aptos" panose="020B0004020202020204" pitchFamily="34" charset="0"/>
                <a:ea typeface="Aptos" panose="020B0004020202020204" pitchFamily="34" charset="0"/>
                <a:cs typeface="Times New Roman" panose="02020603050405020304" pitchFamily="18" charset="0"/>
              </a:rPr>
            </a:br>
            <a:endParaRPr lang="en-US" sz="1800">
              <a:latin typeface="Aptos"/>
              <a:cs typeface="Times New Roman"/>
            </a:endParaRPr>
          </a:p>
        </p:txBody>
      </p:sp>
      <p:sp>
        <p:nvSpPr>
          <p:cNvPr id="3" name="Titre 2">
            <a:extLst>
              <a:ext uri="{FF2B5EF4-FFF2-40B4-BE49-F238E27FC236}">
                <a16:creationId xmlns:a16="http://schemas.microsoft.com/office/drawing/2014/main" id="{1E2D1438-E4D2-0C86-0981-1711CBE087D8}"/>
              </a:ext>
            </a:extLst>
          </p:cNvPr>
          <p:cNvSpPr>
            <a:spLocks noGrp="1"/>
          </p:cNvSpPr>
          <p:nvPr>
            <p:ph type="title" idx="2"/>
          </p:nvPr>
        </p:nvSpPr>
        <p:spPr>
          <a:xfrm>
            <a:off x="713225" y="530569"/>
            <a:ext cx="6336504" cy="841800"/>
          </a:xfrm>
        </p:spPr>
        <p:txBody>
          <a:bodyPr/>
          <a:lstStyle/>
          <a:p>
            <a:r>
              <a:rPr lang="fr-FR" sz="3800"/>
              <a:t>U-Net structures</a:t>
            </a:r>
          </a:p>
        </p:txBody>
      </p:sp>
      <p:pic>
        <p:nvPicPr>
          <p:cNvPr id="4" name="Image 3" descr="Une image contenant texte, diagramme, capture d’écran, ligne&#10;&#10;Description générée automatiquement">
            <a:extLst>
              <a:ext uri="{FF2B5EF4-FFF2-40B4-BE49-F238E27FC236}">
                <a16:creationId xmlns:a16="http://schemas.microsoft.com/office/drawing/2014/main" id="{6C40C7C9-B1A8-508D-B686-BDF6CB5F1C1B}"/>
              </a:ext>
            </a:extLst>
          </p:cNvPr>
          <p:cNvPicPr>
            <a:picLocks noChangeAspect="1"/>
          </p:cNvPicPr>
          <p:nvPr/>
        </p:nvPicPr>
        <p:blipFill>
          <a:blip r:embed="rId3"/>
          <a:stretch>
            <a:fillRect/>
          </a:stretch>
        </p:blipFill>
        <p:spPr>
          <a:xfrm>
            <a:off x="1896706" y="1286648"/>
            <a:ext cx="5348377" cy="3606757"/>
          </a:xfrm>
          <a:prstGeom prst="rect">
            <a:avLst/>
          </a:prstGeom>
        </p:spPr>
      </p:pic>
      <p:sp>
        <p:nvSpPr>
          <p:cNvPr id="5" name="TextBox 4">
            <a:extLst>
              <a:ext uri="{FF2B5EF4-FFF2-40B4-BE49-F238E27FC236}">
                <a16:creationId xmlns:a16="http://schemas.microsoft.com/office/drawing/2014/main" id="{197923DC-5282-CA9E-145D-01EBB691E720}"/>
              </a:ext>
            </a:extLst>
          </p:cNvPr>
          <p:cNvSpPr txBox="1"/>
          <p:nvPr/>
        </p:nvSpPr>
        <p:spPr>
          <a:xfrm>
            <a:off x="135467" y="4750344"/>
            <a:ext cx="577757" cy="261610"/>
          </a:xfrm>
          <a:prstGeom prst="rect">
            <a:avLst/>
          </a:prstGeom>
          <a:noFill/>
        </p:spPr>
        <p:txBody>
          <a:bodyPr wrap="square" rtlCol="0">
            <a:spAutoFit/>
          </a:bodyPr>
          <a:lstStyle/>
          <a:p>
            <a:r>
              <a:rPr lang="en-US" sz="1100">
                <a:solidFill>
                  <a:schemeClr val="bg1"/>
                </a:solidFill>
              </a:rPr>
              <a:t>10/33</a:t>
            </a:r>
          </a:p>
        </p:txBody>
      </p:sp>
    </p:spTree>
    <p:extLst>
      <p:ext uri="{BB962C8B-B14F-4D97-AF65-F5344CB8AC3E}">
        <p14:creationId xmlns:p14="http://schemas.microsoft.com/office/powerpoint/2010/main" val="1942146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3B1B84-9731-395B-8907-0025CAAAF763}"/>
              </a:ext>
            </a:extLst>
          </p:cNvPr>
          <p:cNvSpPr>
            <a:spLocks noGrp="1"/>
          </p:cNvSpPr>
          <p:nvPr>
            <p:ph type="title"/>
          </p:nvPr>
        </p:nvSpPr>
        <p:spPr>
          <a:xfrm>
            <a:off x="563177" y="1522547"/>
            <a:ext cx="8368446" cy="2842976"/>
          </a:xfrm>
        </p:spPr>
        <p:txBody>
          <a:bodyPr/>
          <a:lstStyle/>
          <a:p>
            <a:pPr>
              <a:buClr>
                <a:schemeClr val="bg1"/>
              </a:buClr>
              <a:buSzPct val="201000"/>
            </a:pPr>
            <a:br>
              <a:rPr lang="en-US" sz="1800">
                <a:effectLst/>
                <a:latin typeface="Aptos" panose="020B0004020202020204" pitchFamily="34" charset="0"/>
                <a:ea typeface="Aptos" panose="020B0004020202020204" pitchFamily="34" charset="0"/>
                <a:cs typeface="Times New Roman" panose="02020603050405020304" pitchFamily="18" charset="0"/>
              </a:rPr>
            </a:br>
            <a:br>
              <a:rPr lang="en-US" sz="1800">
                <a:effectLst/>
                <a:latin typeface="Aptos" panose="020B0004020202020204" pitchFamily="34" charset="0"/>
                <a:ea typeface="Aptos" panose="020B0004020202020204" pitchFamily="34" charset="0"/>
                <a:cs typeface="Times New Roman" panose="02020603050405020304" pitchFamily="18" charset="0"/>
              </a:rPr>
            </a:br>
            <a:r>
              <a:rPr lang="en-US" sz="1800">
                <a:latin typeface="Aptos"/>
                <a:cs typeface="Times New Roman"/>
              </a:rPr>
              <a:t>1. Data augmentation</a:t>
            </a:r>
            <a:br>
              <a:rPr lang="en-US" sz="1800">
                <a:latin typeface="Aptos"/>
                <a:cs typeface="Times New Roman"/>
              </a:rPr>
            </a:br>
            <a:r>
              <a:rPr lang="en-US" sz="1800">
                <a:latin typeface="Aptos"/>
                <a:cs typeface="Times New Roman"/>
              </a:rPr>
              <a:t>2. Loss Function</a:t>
            </a:r>
            <a:br>
              <a:rPr lang="en-US" sz="1800">
                <a:latin typeface="Aptos"/>
                <a:cs typeface="Times New Roman"/>
              </a:rPr>
            </a:br>
            <a:r>
              <a:rPr lang="en-US" sz="1800">
                <a:latin typeface="Aptos"/>
                <a:cs typeface="Times New Roman"/>
              </a:rPr>
              <a:t>3. Optimizer</a:t>
            </a:r>
            <a:br>
              <a:rPr lang="en-US" sz="1800">
                <a:latin typeface="Aptos"/>
                <a:cs typeface="Times New Roman"/>
              </a:rPr>
            </a:br>
            <a:r>
              <a:rPr lang="en-US" sz="1800">
                <a:latin typeface="Aptos"/>
                <a:cs typeface="Times New Roman"/>
              </a:rPr>
              <a:t>4. Backpropagation</a:t>
            </a:r>
          </a:p>
        </p:txBody>
      </p:sp>
      <p:sp>
        <p:nvSpPr>
          <p:cNvPr id="3" name="Titre 2">
            <a:extLst>
              <a:ext uri="{FF2B5EF4-FFF2-40B4-BE49-F238E27FC236}">
                <a16:creationId xmlns:a16="http://schemas.microsoft.com/office/drawing/2014/main" id="{1E2D1438-E4D2-0C86-0981-1711CBE087D8}"/>
              </a:ext>
            </a:extLst>
          </p:cNvPr>
          <p:cNvSpPr>
            <a:spLocks noGrp="1"/>
          </p:cNvSpPr>
          <p:nvPr>
            <p:ph type="title" idx="2"/>
          </p:nvPr>
        </p:nvSpPr>
        <p:spPr>
          <a:xfrm>
            <a:off x="713225" y="530569"/>
            <a:ext cx="6336504" cy="841800"/>
          </a:xfrm>
        </p:spPr>
        <p:txBody>
          <a:bodyPr/>
          <a:lstStyle/>
          <a:p>
            <a:r>
              <a:rPr lang="fr-FR" sz="3800"/>
              <a:t>U-Net Training</a:t>
            </a:r>
          </a:p>
        </p:txBody>
      </p:sp>
      <p:pic>
        <p:nvPicPr>
          <p:cNvPr id="6" name="Image 5" descr="Une image contenant texte, capture d’écran, diagramme, Rectangle&#10;&#10;Description générée automatiquement">
            <a:extLst>
              <a:ext uri="{FF2B5EF4-FFF2-40B4-BE49-F238E27FC236}">
                <a16:creationId xmlns:a16="http://schemas.microsoft.com/office/drawing/2014/main" id="{4AAE4E47-D214-7FA3-55EA-C7C2B8647DE8}"/>
              </a:ext>
            </a:extLst>
          </p:cNvPr>
          <p:cNvPicPr>
            <a:picLocks noChangeAspect="1"/>
          </p:cNvPicPr>
          <p:nvPr/>
        </p:nvPicPr>
        <p:blipFill>
          <a:blip r:embed="rId3"/>
          <a:stretch>
            <a:fillRect/>
          </a:stretch>
        </p:blipFill>
        <p:spPr>
          <a:xfrm>
            <a:off x="3029701" y="1315356"/>
            <a:ext cx="5941443" cy="3277728"/>
          </a:xfrm>
          <a:prstGeom prst="rect">
            <a:avLst/>
          </a:prstGeom>
        </p:spPr>
      </p:pic>
      <p:sp>
        <p:nvSpPr>
          <p:cNvPr id="4" name="TextBox 3">
            <a:extLst>
              <a:ext uri="{FF2B5EF4-FFF2-40B4-BE49-F238E27FC236}">
                <a16:creationId xmlns:a16="http://schemas.microsoft.com/office/drawing/2014/main" id="{7629C3CA-558D-6D43-0EEF-69474E6C6B97}"/>
              </a:ext>
            </a:extLst>
          </p:cNvPr>
          <p:cNvSpPr txBox="1"/>
          <p:nvPr/>
        </p:nvSpPr>
        <p:spPr>
          <a:xfrm>
            <a:off x="135467" y="4750344"/>
            <a:ext cx="577757" cy="261610"/>
          </a:xfrm>
          <a:prstGeom prst="rect">
            <a:avLst/>
          </a:prstGeom>
          <a:noFill/>
        </p:spPr>
        <p:txBody>
          <a:bodyPr wrap="square" rtlCol="0">
            <a:spAutoFit/>
          </a:bodyPr>
          <a:lstStyle/>
          <a:p>
            <a:r>
              <a:rPr lang="en-US" sz="1100">
                <a:solidFill>
                  <a:schemeClr val="bg1"/>
                </a:solidFill>
              </a:rPr>
              <a:t>11/33</a:t>
            </a:r>
          </a:p>
        </p:txBody>
      </p:sp>
    </p:spTree>
    <p:extLst>
      <p:ext uri="{BB962C8B-B14F-4D97-AF65-F5344CB8AC3E}">
        <p14:creationId xmlns:p14="http://schemas.microsoft.com/office/powerpoint/2010/main" val="682430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E2D1438-E4D2-0C86-0981-1711CBE087D8}"/>
              </a:ext>
            </a:extLst>
          </p:cNvPr>
          <p:cNvSpPr>
            <a:spLocks noGrp="1"/>
          </p:cNvSpPr>
          <p:nvPr>
            <p:ph type="title" idx="2"/>
          </p:nvPr>
        </p:nvSpPr>
        <p:spPr>
          <a:xfrm>
            <a:off x="713225" y="530569"/>
            <a:ext cx="6336504" cy="841800"/>
          </a:xfrm>
        </p:spPr>
        <p:txBody>
          <a:bodyPr/>
          <a:lstStyle/>
          <a:p>
            <a:r>
              <a:rPr lang="fr-FR" sz="3800" err="1"/>
              <a:t>nnU</a:t>
            </a:r>
            <a:r>
              <a:rPr lang="fr-FR" sz="3800"/>
              <a:t>-net</a:t>
            </a:r>
          </a:p>
        </p:txBody>
      </p:sp>
      <p:pic>
        <p:nvPicPr>
          <p:cNvPr id="4" name="Image 3" descr="Une image contenant texte, capture d’écran, diagramme, Police&#10;&#10;Description générée automatiquement">
            <a:extLst>
              <a:ext uri="{FF2B5EF4-FFF2-40B4-BE49-F238E27FC236}">
                <a16:creationId xmlns:a16="http://schemas.microsoft.com/office/drawing/2014/main" id="{3F26E9D0-8469-EBF3-77F8-1AAE94A0827E}"/>
              </a:ext>
            </a:extLst>
          </p:cNvPr>
          <p:cNvPicPr>
            <a:picLocks noChangeAspect="1"/>
          </p:cNvPicPr>
          <p:nvPr/>
        </p:nvPicPr>
        <p:blipFill>
          <a:blip r:embed="rId3"/>
          <a:stretch>
            <a:fillRect/>
          </a:stretch>
        </p:blipFill>
        <p:spPr>
          <a:xfrm>
            <a:off x="450272" y="2014842"/>
            <a:ext cx="8243454" cy="2291452"/>
          </a:xfrm>
          <a:prstGeom prst="rect">
            <a:avLst/>
          </a:prstGeom>
        </p:spPr>
      </p:pic>
      <p:sp>
        <p:nvSpPr>
          <p:cNvPr id="2" name="TextBox 1">
            <a:extLst>
              <a:ext uri="{FF2B5EF4-FFF2-40B4-BE49-F238E27FC236}">
                <a16:creationId xmlns:a16="http://schemas.microsoft.com/office/drawing/2014/main" id="{7646F94E-40E4-AE41-E0CB-B6072D32ADAB}"/>
              </a:ext>
            </a:extLst>
          </p:cNvPr>
          <p:cNvSpPr txBox="1"/>
          <p:nvPr/>
        </p:nvSpPr>
        <p:spPr>
          <a:xfrm>
            <a:off x="135467" y="4750344"/>
            <a:ext cx="577757" cy="261610"/>
          </a:xfrm>
          <a:prstGeom prst="rect">
            <a:avLst/>
          </a:prstGeom>
          <a:noFill/>
        </p:spPr>
        <p:txBody>
          <a:bodyPr wrap="square" rtlCol="0">
            <a:spAutoFit/>
          </a:bodyPr>
          <a:lstStyle/>
          <a:p>
            <a:r>
              <a:rPr lang="en-US" sz="1100">
                <a:solidFill>
                  <a:schemeClr val="bg1"/>
                </a:solidFill>
              </a:rPr>
              <a:t>12/33</a:t>
            </a:r>
          </a:p>
        </p:txBody>
      </p:sp>
    </p:spTree>
    <p:extLst>
      <p:ext uri="{BB962C8B-B14F-4D97-AF65-F5344CB8AC3E}">
        <p14:creationId xmlns:p14="http://schemas.microsoft.com/office/powerpoint/2010/main" val="2413464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E2D1438-E4D2-0C86-0981-1711CBE087D8}"/>
              </a:ext>
            </a:extLst>
          </p:cNvPr>
          <p:cNvSpPr>
            <a:spLocks noGrp="1"/>
          </p:cNvSpPr>
          <p:nvPr>
            <p:ph type="title" idx="2"/>
          </p:nvPr>
        </p:nvSpPr>
        <p:spPr>
          <a:xfrm>
            <a:off x="713225" y="530569"/>
            <a:ext cx="6336504" cy="841800"/>
          </a:xfrm>
        </p:spPr>
        <p:txBody>
          <a:bodyPr/>
          <a:lstStyle/>
          <a:p>
            <a:r>
              <a:rPr lang="fr-FR" sz="3800"/>
              <a:t>The data </a:t>
            </a:r>
            <a:r>
              <a:rPr lang="fr-FR" sz="3800" err="1"/>
              <a:t>that</a:t>
            </a:r>
            <a:r>
              <a:rPr lang="fr-FR" sz="3800"/>
              <a:t> </a:t>
            </a:r>
            <a:r>
              <a:rPr lang="fr-FR" sz="3800" err="1"/>
              <a:t>we</a:t>
            </a:r>
            <a:r>
              <a:rPr lang="fr-FR" sz="3800"/>
              <a:t> </a:t>
            </a:r>
            <a:r>
              <a:rPr lang="fr-FR" sz="3800" err="1"/>
              <a:t>used</a:t>
            </a:r>
          </a:p>
        </p:txBody>
      </p:sp>
      <p:sp>
        <p:nvSpPr>
          <p:cNvPr id="2" name="ZoneTexte 1">
            <a:extLst>
              <a:ext uri="{FF2B5EF4-FFF2-40B4-BE49-F238E27FC236}">
                <a16:creationId xmlns:a16="http://schemas.microsoft.com/office/drawing/2014/main" id="{05C43C8A-E11D-7CDE-E000-F09B3D3D19DD}"/>
              </a:ext>
            </a:extLst>
          </p:cNvPr>
          <p:cNvSpPr txBox="1"/>
          <p:nvPr/>
        </p:nvSpPr>
        <p:spPr>
          <a:xfrm>
            <a:off x="710331" y="2384395"/>
            <a:ext cx="300037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3600">
                <a:solidFill>
                  <a:schemeClr val="accent2"/>
                </a:solidFill>
                <a:latin typeface="Poppins"/>
              </a:rPr>
              <a:t>The training </a:t>
            </a:r>
            <a:r>
              <a:rPr lang="fr-FR" sz="3600" err="1">
                <a:solidFill>
                  <a:schemeClr val="accent2"/>
                </a:solidFill>
                <a:latin typeface="Poppins"/>
              </a:rPr>
              <a:t>Dataset</a:t>
            </a:r>
            <a:endParaRPr lang="fr-FR">
              <a:solidFill>
                <a:schemeClr val="accent2"/>
              </a:solidFill>
            </a:endParaRPr>
          </a:p>
        </p:txBody>
      </p:sp>
      <p:sp>
        <p:nvSpPr>
          <p:cNvPr id="5" name="ZoneTexte 4">
            <a:extLst>
              <a:ext uri="{FF2B5EF4-FFF2-40B4-BE49-F238E27FC236}">
                <a16:creationId xmlns:a16="http://schemas.microsoft.com/office/drawing/2014/main" id="{C3CD2D73-4FE7-A4D7-EE4D-85737808AC3B}"/>
              </a:ext>
            </a:extLst>
          </p:cNvPr>
          <p:cNvSpPr txBox="1"/>
          <p:nvPr/>
        </p:nvSpPr>
        <p:spPr>
          <a:xfrm>
            <a:off x="4214811" y="2384394"/>
            <a:ext cx="300037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3600">
                <a:solidFill>
                  <a:schemeClr val="accent2"/>
                </a:solidFill>
                <a:latin typeface="Poppins"/>
              </a:rPr>
              <a:t>The </a:t>
            </a:r>
            <a:r>
              <a:rPr lang="fr-FR" sz="3600" err="1">
                <a:solidFill>
                  <a:schemeClr val="accent2"/>
                </a:solidFill>
                <a:latin typeface="Poppins"/>
              </a:rPr>
              <a:t>Dataset</a:t>
            </a:r>
            <a:r>
              <a:rPr lang="fr-FR" sz="3600">
                <a:solidFill>
                  <a:schemeClr val="accent2"/>
                </a:solidFill>
                <a:latin typeface="Poppins"/>
              </a:rPr>
              <a:t> of </a:t>
            </a:r>
            <a:r>
              <a:rPr lang="fr-FR" sz="3600" err="1">
                <a:solidFill>
                  <a:schemeClr val="accent2"/>
                </a:solidFill>
                <a:latin typeface="Poppins"/>
              </a:rPr>
              <a:t>interest</a:t>
            </a:r>
            <a:endParaRPr lang="fr-FR" sz="3600">
              <a:solidFill>
                <a:schemeClr val="accent2"/>
              </a:solidFill>
              <a:latin typeface="Poppins"/>
            </a:endParaRPr>
          </a:p>
        </p:txBody>
      </p:sp>
      <p:sp>
        <p:nvSpPr>
          <p:cNvPr id="18" name="Google Shape;303;p37">
            <a:extLst>
              <a:ext uri="{FF2B5EF4-FFF2-40B4-BE49-F238E27FC236}">
                <a16:creationId xmlns:a16="http://schemas.microsoft.com/office/drawing/2014/main" id="{A4201F29-C012-6C57-83C1-246D40A57BD1}"/>
              </a:ext>
            </a:extLst>
          </p:cNvPr>
          <p:cNvSpPr/>
          <p:nvPr/>
        </p:nvSpPr>
        <p:spPr>
          <a:xfrm>
            <a:off x="7523901" y="2594969"/>
            <a:ext cx="1626600" cy="62973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0" name="Google Shape;304;p37">
            <a:extLst>
              <a:ext uri="{FF2B5EF4-FFF2-40B4-BE49-F238E27FC236}">
                <a16:creationId xmlns:a16="http://schemas.microsoft.com/office/drawing/2014/main" id="{225C6365-B69E-E354-058D-4637F4359A3B}"/>
              </a:ext>
            </a:extLst>
          </p:cNvPr>
          <p:cNvSpPr/>
          <p:nvPr/>
        </p:nvSpPr>
        <p:spPr>
          <a:xfrm>
            <a:off x="6471601" y="4149263"/>
            <a:ext cx="1483500" cy="4365000"/>
          </a:xfrm>
          <a:prstGeom prst="roundRect">
            <a:avLst>
              <a:gd name="adj" fmla="val 50000"/>
            </a:avLst>
          </a:prstGeom>
          <a:solidFill>
            <a:srgbClr val="F6F6F6">
              <a:alpha val="206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2" name="Google Shape;305;p37">
            <a:extLst>
              <a:ext uri="{FF2B5EF4-FFF2-40B4-BE49-F238E27FC236}">
                <a16:creationId xmlns:a16="http://schemas.microsoft.com/office/drawing/2014/main" id="{AB31D891-DFAA-A027-01B3-9A5AD82DD5DF}"/>
              </a:ext>
            </a:extLst>
          </p:cNvPr>
          <p:cNvSpPr/>
          <p:nvPr/>
        </p:nvSpPr>
        <p:spPr>
          <a:xfrm>
            <a:off x="7057866" y="3576948"/>
            <a:ext cx="418800" cy="418800"/>
          </a:xfrm>
          <a:prstGeom prst="ellipse">
            <a:avLst/>
          </a:prstGeom>
          <a:solidFill>
            <a:srgbClr val="F2557A">
              <a:alpha val="76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 name="TextBox 5">
            <a:extLst>
              <a:ext uri="{FF2B5EF4-FFF2-40B4-BE49-F238E27FC236}">
                <a16:creationId xmlns:a16="http://schemas.microsoft.com/office/drawing/2014/main" id="{56DDAC9D-5F9A-2F50-8BEA-0ABD6449272C}"/>
              </a:ext>
            </a:extLst>
          </p:cNvPr>
          <p:cNvSpPr txBox="1"/>
          <p:nvPr/>
        </p:nvSpPr>
        <p:spPr>
          <a:xfrm>
            <a:off x="135467" y="4750344"/>
            <a:ext cx="574863" cy="261610"/>
          </a:xfrm>
          <a:prstGeom prst="rect">
            <a:avLst/>
          </a:prstGeom>
          <a:noFill/>
        </p:spPr>
        <p:txBody>
          <a:bodyPr wrap="square" rtlCol="0">
            <a:spAutoFit/>
          </a:bodyPr>
          <a:lstStyle/>
          <a:p>
            <a:r>
              <a:rPr lang="en-US" sz="1100">
                <a:solidFill>
                  <a:schemeClr val="bg1"/>
                </a:solidFill>
              </a:rPr>
              <a:t>13/33</a:t>
            </a:r>
          </a:p>
        </p:txBody>
      </p:sp>
    </p:spTree>
    <p:extLst>
      <p:ext uri="{BB962C8B-B14F-4D97-AF65-F5344CB8AC3E}">
        <p14:creationId xmlns:p14="http://schemas.microsoft.com/office/powerpoint/2010/main" val="2253423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E2D1438-E4D2-0C86-0981-1711CBE087D8}"/>
              </a:ext>
            </a:extLst>
          </p:cNvPr>
          <p:cNvSpPr>
            <a:spLocks noGrp="1"/>
          </p:cNvSpPr>
          <p:nvPr>
            <p:ph type="title" idx="2"/>
          </p:nvPr>
        </p:nvSpPr>
        <p:spPr>
          <a:xfrm>
            <a:off x="713225" y="530569"/>
            <a:ext cx="6336504" cy="841800"/>
          </a:xfrm>
        </p:spPr>
        <p:txBody>
          <a:bodyPr/>
          <a:lstStyle/>
          <a:p>
            <a:r>
              <a:rPr lang="fr-FR" sz="3800"/>
              <a:t>The training </a:t>
            </a:r>
            <a:r>
              <a:rPr lang="fr-FR" sz="3800" err="1"/>
              <a:t>dataset</a:t>
            </a:r>
            <a:endParaRPr lang="fr-FR" sz="3800"/>
          </a:p>
        </p:txBody>
      </p:sp>
      <p:sp>
        <p:nvSpPr>
          <p:cNvPr id="18" name="Google Shape;303;p37">
            <a:extLst>
              <a:ext uri="{FF2B5EF4-FFF2-40B4-BE49-F238E27FC236}">
                <a16:creationId xmlns:a16="http://schemas.microsoft.com/office/drawing/2014/main" id="{A4201F29-C012-6C57-83C1-246D40A57BD1}"/>
              </a:ext>
            </a:extLst>
          </p:cNvPr>
          <p:cNvSpPr/>
          <p:nvPr/>
        </p:nvSpPr>
        <p:spPr>
          <a:xfrm>
            <a:off x="7523901" y="2594969"/>
            <a:ext cx="1626600" cy="62973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0" name="Google Shape;304;p37">
            <a:extLst>
              <a:ext uri="{FF2B5EF4-FFF2-40B4-BE49-F238E27FC236}">
                <a16:creationId xmlns:a16="http://schemas.microsoft.com/office/drawing/2014/main" id="{225C6365-B69E-E354-058D-4637F4359A3B}"/>
              </a:ext>
            </a:extLst>
          </p:cNvPr>
          <p:cNvSpPr/>
          <p:nvPr/>
        </p:nvSpPr>
        <p:spPr>
          <a:xfrm>
            <a:off x="6471601" y="4149263"/>
            <a:ext cx="1483500" cy="4365000"/>
          </a:xfrm>
          <a:prstGeom prst="roundRect">
            <a:avLst>
              <a:gd name="adj" fmla="val 50000"/>
            </a:avLst>
          </a:prstGeom>
          <a:solidFill>
            <a:srgbClr val="F6F6F6">
              <a:alpha val="206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2" name="Google Shape;305;p37">
            <a:extLst>
              <a:ext uri="{FF2B5EF4-FFF2-40B4-BE49-F238E27FC236}">
                <a16:creationId xmlns:a16="http://schemas.microsoft.com/office/drawing/2014/main" id="{AB31D891-DFAA-A027-01B3-9A5AD82DD5DF}"/>
              </a:ext>
            </a:extLst>
          </p:cNvPr>
          <p:cNvSpPr/>
          <p:nvPr/>
        </p:nvSpPr>
        <p:spPr>
          <a:xfrm>
            <a:off x="7057866" y="3576948"/>
            <a:ext cx="418800" cy="418800"/>
          </a:xfrm>
          <a:prstGeom prst="ellipse">
            <a:avLst/>
          </a:prstGeom>
          <a:solidFill>
            <a:srgbClr val="F2557A">
              <a:alpha val="76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 name="Titre 1">
            <a:extLst>
              <a:ext uri="{FF2B5EF4-FFF2-40B4-BE49-F238E27FC236}">
                <a16:creationId xmlns:a16="http://schemas.microsoft.com/office/drawing/2014/main" id="{7B70841B-5C0E-8A9F-071D-ADFF824349D2}"/>
              </a:ext>
            </a:extLst>
          </p:cNvPr>
          <p:cNvSpPr>
            <a:spLocks noGrp="1"/>
          </p:cNvSpPr>
          <p:nvPr>
            <p:ph type="title"/>
          </p:nvPr>
        </p:nvSpPr>
        <p:spPr>
          <a:xfrm>
            <a:off x="196240" y="911160"/>
            <a:ext cx="8368446" cy="2842976"/>
          </a:xfrm>
        </p:spPr>
        <p:txBody>
          <a:bodyPr/>
          <a:lstStyle/>
          <a:p>
            <a:pPr>
              <a:buClr>
                <a:schemeClr val="bg1"/>
              </a:buClr>
              <a:buSzPct val="201000"/>
            </a:pPr>
            <a:br>
              <a:rPr lang="en-US" sz="1800">
                <a:effectLst/>
                <a:latin typeface="Aptos" panose="020B0004020202020204" pitchFamily="34" charset="0"/>
                <a:ea typeface="Aptos" panose="020B0004020202020204" pitchFamily="34" charset="0"/>
                <a:cs typeface="Times New Roman" panose="02020603050405020304" pitchFamily="18" charset="0"/>
              </a:rPr>
            </a:br>
            <a:br>
              <a:rPr lang="en-US" sz="1800">
                <a:effectLst/>
                <a:latin typeface="Aptos" panose="020B0004020202020204" pitchFamily="34" charset="0"/>
                <a:ea typeface="Aptos" panose="020B0004020202020204" pitchFamily="34" charset="0"/>
                <a:cs typeface="Times New Roman" panose="02020603050405020304" pitchFamily="18" charset="0"/>
              </a:rPr>
            </a:br>
            <a:r>
              <a:rPr lang="en-US" sz="1800">
                <a:latin typeface="Aptos"/>
                <a:cs typeface="Times New Roman"/>
              </a:rPr>
              <a:t>1. Coronary angiograms pictures</a:t>
            </a:r>
            <a:br>
              <a:rPr lang="en-US" sz="1800">
                <a:latin typeface="Aptos"/>
                <a:cs typeface="Times New Roman"/>
              </a:rPr>
            </a:br>
            <a:r>
              <a:rPr lang="en-US" sz="1800">
                <a:latin typeface="Aptos"/>
                <a:cs typeface="Times New Roman"/>
              </a:rPr>
              <a:t>2. Segmented masks as ground truth</a:t>
            </a:r>
            <a:br>
              <a:rPr lang="en-US" sz="1800">
                <a:latin typeface="Aptos"/>
                <a:cs typeface="Times New Roman"/>
              </a:rPr>
            </a:br>
            <a:r>
              <a:rPr lang="en-US" sz="1800">
                <a:latin typeface="Aptos"/>
                <a:cs typeface="Times New Roman"/>
              </a:rPr>
              <a:t>3. 134 pictures</a:t>
            </a:r>
            <a:br>
              <a:rPr lang="en-US" sz="1800">
                <a:latin typeface="Aptos"/>
                <a:cs typeface="Times New Roman"/>
              </a:rPr>
            </a:br>
            <a:r>
              <a:rPr lang="en-US" sz="1800">
                <a:latin typeface="Aptos"/>
                <a:cs typeface="Times New Roman"/>
              </a:rPr>
              <a:t>4. </a:t>
            </a:r>
            <a:r>
              <a:rPr lang="en-US" sz="1800">
                <a:solidFill>
                  <a:schemeClr val="accent2"/>
                </a:solidFill>
                <a:latin typeface="Aptos"/>
              </a:rPr>
              <a:t>ground-truth image outlined by an expert cardiologist</a:t>
            </a:r>
            <a:endParaRPr lang="en-US" sz="1600">
              <a:solidFill>
                <a:schemeClr val="accent2"/>
              </a:solidFill>
              <a:latin typeface="Aptos"/>
              <a:cs typeface="Times New Roman"/>
            </a:endParaRPr>
          </a:p>
        </p:txBody>
      </p:sp>
      <p:pic>
        <p:nvPicPr>
          <p:cNvPr id="2" name="Image 1" descr="Une image contenant croquis, dessin, Dessin d’enfant, noir et blanc&#10;&#10;Description générée automatiquement">
            <a:extLst>
              <a:ext uri="{FF2B5EF4-FFF2-40B4-BE49-F238E27FC236}">
                <a16:creationId xmlns:a16="http://schemas.microsoft.com/office/drawing/2014/main" id="{78FD5456-955E-A979-0C18-21B626640107}"/>
              </a:ext>
            </a:extLst>
          </p:cNvPr>
          <p:cNvPicPr>
            <a:picLocks noChangeAspect="1"/>
          </p:cNvPicPr>
          <p:nvPr/>
        </p:nvPicPr>
        <p:blipFill>
          <a:blip r:embed="rId3"/>
          <a:stretch>
            <a:fillRect/>
          </a:stretch>
        </p:blipFill>
        <p:spPr>
          <a:xfrm>
            <a:off x="712988" y="3073893"/>
            <a:ext cx="1797730" cy="1819924"/>
          </a:xfrm>
          <a:prstGeom prst="rect">
            <a:avLst/>
          </a:prstGeom>
        </p:spPr>
      </p:pic>
      <p:pic>
        <p:nvPicPr>
          <p:cNvPr id="4" name="Image 3" descr="Une image contenant croquis, art, noir et blanc&#10;&#10;Description générée automatiquement">
            <a:extLst>
              <a:ext uri="{FF2B5EF4-FFF2-40B4-BE49-F238E27FC236}">
                <a16:creationId xmlns:a16="http://schemas.microsoft.com/office/drawing/2014/main" id="{7F17D836-D3C1-2196-1331-413557D2E9FC}"/>
              </a:ext>
            </a:extLst>
          </p:cNvPr>
          <p:cNvPicPr>
            <a:picLocks noChangeAspect="1"/>
          </p:cNvPicPr>
          <p:nvPr/>
        </p:nvPicPr>
        <p:blipFill>
          <a:blip r:embed="rId4"/>
          <a:stretch>
            <a:fillRect/>
          </a:stretch>
        </p:blipFill>
        <p:spPr>
          <a:xfrm>
            <a:off x="3481711" y="3096087"/>
            <a:ext cx="1797730" cy="1797730"/>
          </a:xfrm>
          <a:prstGeom prst="rect">
            <a:avLst/>
          </a:prstGeom>
        </p:spPr>
      </p:pic>
      <p:sp>
        <p:nvSpPr>
          <p:cNvPr id="5" name="TextBox 4">
            <a:extLst>
              <a:ext uri="{FF2B5EF4-FFF2-40B4-BE49-F238E27FC236}">
                <a16:creationId xmlns:a16="http://schemas.microsoft.com/office/drawing/2014/main" id="{C08D8E9B-5ED5-BDC6-741E-4A1C76BD460B}"/>
              </a:ext>
            </a:extLst>
          </p:cNvPr>
          <p:cNvSpPr txBox="1"/>
          <p:nvPr/>
        </p:nvSpPr>
        <p:spPr>
          <a:xfrm>
            <a:off x="135468" y="4750344"/>
            <a:ext cx="577520" cy="261610"/>
          </a:xfrm>
          <a:prstGeom prst="rect">
            <a:avLst/>
          </a:prstGeom>
          <a:noFill/>
        </p:spPr>
        <p:txBody>
          <a:bodyPr wrap="square" rtlCol="0">
            <a:spAutoFit/>
          </a:bodyPr>
          <a:lstStyle/>
          <a:p>
            <a:r>
              <a:rPr lang="en-US" sz="1100">
                <a:solidFill>
                  <a:schemeClr val="bg1"/>
                </a:solidFill>
              </a:rPr>
              <a:t>14/33</a:t>
            </a:r>
          </a:p>
        </p:txBody>
      </p:sp>
    </p:spTree>
    <p:extLst>
      <p:ext uri="{BB962C8B-B14F-4D97-AF65-F5344CB8AC3E}">
        <p14:creationId xmlns:p14="http://schemas.microsoft.com/office/powerpoint/2010/main" val="1496826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1E2D1438-E4D2-0C86-0981-1711CBE087D8}"/>
              </a:ext>
            </a:extLst>
          </p:cNvPr>
          <p:cNvSpPr>
            <a:spLocks noGrp="1"/>
          </p:cNvSpPr>
          <p:nvPr>
            <p:ph type="title" idx="2"/>
          </p:nvPr>
        </p:nvSpPr>
        <p:spPr>
          <a:xfrm>
            <a:off x="713225" y="530569"/>
            <a:ext cx="6336504" cy="841800"/>
          </a:xfrm>
        </p:spPr>
        <p:txBody>
          <a:bodyPr/>
          <a:lstStyle/>
          <a:p>
            <a:r>
              <a:rPr lang="fr-FR" sz="3800"/>
              <a:t>The </a:t>
            </a:r>
            <a:r>
              <a:rPr lang="fr-FR" sz="3800" err="1"/>
              <a:t>dataset</a:t>
            </a:r>
            <a:r>
              <a:rPr lang="fr-FR" sz="3800"/>
              <a:t> of </a:t>
            </a:r>
            <a:r>
              <a:rPr lang="fr-FR" sz="3800" err="1"/>
              <a:t>interest</a:t>
            </a:r>
          </a:p>
        </p:txBody>
      </p:sp>
      <p:sp>
        <p:nvSpPr>
          <p:cNvPr id="18" name="Google Shape;303;p37">
            <a:extLst>
              <a:ext uri="{FF2B5EF4-FFF2-40B4-BE49-F238E27FC236}">
                <a16:creationId xmlns:a16="http://schemas.microsoft.com/office/drawing/2014/main" id="{A4201F29-C012-6C57-83C1-246D40A57BD1}"/>
              </a:ext>
            </a:extLst>
          </p:cNvPr>
          <p:cNvSpPr/>
          <p:nvPr/>
        </p:nvSpPr>
        <p:spPr>
          <a:xfrm>
            <a:off x="7523901" y="2594969"/>
            <a:ext cx="1626600" cy="62973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0" name="Google Shape;304;p37">
            <a:extLst>
              <a:ext uri="{FF2B5EF4-FFF2-40B4-BE49-F238E27FC236}">
                <a16:creationId xmlns:a16="http://schemas.microsoft.com/office/drawing/2014/main" id="{225C6365-B69E-E354-058D-4637F4359A3B}"/>
              </a:ext>
            </a:extLst>
          </p:cNvPr>
          <p:cNvSpPr/>
          <p:nvPr/>
        </p:nvSpPr>
        <p:spPr>
          <a:xfrm>
            <a:off x="6471601" y="4149263"/>
            <a:ext cx="1483500" cy="4365000"/>
          </a:xfrm>
          <a:prstGeom prst="roundRect">
            <a:avLst>
              <a:gd name="adj" fmla="val 50000"/>
            </a:avLst>
          </a:prstGeom>
          <a:solidFill>
            <a:srgbClr val="F6F6F6">
              <a:alpha val="206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22" name="Google Shape;305;p37">
            <a:extLst>
              <a:ext uri="{FF2B5EF4-FFF2-40B4-BE49-F238E27FC236}">
                <a16:creationId xmlns:a16="http://schemas.microsoft.com/office/drawing/2014/main" id="{AB31D891-DFAA-A027-01B3-9A5AD82DD5DF}"/>
              </a:ext>
            </a:extLst>
          </p:cNvPr>
          <p:cNvSpPr/>
          <p:nvPr/>
        </p:nvSpPr>
        <p:spPr>
          <a:xfrm>
            <a:off x="7057866" y="3576948"/>
            <a:ext cx="418800" cy="418800"/>
          </a:xfrm>
          <a:prstGeom prst="ellipse">
            <a:avLst/>
          </a:prstGeom>
          <a:solidFill>
            <a:srgbClr val="F2557A">
              <a:alpha val="76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6" name="Titre 1">
            <a:extLst>
              <a:ext uri="{FF2B5EF4-FFF2-40B4-BE49-F238E27FC236}">
                <a16:creationId xmlns:a16="http://schemas.microsoft.com/office/drawing/2014/main" id="{7B70841B-5C0E-8A9F-071D-ADFF824349D2}"/>
              </a:ext>
            </a:extLst>
          </p:cNvPr>
          <p:cNvSpPr>
            <a:spLocks noGrp="1"/>
          </p:cNvSpPr>
          <p:nvPr>
            <p:ph type="title"/>
          </p:nvPr>
        </p:nvSpPr>
        <p:spPr>
          <a:xfrm>
            <a:off x="196240" y="911160"/>
            <a:ext cx="8368446" cy="2842976"/>
          </a:xfrm>
        </p:spPr>
        <p:txBody>
          <a:bodyPr/>
          <a:lstStyle/>
          <a:p>
            <a:pPr>
              <a:buClr>
                <a:schemeClr val="bg1"/>
              </a:buClr>
              <a:buSzPct val="201000"/>
            </a:pPr>
            <a:br>
              <a:rPr lang="en-US" sz="1800">
                <a:effectLst/>
                <a:latin typeface="Aptos" panose="020B0004020202020204" pitchFamily="34" charset="0"/>
                <a:ea typeface="Aptos" panose="020B0004020202020204" pitchFamily="34" charset="0"/>
                <a:cs typeface="Times New Roman" panose="02020603050405020304" pitchFamily="18" charset="0"/>
              </a:rPr>
            </a:br>
            <a:br>
              <a:rPr lang="en-US" sz="1800">
                <a:effectLst/>
                <a:latin typeface="Aptos" panose="020B0004020202020204" pitchFamily="34" charset="0"/>
                <a:ea typeface="Aptos" panose="020B0004020202020204" pitchFamily="34" charset="0"/>
                <a:cs typeface="Times New Roman" panose="02020603050405020304" pitchFamily="18" charset="0"/>
              </a:rPr>
            </a:br>
            <a:r>
              <a:rPr lang="en-US" sz="1800">
                <a:latin typeface="Aptos"/>
                <a:cs typeface="Times New Roman"/>
              </a:rPr>
              <a:t>1. Peripheral legs angiograms pictures</a:t>
            </a:r>
            <a:br>
              <a:rPr lang="en-US" sz="1800">
                <a:latin typeface="Aptos"/>
                <a:cs typeface="Times New Roman"/>
              </a:rPr>
            </a:br>
            <a:r>
              <a:rPr lang="en-US" sz="1800">
                <a:latin typeface="Aptos"/>
                <a:cs typeface="Times New Roman"/>
              </a:rPr>
              <a:t>2. Only bad quality screenshots</a:t>
            </a:r>
            <a:br>
              <a:rPr lang="en-US" sz="1800">
                <a:latin typeface="Aptos"/>
                <a:cs typeface="Times New Roman"/>
              </a:rPr>
            </a:br>
            <a:r>
              <a:rPr lang="en-US" sz="1800">
                <a:latin typeface="Aptos"/>
                <a:cs typeface="Times New Roman"/>
              </a:rPr>
              <a:t>3. No ground-truth</a:t>
            </a:r>
            <a:br>
              <a:rPr lang="en-US" sz="1800">
                <a:latin typeface="Aptos"/>
                <a:cs typeface="Times New Roman"/>
              </a:rPr>
            </a:br>
            <a:r>
              <a:rPr lang="en-US" sz="1800">
                <a:latin typeface="Aptos"/>
                <a:cs typeface="Times New Roman"/>
              </a:rPr>
              <a:t>4. 15 pictures</a:t>
            </a:r>
            <a:br>
              <a:rPr lang="en-US" sz="1800">
                <a:latin typeface="Aptos"/>
                <a:cs typeface="Times New Roman"/>
              </a:rPr>
            </a:br>
            <a:r>
              <a:rPr lang="en-US" sz="1800">
                <a:latin typeface="Aptos"/>
                <a:cs typeface="Times New Roman"/>
              </a:rPr>
              <a:t>5. Hospital should send the dataset soon</a:t>
            </a:r>
            <a:endParaRPr lang="en-US" sz="1800">
              <a:solidFill>
                <a:schemeClr val="accent2"/>
              </a:solidFill>
              <a:latin typeface="Aptos"/>
            </a:endParaRPr>
          </a:p>
        </p:txBody>
      </p:sp>
      <p:pic>
        <p:nvPicPr>
          <p:cNvPr id="5" name="Image 4" descr="Une image contenant capture d’écran, Imagerie médicale, film radiographique&#10;&#10;Description générée automatiquement">
            <a:extLst>
              <a:ext uri="{FF2B5EF4-FFF2-40B4-BE49-F238E27FC236}">
                <a16:creationId xmlns:a16="http://schemas.microsoft.com/office/drawing/2014/main" id="{6115A886-EC66-37B3-43D5-C730BAA56356}"/>
              </a:ext>
            </a:extLst>
          </p:cNvPr>
          <p:cNvPicPr>
            <a:picLocks noChangeAspect="1"/>
          </p:cNvPicPr>
          <p:nvPr/>
        </p:nvPicPr>
        <p:blipFill>
          <a:blip r:embed="rId3"/>
          <a:stretch>
            <a:fillRect/>
          </a:stretch>
        </p:blipFill>
        <p:spPr>
          <a:xfrm>
            <a:off x="1887529" y="2975580"/>
            <a:ext cx="3992904" cy="2027647"/>
          </a:xfrm>
          <a:prstGeom prst="rect">
            <a:avLst/>
          </a:prstGeom>
        </p:spPr>
      </p:pic>
      <p:sp>
        <p:nvSpPr>
          <p:cNvPr id="2" name="TextBox 1">
            <a:extLst>
              <a:ext uri="{FF2B5EF4-FFF2-40B4-BE49-F238E27FC236}">
                <a16:creationId xmlns:a16="http://schemas.microsoft.com/office/drawing/2014/main" id="{01B01927-08D3-A779-6C86-1B54EA5C3CB2}"/>
              </a:ext>
            </a:extLst>
          </p:cNvPr>
          <p:cNvSpPr txBox="1"/>
          <p:nvPr/>
        </p:nvSpPr>
        <p:spPr>
          <a:xfrm>
            <a:off x="135467" y="4750344"/>
            <a:ext cx="556661" cy="261610"/>
          </a:xfrm>
          <a:prstGeom prst="rect">
            <a:avLst/>
          </a:prstGeom>
          <a:noFill/>
        </p:spPr>
        <p:txBody>
          <a:bodyPr wrap="square" rtlCol="0">
            <a:spAutoFit/>
          </a:bodyPr>
          <a:lstStyle/>
          <a:p>
            <a:r>
              <a:rPr lang="en-US" sz="1100">
                <a:solidFill>
                  <a:schemeClr val="bg1"/>
                </a:solidFill>
              </a:rPr>
              <a:t>15/33</a:t>
            </a:r>
          </a:p>
        </p:txBody>
      </p:sp>
    </p:spTree>
    <p:extLst>
      <p:ext uri="{BB962C8B-B14F-4D97-AF65-F5344CB8AC3E}">
        <p14:creationId xmlns:p14="http://schemas.microsoft.com/office/powerpoint/2010/main" val="3607234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DB663-7C6A-6C9E-A42C-E13F0492ADFC}"/>
              </a:ext>
            </a:extLst>
          </p:cNvPr>
          <p:cNvSpPr>
            <a:spLocks noGrp="1"/>
          </p:cNvSpPr>
          <p:nvPr>
            <p:ph type="title"/>
          </p:nvPr>
        </p:nvSpPr>
        <p:spPr>
          <a:xfrm>
            <a:off x="713224" y="2271750"/>
            <a:ext cx="5199896" cy="841800"/>
          </a:xfrm>
        </p:spPr>
        <p:txBody>
          <a:bodyPr/>
          <a:lstStyle/>
          <a:p>
            <a:r>
              <a:rPr lang="en-FR"/>
              <a:t>Results</a:t>
            </a:r>
          </a:p>
        </p:txBody>
      </p:sp>
      <p:sp>
        <p:nvSpPr>
          <p:cNvPr id="3" name="Title 2">
            <a:extLst>
              <a:ext uri="{FF2B5EF4-FFF2-40B4-BE49-F238E27FC236}">
                <a16:creationId xmlns:a16="http://schemas.microsoft.com/office/drawing/2014/main" id="{856D2B41-7529-13DC-2D50-EA60A88FB60A}"/>
              </a:ext>
            </a:extLst>
          </p:cNvPr>
          <p:cNvSpPr>
            <a:spLocks noGrp="1"/>
          </p:cNvSpPr>
          <p:nvPr>
            <p:ph type="title" idx="2"/>
          </p:nvPr>
        </p:nvSpPr>
        <p:spPr/>
        <p:txBody>
          <a:bodyPr/>
          <a:lstStyle/>
          <a:p>
            <a:r>
              <a:rPr lang="en-FR"/>
              <a:t>4</a:t>
            </a:r>
          </a:p>
        </p:txBody>
      </p:sp>
      <p:sp>
        <p:nvSpPr>
          <p:cNvPr id="4" name="Subtitle 3">
            <a:extLst>
              <a:ext uri="{FF2B5EF4-FFF2-40B4-BE49-F238E27FC236}">
                <a16:creationId xmlns:a16="http://schemas.microsoft.com/office/drawing/2014/main" id="{ABF515DB-4451-E163-9968-2E4BDE223062}"/>
              </a:ext>
            </a:extLst>
          </p:cNvPr>
          <p:cNvSpPr>
            <a:spLocks noGrp="1"/>
          </p:cNvSpPr>
          <p:nvPr>
            <p:ph type="subTitle" idx="1"/>
          </p:nvPr>
        </p:nvSpPr>
        <p:spPr/>
        <p:txBody>
          <a:bodyPr/>
          <a:lstStyle/>
          <a:p>
            <a:r>
              <a:rPr lang="en-FR"/>
              <a:t>Different models and measurements</a:t>
            </a:r>
          </a:p>
        </p:txBody>
      </p:sp>
      <p:grpSp>
        <p:nvGrpSpPr>
          <p:cNvPr id="5" name="Google Shape;302;p37">
            <a:extLst>
              <a:ext uri="{FF2B5EF4-FFF2-40B4-BE49-F238E27FC236}">
                <a16:creationId xmlns:a16="http://schemas.microsoft.com/office/drawing/2014/main" id="{B98146C1-4D45-1032-D7C2-3AAA8B7A9BA7}"/>
              </a:ext>
            </a:extLst>
          </p:cNvPr>
          <p:cNvGrpSpPr/>
          <p:nvPr/>
        </p:nvGrpSpPr>
        <p:grpSpPr>
          <a:xfrm>
            <a:off x="6234375" y="1376488"/>
            <a:ext cx="2678900" cy="6297300"/>
            <a:chOff x="6234375" y="1268000"/>
            <a:chExt cx="2678900" cy="6297300"/>
          </a:xfrm>
        </p:grpSpPr>
        <p:sp>
          <p:nvSpPr>
            <p:cNvPr id="6" name="Google Shape;303;p37">
              <a:extLst>
                <a:ext uri="{FF2B5EF4-FFF2-40B4-BE49-F238E27FC236}">
                  <a16:creationId xmlns:a16="http://schemas.microsoft.com/office/drawing/2014/main" id="{A2EABF88-1A73-BBAF-88ED-65DC317EE014}"/>
                </a:ext>
              </a:extLst>
            </p:cNvPr>
            <p:cNvSpPr/>
            <p:nvPr/>
          </p:nvSpPr>
          <p:spPr>
            <a:xfrm>
              <a:off x="7286675" y="1268000"/>
              <a:ext cx="1626600" cy="62973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7" name="Google Shape;304;p37">
              <a:extLst>
                <a:ext uri="{FF2B5EF4-FFF2-40B4-BE49-F238E27FC236}">
                  <a16:creationId xmlns:a16="http://schemas.microsoft.com/office/drawing/2014/main" id="{F3B33D2D-FD91-2674-6283-14C28717ADE4}"/>
                </a:ext>
              </a:extLst>
            </p:cNvPr>
            <p:cNvSpPr/>
            <p:nvPr/>
          </p:nvSpPr>
          <p:spPr>
            <a:xfrm>
              <a:off x="6234375" y="2822294"/>
              <a:ext cx="1483500" cy="4365000"/>
            </a:xfrm>
            <a:prstGeom prst="roundRect">
              <a:avLst>
                <a:gd name="adj" fmla="val 50000"/>
              </a:avLst>
            </a:prstGeom>
            <a:solidFill>
              <a:srgbClr val="F6F6F6">
                <a:alpha val="206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8" name="Google Shape;305;p37">
              <a:extLst>
                <a:ext uri="{FF2B5EF4-FFF2-40B4-BE49-F238E27FC236}">
                  <a16:creationId xmlns:a16="http://schemas.microsoft.com/office/drawing/2014/main" id="{4B5C8565-6052-E791-757B-6379ED949B78}"/>
                </a:ext>
              </a:extLst>
            </p:cNvPr>
            <p:cNvSpPr/>
            <p:nvPr/>
          </p:nvSpPr>
          <p:spPr>
            <a:xfrm>
              <a:off x="6766725" y="2109800"/>
              <a:ext cx="418800" cy="418800"/>
            </a:xfrm>
            <a:prstGeom prst="ellipse">
              <a:avLst/>
            </a:prstGeom>
            <a:solidFill>
              <a:srgbClr val="F2557A">
                <a:alpha val="76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9" name="TextBox 8">
            <a:extLst>
              <a:ext uri="{FF2B5EF4-FFF2-40B4-BE49-F238E27FC236}">
                <a16:creationId xmlns:a16="http://schemas.microsoft.com/office/drawing/2014/main" id="{E1EE8AAA-0CCD-8A01-1A79-4D79D08FC62C}"/>
              </a:ext>
            </a:extLst>
          </p:cNvPr>
          <p:cNvSpPr txBox="1"/>
          <p:nvPr/>
        </p:nvSpPr>
        <p:spPr>
          <a:xfrm>
            <a:off x="135468" y="4750344"/>
            <a:ext cx="577756" cy="261610"/>
          </a:xfrm>
          <a:prstGeom prst="rect">
            <a:avLst/>
          </a:prstGeom>
          <a:noFill/>
        </p:spPr>
        <p:txBody>
          <a:bodyPr wrap="square" rtlCol="0">
            <a:spAutoFit/>
          </a:bodyPr>
          <a:lstStyle/>
          <a:p>
            <a:r>
              <a:rPr lang="en-US" sz="1100">
                <a:solidFill>
                  <a:schemeClr val="bg1"/>
                </a:solidFill>
              </a:rPr>
              <a:t>16/33</a:t>
            </a:r>
          </a:p>
        </p:txBody>
      </p:sp>
    </p:spTree>
    <p:extLst>
      <p:ext uri="{BB962C8B-B14F-4D97-AF65-F5344CB8AC3E}">
        <p14:creationId xmlns:p14="http://schemas.microsoft.com/office/powerpoint/2010/main" val="94044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132BA-DADC-A18F-3A77-227890A88645}"/>
              </a:ext>
            </a:extLst>
          </p:cNvPr>
          <p:cNvSpPr>
            <a:spLocks noGrp="1"/>
          </p:cNvSpPr>
          <p:nvPr>
            <p:ph type="title"/>
          </p:nvPr>
        </p:nvSpPr>
        <p:spPr/>
        <p:txBody>
          <a:bodyPr/>
          <a:lstStyle/>
          <a:p>
            <a:r>
              <a:rPr lang="en-FR"/>
              <a:t>UNET performance - Training</a:t>
            </a:r>
          </a:p>
        </p:txBody>
      </p:sp>
      <p:sp>
        <p:nvSpPr>
          <p:cNvPr id="3" name="Text Placeholder 2">
            <a:extLst>
              <a:ext uri="{FF2B5EF4-FFF2-40B4-BE49-F238E27FC236}">
                <a16:creationId xmlns:a16="http://schemas.microsoft.com/office/drawing/2014/main" id="{695CD540-3C05-DFDD-4D25-3D5DDD9B8D5A}"/>
              </a:ext>
            </a:extLst>
          </p:cNvPr>
          <p:cNvSpPr>
            <a:spLocks noGrp="1"/>
          </p:cNvSpPr>
          <p:nvPr>
            <p:ph type="body" idx="1"/>
          </p:nvPr>
        </p:nvSpPr>
        <p:spPr/>
        <p:txBody>
          <a:bodyPr/>
          <a:lstStyle/>
          <a:p>
            <a:r>
              <a:rPr lang="en-FR"/>
              <a:t>Trained model</a:t>
            </a:r>
          </a:p>
          <a:p>
            <a:endParaRPr lang="en-FR"/>
          </a:p>
        </p:txBody>
      </p:sp>
      <p:pic>
        <p:nvPicPr>
          <p:cNvPr id="4" name="Picture 3" descr="A graph showing a lightning strike&#10;&#10;Description automatically generated with medium confidence">
            <a:extLst>
              <a:ext uri="{FF2B5EF4-FFF2-40B4-BE49-F238E27FC236}">
                <a16:creationId xmlns:a16="http://schemas.microsoft.com/office/drawing/2014/main" id="{31BDB64E-0E96-6832-3383-68E11B333ACC}"/>
              </a:ext>
            </a:extLst>
          </p:cNvPr>
          <p:cNvPicPr>
            <a:picLocks noChangeAspect="1"/>
          </p:cNvPicPr>
          <p:nvPr/>
        </p:nvPicPr>
        <p:blipFill>
          <a:blip r:embed="rId2"/>
          <a:stretch>
            <a:fillRect/>
          </a:stretch>
        </p:blipFill>
        <p:spPr>
          <a:xfrm>
            <a:off x="1920240" y="1544677"/>
            <a:ext cx="5882640" cy="2054146"/>
          </a:xfrm>
          <a:prstGeom prst="rect">
            <a:avLst/>
          </a:prstGeom>
        </p:spPr>
      </p:pic>
      <p:sp>
        <p:nvSpPr>
          <p:cNvPr id="5" name="TextBox 4">
            <a:extLst>
              <a:ext uri="{FF2B5EF4-FFF2-40B4-BE49-F238E27FC236}">
                <a16:creationId xmlns:a16="http://schemas.microsoft.com/office/drawing/2014/main" id="{AD76D90E-EBDD-C775-A6D2-7257AF78DD58}"/>
              </a:ext>
            </a:extLst>
          </p:cNvPr>
          <p:cNvSpPr txBox="1"/>
          <p:nvPr/>
        </p:nvSpPr>
        <p:spPr>
          <a:xfrm>
            <a:off x="3192651" y="3650751"/>
            <a:ext cx="2758697" cy="276999"/>
          </a:xfrm>
          <a:prstGeom prst="rect">
            <a:avLst/>
          </a:prstGeom>
          <a:noFill/>
        </p:spPr>
        <p:txBody>
          <a:bodyPr wrap="square" rtlCol="0">
            <a:spAutoFit/>
          </a:bodyPr>
          <a:lstStyle/>
          <a:p>
            <a:r>
              <a:rPr lang="en-US" sz="1200">
                <a:latin typeface="Poppins" pitchFamily="2" charset="77"/>
                <a:cs typeface="Poppins" pitchFamily="2" charset="77"/>
              </a:rPr>
              <a:t>Mean validation DICE loss: 0.45</a:t>
            </a:r>
          </a:p>
        </p:txBody>
      </p:sp>
      <p:sp>
        <p:nvSpPr>
          <p:cNvPr id="6" name="TextBox 5">
            <a:extLst>
              <a:ext uri="{FF2B5EF4-FFF2-40B4-BE49-F238E27FC236}">
                <a16:creationId xmlns:a16="http://schemas.microsoft.com/office/drawing/2014/main" id="{2F4F4D89-A568-2B65-2142-8E00EB1481C1}"/>
              </a:ext>
            </a:extLst>
          </p:cNvPr>
          <p:cNvSpPr txBox="1"/>
          <p:nvPr/>
        </p:nvSpPr>
        <p:spPr>
          <a:xfrm>
            <a:off x="8430775" y="4704350"/>
            <a:ext cx="543892" cy="261610"/>
          </a:xfrm>
          <a:prstGeom prst="rect">
            <a:avLst/>
          </a:prstGeom>
          <a:noFill/>
        </p:spPr>
        <p:txBody>
          <a:bodyPr wrap="square" rtlCol="0">
            <a:spAutoFit/>
          </a:bodyPr>
          <a:lstStyle/>
          <a:p>
            <a:r>
              <a:rPr lang="en-US" sz="1100"/>
              <a:t>17/33</a:t>
            </a:r>
          </a:p>
        </p:txBody>
      </p:sp>
    </p:spTree>
    <p:extLst>
      <p:ext uri="{BB962C8B-B14F-4D97-AF65-F5344CB8AC3E}">
        <p14:creationId xmlns:p14="http://schemas.microsoft.com/office/powerpoint/2010/main" val="2336322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C4539-D9C0-84AB-02E0-BD8576F9CC36}"/>
              </a:ext>
            </a:extLst>
          </p:cNvPr>
          <p:cNvSpPr>
            <a:spLocks noGrp="1"/>
          </p:cNvSpPr>
          <p:nvPr>
            <p:ph type="title"/>
          </p:nvPr>
        </p:nvSpPr>
        <p:spPr/>
        <p:txBody>
          <a:bodyPr/>
          <a:lstStyle/>
          <a:p>
            <a:r>
              <a:rPr lang="en-FR"/>
              <a:t>Predictions on new data - UNET</a:t>
            </a:r>
          </a:p>
        </p:txBody>
      </p:sp>
      <p:pic>
        <p:nvPicPr>
          <p:cNvPr id="5" name="Picture 4" descr="A close-up of a medical scan&#10;&#10;Description automatically generated">
            <a:extLst>
              <a:ext uri="{FF2B5EF4-FFF2-40B4-BE49-F238E27FC236}">
                <a16:creationId xmlns:a16="http://schemas.microsoft.com/office/drawing/2014/main" id="{C3697301-6289-EAE8-B038-831E701E4D04}"/>
              </a:ext>
            </a:extLst>
          </p:cNvPr>
          <p:cNvPicPr>
            <a:picLocks noChangeAspect="1"/>
          </p:cNvPicPr>
          <p:nvPr/>
        </p:nvPicPr>
        <p:blipFill>
          <a:blip r:embed="rId2"/>
          <a:stretch>
            <a:fillRect/>
          </a:stretch>
        </p:blipFill>
        <p:spPr>
          <a:xfrm>
            <a:off x="2123440" y="1017725"/>
            <a:ext cx="1765300" cy="1885950"/>
          </a:xfrm>
          <a:prstGeom prst="rect">
            <a:avLst/>
          </a:prstGeom>
        </p:spPr>
      </p:pic>
      <p:pic>
        <p:nvPicPr>
          <p:cNvPr id="7" name="Picture 6" descr="A close-up of a scan&#10;&#10;Description automatically generated">
            <a:extLst>
              <a:ext uri="{FF2B5EF4-FFF2-40B4-BE49-F238E27FC236}">
                <a16:creationId xmlns:a16="http://schemas.microsoft.com/office/drawing/2014/main" id="{CC62F063-BD80-1983-9798-77DF78313A00}"/>
              </a:ext>
            </a:extLst>
          </p:cNvPr>
          <p:cNvPicPr>
            <a:picLocks noChangeAspect="1"/>
          </p:cNvPicPr>
          <p:nvPr/>
        </p:nvPicPr>
        <p:blipFill>
          <a:blip r:embed="rId3"/>
          <a:stretch>
            <a:fillRect/>
          </a:stretch>
        </p:blipFill>
        <p:spPr>
          <a:xfrm>
            <a:off x="4824316" y="1017725"/>
            <a:ext cx="1796448" cy="1885950"/>
          </a:xfrm>
          <a:prstGeom prst="rect">
            <a:avLst/>
          </a:prstGeom>
        </p:spPr>
      </p:pic>
      <p:pic>
        <p:nvPicPr>
          <p:cNvPr id="13" name="Picture 12" descr="A close-up of a radiography&#10;&#10;Description automatically generated">
            <a:extLst>
              <a:ext uri="{FF2B5EF4-FFF2-40B4-BE49-F238E27FC236}">
                <a16:creationId xmlns:a16="http://schemas.microsoft.com/office/drawing/2014/main" id="{4A7464AA-77A7-64C1-C4AF-31235FA4C4D3}"/>
              </a:ext>
            </a:extLst>
          </p:cNvPr>
          <p:cNvPicPr>
            <a:picLocks noChangeAspect="1"/>
          </p:cNvPicPr>
          <p:nvPr/>
        </p:nvPicPr>
        <p:blipFill>
          <a:blip r:embed="rId4"/>
          <a:stretch>
            <a:fillRect/>
          </a:stretch>
        </p:blipFill>
        <p:spPr>
          <a:xfrm>
            <a:off x="2123440" y="2999013"/>
            <a:ext cx="1765300" cy="1853251"/>
          </a:xfrm>
          <a:prstGeom prst="rect">
            <a:avLst/>
          </a:prstGeom>
        </p:spPr>
      </p:pic>
      <p:pic>
        <p:nvPicPr>
          <p:cNvPr id="15" name="Picture 14" descr="A close-up of a radiography&#10;&#10;Description automatically generated">
            <a:extLst>
              <a:ext uri="{FF2B5EF4-FFF2-40B4-BE49-F238E27FC236}">
                <a16:creationId xmlns:a16="http://schemas.microsoft.com/office/drawing/2014/main" id="{B25EAB52-6C27-D581-AFCC-96A71A7E767F}"/>
              </a:ext>
            </a:extLst>
          </p:cNvPr>
          <p:cNvPicPr>
            <a:picLocks noChangeAspect="1"/>
          </p:cNvPicPr>
          <p:nvPr/>
        </p:nvPicPr>
        <p:blipFill>
          <a:blip r:embed="rId5"/>
          <a:stretch>
            <a:fillRect/>
          </a:stretch>
        </p:blipFill>
        <p:spPr>
          <a:xfrm>
            <a:off x="4855464" y="2950006"/>
            <a:ext cx="1765300" cy="1879600"/>
          </a:xfrm>
          <a:prstGeom prst="rect">
            <a:avLst/>
          </a:prstGeom>
        </p:spPr>
      </p:pic>
      <p:sp>
        <p:nvSpPr>
          <p:cNvPr id="3" name="TextBox 2">
            <a:extLst>
              <a:ext uri="{FF2B5EF4-FFF2-40B4-BE49-F238E27FC236}">
                <a16:creationId xmlns:a16="http://schemas.microsoft.com/office/drawing/2014/main" id="{EDE0B59C-DB53-0A69-1409-D68904FA8632}"/>
              </a:ext>
            </a:extLst>
          </p:cNvPr>
          <p:cNvSpPr txBox="1"/>
          <p:nvPr/>
        </p:nvSpPr>
        <p:spPr>
          <a:xfrm>
            <a:off x="8430775" y="4704350"/>
            <a:ext cx="552358" cy="261610"/>
          </a:xfrm>
          <a:prstGeom prst="rect">
            <a:avLst/>
          </a:prstGeom>
          <a:noFill/>
        </p:spPr>
        <p:txBody>
          <a:bodyPr wrap="square" rtlCol="0">
            <a:spAutoFit/>
          </a:bodyPr>
          <a:lstStyle/>
          <a:p>
            <a:r>
              <a:rPr lang="en-US" sz="1100"/>
              <a:t>18/33</a:t>
            </a:r>
          </a:p>
        </p:txBody>
      </p:sp>
    </p:spTree>
    <p:extLst>
      <p:ext uri="{BB962C8B-B14F-4D97-AF65-F5344CB8AC3E}">
        <p14:creationId xmlns:p14="http://schemas.microsoft.com/office/powerpoint/2010/main" val="3888361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044F-5326-B2F9-497A-79B02EB2A869}"/>
              </a:ext>
            </a:extLst>
          </p:cNvPr>
          <p:cNvSpPr>
            <a:spLocks noGrp="1"/>
          </p:cNvSpPr>
          <p:nvPr>
            <p:ph type="title"/>
          </p:nvPr>
        </p:nvSpPr>
        <p:spPr/>
        <p:txBody>
          <a:bodyPr/>
          <a:lstStyle/>
          <a:p>
            <a:r>
              <a:rPr lang="en-US"/>
              <a:t>Other changes in the </a:t>
            </a:r>
            <a:r>
              <a:rPr lang="en-US" err="1"/>
              <a:t>nn</a:t>
            </a:r>
            <a:r>
              <a:rPr lang="en-US"/>
              <a:t>-UNET</a:t>
            </a:r>
          </a:p>
        </p:txBody>
      </p:sp>
      <p:sp>
        <p:nvSpPr>
          <p:cNvPr id="3" name="Text Placeholder 2">
            <a:extLst>
              <a:ext uri="{FF2B5EF4-FFF2-40B4-BE49-F238E27FC236}">
                <a16:creationId xmlns:a16="http://schemas.microsoft.com/office/drawing/2014/main" id="{E7D32BFC-C997-F30F-D202-AF4A9441FBC2}"/>
              </a:ext>
            </a:extLst>
          </p:cNvPr>
          <p:cNvSpPr>
            <a:spLocks noGrp="1"/>
          </p:cNvSpPr>
          <p:nvPr>
            <p:ph type="body" idx="1"/>
          </p:nvPr>
        </p:nvSpPr>
        <p:spPr/>
        <p:txBody>
          <a:bodyPr/>
          <a:lstStyle/>
          <a:p>
            <a:r>
              <a:rPr lang="en-US"/>
              <a:t>Image pre- and post-processing</a:t>
            </a:r>
          </a:p>
          <a:p>
            <a:r>
              <a:rPr lang="en-US"/>
              <a:t>Need for correct data formatting</a:t>
            </a:r>
          </a:p>
          <a:p>
            <a:r>
              <a:rPr lang="en-US"/>
              <a:t>Aggressive data augmentation</a:t>
            </a:r>
          </a:p>
          <a:p>
            <a:r>
              <a:rPr lang="en-US"/>
              <a:t>Trained using 75% of the dataset</a:t>
            </a:r>
          </a:p>
          <a:p>
            <a:r>
              <a:rPr lang="en-US"/>
              <a:t>Faster training on the GPU (~5 hours/1000 epochs)</a:t>
            </a:r>
          </a:p>
          <a:p>
            <a:r>
              <a:rPr lang="en-US"/>
              <a:t>5-fold cross validation performed</a:t>
            </a:r>
          </a:p>
        </p:txBody>
      </p:sp>
      <p:sp>
        <p:nvSpPr>
          <p:cNvPr id="4" name="TextBox 3">
            <a:extLst>
              <a:ext uri="{FF2B5EF4-FFF2-40B4-BE49-F238E27FC236}">
                <a16:creationId xmlns:a16="http://schemas.microsoft.com/office/drawing/2014/main" id="{48AEFCE4-18C6-9C3A-942F-97BF2449638B}"/>
              </a:ext>
            </a:extLst>
          </p:cNvPr>
          <p:cNvSpPr txBox="1"/>
          <p:nvPr/>
        </p:nvSpPr>
        <p:spPr>
          <a:xfrm>
            <a:off x="8430774" y="4704350"/>
            <a:ext cx="560825" cy="261610"/>
          </a:xfrm>
          <a:prstGeom prst="rect">
            <a:avLst/>
          </a:prstGeom>
          <a:noFill/>
        </p:spPr>
        <p:txBody>
          <a:bodyPr wrap="square" rtlCol="0">
            <a:spAutoFit/>
          </a:bodyPr>
          <a:lstStyle/>
          <a:p>
            <a:r>
              <a:rPr lang="en-US" sz="1100"/>
              <a:t>19/33</a:t>
            </a:r>
          </a:p>
        </p:txBody>
      </p:sp>
    </p:spTree>
    <p:extLst>
      <p:ext uri="{BB962C8B-B14F-4D97-AF65-F5344CB8AC3E}">
        <p14:creationId xmlns:p14="http://schemas.microsoft.com/office/powerpoint/2010/main" val="3854459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407DC-6D71-EF1B-2882-E6C5C28637F2}"/>
              </a:ext>
            </a:extLst>
          </p:cNvPr>
          <p:cNvSpPr>
            <a:spLocks noGrp="1"/>
          </p:cNvSpPr>
          <p:nvPr>
            <p:ph type="title"/>
          </p:nvPr>
        </p:nvSpPr>
        <p:spPr/>
        <p:txBody>
          <a:bodyPr/>
          <a:lstStyle/>
          <a:p>
            <a:r>
              <a:rPr lang="en-US"/>
              <a:t>Table of contents</a:t>
            </a:r>
          </a:p>
        </p:txBody>
      </p:sp>
      <p:sp>
        <p:nvSpPr>
          <p:cNvPr id="3" name="Subtitle 2">
            <a:extLst>
              <a:ext uri="{FF2B5EF4-FFF2-40B4-BE49-F238E27FC236}">
                <a16:creationId xmlns:a16="http://schemas.microsoft.com/office/drawing/2014/main" id="{B7182056-7C11-40CE-7C37-D88D9FDE07A3}"/>
              </a:ext>
            </a:extLst>
          </p:cNvPr>
          <p:cNvSpPr>
            <a:spLocks noGrp="1"/>
          </p:cNvSpPr>
          <p:nvPr>
            <p:ph type="subTitle" idx="1"/>
          </p:nvPr>
        </p:nvSpPr>
        <p:spPr>
          <a:xfrm>
            <a:off x="1777662" y="1665928"/>
            <a:ext cx="2509800" cy="572700"/>
          </a:xfrm>
        </p:spPr>
        <p:txBody>
          <a:bodyPr/>
          <a:lstStyle/>
          <a:p>
            <a:r>
              <a:rPr lang="en-US" sz="1200"/>
              <a:t>What did we want to achieve in this project ?</a:t>
            </a:r>
          </a:p>
        </p:txBody>
      </p:sp>
      <p:sp>
        <p:nvSpPr>
          <p:cNvPr id="4" name="Subtitle 3">
            <a:extLst>
              <a:ext uri="{FF2B5EF4-FFF2-40B4-BE49-F238E27FC236}">
                <a16:creationId xmlns:a16="http://schemas.microsoft.com/office/drawing/2014/main" id="{0A4C6184-8B0D-E978-5A59-B10AC4A53B9E}"/>
              </a:ext>
            </a:extLst>
          </p:cNvPr>
          <p:cNvSpPr>
            <a:spLocks noGrp="1"/>
          </p:cNvSpPr>
          <p:nvPr>
            <p:ph type="subTitle" idx="2"/>
          </p:nvPr>
        </p:nvSpPr>
        <p:spPr>
          <a:xfrm>
            <a:off x="5757737" y="1665928"/>
            <a:ext cx="2509800" cy="572700"/>
          </a:xfrm>
        </p:spPr>
        <p:txBody>
          <a:bodyPr/>
          <a:lstStyle/>
          <a:p>
            <a:r>
              <a:rPr lang="en-US" sz="1200"/>
              <a:t>Final segmentation and measures</a:t>
            </a:r>
          </a:p>
        </p:txBody>
      </p:sp>
      <p:sp>
        <p:nvSpPr>
          <p:cNvPr id="5" name="Subtitle 4">
            <a:extLst>
              <a:ext uri="{FF2B5EF4-FFF2-40B4-BE49-F238E27FC236}">
                <a16:creationId xmlns:a16="http://schemas.microsoft.com/office/drawing/2014/main" id="{3C5801F0-F7B2-0FA3-ECF2-4B7A3D8D58FD}"/>
              </a:ext>
            </a:extLst>
          </p:cNvPr>
          <p:cNvSpPr>
            <a:spLocks noGrp="1"/>
          </p:cNvSpPr>
          <p:nvPr>
            <p:ph type="subTitle" idx="3"/>
          </p:nvPr>
        </p:nvSpPr>
        <p:spPr>
          <a:xfrm>
            <a:off x="5757737" y="2734342"/>
            <a:ext cx="2509800" cy="572700"/>
          </a:xfrm>
        </p:spPr>
        <p:txBody>
          <a:bodyPr/>
          <a:lstStyle/>
          <a:p>
            <a:r>
              <a:rPr lang="en-US" sz="1200"/>
              <a:t>Possible advancements</a:t>
            </a:r>
          </a:p>
        </p:txBody>
      </p:sp>
      <p:sp>
        <p:nvSpPr>
          <p:cNvPr id="6" name="Subtitle 5">
            <a:extLst>
              <a:ext uri="{FF2B5EF4-FFF2-40B4-BE49-F238E27FC236}">
                <a16:creationId xmlns:a16="http://schemas.microsoft.com/office/drawing/2014/main" id="{93D6BDD2-246B-BB3F-2EBF-3C695E2BA575}"/>
              </a:ext>
            </a:extLst>
          </p:cNvPr>
          <p:cNvSpPr>
            <a:spLocks noGrp="1"/>
          </p:cNvSpPr>
          <p:nvPr>
            <p:ph type="subTitle" idx="4"/>
          </p:nvPr>
        </p:nvSpPr>
        <p:spPr>
          <a:xfrm>
            <a:off x="1777662" y="2740113"/>
            <a:ext cx="2509800" cy="572700"/>
          </a:xfrm>
        </p:spPr>
        <p:txBody>
          <a:bodyPr/>
          <a:lstStyle/>
          <a:p>
            <a:r>
              <a:rPr lang="en-US" sz="1200"/>
              <a:t>Biological context, PAD</a:t>
            </a:r>
          </a:p>
        </p:txBody>
      </p:sp>
      <p:sp>
        <p:nvSpPr>
          <p:cNvPr id="7" name="Title 6">
            <a:extLst>
              <a:ext uri="{FF2B5EF4-FFF2-40B4-BE49-F238E27FC236}">
                <a16:creationId xmlns:a16="http://schemas.microsoft.com/office/drawing/2014/main" id="{E7CC4DDA-407F-6B96-88FD-B45233BCD715}"/>
              </a:ext>
            </a:extLst>
          </p:cNvPr>
          <p:cNvSpPr>
            <a:spLocks noGrp="1"/>
          </p:cNvSpPr>
          <p:nvPr>
            <p:ph type="title" idx="5"/>
          </p:nvPr>
        </p:nvSpPr>
        <p:spPr/>
        <p:txBody>
          <a:bodyPr/>
          <a:lstStyle/>
          <a:p>
            <a:r>
              <a:rPr lang="en-US"/>
              <a:t>1</a:t>
            </a:r>
          </a:p>
        </p:txBody>
      </p:sp>
      <p:sp>
        <p:nvSpPr>
          <p:cNvPr id="8" name="Title 7">
            <a:extLst>
              <a:ext uri="{FF2B5EF4-FFF2-40B4-BE49-F238E27FC236}">
                <a16:creationId xmlns:a16="http://schemas.microsoft.com/office/drawing/2014/main" id="{1303CE88-B478-E0D3-9E9D-10AA7D6FB655}"/>
              </a:ext>
            </a:extLst>
          </p:cNvPr>
          <p:cNvSpPr>
            <a:spLocks noGrp="1"/>
          </p:cNvSpPr>
          <p:nvPr>
            <p:ph type="title" idx="6"/>
          </p:nvPr>
        </p:nvSpPr>
        <p:spPr/>
        <p:txBody>
          <a:bodyPr/>
          <a:lstStyle/>
          <a:p>
            <a:r>
              <a:rPr lang="en-US"/>
              <a:t>5</a:t>
            </a:r>
          </a:p>
        </p:txBody>
      </p:sp>
      <p:sp>
        <p:nvSpPr>
          <p:cNvPr id="9" name="Title 8">
            <a:extLst>
              <a:ext uri="{FF2B5EF4-FFF2-40B4-BE49-F238E27FC236}">
                <a16:creationId xmlns:a16="http://schemas.microsoft.com/office/drawing/2014/main" id="{9BABA54A-A1EA-3E62-AA5D-36FB09ED7801}"/>
              </a:ext>
            </a:extLst>
          </p:cNvPr>
          <p:cNvSpPr>
            <a:spLocks noGrp="1"/>
          </p:cNvSpPr>
          <p:nvPr>
            <p:ph type="title" idx="7"/>
          </p:nvPr>
        </p:nvSpPr>
        <p:spPr/>
        <p:txBody>
          <a:bodyPr/>
          <a:lstStyle/>
          <a:p>
            <a:r>
              <a:rPr lang="en-US"/>
              <a:t>4</a:t>
            </a:r>
          </a:p>
        </p:txBody>
      </p:sp>
      <p:sp>
        <p:nvSpPr>
          <p:cNvPr id="10" name="Title 9">
            <a:extLst>
              <a:ext uri="{FF2B5EF4-FFF2-40B4-BE49-F238E27FC236}">
                <a16:creationId xmlns:a16="http://schemas.microsoft.com/office/drawing/2014/main" id="{CA88DDB7-3878-938A-B503-62E2AE99C458}"/>
              </a:ext>
            </a:extLst>
          </p:cNvPr>
          <p:cNvSpPr>
            <a:spLocks noGrp="1"/>
          </p:cNvSpPr>
          <p:nvPr>
            <p:ph type="title" idx="8"/>
          </p:nvPr>
        </p:nvSpPr>
        <p:spPr/>
        <p:txBody>
          <a:bodyPr/>
          <a:lstStyle/>
          <a:p>
            <a:r>
              <a:rPr lang="en-US"/>
              <a:t>2</a:t>
            </a:r>
          </a:p>
        </p:txBody>
      </p:sp>
      <p:sp>
        <p:nvSpPr>
          <p:cNvPr id="12" name="Subtitle 11">
            <a:extLst>
              <a:ext uri="{FF2B5EF4-FFF2-40B4-BE49-F238E27FC236}">
                <a16:creationId xmlns:a16="http://schemas.microsoft.com/office/drawing/2014/main" id="{3D5871F5-94AF-CB2A-37BE-E1888C682E36}"/>
              </a:ext>
            </a:extLst>
          </p:cNvPr>
          <p:cNvSpPr>
            <a:spLocks noGrp="1"/>
          </p:cNvSpPr>
          <p:nvPr>
            <p:ph type="subTitle" idx="13"/>
          </p:nvPr>
        </p:nvSpPr>
        <p:spPr>
          <a:xfrm>
            <a:off x="1777662" y="3756822"/>
            <a:ext cx="2509800" cy="572700"/>
          </a:xfrm>
        </p:spPr>
        <p:txBody>
          <a:bodyPr/>
          <a:lstStyle/>
          <a:p>
            <a:r>
              <a:rPr lang="en-US" sz="1200"/>
              <a:t>Neural networks</a:t>
            </a:r>
          </a:p>
        </p:txBody>
      </p:sp>
      <p:sp>
        <p:nvSpPr>
          <p:cNvPr id="13" name="Title 12">
            <a:extLst>
              <a:ext uri="{FF2B5EF4-FFF2-40B4-BE49-F238E27FC236}">
                <a16:creationId xmlns:a16="http://schemas.microsoft.com/office/drawing/2014/main" id="{AC820E38-6DB7-DCF7-28E0-B65F73DD3346}"/>
              </a:ext>
            </a:extLst>
          </p:cNvPr>
          <p:cNvSpPr>
            <a:spLocks noGrp="1"/>
          </p:cNvSpPr>
          <p:nvPr>
            <p:ph type="title" idx="14"/>
          </p:nvPr>
        </p:nvSpPr>
        <p:spPr/>
        <p:txBody>
          <a:bodyPr/>
          <a:lstStyle/>
          <a:p>
            <a:r>
              <a:rPr lang="en-US"/>
              <a:t>6</a:t>
            </a:r>
          </a:p>
        </p:txBody>
      </p:sp>
      <p:sp>
        <p:nvSpPr>
          <p:cNvPr id="14" name="Title 13">
            <a:extLst>
              <a:ext uri="{FF2B5EF4-FFF2-40B4-BE49-F238E27FC236}">
                <a16:creationId xmlns:a16="http://schemas.microsoft.com/office/drawing/2014/main" id="{7F42BB09-9C55-5FCB-06B0-6A73A43417FC}"/>
              </a:ext>
            </a:extLst>
          </p:cNvPr>
          <p:cNvSpPr>
            <a:spLocks noGrp="1"/>
          </p:cNvSpPr>
          <p:nvPr>
            <p:ph type="title" idx="15"/>
          </p:nvPr>
        </p:nvSpPr>
        <p:spPr/>
        <p:txBody>
          <a:bodyPr/>
          <a:lstStyle/>
          <a:p>
            <a:r>
              <a:rPr lang="en-US"/>
              <a:t>3</a:t>
            </a:r>
          </a:p>
        </p:txBody>
      </p:sp>
      <p:sp>
        <p:nvSpPr>
          <p:cNvPr id="15" name="Subtitle 14">
            <a:extLst>
              <a:ext uri="{FF2B5EF4-FFF2-40B4-BE49-F238E27FC236}">
                <a16:creationId xmlns:a16="http://schemas.microsoft.com/office/drawing/2014/main" id="{08FC910B-AF0B-2301-FC31-3453C7498ED2}"/>
              </a:ext>
            </a:extLst>
          </p:cNvPr>
          <p:cNvSpPr>
            <a:spLocks noGrp="1"/>
          </p:cNvSpPr>
          <p:nvPr>
            <p:ph type="subTitle" idx="16"/>
          </p:nvPr>
        </p:nvSpPr>
        <p:spPr/>
        <p:txBody>
          <a:bodyPr/>
          <a:lstStyle/>
          <a:p>
            <a:r>
              <a:rPr lang="en-US"/>
              <a:t>Goals</a:t>
            </a:r>
          </a:p>
        </p:txBody>
      </p:sp>
      <p:sp>
        <p:nvSpPr>
          <p:cNvPr id="16" name="Subtitle 15">
            <a:extLst>
              <a:ext uri="{FF2B5EF4-FFF2-40B4-BE49-F238E27FC236}">
                <a16:creationId xmlns:a16="http://schemas.microsoft.com/office/drawing/2014/main" id="{2FC9DEF0-28B8-BAA7-59B7-D4EF83689B45}"/>
              </a:ext>
            </a:extLst>
          </p:cNvPr>
          <p:cNvSpPr>
            <a:spLocks noGrp="1"/>
          </p:cNvSpPr>
          <p:nvPr>
            <p:ph type="subTitle" idx="17"/>
          </p:nvPr>
        </p:nvSpPr>
        <p:spPr/>
        <p:txBody>
          <a:bodyPr/>
          <a:lstStyle/>
          <a:p>
            <a:r>
              <a:rPr lang="en-US"/>
              <a:t>Results</a:t>
            </a:r>
          </a:p>
        </p:txBody>
      </p:sp>
      <p:sp>
        <p:nvSpPr>
          <p:cNvPr id="17" name="Subtitle 16">
            <a:extLst>
              <a:ext uri="{FF2B5EF4-FFF2-40B4-BE49-F238E27FC236}">
                <a16:creationId xmlns:a16="http://schemas.microsoft.com/office/drawing/2014/main" id="{69F589F6-9F33-14E3-9636-75A8FCBCD828}"/>
              </a:ext>
            </a:extLst>
          </p:cNvPr>
          <p:cNvSpPr>
            <a:spLocks noGrp="1"/>
          </p:cNvSpPr>
          <p:nvPr>
            <p:ph type="subTitle" idx="18"/>
          </p:nvPr>
        </p:nvSpPr>
        <p:spPr/>
        <p:txBody>
          <a:bodyPr/>
          <a:lstStyle/>
          <a:p>
            <a:r>
              <a:rPr lang="en-US"/>
              <a:t>Challenges</a:t>
            </a:r>
          </a:p>
        </p:txBody>
      </p:sp>
      <p:sp>
        <p:nvSpPr>
          <p:cNvPr id="18" name="Subtitle 17">
            <a:extLst>
              <a:ext uri="{FF2B5EF4-FFF2-40B4-BE49-F238E27FC236}">
                <a16:creationId xmlns:a16="http://schemas.microsoft.com/office/drawing/2014/main" id="{D73AF2D4-E135-3E62-7D2C-F0AAB5BF2162}"/>
              </a:ext>
            </a:extLst>
          </p:cNvPr>
          <p:cNvSpPr>
            <a:spLocks noGrp="1"/>
          </p:cNvSpPr>
          <p:nvPr>
            <p:ph type="subTitle" idx="19"/>
          </p:nvPr>
        </p:nvSpPr>
        <p:spPr/>
        <p:txBody>
          <a:bodyPr/>
          <a:lstStyle/>
          <a:p>
            <a:r>
              <a:rPr lang="en-US"/>
              <a:t>Background</a:t>
            </a:r>
          </a:p>
        </p:txBody>
      </p:sp>
      <p:sp>
        <p:nvSpPr>
          <p:cNvPr id="19" name="Subtitle 18">
            <a:extLst>
              <a:ext uri="{FF2B5EF4-FFF2-40B4-BE49-F238E27FC236}">
                <a16:creationId xmlns:a16="http://schemas.microsoft.com/office/drawing/2014/main" id="{8088DC33-9C0D-887F-17AC-835C2C8E18E1}"/>
              </a:ext>
            </a:extLst>
          </p:cNvPr>
          <p:cNvSpPr>
            <a:spLocks noGrp="1"/>
          </p:cNvSpPr>
          <p:nvPr>
            <p:ph type="subTitle" idx="20"/>
          </p:nvPr>
        </p:nvSpPr>
        <p:spPr/>
        <p:txBody>
          <a:bodyPr/>
          <a:lstStyle/>
          <a:p>
            <a:r>
              <a:rPr lang="en-US"/>
              <a:t>Feedback</a:t>
            </a:r>
          </a:p>
        </p:txBody>
      </p:sp>
      <p:sp>
        <p:nvSpPr>
          <p:cNvPr id="20" name="Subtitle 19">
            <a:extLst>
              <a:ext uri="{FF2B5EF4-FFF2-40B4-BE49-F238E27FC236}">
                <a16:creationId xmlns:a16="http://schemas.microsoft.com/office/drawing/2014/main" id="{17DF9670-B0F6-257C-FEAE-7DDB24753DD7}"/>
              </a:ext>
            </a:extLst>
          </p:cNvPr>
          <p:cNvSpPr>
            <a:spLocks noGrp="1"/>
          </p:cNvSpPr>
          <p:nvPr>
            <p:ph type="subTitle" idx="21"/>
          </p:nvPr>
        </p:nvSpPr>
        <p:spPr/>
        <p:txBody>
          <a:bodyPr/>
          <a:lstStyle/>
          <a:p>
            <a:r>
              <a:rPr lang="en-US"/>
              <a:t>Methodology</a:t>
            </a:r>
          </a:p>
        </p:txBody>
      </p:sp>
      <p:sp>
        <p:nvSpPr>
          <p:cNvPr id="21" name="TextBox 20">
            <a:extLst>
              <a:ext uri="{FF2B5EF4-FFF2-40B4-BE49-F238E27FC236}">
                <a16:creationId xmlns:a16="http://schemas.microsoft.com/office/drawing/2014/main" id="{1FEE015E-AB4C-A0AC-552A-01262A87FFDB}"/>
              </a:ext>
            </a:extLst>
          </p:cNvPr>
          <p:cNvSpPr txBox="1"/>
          <p:nvPr/>
        </p:nvSpPr>
        <p:spPr>
          <a:xfrm>
            <a:off x="135468" y="4750344"/>
            <a:ext cx="457200" cy="261610"/>
          </a:xfrm>
          <a:prstGeom prst="rect">
            <a:avLst/>
          </a:prstGeom>
          <a:noFill/>
        </p:spPr>
        <p:txBody>
          <a:bodyPr wrap="square" rtlCol="0">
            <a:spAutoFit/>
          </a:bodyPr>
          <a:lstStyle/>
          <a:p>
            <a:r>
              <a:rPr lang="en-US" sz="1100"/>
              <a:t>2/33</a:t>
            </a:r>
          </a:p>
        </p:txBody>
      </p:sp>
    </p:spTree>
    <p:extLst>
      <p:ext uri="{BB962C8B-B14F-4D97-AF65-F5344CB8AC3E}">
        <p14:creationId xmlns:p14="http://schemas.microsoft.com/office/powerpoint/2010/main" val="2810221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E21C3-2FF9-CA19-5F98-D7E7C7F00F81}"/>
              </a:ext>
            </a:extLst>
          </p:cNvPr>
          <p:cNvSpPr>
            <a:spLocks noGrp="1"/>
          </p:cNvSpPr>
          <p:nvPr>
            <p:ph type="title"/>
          </p:nvPr>
        </p:nvSpPr>
        <p:spPr/>
        <p:txBody>
          <a:bodyPr/>
          <a:lstStyle/>
          <a:p>
            <a:r>
              <a:rPr lang="en-US" err="1"/>
              <a:t>nn-UNet</a:t>
            </a:r>
            <a:r>
              <a:rPr lang="en-US"/>
              <a:t> performance - Training</a:t>
            </a:r>
          </a:p>
        </p:txBody>
      </p:sp>
      <p:pic>
        <p:nvPicPr>
          <p:cNvPr id="5" name="Picture 4" descr="A close-up of a vein&#10;&#10;Description automatically generated">
            <a:extLst>
              <a:ext uri="{FF2B5EF4-FFF2-40B4-BE49-F238E27FC236}">
                <a16:creationId xmlns:a16="http://schemas.microsoft.com/office/drawing/2014/main" id="{B6635F4C-250B-A281-F05C-9FF178789882}"/>
              </a:ext>
            </a:extLst>
          </p:cNvPr>
          <p:cNvPicPr>
            <a:picLocks noChangeAspect="1"/>
          </p:cNvPicPr>
          <p:nvPr/>
        </p:nvPicPr>
        <p:blipFill>
          <a:blip r:embed="rId2"/>
          <a:stretch>
            <a:fillRect/>
          </a:stretch>
        </p:blipFill>
        <p:spPr>
          <a:xfrm>
            <a:off x="1746175" y="1646050"/>
            <a:ext cx="1959890" cy="1959890"/>
          </a:xfrm>
          <a:prstGeom prst="rect">
            <a:avLst/>
          </a:prstGeom>
        </p:spPr>
      </p:pic>
      <p:pic>
        <p:nvPicPr>
          <p:cNvPr id="7" name="Picture 6" descr="A white line on a black background&#10;&#10;Description automatically generated">
            <a:extLst>
              <a:ext uri="{FF2B5EF4-FFF2-40B4-BE49-F238E27FC236}">
                <a16:creationId xmlns:a16="http://schemas.microsoft.com/office/drawing/2014/main" id="{D9C9C63A-360D-8310-011E-8D1D20311A01}"/>
              </a:ext>
            </a:extLst>
          </p:cNvPr>
          <p:cNvPicPr>
            <a:picLocks noChangeAspect="1"/>
          </p:cNvPicPr>
          <p:nvPr/>
        </p:nvPicPr>
        <p:blipFill>
          <a:blip r:embed="rId3"/>
          <a:stretch>
            <a:fillRect/>
          </a:stretch>
        </p:blipFill>
        <p:spPr>
          <a:xfrm>
            <a:off x="3921717" y="1646050"/>
            <a:ext cx="1959890" cy="1959890"/>
          </a:xfrm>
          <a:prstGeom prst="rect">
            <a:avLst/>
          </a:prstGeom>
        </p:spPr>
      </p:pic>
      <p:pic>
        <p:nvPicPr>
          <p:cNvPr id="9" name="Picture 8" descr="A white line on a black background&#10;&#10;Description automatically generated">
            <a:extLst>
              <a:ext uri="{FF2B5EF4-FFF2-40B4-BE49-F238E27FC236}">
                <a16:creationId xmlns:a16="http://schemas.microsoft.com/office/drawing/2014/main" id="{8810E7DE-3E83-951A-2C35-9AB99DC665A0}"/>
              </a:ext>
            </a:extLst>
          </p:cNvPr>
          <p:cNvPicPr>
            <a:picLocks noChangeAspect="1"/>
          </p:cNvPicPr>
          <p:nvPr/>
        </p:nvPicPr>
        <p:blipFill>
          <a:blip r:embed="rId4"/>
          <a:stretch>
            <a:fillRect/>
          </a:stretch>
        </p:blipFill>
        <p:spPr>
          <a:xfrm>
            <a:off x="6097259" y="1646051"/>
            <a:ext cx="1959889" cy="1959889"/>
          </a:xfrm>
          <a:prstGeom prst="rect">
            <a:avLst/>
          </a:prstGeom>
        </p:spPr>
      </p:pic>
      <p:sp>
        <p:nvSpPr>
          <p:cNvPr id="10" name="TextBox 9">
            <a:extLst>
              <a:ext uri="{FF2B5EF4-FFF2-40B4-BE49-F238E27FC236}">
                <a16:creationId xmlns:a16="http://schemas.microsoft.com/office/drawing/2014/main" id="{3E03C4D8-CB7B-3FF3-E64C-EB6AB88507F4}"/>
              </a:ext>
            </a:extLst>
          </p:cNvPr>
          <p:cNvSpPr txBox="1"/>
          <p:nvPr/>
        </p:nvSpPr>
        <p:spPr>
          <a:xfrm>
            <a:off x="2172055" y="1369051"/>
            <a:ext cx="1108129" cy="276999"/>
          </a:xfrm>
          <a:prstGeom prst="rect">
            <a:avLst/>
          </a:prstGeom>
          <a:noFill/>
        </p:spPr>
        <p:txBody>
          <a:bodyPr wrap="square" rtlCol="0">
            <a:spAutoFit/>
          </a:bodyPr>
          <a:lstStyle/>
          <a:p>
            <a:r>
              <a:rPr lang="en-US" sz="1200">
                <a:latin typeface="Poppins" pitchFamily="2" charset="77"/>
                <a:cs typeface="Poppins" pitchFamily="2" charset="77"/>
              </a:rPr>
              <a:t>Raw image</a:t>
            </a:r>
          </a:p>
        </p:txBody>
      </p:sp>
      <p:sp>
        <p:nvSpPr>
          <p:cNvPr id="11" name="TextBox 10">
            <a:extLst>
              <a:ext uri="{FF2B5EF4-FFF2-40B4-BE49-F238E27FC236}">
                <a16:creationId xmlns:a16="http://schemas.microsoft.com/office/drawing/2014/main" id="{8D0BED82-8770-C93C-E249-50D6BA237EDF}"/>
              </a:ext>
            </a:extLst>
          </p:cNvPr>
          <p:cNvSpPr txBox="1"/>
          <p:nvPr/>
        </p:nvSpPr>
        <p:spPr>
          <a:xfrm>
            <a:off x="6599806" y="1374251"/>
            <a:ext cx="954794" cy="276999"/>
          </a:xfrm>
          <a:prstGeom prst="rect">
            <a:avLst/>
          </a:prstGeom>
          <a:noFill/>
        </p:spPr>
        <p:txBody>
          <a:bodyPr wrap="square" rtlCol="0">
            <a:spAutoFit/>
          </a:bodyPr>
          <a:lstStyle/>
          <a:p>
            <a:r>
              <a:rPr lang="en-US" sz="1200">
                <a:latin typeface="Poppins" pitchFamily="2" charset="77"/>
                <a:cs typeface="Poppins" pitchFamily="2" charset="77"/>
              </a:rPr>
              <a:t>Prediction</a:t>
            </a:r>
          </a:p>
        </p:txBody>
      </p:sp>
      <p:sp>
        <p:nvSpPr>
          <p:cNvPr id="12" name="TextBox 11">
            <a:extLst>
              <a:ext uri="{FF2B5EF4-FFF2-40B4-BE49-F238E27FC236}">
                <a16:creationId xmlns:a16="http://schemas.microsoft.com/office/drawing/2014/main" id="{72716827-A7FE-5331-8BC8-347DC4A15981}"/>
              </a:ext>
            </a:extLst>
          </p:cNvPr>
          <p:cNvSpPr txBox="1"/>
          <p:nvPr/>
        </p:nvSpPr>
        <p:spPr>
          <a:xfrm>
            <a:off x="4347597" y="1382951"/>
            <a:ext cx="1177549" cy="276999"/>
          </a:xfrm>
          <a:prstGeom prst="rect">
            <a:avLst/>
          </a:prstGeom>
          <a:noFill/>
        </p:spPr>
        <p:txBody>
          <a:bodyPr wrap="square" rtlCol="0">
            <a:spAutoFit/>
          </a:bodyPr>
          <a:lstStyle/>
          <a:p>
            <a:r>
              <a:rPr lang="en-US" sz="1200">
                <a:latin typeface="Poppins" pitchFamily="2" charset="77"/>
                <a:cs typeface="Poppins" pitchFamily="2" charset="77"/>
              </a:rPr>
              <a:t>Ground truth</a:t>
            </a:r>
          </a:p>
        </p:txBody>
      </p:sp>
      <p:sp>
        <p:nvSpPr>
          <p:cNvPr id="13" name="TextBox 12">
            <a:extLst>
              <a:ext uri="{FF2B5EF4-FFF2-40B4-BE49-F238E27FC236}">
                <a16:creationId xmlns:a16="http://schemas.microsoft.com/office/drawing/2014/main" id="{585F7786-6664-57B1-B66B-E8C52D8ED07E}"/>
              </a:ext>
            </a:extLst>
          </p:cNvPr>
          <p:cNvSpPr txBox="1"/>
          <p:nvPr/>
        </p:nvSpPr>
        <p:spPr>
          <a:xfrm>
            <a:off x="3192651" y="3650751"/>
            <a:ext cx="2758697" cy="276999"/>
          </a:xfrm>
          <a:prstGeom prst="rect">
            <a:avLst/>
          </a:prstGeom>
          <a:noFill/>
        </p:spPr>
        <p:txBody>
          <a:bodyPr wrap="square" rtlCol="0">
            <a:spAutoFit/>
          </a:bodyPr>
          <a:lstStyle/>
          <a:p>
            <a:r>
              <a:rPr lang="en-US" sz="1200">
                <a:latin typeface="Poppins" pitchFamily="2" charset="77"/>
                <a:cs typeface="Poppins" pitchFamily="2" charset="77"/>
              </a:rPr>
              <a:t>Mean validation DICE loss: 0.20</a:t>
            </a:r>
          </a:p>
        </p:txBody>
      </p:sp>
      <p:sp>
        <p:nvSpPr>
          <p:cNvPr id="14" name="TextBox 13">
            <a:extLst>
              <a:ext uri="{FF2B5EF4-FFF2-40B4-BE49-F238E27FC236}">
                <a16:creationId xmlns:a16="http://schemas.microsoft.com/office/drawing/2014/main" id="{238917E2-1183-F7DD-6713-B103754FA059}"/>
              </a:ext>
            </a:extLst>
          </p:cNvPr>
          <p:cNvSpPr txBox="1"/>
          <p:nvPr/>
        </p:nvSpPr>
        <p:spPr>
          <a:xfrm>
            <a:off x="8430775" y="4704350"/>
            <a:ext cx="569292" cy="261610"/>
          </a:xfrm>
          <a:prstGeom prst="rect">
            <a:avLst/>
          </a:prstGeom>
          <a:noFill/>
        </p:spPr>
        <p:txBody>
          <a:bodyPr wrap="square" rtlCol="0">
            <a:spAutoFit/>
          </a:bodyPr>
          <a:lstStyle/>
          <a:p>
            <a:r>
              <a:rPr lang="en-US" sz="1100"/>
              <a:t>20/33</a:t>
            </a:r>
          </a:p>
        </p:txBody>
      </p:sp>
    </p:spTree>
    <p:extLst>
      <p:ext uri="{BB962C8B-B14F-4D97-AF65-F5344CB8AC3E}">
        <p14:creationId xmlns:p14="http://schemas.microsoft.com/office/powerpoint/2010/main" val="1760191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C4539-D9C0-84AB-02E0-BD8576F9CC36}"/>
              </a:ext>
            </a:extLst>
          </p:cNvPr>
          <p:cNvSpPr>
            <a:spLocks noGrp="1"/>
          </p:cNvSpPr>
          <p:nvPr>
            <p:ph type="title"/>
          </p:nvPr>
        </p:nvSpPr>
        <p:spPr>
          <a:xfrm>
            <a:off x="1143149" y="395940"/>
            <a:ext cx="6857697" cy="572700"/>
          </a:xfrm>
        </p:spPr>
        <p:txBody>
          <a:bodyPr/>
          <a:lstStyle/>
          <a:p>
            <a:r>
              <a:rPr lang="en-FR"/>
              <a:t>Predictions on new data - nnUNET</a:t>
            </a:r>
          </a:p>
        </p:txBody>
      </p:sp>
      <p:pic>
        <p:nvPicPr>
          <p:cNvPr id="3" name="Picture 2">
            <a:extLst>
              <a:ext uri="{FF2B5EF4-FFF2-40B4-BE49-F238E27FC236}">
                <a16:creationId xmlns:a16="http://schemas.microsoft.com/office/drawing/2014/main" id="{69B6D35C-B5F4-DDB2-49D5-A90E3384B0E9}"/>
              </a:ext>
            </a:extLst>
          </p:cNvPr>
          <p:cNvPicPr>
            <a:picLocks noChangeAspect="1"/>
          </p:cNvPicPr>
          <p:nvPr/>
        </p:nvPicPr>
        <p:blipFill>
          <a:blip r:embed="rId2"/>
          <a:stretch>
            <a:fillRect/>
          </a:stretch>
        </p:blipFill>
        <p:spPr>
          <a:xfrm>
            <a:off x="2617813" y="1017725"/>
            <a:ext cx="3908371" cy="1940520"/>
          </a:xfrm>
          <a:prstGeom prst="rect">
            <a:avLst/>
          </a:prstGeom>
        </p:spPr>
      </p:pic>
      <p:pic>
        <p:nvPicPr>
          <p:cNvPr id="4" name="Picture 3">
            <a:extLst>
              <a:ext uri="{FF2B5EF4-FFF2-40B4-BE49-F238E27FC236}">
                <a16:creationId xmlns:a16="http://schemas.microsoft.com/office/drawing/2014/main" id="{5A34AE59-7F75-88C4-35A0-AAB534029E36}"/>
              </a:ext>
            </a:extLst>
          </p:cNvPr>
          <p:cNvPicPr>
            <a:picLocks noChangeAspect="1"/>
          </p:cNvPicPr>
          <p:nvPr/>
        </p:nvPicPr>
        <p:blipFill>
          <a:blip r:embed="rId3"/>
          <a:stretch>
            <a:fillRect/>
          </a:stretch>
        </p:blipFill>
        <p:spPr>
          <a:xfrm>
            <a:off x="2617814" y="3056415"/>
            <a:ext cx="3908371" cy="1940520"/>
          </a:xfrm>
          <a:prstGeom prst="rect">
            <a:avLst/>
          </a:prstGeom>
        </p:spPr>
      </p:pic>
      <p:sp>
        <p:nvSpPr>
          <p:cNvPr id="6" name="TextBox 5">
            <a:extLst>
              <a:ext uri="{FF2B5EF4-FFF2-40B4-BE49-F238E27FC236}">
                <a16:creationId xmlns:a16="http://schemas.microsoft.com/office/drawing/2014/main" id="{D79D89C7-94F2-65AE-3CD5-DE89EE8FA369}"/>
              </a:ext>
            </a:extLst>
          </p:cNvPr>
          <p:cNvSpPr txBox="1"/>
          <p:nvPr/>
        </p:nvSpPr>
        <p:spPr>
          <a:xfrm>
            <a:off x="8430775" y="4704350"/>
            <a:ext cx="543892" cy="261610"/>
          </a:xfrm>
          <a:prstGeom prst="rect">
            <a:avLst/>
          </a:prstGeom>
          <a:noFill/>
        </p:spPr>
        <p:txBody>
          <a:bodyPr wrap="square" rtlCol="0">
            <a:spAutoFit/>
          </a:bodyPr>
          <a:lstStyle/>
          <a:p>
            <a:r>
              <a:rPr lang="en-US" sz="1100"/>
              <a:t>21/33</a:t>
            </a:r>
          </a:p>
        </p:txBody>
      </p:sp>
    </p:spTree>
    <p:extLst>
      <p:ext uri="{BB962C8B-B14F-4D97-AF65-F5344CB8AC3E}">
        <p14:creationId xmlns:p14="http://schemas.microsoft.com/office/powerpoint/2010/main" val="1218575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X-ray of a human body&#10;&#10;Description automatically generated">
            <a:extLst>
              <a:ext uri="{FF2B5EF4-FFF2-40B4-BE49-F238E27FC236}">
                <a16:creationId xmlns:a16="http://schemas.microsoft.com/office/drawing/2014/main" id="{55A2F52F-9DDF-82AC-6639-8D0E91BA9613}"/>
              </a:ext>
            </a:extLst>
          </p:cNvPr>
          <p:cNvPicPr>
            <a:picLocks noChangeAspect="1"/>
          </p:cNvPicPr>
          <p:nvPr/>
        </p:nvPicPr>
        <p:blipFill rotWithShape="1">
          <a:blip r:embed="rId2"/>
          <a:srcRect r="13692"/>
          <a:stretch/>
        </p:blipFill>
        <p:spPr>
          <a:xfrm>
            <a:off x="1223654" y="852046"/>
            <a:ext cx="2463640" cy="3700800"/>
          </a:xfrm>
          <a:prstGeom prst="rect">
            <a:avLst/>
          </a:prstGeom>
        </p:spPr>
      </p:pic>
      <p:pic>
        <p:nvPicPr>
          <p:cNvPr id="13" name="Picture 12" descr="A white tree with no leaves&#10;&#10;Description automatically generated">
            <a:extLst>
              <a:ext uri="{FF2B5EF4-FFF2-40B4-BE49-F238E27FC236}">
                <a16:creationId xmlns:a16="http://schemas.microsoft.com/office/drawing/2014/main" id="{4788270C-EF04-28EC-08AA-7F086CC9C9C0}"/>
              </a:ext>
            </a:extLst>
          </p:cNvPr>
          <p:cNvPicPr>
            <a:picLocks noChangeAspect="1"/>
          </p:cNvPicPr>
          <p:nvPr/>
        </p:nvPicPr>
        <p:blipFill>
          <a:blip r:embed="rId3"/>
          <a:stretch>
            <a:fillRect/>
          </a:stretch>
        </p:blipFill>
        <p:spPr>
          <a:xfrm>
            <a:off x="5410211" y="852046"/>
            <a:ext cx="2463641" cy="3700800"/>
          </a:xfrm>
          <a:prstGeom prst="rect">
            <a:avLst/>
          </a:prstGeom>
        </p:spPr>
      </p:pic>
      <p:sp>
        <p:nvSpPr>
          <p:cNvPr id="14" name="Title 1">
            <a:extLst>
              <a:ext uri="{FF2B5EF4-FFF2-40B4-BE49-F238E27FC236}">
                <a16:creationId xmlns:a16="http://schemas.microsoft.com/office/drawing/2014/main" id="{7CDF5FF9-D54B-57A1-733C-9E3CB47FB9A0}"/>
              </a:ext>
            </a:extLst>
          </p:cNvPr>
          <p:cNvSpPr>
            <a:spLocks noGrp="1"/>
          </p:cNvSpPr>
          <p:nvPr>
            <p:ph type="title"/>
          </p:nvPr>
        </p:nvSpPr>
        <p:spPr>
          <a:xfrm>
            <a:off x="1397151" y="279346"/>
            <a:ext cx="6857697" cy="572700"/>
          </a:xfrm>
        </p:spPr>
        <p:txBody>
          <a:bodyPr/>
          <a:lstStyle/>
          <a:p>
            <a:r>
              <a:rPr lang="en-FR"/>
              <a:t>Reconstructed mask – nnUNet</a:t>
            </a:r>
          </a:p>
        </p:txBody>
      </p:sp>
      <p:sp>
        <p:nvSpPr>
          <p:cNvPr id="15" name="TextBox 14">
            <a:extLst>
              <a:ext uri="{FF2B5EF4-FFF2-40B4-BE49-F238E27FC236}">
                <a16:creationId xmlns:a16="http://schemas.microsoft.com/office/drawing/2014/main" id="{C89468BB-33D3-C099-73FA-6ACFDB487EC1}"/>
              </a:ext>
            </a:extLst>
          </p:cNvPr>
          <p:cNvSpPr txBox="1"/>
          <p:nvPr/>
        </p:nvSpPr>
        <p:spPr>
          <a:xfrm>
            <a:off x="8430775" y="4704350"/>
            <a:ext cx="543892" cy="261610"/>
          </a:xfrm>
          <a:prstGeom prst="rect">
            <a:avLst/>
          </a:prstGeom>
          <a:noFill/>
        </p:spPr>
        <p:txBody>
          <a:bodyPr wrap="square" rtlCol="0">
            <a:spAutoFit/>
          </a:bodyPr>
          <a:lstStyle/>
          <a:p>
            <a:r>
              <a:rPr lang="en-US" sz="1100"/>
              <a:t>22/33</a:t>
            </a:r>
          </a:p>
        </p:txBody>
      </p:sp>
    </p:spTree>
    <p:extLst>
      <p:ext uri="{BB962C8B-B14F-4D97-AF65-F5344CB8AC3E}">
        <p14:creationId xmlns:p14="http://schemas.microsoft.com/office/powerpoint/2010/main" val="2351303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0B105D-40FD-50B4-0DFF-9EA1E805EFAB}"/>
              </a:ext>
            </a:extLst>
          </p:cNvPr>
          <p:cNvSpPr>
            <a:spLocks noGrp="1"/>
          </p:cNvSpPr>
          <p:nvPr>
            <p:ph type="title"/>
          </p:nvPr>
        </p:nvSpPr>
        <p:spPr>
          <a:xfrm>
            <a:off x="527535" y="360981"/>
            <a:ext cx="8617614" cy="572700"/>
          </a:xfrm>
        </p:spPr>
        <p:txBody>
          <a:bodyPr/>
          <a:lstStyle/>
          <a:p>
            <a:pPr algn="ctr"/>
            <a:r>
              <a:rPr lang="en-US"/>
              <a:t>Measurements</a:t>
            </a:r>
            <a:endParaRPr lang="fr-FR" b="0">
              <a:solidFill>
                <a:srgbClr val="000000"/>
              </a:solidFill>
            </a:endParaRPr>
          </a:p>
        </p:txBody>
      </p:sp>
      <p:sp>
        <p:nvSpPr>
          <p:cNvPr id="3" name="Espace réservé du texte 2">
            <a:extLst>
              <a:ext uri="{FF2B5EF4-FFF2-40B4-BE49-F238E27FC236}">
                <a16:creationId xmlns:a16="http://schemas.microsoft.com/office/drawing/2014/main" id="{B281FA38-AF77-F5FA-9A9C-8304BE731294}"/>
              </a:ext>
            </a:extLst>
          </p:cNvPr>
          <p:cNvSpPr>
            <a:spLocks noGrp="1"/>
          </p:cNvSpPr>
          <p:nvPr>
            <p:ph type="body" idx="1"/>
          </p:nvPr>
        </p:nvSpPr>
        <p:spPr>
          <a:xfrm>
            <a:off x="527536" y="930000"/>
            <a:ext cx="8163777" cy="4098670"/>
          </a:xfrm>
        </p:spPr>
        <p:txBody>
          <a:bodyPr/>
          <a:lstStyle/>
          <a:p>
            <a:pPr marL="139700" indent="0" algn="ctr">
              <a:buNone/>
            </a:pPr>
            <a:endParaRPr lang="fr-FR" b="1"/>
          </a:p>
          <a:p>
            <a:pPr>
              <a:lnSpc>
                <a:spcPct val="114999"/>
              </a:lnSpc>
            </a:pPr>
            <a:endParaRPr lang="fr-FR"/>
          </a:p>
          <a:p>
            <a:pPr>
              <a:lnSpc>
                <a:spcPct val="114999"/>
              </a:lnSpc>
            </a:pPr>
            <a:endParaRPr lang="fr-FR"/>
          </a:p>
          <a:p>
            <a:pPr>
              <a:lnSpc>
                <a:spcPct val="114999"/>
              </a:lnSpc>
            </a:pPr>
            <a:endParaRPr lang="fr-FR"/>
          </a:p>
        </p:txBody>
      </p:sp>
      <p:pic>
        <p:nvPicPr>
          <p:cNvPr id="7" name="Picture 9" descr="X-ray of a human body&#10;&#10;Description automatically generated">
            <a:extLst>
              <a:ext uri="{FF2B5EF4-FFF2-40B4-BE49-F238E27FC236}">
                <a16:creationId xmlns:a16="http://schemas.microsoft.com/office/drawing/2014/main" id="{7C84FC34-601A-386F-CA43-8424E6D9E0F0}"/>
              </a:ext>
            </a:extLst>
          </p:cNvPr>
          <p:cNvPicPr>
            <a:picLocks noChangeAspect="1"/>
          </p:cNvPicPr>
          <p:nvPr/>
        </p:nvPicPr>
        <p:blipFill rotWithShape="1">
          <a:blip r:embed="rId2"/>
          <a:srcRect r="13692"/>
          <a:stretch/>
        </p:blipFill>
        <p:spPr>
          <a:xfrm>
            <a:off x="899423" y="1287369"/>
            <a:ext cx="2077114" cy="3078874"/>
          </a:xfrm>
          <a:prstGeom prst="rect">
            <a:avLst/>
          </a:prstGeom>
        </p:spPr>
      </p:pic>
      <p:pic>
        <p:nvPicPr>
          <p:cNvPr id="9" name="Picture 12" descr="A white tree with no leaves&#10;&#10;Description automatically generated">
            <a:extLst>
              <a:ext uri="{FF2B5EF4-FFF2-40B4-BE49-F238E27FC236}">
                <a16:creationId xmlns:a16="http://schemas.microsoft.com/office/drawing/2014/main" id="{220DD755-EB47-1AFE-E758-32FD158B6194}"/>
              </a:ext>
            </a:extLst>
          </p:cNvPr>
          <p:cNvPicPr>
            <a:picLocks noChangeAspect="1"/>
          </p:cNvPicPr>
          <p:nvPr/>
        </p:nvPicPr>
        <p:blipFill>
          <a:blip r:embed="rId3"/>
          <a:stretch>
            <a:fillRect/>
          </a:stretch>
        </p:blipFill>
        <p:spPr>
          <a:xfrm>
            <a:off x="3790312" y="1287369"/>
            <a:ext cx="2077115" cy="3078874"/>
          </a:xfrm>
          <a:prstGeom prst="rect">
            <a:avLst/>
          </a:prstGeom>
        </p:spPr>
      </p:pic>
      <p:sp>
        <p:nvSpPr>
          <p:cNvPr id="11" name="Flèche : droite 10">
            <a:extLst>
              <a:ext uri="{FF2B5EF4-FFF2-40B4-BE49-F238E27FC236}">
                <a16:creationId xmlns:a16="http://schemas.microsoft.com/office/drawing/2014/main" id="{B0D7703B-0C92-A7D7-ADD5-D7E689CA4611}"/>
              </a:ext>
            </a:extLst>
          </p:cNvPr>
          <p:cNvSpPr/>
          <p:nvPr/>
        </p:nvSpPr>
        <p:spPr>
          <a:xfrm>
            <a:off x="3168463" y="2746141"/>
            <a:ext cx="428625" cy="126066"/>
          </a:xfrm>
          <a:prstGeom prst="rightArrow">
            <a:avLst/>
          </a:prstGeom>
          <a:solidFill>
            <a:schemeClr val="tx1">
              <a:lumMod val="25000"/>
              <a:lumOff val="75000"/>
            </a:schemeClr>
          </a:solidFill>
          <a:ln>
            <a:solidFill>
              <a:schemeClr val="tx1">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droite 12">
            <a:extLst>
              <a:ext uri="{FF2B5EF4-FFF2-40B4-BE49-F238E27FC236}">
                <a16:creationId xmlns:a16="http://schemas.microsoft.com/office/drawing/2014/main" id="{CE241971-BC2B-421A-B8AC-08D0CB7F863B}"/>
              </a:ext>
            </a:extLst>
          </p:cNvPr>
          <p:cNvSpPr/>
          <p:nvPr/>
        </p:nvSpPr>
        <p:spPr>
          <a:xfrm>
            <a:off x="6076388" y="2746140"/>
            <a:ext cx="428625" cy="126066"/>
          </a:xfrm>
          <a:prstGeom prst="rightArrow">
            <a:avLst/>
          </a:prstGeom>
          <a:solidFill>
            <a:schemeClr val="tx1">
              <a:lumMod val="25000"/>
              <a:lumOff val="75000"/>
            </a:schemeClr>
          </a:solidFill>
          <a:ln>
            <a:solidFill>
              <a:schemeClr val="tx1">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4" name="Tableau 13">
            <a:extLst>
              <a:ext uri="{FF2B5EF4-FFF2-40B4-BE49-F238E27FC236}">
                <a16:creationId xmlns:a16="http://schemas.microsoft.com/office/drawing/2014/main" id="{04E96F34-67DE-8C35-7851-6206A5445B2D}"/>
              </a:ext>
            </a:extLst>
          </p:cNvPr>
          <p:cNvGraphicFramePr>
            <a:graphicFrameLocks noGrp="1"/>
          </p:cNvGraphicFramePr>
          <p:nvPr>
            <p:extLst>
              <p:ext uri="{D42A27DB-BD31-4B8C-83A1-F6EECF244321}">
                <p14:modId xmlns:p14="http://schemas.microsoft.com/office/powerpoint/2010/main" val="457146946"/>
              </p:ext>
            </p:extLst>
          </p:nvPr>
        </p:nvGraphicFramePr>
        <p:xfrm>
          <a:off x="6667724" y="1335898"/>
          <a:ext cx="1989833" cy="2983760"/>
        </p:xfrm>
        <a:graphic>
          <a:graphicData uri="http://schemas.openxmlformats.org/drawingml/2006/table">
            <a:tbl>
              <a:tblPr firstRow="1" bandRow="1">
                <a:tableStyleId>{5812F678-C8AB-45C2-8D6C-02D8FD19960A}</a:tableStyleId>
              </a:tblPr>
              <a:tblGrid>
                <a:gridCol w="1029540">
                  <a:extLst>
                    <a:ext uri="{9D8B030D-6E8A-4147-A177-3AD203B41FA5}">
                      <a16:colId xmlns:a16="http://schemas.microsoft.com/office/drawing/2014/main" val="4151062782"/>
                    </a:ext>
                  </a:extLst>
                </a:gridCol>
                <a:gridCol w="960293">
                  <a:extLst>
                    <a:ext uri="{9D8B030D-6E8A-4147-A177-3AD203B41FA5}">
                      <a16:colId xmlns:a16="http://schemas.microsoft.com/office/drawing/2014/main" val="533726831"/>
                    </a:ext>
                  </a:extLst>
                </a:gridCol>
              </a:tblGrid>
              <a:tr h="536870">
                <a:tc>
                  <a:txBody>
                    <a:bodyPr/>
                    <a:lstStyle/>
                    <a:p>
                      <a:pPr algn="ctr"/>
                      <a:r>
                        <a:rPr lang="fr-FR" sz="1200"/>
                        <a:t>Fractal dimension</a:t>
                      </a:r>
                      <a:endParaRPr lang="fr-FR" sz="1200" err="1"/>
                    </a:p>
                  </a:txBody>
                  <a:tcPr anchor="ctr">
                    <a:solidFill>
                      <a:schemeClr val="bg1">
                        <a:lumMod val="90000"/>
                      </a:schemeClr>
                    </a:solidFill>
                  </a:tcPr>
                </a:tc>
                <a:tc>
                  <a:txBody>
                    <a:bodyPr/>
                    <a:lstStyle/>
                    <a:p>
                      <a:pPr algn="ctr"/>
                      <a:r>
                        <a:rPr lang="fr-FR" sz="1200" b="0" i="0" u="none" strike="noStrike" cap="none">
                          <a:solidFill>
                            <a:srgbClr val="000000"/>
                          </a:solidFill>
                          <a:latin typeface="Arial"/>
                          <a:cs typeface="Arial"/>
                          <a:sym typeface="Arial"/>
                        </a:rPr>
                        <a:t>Vascular </a:t>
                      </a:r>
                      <a:r>
                        <a:rPr lang="fr-FR" sz="1200" b="0" i="0" u="none" strike="noStrike" cap="none">
                          <a:solidFill>
                            <a:srgbClr val="000000"/>
                          </a:solidFill>
                          <a:latin typeface="Arial"/>
                          <a:cs typeface="Arial"/>
                        </a:rPr>
                        <a:t>densitiy</a:t>
                      </a:r>
                      <a:endParaRPr lang="fr-FR" sz="1200" b="0" i="0" u="none" strike="noStrike" cap="none" err="1">
                        <a:solidFill>
                          <a:srgbClr val="000000"/>
                        </a:solidFill>
                        <a:latin typeface="Arial"/>
                        <a:cs typeface="Arial"/>
                        <a:sym typeface="Arial"/>
                      </a:endParaRPr>
                    </a:p>
                  </a:txBody>
                  <a:tcPr anchor="ctr">
                    <a:solidFill>
                      <a:schemeClr val="bg1">
                        <a:lumMod val="90000"/>
                      </a:schemeClr>
                    </a:solidFill>
                  </a:tcPr>
                </a:tc>
                <a:extLst>
                  <a:ext uri="{0D108BD9-81ED-4DB2-BD59-A6C34878D82A}">
                    <a16:rowId xmlns:a16="http://schemas.microsoft.com/office/drawing/2014/main" val="2964826537"/>
                  </a:ext>
                </a:extLst>
              </a:tr>
              <a:tr h="815630">
                <a:tc>
                  <a:txBody>
                    <a:bodyPr/>
                    <a:lstStyle/>
                    <a:p>
                      <a:pPr algn="ctr"/>
                      <a:r>
                        <a:rPr lang="fr-FR" sz="1200" b="0" i="0" u="none" strike="noStrike" cap="none">
                          <a:solidFill>
                            <a:srgbClr val="000000"/>
                          </a:solidFill>
                          <a:latin typeface="Arial"/>
                          <a:cs typeface="Arial"/>
                          <a:sym typeface="Arial"/>
                        </a:rPr>
                        <a:t>1.53</a:t>
                      </a:r>
                    </a:p>
                  </a:txBody>
                  <a:tcPr anchor="ctr"/>
                </a:tc>
                <a:tc>
                  <a:txBody>
                    <a:bodyPr/>
                    <a:lstStyle/>
                    <a:p>
                      <a:pPr algn="ctr"/>
                      <a:r>
                        <a:rPr lang="fr-FR" sz="1200" b="0" i="0" u="none" strike="noStrike" cap="none">
                          <a:solidFill>
                            <a:srgbClr val="000000"/>
                          </a:solidFill>
                          <a:latin typeface="Arial"/>
                          <a:cs typeface="Arial"/>
                          <a:sym typeface="Arial"/>
                        </a:rPr>
                        <a:t>0.08</a:t>
                      </a:r>
                    </a:p>
                  </a:txBody>
                  <a:tcPr anchor="ctr"/>
                </a:tc>
                <a:extLst>
                  <a:ext uri="{0D108BD9-81ED-4DB2-BD59-A6C34878D82A}">
                    <a16:rowId xmlns:a16="http://schemas.microsoft.com/office/drawing/2014/main" val="2738413322"/>
                  </a:ext>
                </a:extLst>
              </a:tr>
              <a:tr h="815630">
                <a:tc>
                  <a:txBody>
                    <a:bodyPr/>
                    <a:lstStyle/>
                    <a:p>
                      <a:pPr algn="ctr"/>
                      <a:r>
                        <a:rPr lang="fr-FR" sz="1200" b="0" i="0" u="none" strike="noStrike" cap="none">
                          <a:solidFill>
                            <a:srgbClr val="000000"/>
                          </a:solidFill>
                          <a:latin typeface="Arial"/>
                          <a:cs typeface="Arial"/>
                          <a:sym typeface="Arial"/>
                        </a:rPr>
                        <a:t>1.03</a:t>
                      </a:r>
                    </a:p>
                  </a:txBody>
                  <a:tcPr anchor="ctr"/>
                </a:tc>
                <a:tc>
                  <a:txBody>
                    <a:bodyPr/>
                    <a:lstStyle/>
                    <a:p>
                      <a:pPr algn="ctr"/>
                      <a:r>
                        <a:rPr lang="fr-FR" sz="1200" b="0" i="0" u="none" strike="noStrike" cap="none">
                          <a:solidFill>
                            <a:srgbClr val="000000"/>
                          </a:solidFill>
                          <a:latin typeface="Arial"/>
                          <a:cs typeface="Arial"/>
                          <a:sym typeface="Arial"/>
                        </a:rPr>
                        <a:t>0.03</a:t>
                      </a:r>
                    </a:p>
                  </a:txBody>
                  <a:tcPr anchor="ctr"/>
                </a:tc>
                <a:extLst>
                  <a:ext uri="{0D108BD9-81ED-4DB2-BD59-A6C34878D82A}">
                    <a16:rowId xmlns:a16="http://schemas.microsoft.com/office/drawing/2014/main" val="3274940050"/>
                  </a:ext>
                </a:extLst>
              </a:tr>
              <a:tr h="815630">
                <a:tc>
                  <a:txBody>
                    <a:bodyPr/>
                    <a:lstStyle/>
                    <a:p>
                      <a:pPr algn="ctr"/>
                      <a:r>
                        <a:rPr lang="fr-FR" sz="1200" b="0" i="0" u="none" strike="noStrike" cap="none">
                          <a:solidFill>
                            <a:srgbClr val="000000"/>
                          </a:solidFill>
                          <a:latin typeface="Arial"/>
                          <a:cs typeface="Arial"/>
                          <a:sym typeface="Arial"/>
                        </a:rPr>
                        <a:t>1.21</a:t>
                      </a:r>
                    </a:p>
                  </a:txBody>
                  <a:tcPr anchor="ctr"/>
                </a:tc>
                <a:tc>
                  <a:txBody>
                    <a:bodyPr/>
                    <a:lstStyle/>
                    <a:p>
                      <a:pPr algn="ctr"/>
                      <a:r>
                        <a:rPr lang="fr-FR" sz="1200" b="0" i="0" u="none" strike="noStrike" cap="none">
                          <a:solidFill>
                            <a:srgbClr val="000000"/>
                          </a:solidFill>
                          <a:latin typeface="Arial"/>
                          <a:cs typeface="Arial"/>
                          <a:sym typeface="Arial"/>
                        </a:rPr>
                        <a:t>0.5</a:t>
                      </a:r>
                    </a:p>
                  </a:txBody>
                  <a:tcPr anchor="ctr"/>
                </a:tc>
                <a:extLst>
                  <a:ext uri="{0D108BD9-81ED-4DB2-BD59-A6C34878D82A}">
                    <a16:rowId xmlns:a16="http://schemas.microsoft.com/office/drawing/2014/main" val="1733007445"/>
                  </a:ext>
                </a:extLst>
              </a:tr>
            </a:tbl>
          </a:graphicData>
        </a:graphic>
      </p:graphicFrame>
      <p:sp>
        <p:nvSpPr>
          <p:cNvPr id="4" name="TextBox 3">
            <a:extLst>
              <a:ext uri="{FF2B5EF4-FFF2-40B4-BE49-F238E27FC236}">
                <a16:creationId xmlns:a16="http://schemas.microsoft.com/office/drawing/2014/main" id="{0A5CAF99-2EAF-6205-ED7A-D45028781C1D}"/>
              </a:ext>
            </a:extLst>
          </p:cNvPr>
          <p:cNvSpPr txBox="1"/>
          <p:nvPr/>
        </p:nvSpPr>
        <p:spPr>
          <a:xfrm>
            <a:off x="8430775" y="4704350"/>
            <a:ext cx="569292" cy="261610"/>
          </a:xfrm>
          <a:prstGeom prst="rect">
            <a:avLst/>
          </a:prstGeom>
          <a:noFill/>
        </p:spPr>
        <p:txBody>
          <a:bodyPr wrap="square" rtlCol="0">
            <a:spAutoFit/>
          </a:bodyPr>
          <a:lstStyle/>
          <a:p>
            <a:r>
              <a:rPr lang="en-US" sz="1100"/>
              <a:t>23/33</a:t>
            </a:r>
          </a:p>
        </p:txBody>
      </p:sp>
    </p:spTree>
    <p:extLst>
      <p:ext uri="{BB962C8B-B14F-4D97-AF65-F5344CB8AC3E}">
        <p14:creationId xmlns:p14="http://schemas.microsoft.com/office/powerpoint/2010/main" val="3561084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0B105D-40FD-50B4-0DFF-9EA1E805EFAB}"/>
              </a:ext>
            </a:extLst>
          </p:cNvPr>
          <p:cNvSpPr>
            <a:spLocks noGrp="1"/>
          </p:cNvSpPr>
          <p:nvPr>
            <p:ph type="title"/>
          </p:nvPr>
        </p:nvSpPr>
        <p:spPr>
          <a:xfrm>
            <a:off x="527535" y="360981"/>
            <a:ext cx="8617614" cy="572700"/>
          </a:xfrm>
        </p:spPr>
        <p:txBody>
          <a:bodyPr/>
          <a:lstStyle/>
          <a:p>
            <a:pPr algn="ctr"/>
            <a:r>
              <a:rPr lang="en-US"/>
              <a:t>Measurements</a:t>
            </a:r>
            <a:endParaRPr lang="fr-FR" b="0">
              <a:solidFill>
                <a:srgbClr val="000000"/>
              </a:solidFill>
            </a:endParaRPr>
          </a:p>
        </p:txBody>
      </p:sp>
      <p:sp>
        <p:nvSpPr>
          <p:cNvPr id="3" name="Espace réservé du texte 2">
            <a:extLst>
              <a:ext uri="{FF2B5EF4-FFF2-40B4-BE49-F238E27FC236}">
                <a16:creationId xmlns:a16="http://schemas.microsoft.com/office/drawing/2014/main" id="{B281FA38-AF77-F5FA-9A9C-8304BE731294}"/>
              </a:ext>
            </a:extLst>
          </p:cNvPr>
          <p:cNvSpPr>
            <a:spLocks noGrp="1"/>
          </p:cNvSpPr>
          <p:nvPr>
            <p:ph type="body" idx="1"/>
          </p:nvPr>
        </p:nvSpPr>
        <p:spPr>
          <a:xfrm>
            <a:off x="527536" y="930000"/>
            <a:ext cx="3726248" cy="4098670"/>
          </a:xfrm>
        </p:spPr>
        <p:txBody>
          <a:bodyPr/>
          <a:lstStyle/>
          <a:p>
            <a:pPr marL="139700" indent="0" algn="ctr">
              <a:buNone/>
            </a:pPr>
            <a:r>
              <a:rPr lang="fr-FR" b="1"/>
              <a:t>Fractal </a:t>
            </a:r>
            <a:r>
              <a:rPr lang="fr-FR" b="1" err="1"/>
              <a:t>dimention</a:t>
            </a:r>
            <a:endParaRPr lang="fr-FR"/>
          </a:p>
          <a:p>
            <a:pPr marL="139700" indent="0" algn="ctr">
              <a:lnSpc>
                <a:spcPct val="114999"/>
              </a:lnSpc>
              <a:buNone/>
            </a:pPr>
            <a:endParaRPr lang="fr-FR" b="1"/>
          </a:p>
          <a:p>
            <a:pPr>
              <a:lnSpc>
                <a:spcPct val="114999"/>
              </a:lnSpc>
            </a:pPr>
            <a:r>
              <a:rPr lang="fr-FR"/>
              <a:t>Quantifies how the </a:t>
            </a:r>
            <a:r>
              <a:rPr lang="fr-FR" err="1"/>
              <a:t>complexity</a:t>
            </a:r>
            <a:r>
              <a:rPr lang="fr-FR"/>
              <a:t> of the </a:t>
            </a:r>
            <a:r>
              <a:rPr lang="fr-FR" err="1"/>
              <a:t>shape</a:t>
            </a:r>
            <a:r>
              <a:rPr lang="fr-FR"/>
              <a:t> </a:t>
            </a:r>
            <a:r>
              <a:rPr lang="fr-FR" err="1"/>
              <a:t>evolves</a:t>
            </a:r>
            <a:r>
              <a:rPr lang="fr-FR"/>
              <a:t> at </a:t>
            </a:r>
            <a:r>
              <a:rPr lang="fr-FR" err="1"/>
              <a:t>different</a:t>
            </a:r>
            <a:r>
              <a:rPr lang="fr-FR"/>
              <a:t> </a:t>
            </a:r>
            <a:r>
              <a:rPr lang="fr-FR" err="1"/>
              <a:t>scales</a:t>
            </a:r>
            <a:endParaRPr lang="fr-FR"/>
          </a:p>
          <a:p>
            <a:pPr>
              <a:lnSpc>
                <a:spcPct val="114999"/>
              </a:lnSpc>
            </a:pPr>
            <a:endParaRPr lang="fr-FR"/>
          </a:p>
          <a:p>
            <a:pPr>
              <a:lnSpc>
                <a:spcPct val="114999"/>
              </a:lnSpc>
            </a:pPr>
            <a:r>
              <a:rPr lang="fr-FR" err="1"/>
              <a:t>Biologically</a:t>
            </a:r>
            <a:r>
              <a:rPr lang="fr-FR"/>
              <a:t>, quantifies how </a:t>
            </a:r>
            <a:r>
              <a:rPr lang="fr-FR" err="1"/>
              <a:t>much</a:t>
            </a:r>
            <a:r>
              <a:rPr lang="fr-FR"/>
              <a:t> a </a:t>
            </a:r>
            <a:r>
              <a:rPr lang="fr-FR" err="1"/>
              <a:t>vessel</a:t>
            </a:r>
            <a:r>
              <a:rPr lang="fr-FR"/>
              <a:t> branches out</a:t>
            </a:r>
          </a:p>
          <a:p>
            <a:pPr>
              <a:lnSpc>
                <a:spcPct val="114999"/>
              </a:lnSpc>
            </a:pPr>
            <a:endParaRPr lang="fr-FR"/>
          </a:p>
          <a:p>
            <a:pPr>
              <a:lnSpc>
                <a:spcPct val="114999"/>
              </a:lnSpc>
            </a:pPr>
            <a:r>
              <a:rPr lang="fr-FR"/>
              <a:t>To do </a:t>
            </a:r>
            <a:r>
              <a:rPr lang="fr-FR" err="1"/>
              <a:t>this</a:t>
            </a:r>
            <a:r>
              <a:rPr lang="fr-FR"/>
              <a:t>, </a:t>
            </a:r>
            <a:r>
              <a:rPr lang="fr-FR" err="1"/>
              <a:t>we</a:t>
            </a:r>
            <a:r>
              <a:rPr lang="fr-FR"/>
              <a:t> </a:t>
            </a:r>
            <a:r>
              <a:rPr lang="fr-FR" err="1"/>
              <a:t>used</a:t>
            </a:r>
            <a:r>
              <a:rPr lang="fr-FR"/>
              <a:t> the box </a:t>
            </a:r>
            <a:r>
              <a:rPr lang="fr-FR" err="1"/>
              <a:t>counting</a:t>
            </a:r>
            <a:r>
              <a:rPr lang="fr-FR"/>
              <a:t> </a:t>
            </a:r>
            <a:r>
              <a:rPr lang="fr-FR" err="1"/>
              <a:t>method</a:t>
            </a:r>
            <a:r>
              <a:rPr lang="fr-FR"/>
              <a:t> on the </a:t>
            </a:r>
            <a:r>
              <a:rPr lang="fr-FR" err="1"/>
              <a:t>segmented</a:t>
            </a:r>
            <a:r>
              <a:rPr lang="fr-FR"/>
              <a:t> masks</a:t>
            </a:r>
          </a:p>
          <a:p>
            <a:pPr>
              <a:lnSpc>
                <a:spcPct val="114999"/>
              </a:lnSpc>
            </a:pPr>
            <a:endParaRPr lang="fr-FR"/>
          </a:p>
          <a:p>
            <a:pPr>
              <a:lnSpc>
                <a:spcPct val="114999"/>
              </a:lnSpc>
            </a:pPr>
            <a:endParaRPr lang="fr-FR"/>
          </a:p>
          <a:p>
            <a:pPr>
              <a:lnSpc>
                <a:spcPct val="114999"/>
              </a:lnSpc>
            </a:pPr>
            <a:endParaRPr lang="fr-FR"/>
          </a:p>
        </p:txBody>
      </p:sp>
      <p:pic>
        <p:nvPicPr>
          <p:cNvPr id="5" name="Image 4" descr="Box-Counting the Dimension of Coastlines - Wolfram Demonstrations Project">
            <a:extLst>
              <a:ext uri="{FF2B5EF4-FFF2-40B4-BE49-F238E27FC236}">
                <a16:creationId xmlns:a16="http://schemas.microsoft.com/office/drawing/2014/main" id="{759603AB-D1BE-79C5-254D-EE07B8518C79}"/>
              </a:ext>
            </a:extLst>
          </p:cNvPr>
          <p:cNvPicPr>
            <a:picLocks noChangeAspect="1"/>
          </p:cNvPicPr>
          <p:nvPr/>
        </p:nvPicPr>
        <p:blipFill>
          <a:blip r:embed="rId2"/>
          <a:stretch>
            <a:fillRect/>
          </a:stretch>
        </p:blipFill>
        <p:spPr>
          <a:xfrm>
            <a:off x="4662768" y="1120590"/>
            <a:ext cx="3945029" cy="3179664"/>
          </a:xfrm>
          <a:prstGeom prst="rect">
            <a:avLst/>
          </a:prstGeom>
        </p:spPr>
      </p:pic>
      <p:sp>
        <p:nvSpPr>
          <p:cNvPr id="6" name="ZoneTexte 5">
            <a:extLst>
              <a:ext uri="{FF2B5EF4-FFF2-40B4-BE49-F238E27FC236}">
                <a16:creationId xmlns:a16="http://schemas.microsoft.com/office/drawing/2014/main" id="{C17F9F04-ECAB-A022-1E4A-3795D4A205A9}"/>
              </a:ext>
            </a:extLst>
          </p:cNvPr>
          <p:cNvSpPr txBox="1"/>
          <p:nvPr/>
        </p:nvSpPr>
        <p:spPr>
          <a:xfrm>
            <a:off x="5254857" y="4307261"/>
            <a:ext cx="388914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200">
                <a:solidFill>
                  <a:schemeClr val="dk1"/>
                </a:solidFill>
                <a:latin typeface="Albert Sans"/>
                <a:sym typeface="Albert Sans"/>
              </a:rPr>
              <a:t>Erik Mahieu,</a:t>
            </a:r>
            <a:r>
              <a:rPr lang="fr-FR" sz="1200">
                <a:solidFill>
                  <a:schemeClr val="bg1">
                    <a:lumMod val="50000"/>
                  </a:schemeClr>
                </a:solidFill>
                <a:latin typeface="Albert Sans"/>
                <a:sym typeface="Albert Sans"/>
              </a:rPr>
              <a:t> </a:t>
            </a:r>
            <a:r>
              <a:rPr lang="fr-FR" sz="1200">
                <a:solidFill>
                  <a:schemeClr val="bg1">
                    <a:lumMod val="50000"/>
                  </a:schemeClr>
                </a:solidFill>
                <a:latin typeface="Albert Sans"/>
                <a:sym typeface="Albert Sans"/>
                <a:hlinkClick r:id="rId3">
                  <a:extLst>
                    <a:ext uri="{A12FA001-AC4F-418D-AE19-62706E023703}">
                      <ahyp:hlinkClr xmlns:ahyp="http://schemas.microsoft.com/office/drawing/2018/hyperlinkcolor" val="tx"/>
                    </a:ext>
                  </a:extLst>
                </a:hlinkClick>
              </a:rPr>
              <a:t>Wolfram demonstrations project</a:t>
            </a:r>
            <a:endParaRPr lang="fr-FR" sz="1200">
              <a:solidFill>
                <a:schemeClr val="bg1">
                  <a:lumMod val="50000"/>
                </a:schemeClr>
              </a:solidFill>
              <a:latin typeface="Albert Sans"/>
            </a:endParaRPr>
          </a:p>
        </p:txBody>
      </p:sp>
      <p:sp>
        <p:nvSpPr>
          <p:cNvPr id="4" name="TextBox 3">
            <a:extLst>
              <a:ext uri="{FF2B5EF4-FFF2-40B4-BE49-F238E27FC236}">
                <a16:creationId xmlns:a16="http://schemas.microsoft.com/office/drawing/2014/main" id="{25B390F2-02C3-FC7A-4CDA-BD73310C2EAC}"/>
              </a:ext>
            </a:extLst>
          </p:cNvPr>
          <p:cNvSpPr txBox="1"/>
          <p:nvPr/>
        </p:nvSpPr>
        <p:spPr>
          <a:xfrm>
            <a:off x="8430774" y="4704350"/>
            <a:ext cx="560825" cy="261610"/>
          </a:xfrm>
          <a:prstGeom prst="rect">
            <a:avLst/>
          </a:prstGeom>
          <a:noFill/>
        </p:spPr>
        <p:txBody>
          <a:bodyPr wrap="square" rtlCol="0">
            <a:spAutoFit/>
          </a:bodyPr>
          <a:lstStyle/>
          <a:p>
            <a:r>
              <a:rPr lang="en-US" sz="1100"/>
              <a:t>24/33</a:t>
            </a:r>
          </a:p>
        </p:txBody>
      </p:sp>
    </p:spTree>
    <p:extLst>
      <p:ext uri="{BB962C8B-B14F-4D97-AF65-F5344CB8AC3E}">
        <p14:creationId xmlns:p14="http://schemas.microsoft.com/office/powerpoint/2010/main" val="1864485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41D42-A3AF-D934-8E3C-7E58DB9221A5}"/>
              </a:ext>
            </a:extLst>
          </p:cNvPr>
          <p:cNvSpPr>
            <a:spLocks noGrp="1"/>
          </p:cNvSpPr>
          <p:nvPr>
            <p:ph type="title"/>
          </p:nvPr>
        </p:nvSpPr>
        <p:spPr>
          <a:xfrm>
            <a:off x="1216617" y="445025"/>
            <a:ext cx="7214158" cy="572700"/>
          </a:xfrm>
        </p:spPr>
        <p:txBody>
          <a:bodyPr/>
          <a:lstStyle/>
          <a:p>
            <a:r>
              <a:rPr lang="en-US"/>
              <a:t>Measurements – Fractal dimension</a:t>
            </a:r>
          </a:p>
        </p:txBody>
      </p:sp>
      <p:pic>
        <p:nvPicPr>
          <p:cNvPr id="6" name="Picture 5">
            <a:extLst>
              <a:ext uri="{FF2B5EF4-FFF2-40B4-BE49-F238E27FC236}">
                <a16:creationId xmlns:a16="http://schemas.microsoft.com/office/drawing/2014/main" id="{506CDEA0-F1C1-270C-BE51-837BD0F5358B}"/>
              </a:ext>
            </a:extLst>
          </p:cNvPr>
          <p:cNvPicPr>
            <a:picLocks noChangeAspect="1"/>
          </p:cNvPicPr>
          <p:nvPr/>
        </p:nvPicPr>
        <p:blipFill>
          <a:blip r:embed="rId2"/>
          <a:stretch>
            <a:fillRect/>
          </a:stretch>
        </p:blipFill>
        <p:spPr>
          <a:xfrm>
            <a:off x="5289334" y="1741870"/>
            <a:ext cx="3317053" cy="2340459"/>
          </a:xfrm>
          <a:prstGeom prst="rect">
            <a:avLst/>
          </a:prstGeom>
        </p:spPr>
      </p:pic>
      <p:pic>
        <p:nvPicPr>
          <p:cNvPr id="5" name="Picture 4" descr="X-ray of a human body&#10;&#10;Description automatically generated">
            <a:extLst>
              <a:ext uri="{FF2B5EF4-FFF2-40B4-BE49-F238E27FC236}">
                <a16:creationId xmlns:a16="http://schemas.microsoft.com/office/drawing/2014/main" id="{81D93EE2-2067-8DCA-20DE-7AA09303125B}"/>
              </a:ext>
            </a:extLst>
          </p:cNvPr>
          <p:cNvPicPr>
            <a:picLocks noChangeAspect="1"/>
          </p:cNvPicPr>
          <p:nvPr/>
        </p:nvPicPr>
        <p:blipFill>
          <a:blip r:embed="rId3"/>
          <a:stretch>
            <a:fillRect/>
          </a:stretch>
        </p:blipFill>
        <p:spPr>
          <a:xfrm>
            <a:off x="1746175" y="1215750"/>
            <a:ext cx="2612449" cy="3392700"/>
          </a:xfrm>
          <a:prstGeom prst="rect">
            <a:avLst/>
          </a:prstGeom>
        </p:spPr>
      </p:pic>
      <p:sp>
        <p:nvSpPr>
          <p:cNvPr id="7" name="TextBox 6">
            <a:extLst>
              <a:ext uri="{FF2B5EF4-FFF2-40B4-BE49-F238E27FC236}">
                <a16:creationId xmlns:a16="http://schemas.microsoft.com/office/drawing/2014/main" id="{5D93819E-C67C-80EC-AEA4-367B7D696DF8}"/>
              </a:ext>
            </a:extLst>
          </p:cNvPr>
          <p:cNvSpPr txBox="1"/>
          <p:nvPr/>
        </p:nvSpPr>
        <p:spPr>
          <a:xfrm>
            <a:off x="8430774" y="4704350"/>
            <a:ext cx="586225" cy="261610"/>
          </a:xfrm>
          <a:prstGeom prst="rect">
            <a:avLst/>
          </a:prstGeom>
          <a:noFill/>
        </p:spPr>
        <p:txBody>
          <a:bodyPr wrap="square" rtlCol="0">
            <a:spAutoFit/>
          </a:bodyPr>
          <a:lstStyle/>
          <a:p>
            <a:r>
              <a:rPr lang="en-US" sz="1100"/>
              <a:t>25/33</a:t>
            </a:r>
          </a:p>
        </p:txBody>
      </p:sp>
    </p:spTree>
    <p:extLst>
      <p:ext uri="{BB962C8B-B14F-4D97-AF65-F5344CB8AC3E}">
        <p14:creationId xmlns:p14="http://schemas.microsoft.com/office/powerpoint/2010/main" val="2248205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0B105D-40FD-50B4-0DFF-9EA1E805EFAB}"/>
              </a:ext>
            </a:extLst>
          </p:cNvPr>
          <p:cNvSpPr>
            <a:spLocks noGrp="1"/>
          </p:cNvSpPr>
          <p:nvPr>
            <p:ph type="title"/>
          </p:nvPr>
        </p:nvSpPr>
        <p:spPr>
          <a:xfrm>
            <a:off x="527535" y="360981"/>
            <a:ext cx="8617614" cy="572700"/>
          </a:xfrm>
        </p:spPr>
        <p:txBody>
          <a:bodyPr/>
          <a:lstStyle/>
          <a:p>
            <a:pPr algn="ctr"/>
            <a:r>
              <a:rPr lang="en-US"/>
              <a:t>Measurements</a:t>
            </a:r>
            <a:endParaRPr lang="fr-FR" b="0">
              <a:solidFill>
                <a:srgbClr val="000000"/>
              </a:solidFill>
            </a:endParaRPr>
          </a:p>
        </p:txBody>
      </p:sp>
      <p:sp>
        <p:nvSpPr>
          <p:cNvPr id="3" name="Espace réservé du texte 2">
            <a:extLst>
              <a:ext uri="{FF2B5EF4-FFF2-40B4-BE49-F238E27FC236}">
                <a16:creationId xmlns:a16="http://schemas.microsoft.com/office/drawing/2014/main" id="{B281FA38-AF77-F5FA-9A9C-8304BE731294}"/>
              </a:ext>
            </a:extLst>
          </p:cNvPr>
          <p:cNvSpPr>
            <a:spLocks noGrp="1"/>
          </p:cNvSpPr>
          <p:nvPr>
            <p:ph type="body" idx="1"/>
          </p:nvPr>
        </p:nvSpPr>
        <p:spPr>
          <a:xfrm>
            <a:off x="695624" y="1039257"/>
            <a:ext cx="3726248" cy="4098670"/>
          </a:xfrm>
        </p:spPr>
        <p:txBody>
          <a:bodyPr/>
          <a:lstStyle/>
          <a:p>
            <a:pPr marL="139700" indent="0" algn="ctr">
              <a:buNone/>
            </a:pPr>
            <a:r>
              <a:rPr lang="fr-FR" b="1" err="1"/>
              <a:t>Vascular</a:t>
            </a:r>
            <a:r>
              <a:rPr lang="fr-FR" b="1"/>
              <a:t> </a:t>
            </a:r>
            <a:r>
              <a:rPr lang="fr-FR" b="1" err="1"/>
              <a:t>density</a:t>
            </a:r>
            <a:endParaRPr lang="fr-FR" b="1"/>
          </a:p>
          <a:p>
            <a:pPr marL="139700" indent="0" algn="ctr">
              <a:lnSpc>
                <a:spcPct val="114999"/>
              </a:lnSpc>
              <a:buNone/>
            </a:pPr>
            <a:endParaRPr lang="fr-FR" b="1"/>
          </a:p>
          <a:p>
            <a:pPr>
              <a:lnSpc>
                <a:spcPct val="114999"/>
              </a:lnSpc>
            </a:pPr>
            <a:r>
              <a:rPr lang="fr-FR"/>
              <a:t>The fraction of </a:t>
            </a:r>
            <a:r>
              <a:rPr lang="fr-FR" err="1"/>
              <a:t>blood</a:t>
            </a:r>
            <a:r>
              <a:rPr lang="fr-FR"/>
              <a:t> </a:t>
            </a:r>
            <a:r>
              <a:rPr lang="fr-FR" err="1"/>
              <a:t>vessels</a:t>
            </a:r>
            <a:r>
              <a:rPr lang="fr-FR"/>
              <a:t> in a </a:t>
            </a:r>
            <a:r>
              <a:rPr lang="fr-FR" err="1"/>
              <a:t>given</a:t>
            </a:r>
            <a:r>
              <a:rPr lang="fr-FR"/>
              <a:t> area</a:t>
            </a:r>
          </a:p>
          <a:p>
            <a:pPr>
              <a:lnSpc>
                <a:spcPct val="114999"/>
              </a:lnSpc>
            </a:pPr>
            <a:endParaRPr lang="fr-FR"/>
          </a:p>
          <a:p>
            <a:pPr>
              <a:lnSpc>
                <a:spcPct val="114999"/>
              </a:lnSpc>
            </a:pPr>
            <a:endParaRPr lang="fr-FR"/>
          </a:p>
          <a:p>
            <a:pPr>
              <a:lnSpc>
                <a:spcPct val="114999"/>
              </a:lnSpc>
            </a:pPr>
            <a:r>
              <a:rPr lang="fr-FR" err="1"/>
              <a:t>Biologically</a:t>
            </a:r>
            <a:r>
              <a:rPr lang="fr-FR"/>
              <a:t>, </a:t>
            </a:r>
            <a:r>
              <a:rPr lang="fr-FR" err="1"/>
              <a:t>it</a:t>
            </a:r>
            <a:r>
              <a:rPr lang="fr-FR"/>
              <a:t> quantifies how </a:t>
            </a:r>
            <a:r>
              <a:rPr lang="fr-FR" err="1"/>
              <a:t>much</a:t>
            </a:r>
            <a:r>
              <a:rPr lang="fr-FR"/>
              <a:t> </a:t>
            </a:r>
            <a:r>
              <a:rPr lang="fr-FR" err="1"/>
              <a:t>vessels</a:t>
            </a:r>
            <a:r>
              <a:rPr lang="fr-FR"/>
              <a:t> are in the image</a:t>
            </a:r>
          </a:p>
          <a:p>
            <a:pPr>
              <a:lnSpc>
                <a:spcPct val="114999"/>
              </a:lnSpc>
            </a:pPr>
            <a:endParaRPr lang="fr-FR"/>
          </a:p>
          <a:p>
            <a:pPr>
              <a:lnSpc>
                <a:spcPct val="114999"/>
              </a:lnSpc>
            </a:pPr>
            <a:endParaRPr lang="fr-FR"/>
          </a:p>
          <a:p>
            <a:pPr>
              <a:lnSpc>
                <a:spcPct val="114999"/>
              </a:lnSpc>
            </a:pPr>
            <a:r>
              <a:rPr lang="fr-FR"/>
              <a:t>To do </a:t>
            </a:r>
            <a:r>
              <a:rPr lang="fr-FR" err="1"/>
              <a:t>this</a:t>
            </a:r>
            <a:r>
              <a:rPr lang="fr-FR"/>
              <a:t>, </a:t>
            </a:r>
            <a:r>
              <a:rPr lang="fr-FR" err="1"/>
              <a:t>we</a:t>
            </a:r>
            <a:r>
              <a:rPr lang="fr-FR"/>
              <a:t> </a:t>
            </a:r>
            <a:r>
              <a:rPr lang="fr-FR" err="1"/>
              <a:t>divided</a:t>
            </a:r>
            <a:r>
              <a:rPr lang="fr-FR"/>
              <a:t> the </a:t>
            </a:r>
            <a:r>
              <a:rPr lang="fr-FR" err="1"/>
              <a:t>number</a:t>
            </a:r>
            <a:r>
              <a:rPr lang="fr-FR"/>
              <a:t> of white pixels in the </a:t>
            </a:r>
            <a:r>
              <a:rPr lang="fr-FR" err="1"/>
              <a:t>mask</a:t>
            </a:r>
            <a:r>
              <a:rPr lang="fr-FR"/>
              <a:t> by the total </a:t>
            </a:r>
            <a:r>
              <a:rPr lang="fr-FR" err="1"/>
              <a:t>number</a:t>
            </a:r>
            <a:r>
              <a:rPr lang="fr-FR"/>
              <a:t> of pixels</a:t>
            </a:r>
          </a:p>
          <a:p>
            <a:pPr>
              <a:lnSpc>
                <a:spcPct val="114999"/>
              </a:lnSpc>
            </a:pPr>
            <a:endParaRPr lang="fr-FR"/>
          </a:p>
          <a:p>
            <a:pPr>
              <a:lnSpc>
                <a:spcPct val="114999"/>
              </a:lnSpc>
            </a:pPr>
            <a:endParaRPr lang="fr-FR"/>
          </a:p>
          <a:p>
            <a:pPr>
              <a:lnSpc>
                <a:spcPct val="114999"/>
              </a:lnSpc>
            </a:pPr>
            <a:endParaRPr lang="fr-FR"/>
          </a:p>
          <a:p>
            <a:pPr marL="139700" indent="0">
              <a:lnSpc>
                <a:spcPct val="114999"/>
              </a:lnSpc>
              <a:buNone/>
            </a:pPr>
            <a:endParaRPr lang="fr-FR"/>
          </a:p>
          <a:p>
            <a:pPr>
              <a:lnSpc>
                <a:spcPct val="114999"/>
              </a:lnSpc>
            </a:pPr>
            <a:endParaRPr lang="fr-FR"/>
          </a:p>
          <a:p>
            <a:pPr>
              <a:lnSpc>
                <a:spcPct val="114999"/>
              </a:lnSpc>
            </a:pPr>
            <a:endParaRPr lang="fr-FR"/>
          </a:p>
          <a:p>
            <a:pPr>
              <a:lnSpc>
                <a:spcPct val="114999"/>
              </a:lnSpc>
            </a:pPr>
            <a:endParaRPr lang="fr-FR"/>
          </a:p>
        </p:txBody>
      </p:sp>
      <p:grpSp>
        <p:nvGrpSpPr>
          <p:cNvPr id="12" name="Groupe 11">
            <a:extLst>
              <a:ext uri="{FF2B5EF4-FFF2-40B4-BE49-F238E27FC236}">
                <a16:creationId xmlns:a16="http://schemas.microsoft.com/office/drawing/2014/main" id="{415BF853-56E2-A25A-1B6A-0F97D4B9DB5A}"/>
              </a:ext>
            </a:extLst>
          </p:cNvPr>
          <p:cNvGrpSpPr/>
          <p:nvPr/>
        </p:nvGrpSpPr>
        <p:grpSpPr>
          <a:xfrm>
            <a:off x="5450261" y="1884688"/>
            <a:ext cx="2584354" cy="2403662"/>
            <a:chOff x="5593136" y="1187122"/>
            <a:chExt cx="2584354" cy="2403662"/>
          </a:xfrm>
        </p:grpSpPr>
        <p:sp>
          <p:nvSpPr>
            <p:cNvPr id="7" name="Rectangle 6">
              <a:extLst>
                <a:ext uri="{FF2B5EF4-FFF2-40B4-BE49-F238E27FC236}">
                  <a16:creationId xmlns:a16="http://schemas.microsoft.com/office/drawing/2014/main" id="{5D879362-7152-8BCA-8948-A5FC1E8F4013}"/>
                </a:ext>
              </a:extLst>
            </p:cNvPr>
            <p:cNvSpPr/>
            <p:nvPr/>
          </p:nvSpPr>
          <p:spPr>
            <a:xfrm>
              <a:off x="7076513" y="2582255"/>
              <a:ext cx="1100977" cy="1008529"/>
            </a:xfrm>
            <a:prstGeom prst="rect">
              <a:avLst/>
            </a:prstGeom>
            <a:solidFill>
              <a:schemeClr val="bg1">
                <a:lumMod val="10000"/>
              </a:schemeClr>
            </a:solidFill>
            <a:ln>
              <a:solidFill>
                <a:schemeClr val="bg1">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7A2A603E-E7B5-1E76-1749-283CF9FD8660}"/>
                </a:ext>
              </a:extLst>
            </p:cNvPr>
            <p:cNvSpPr/>
            <p:nvPr/>
          </p:nvSpPr>
          <p:spPr>
            <a:xfrm>
              <a:off x="5597337" y="2573850"/>
              <a:ext cx="1100977" cy="1008529"/>
            </a:xfrm>
            <a:prstGeom prst="rect">
              <a:avLst/>
            </a:prstGeom>
            <a:solidFill>
              <a:schemeClr val="accent3"/>
            </a:solidFill>
            <a:ln>
              <a:solidFill>
                <a:schemeClr val="bg1">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01A57C99-B94A-5D2A-C61E-C55DD55BCA97}"/>
                </a:ext>
              </a:extLst>
            </p:cNvPr>
            <p:cNvSpPr/>
            <p:nvPr/>
          </p:nvSpPr>
          <p:spPr>
            <a:xfrm>
              <a:off x="6328520" y="1187122"/>
              <a:ext cx="1100977" cy="1008529"/>
            </a:xfrm>
            <a:prstGeom prst="rect">
              <a:avLst/>
            </a:prstGeom>
            <a:solidFill>
              <a:schemeClr val="accent3"/>
            </a:solidFill>
            <a:ln>
              <a:solidFill>
                <a:schemeClr val="bg1">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avec flèche 9">
              <a:extLst>
                <a:ext uri="{FF2B5EF4-FFF2-40B4-BE49-F238E27FC236}">
                  <a16:creationId xmlns:a16="http://schemas.microsoft.com/office/drawing/2014/main" id="{A9C1AA92-B5CE-AFD5-5490-5D9D828DAB6C}"/>
                </a:ext>
              </a:extLst>
            </p:cNvPr>
            <p:cNvCxnSpPr/>
            <p:nvPr/>
          </p:nvCxnSpPr>
          <p:spPr>
            <a:xfrm>
              <a:off x="5593136" y="2412066"/>
              <a:ext cx="2580154" cy="8404"/>
            </a:xfrm>
            <a:prstGeom prst="straightConnector1">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DE06C839-73F8-0E46-3F37-2CEA5B4C2662}"/>
                </a:ext>
              </a:extLst>
            </p:cNvPr>
            <p:cNvSpPr txBox="1"/>
            <p:nvPr/>
          </p:nvSpPr>
          <p:spPr>
            <a:xfrm>
              <a:off x="6694114" y="2853297"/>
              <a:ext cx="38660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FR" sz="2400"/>
                <a:t>+</a:t>
              </a:r>
            </a:p>
          </p:txBody>
        </p:sp>
      </p:grpSp>
      <p:sp>
        <p:nvSpPr>
          <p:cNvPr id="14" name="Rectangle 13">
            <a:extLst>
              <a:ext uri="{FF2B5EF4-FFF2-40B4-BE49-F238E27FC236}">
                <a16:creationId xmlns:a16="http://schemas.microsoft.com/office/drawing/2014/main" id="{8F945E16-966A-C5AD-9271-DBF4709A87EE}"/>
              </a:ext>
            </a:extLst>
          </p:cNvPr>
          <p:cNvSpPr/>
          <p:nvPr/>
        </p:nvSpPr>
        <p:spPr>
          <a:xfrm>
            <a:off x="5038444" y="1701892"/>
            <a:ext cx="3395383" cy="2807073"/>
          </a:xfrm>
          <a:prstGeom prst="rect">
            <a:avLst/>
          </a:prstGeom>
          <a:noFill/>
          <a:ln>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6" name="Groupe 15">
            <a:extLst>
              <a:ext uri="{FF2B5EF4-FFF2-40B4-BE49-F238E27FC236}">
                <a16:creationId xmlns:a16="http://schemas.microsoft.com/office/drawing/2014/main" id="{DE54E334-1CF3-7E19-EBB7-4B61E8C282D0}"/>
              </a:ext>
            </a:extLst>
          </p:cNvPr>
          <p:cNvGrpSpPr/>
          <p:nvPr/>
        </p:nvGrpSpPr>
        <p:grpSpPr>
          <a:xfrm>
            <a:off x="5210733" y="1111481"/>
            <a:ext cx="3069713" cy="517888"/>
            <a:chOff x="5210733" y="1061055"/>
            <a:chExt cx="3069713" cy="517888"/>
          </a:xfrm>
        </p:grpSpPr>
        <p:sp>
          <p:nvSpPr>
            <p:cNvPr id="13" name="ZoneTexte 12">
              <a:extLst>
                <a:ext uri="{FF2B5EF4-FFF2-40B4-BE49-F238E27FC236}">
                  <a16:creationId xmlns:a16="http://schemas.microsoft.com/office/drawing/2014/main" id="{BB382220-D598-24B2-2781-6702C8A89848}"/>
                </a:ext>
              </a:extLst>
            </p:cNvPr>
            <p:cNvSpPr txBox="1"/>
            <p:nvPr/>
          </p:nvSpPr>
          <p:spPr>
            <a:xfrm>
              <a:off x="5210733" y="1061055"/>
              <a:ext cx="306971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solidFill>
                    <a:schemeClr val="bg1">
                      <a:lumMod val="50000"/>
                    </a:schemeClr>
                  </a:solidFill>
                  <a:latin typeface="Albert Sans"/>
                </a:rPr>
                <a:t>Calculation of the </a:t>
              </a:r>
              <a:r>
                <a:rPr lang="fr-FR" err="1">
                  <a:solidFill>
                    <a:schemeClr val="bg1">
                      <a:lumMod val="50000"/>
                    </a:schemeClr>
                  </a:solidFill>
                  <a:latin typeface="Albert Sans"/>
                </a:rPr>
                <a:t>va</a:t>
              </a:r>
              <a:r>
                <a:rPr lang="fr-FR" err="1">
                  <a:solidFill>
                    <a:schemeClr val="bg1">
                      <a:lumMod val="50000"/>
                    </a:schemeClr>
                  </a:solidFill>
                  <a:latin typeface="Albert Sans"/>
                  <a:sym typeface="Albert Sans"/>
                </a:rPr>
                <a:t>scular</a:t>
              </a:r>
              <a:r>
                <a:rPr lang="fr-FR">
                  <a:solidFill>
                    <a:schemeClr val="bg1">
                      <a:lumMod val="50000"/>
                    </a:schemeClr>
                  </a:solidFill>
                  <a:latin typeface="Albert Sans"/>
                  <a:sym typeface="Albert Sans"/>
                </a:rPr>
                <a:t> </a:t>
              </a:r>
              <a:r>
                <a:rPr lang="fr-FR" err="1">
                  <a:solidFill>
                    <a:schemeClr val="bg1">
                      <a:lumMod val="50000"/>
                    </a:schemeClr>
                  </a:solidFill>
                  <a:latin typeface="Albert Sans"/>
                  <a:sym typeface="Albert Sans"/>
                </a:rPr>
                <a:t>density</a:t>
              </a:r>
              <a:r>
                <a:rPr lang="fr-FR">
                  <a:solidFill>
                    <a:schemeClr val="bg1">
                      <a:lumMod val="50000"/>
                    </a:schemeClr>
                  </a:solidFill>
                  <a:latin typeface="Albert Sans"/>
                  <a:sym typeface="Albert Sans"/>
                </a:rPr>
                <a:t>   </a:t>
              </a:r>
              <a:endParaRPr lang="fr-FR">
                <a:solidFill>
                  <a:schemeClr val="bg1">
                    <a:lumMod val="50000"/>
                  </a:schemeClr>
                </a:solidFill>
                <a:latin typeface="Albert Sans"/>
              </a:endParaRPr>
            </a:p>
          </p:txBody>
        </p:sp>
        <p:sp>
          <p:nvSpPr>
            <p:cNvPr id="15" name="ZoneTexte 14">
              <a:extLst>
                <a:ext uri="{FF2B5EF4-FFF2-40B4-BE49-F238E27FC236}">
                  <a16:creationId xmlns:a16="http://schemas.microsoft.com/office/drawing/2014/main" id="{FC48D739-A9B0-FFD6-1BAD-CDB2E0C17034}"/>
                </a:ext>
              </a:extLst>
            </p:cNvPr>
            <p:cNvSpPr txBox="1"/>
            <p:nvPr/>
          </p:nvSpPr>
          <p:spPr>
            <a:xfrm>
              <a:off x="5796942" y="1271166"/>
              <a:ext cx="224818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solidFill>
                    <a:schemeClr val="bg1">
                      <a:lumMod val="50000"/>
                    </a:schemeClr>
                  </a:solidFill>
                </a:rPr>
                <a:t>on </a:t>
              </a:r>
              <a:r>
                <a:rPr lang="fr-FR" err="1">
                  <a:solidFill>
                    <a:schemeClr val="bg1">
                      <a:lumMod val="50000"/>
                    </a:schemeClr>
                  </a:solidFill>
                </a:rPr>
                <a:t>segmented</a:t>
              </a:r>
              <a:r>
                <a:rPr lang="fr-FR">
                  <a:solidFill>
                    <a:schemeClr val="bg1">
                      <a:lumMod val="50000"/>
                    </a:schemeClr>
                  </a:solidFill>
                </a:rPr>
                <a:t> images</a:t>
              </a:r>
              <a:endParaRPr lang="fr-FR"/>
            </a:p>
          </p:txBody>
        </p:sp>
      </p:grpSp>
      <p:sp>
        <p:nvSpPr>
          <p:cNvPr id="17" name="TextBox 16">
            <a:extLst>
              <a:ext uri="{FF2B5EF4-FFF2-40B4-BE49-F238E27FC236}">
                <a16:creationId xmlns:a16="http://schemas.microsoft.com/office/drawing/2014/main" id="{BA2D67BE-BD83-0729-074C-C42F704EF364}"/>
              </a:ext>
            </a:extLst>
          </p:cNvPr>
          <p:cNvSpPr txBox="1"/>
          <p:nvPr/>
        </p:nvSpPr>
        <p:spPr>
          <a:xfrm>
            <a:off x="8430775" y="4704350"/>
            <a:ext cx="577758" cy="261610"/>
          </a:xfrm>
          <a:prstGeom prst="rect">
            <a:avLst/>
          </a:prstGeom>
          <a:noFill/>
        </p:spPr>
        <p:txBody>
          <a:bodyPr wrap="square" rtlCol="0">
            <a:spAutoFit/>
          </a:bodyPr>
          <a:lstStyle/>
          <a:p>
            <a:r>
              <a:rPr lang="en-US" sz="1100"/>
              <a:t>26/33</a:t>
            </a:r>
          </a:p>
        </p:txBody>
      </p:sp>
    </p:spTree>
    <p:extLst>
      <p:ext uri="{BB962C8B-B14F-4D97-AF65-F5344CB8AC3E}">
        <p14:creationId xmlns:p14="http://schemas.microsoft.com/office/powerpoint/2010/main" val="245074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41D42-A3AF-D934-8E3C-7E58DB9221A5}"/>
              </a:ext>
            </a:extLst>
          </p:cNvPr>
          <p:cNvSpPr>
            <a:spLocks noGrp="1"/>
          </p:cNvSpPr>
          <p:nvPr>
            <p:ph type="title"/>
          </p:nvPr>
        </p:nvSpPr>
        <p:spPr>
          <a:xfrm>
            <a:off x="1216617" y="445025"/>
            <a:ext cx="7214158" cy="572700"/>
          </a:xfrm>
        </p:spPr>
        <p:txBody>
          <a:bodyPr/>
          <a:lstStyle/>
          <a:p>
            <a:r>
              <a:rPr lang="en-US"/>
              <a:t>Measurements – Vascular density</a:t>
            </a:r>
          </a:p>
        </p:txBody>
      </p:sp>
      <p:pic>
        <p:nvPicPr>
          <p:cNvPr id="5" name="Picture 4" descr="X-ray of a human body&#10;&#10;Description automatically generated">
            <a:extLst>
              <a:ext uri="{FF2B5EF4-FFF2-40B4-BE49-F238E27FC236}">
                <a16:creationId xmlns:a16="http://schemas.microsoft.com/office/drawing/2014/main" id="{81D93EE2-2067-8DCA-20DE-7AA09303125B}"/>
              </a:ext>
            </a:extLst>
          </p:cNvPr>
          <p:cNvPicPr>
            <a:picLocks noChangeAspect="1"/>
          </p:cNvPicPr>
          <p:nvPr/>
        </p:nvPicPr>
        <p:blipFill>
          <a:blip r:embed="rId2"/>
          <a:stretch>
            <a:fillRect/>
          </a:stretch>
        </p:blipFill>
        <p:spPr>
          <a:xfrm>
            <a:off x="1746175" y="1215750"/>
            <a:ext cx="2612449" cy="3392700"/>
          </a:xfrm>
          <a:prstGeom prst="rect">
            <a:avLst/>
          </a:prstGeom>
        </p:spPr>
      </p:pic>
      <p:pic>
        <p:nvPicPr>
          <p:cNvPr id="3" name="Picture 2">
            <a:extLst>
              <a:ext uri="{FF2B5EF4-FFF2-40B4-BE49-F238E27FC236}">
                <a16:creationId xmlns:a16="http://schemas.microsoft.com/office/drawing/2014/main" id="{D707A604-688C-838E-2F81-37F1B4221A91}"/>
              </a:ext>
            </a:extLst>
          </p:cNvPr>
          <p:cNvPicPr>
            <a:picLocks noChangeAspect="1"/>
          </p:cNvPicPr>
          <p:nvPr/>
        </p:nvPicPr>
        <p:blipFill>
          <a:blip r:embed="rId3"/>
          <a:stretch>
            <a:fillRect/>
          </a:stretch>
        </p:blipFill>
        <p:spPr>
          <a:xfrm>
            <a:off x="5442918" y="1792071"/>
            <a:ext cx="3158641" cy="2240057"/>
          </a:xfrm>
          <a:prstGeom prst="rect">
            <a:avLst/>
          </a:prstGeom>
        </p:spPr>
      </p:pic>
      <p:sp>
        <p:nvSpPr>
          <p:cNvPr id="4" name="TextBox 3">
            <a:extLst>
              <a:ext uri="{FF2B5EF4-FFF2-40B4-BE49-F238E27FC236}">
                <a16:creationId xmlns:a16="http://schemas.microsoft.com/office/drawing/2014/main" id="{C5C542C7-22D6-2865-02F7-9A5312CFBE60}"/>
              </a:ext>
            </a:extLst>
          </p:cNvPr>
          <p:cNvSpPr txBox="1"/>
          <p:nvPr/>
        </p:nvSpPr>
        <p:spPr>
          <a:xfrm>
            <a:off x="8430774" y="4704350"/>
            <a:ext cx="535425" cy="261610"/>
          </a:xfrm>
          <a:prstGeom prst="rect">
            <a:avLst/>
          </a:prstGeom>
          <a:noFill/>
        </p:spPr>
        <p:txBody>
          <a:bodyPr wrap="square" rtlCol="0">
            <a:spAutoFit/>
          </a:bodyPr>
          <a:lstStyle/>
          <a:p>
            <a:r>
              <a:rPr lang="en-US" sz="1100"/>
              <a:t>27/33</a:t>
            </a:r>
          </a:p>
        </p:txBody>
      </p:sp>
    </p:spTree>
    <p:extLst>
      <p:ext uri="{BB962C8B-B14F-4D97-AF65-F5344CB8AC3E}">
        <p14:creationId xmlns:p14="http://schemas.microsoft.com/office/powerpoint/2010/main" val="1079364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C4539-D9C0-84AB-02E0-BD8576F9CC36}"/>
              </a:ext>
            </a:extLst>
          </p:cNvPr>
          <p:cNvSpPr>
            <a:spLocks noGrp="1"/>
          </p:cNvSpPr>
          <p:nvPr>
            <p:ph type="title"/>
          </p:nvPr>
        </p:nvSpPr>
        <p:spPr>
          <a:xfrm>
            <a:off x="1233506" y="495451"/>
            <a:ext cx="6684600" cy="572700"/>
          </a:xfrm>
        </p:spPr>
        <p:txBody>
          <a:bodyPr/>
          <a:lstStyle/>
          <a:p>
            <a:pPr algn="ctr"/>
            <a:r>
              <a:rPr lang="en-FR" err="1"/>
              <a:t>Measurements</a:t>
            </a:r>
            <a:r>
              <a:rPr lang="en-FR"/>
              <a:t> - Distribution</a:t>
            </a:r>
            <a:endParaRPr lang="fr-FR"/>
          </a:p>
        </p:txBody>
      </p:sp>
      <p:pic>
        <p:nvPicPr>
          <p:cNvPr id="3" name="Image 2" descr="Une image contenant capture d’écran, diagramme, pixel, conception&#10;&#10;Description générée automatiquement">
            <a:extLst>
              <a:ext uri="{FF2B5EF4-FFF2-40B4-BE49-F238E27FC236}">
                <a16:creationId xmlns:a16="http://schemas.microsoft.com/office/drawing/2014/main" id="{2CF102C4-BAC2-6E99-F6CF-FC06E4292F27}"/>
              </a:ext>
            </a:extLst>
          </p:cNvPr>
          <p:cNvPicPr>
            <a:picLocks noChangeAspect="1"/>
          </p:cNvPicPr>
          <p:nvPr/>
        </p:nvPicPr>
        <p:blipFill>
          <a:blip r:embed="rId2"/>
          <a:stretch>
            <a:fillRect/>
          </a:stretch>
        </p:blipFill>
        <p:spPr>
          <a:xfrm>
            <a:off x="1419884" y="3314638"/>
            <a:ext cx="2874310" cy="1829361"/>
          </a:xfrm>
          <a:prstGeom prst="rect">
            <a:avLst/>
          </a:prstGeom>
        </p:spPr>
      </p:pic>
      <p:pic>
        <p:nvPicPr>
          <p:cNvPr id="4" name="Image 3" descr="Une image contenant capture d’écran, pixel, conception&#10;&#10;Description générée automatiquement">
            <a:extLst>
              <a:ext uri="{FF2B5EF4-FFF2-40B4-BE49-F238E27FC236}">
                <a16:creationId xmlns:a16="http://schemas.microsoft.com/office/drawing/2014/main" id="{B5E2A177-4E05-8284-7D86-AA832CA92160}"/>
              </a:ext>
            </a:extLst>
          </p:cNvPr>
          <p:cNvPicPr>
            <a:picLocks noChangeAspect="1"/>
          </p:cNvPicPr>
          <p:nvPr/>
        </p:nvPicPr>
        <p:blipFill>
          <a:blip r:embed="rId3"/>
          <a:stretch>
            <a:fillRect/>
          </a:stretch>
        </p:blipFill>
        <p:spPr>
          <a:xfrm>
            <a:off x="4717024" y="3207989"/>
            <a:ext cx="3000375" cy="1837766"/>
          </a:xfrm>
          <a:prstGeom prst="rect">
            <a:avLst/>
          </a:prstGeom>
        </p:spPr>
      </p:pic>
      <p:pic>
        <p:nvPicPr>
          <p:cNvPr id="6" name="Image 5" descr="Une image contenant Rectangle, capture d’écran, carré, ligne&#10;&#10;Description générée automatiquement">
            <a:extLst>
              <a:ext uri="{FF2B5EF4-FFF2-40B4-BE49-F238E27FC236}">
                <a16:creationId xmlns:a16="http://schemas.microsoft.com/office/drawing/2014/main" id="{7F08C090-DCE5-2810-8680-C284DF0E501F}"/>
              </a:ext>
            </a:extLst>
          </p:cNvPr>
          <p:cNvPicPr>
            <a:picLocks noChangeAspect="1"/>
          </p:cNvPicPr>
          <p:nvPr/>
        </p:nvPicPr>
        <p:blipFill>
          <a:blip r:embed="rId4"/>
          <a:stretch>
            <a:fillRect/>
          </a:stretch>
        </p:blipFill>
        <p:spPr>
          <a:xfrm>
            <a:off x="4935631" y="1373841"/>
            <a:ext cx="2550459" cy="1824319"/>
          </a:xfrm>
          <a:prstGeom prst="rect">
            <a:avLst/>
          </a:prstGeom>
        </p:spPr>
      </p:pic>
      <p:pic>
        <p:nvPicPr>
          <p:cNvPr id="8" name="Image 7" descr="Une image contenant Rectangle, capture d’écran, carré, diagramme&#10;&#10;Description générée automatiquement">
            <a:extLst>
              <a:ext uri="{FF2B5EF4-FFF2-40B4-BE49-F238E27FC236}">
                <a16:creationId xmlns:a16="http://schemas.microsoft.com/office/drawing/2014/main" id="{DB66E3BF-1FA3-54BC-B7DB-02BD73C30AE6}"/>
              </a:ext>
            </a:extLst>
          </p:cNvPr>
          <p:cNvPicPr>
            <a:picLocks noChangeAspect="1"/>
          </p:cNvPicPr>
          <p:nvPr/>
        </p:nvPicPr>
        <p:blipFill>
          <a:blip r:embed="rId5"/>
          <a:stretch>
            <a:fillRect/>
          </a:stretch>
        </p:blipFill>
        <p:spPr>
          <a:xfrm>
            <a:off x="1520639" y="1373841"/>
            <a:ext cx="2673724" cy="1824318"/>
          </a:xfrm>
          <a:prstGeom prst="rect">
            <a:avLst/>
          </a:prstGeom>
        </p:spPr>
      </p:pic>
      <p:sp>
        <p:nvSpPr>
          <p:cNvPr id="9" name="TextBox 8">
            <a:extLst>
              <a:ext uri="{FF2B5EF4-FFF2-40B4-BE49-F238E27FC236}">
                <a16:creationId xmlns:a16="http://schemas.microsoft.com/office/drawing/2014/main" id="{3E945BCB-8F8D-925B-CD81-D0EB0BF270D4}"/>
              </a:ext>
            </a:extLst>
          </p:cNvPr>
          <p:cNvSpPr txBox="1"/>
          <p:nvPr/>
        </p:nvSpPr>
        <p:spPr>
          <a:xfrm>
            <a:off x="8430774" y="4704350"/>
            <a:ext cx="569293" cy="261610"/>
          </a:xfrm>
          <a:prstGeom prst="rect">
            <a:avLst/>
          </a:prstGeom>
          <a:noFill/>
        </p:spPr>
        <p:txBody>
          <a:bodyPr wrap="square" rtlCol="0">
            <a:spAutoFit/>
          </a:bodyPr>
          <a:lstStyle/>
          <a:p>
            <a:r>
              <a:rPr lang="en-US" sz="1100"/>
              <a:t>28/33</a:t>
            </a:r>
          </a:p>
        </p:txBody>
      </p:sp>
    </p:spTree>
    <p:extLst>
      <p:ext uri="{BB962C8B-B14F-4D97-AF65-F5344CB8AC3E}">
        <p14:creationId xmlns:p14="http://schemas.microsoft.com/office/powerpoint/2010/main" val="4197106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6D2B99-72A0-2010-8DD4-CDD841685470}"/>
              </a:ext>
            </a:extLst>
          </p:cNvPr>
          <p:cNvSpPr>
            <a:spLocks noGrp="1"/>
          </p:cNvSpPr>
          <p:nvPr>
            <p:ph type="title"/>
          </p:nvPr>
        </p:nvSpPr>
        <p:spPr>
          <a:xfrm>
            <a:off x="1148250" y="280349"/>
            <a:ext cx="6847500" cy="572700"/>
          </a:xfrm>
        </p:spPr>
        <p:txBody>
          <a:bodyPr/>
          <a:lstStyle/>
          <a:p>
            <a:r>
              <a:rPr lang="fr-FR" err="1"/>
              <a:t>Highest</a:t>
            </a:r>
            <a:r>
              <a:rPr lang="fr-FR"/>
              <a:t> vs </a:t>
            </a:r>
            <a:r>
              <a:rPr lang="fr-FR" err="1"/>
              <a:t>lowest</a:t>
            </a:r>
            <a:r>
              <a:rPr lang="fr-FR"/>
              <a:t> </a:t>
            </a:r>
            <a:r>
              <a:rPr lang="fr-FR" err="1"/>
              <a:t>measurements</a:t>
            </a:r>
            <a:endParaRPr lang="fr-FR"/>
          </a:p>
        </p:txBody>
      </p:sp>
      <p:pic>
        <p:nvPicPr>
          <p:cNvPr id="4" name="Image 3" descr="Une image contenant film radiographique, Imagerie médicale, radiologie, Rayon X&#10;&#10;Description générée automatiquement">
            <a:extLst>
              <a:ext uri="{FF2B5EF4-FFF2-40B4-BE49-F238E27FC236}">
                <a16:creationId xmlns:a16="http://schemas.microsoft.com/office/drawing/2014/main" id="{CB47AA54-68EF-ED9E-1DBC-AACDCAA847E8}"/>
              </a:ext>
            </a:extLst>
          </p:cNvPr>
          <p:cNvPicPr>
            <a:picLocks noChangeAspect="1"/>
          </p:cNvPicPr>
          <p:nvPr/>
        </p:nvPicPr>
        <p:blipFill>
          <a:blip r:embed="rId2"/>
          <a:stretch>
            <a:fillRect/>
          </a:stretch>
        </p:blipFill>
        <p:spPr>
          <a:xfrm>
            <a:off x="1969217" y="1218638"/>
            <a:ext cx="1331131" cy="3386980"/>
          </a:xfrm>
          <a:prstGeom prst="rect">
            <a:avLst/>
          </a:prstGeom>
        </p:spPr>
      </p:pic>
      <p:pic>
        <p:nvPicPr>
          <p:cNvPr id="5" name="Image 4" descr="Une image contenant croquis, noir et blanc, arbre, art&#10;&#10;Description générée automatiquement">
            <a:extLst>
              <a:ext uri="{FF2B5EF4-FFF2-40B4-BE49-F238E27FC236}">
                <a16:creationId xmlns:a16="http://schemas.microsoft.com/office/drawing/2014/main" id="{29289F24-67A9-0C89-F1EB-41EFB16FBC01}"/>
              </a:ext>
            </a:extLst>
          </p:cNvPr>
          <p:cNvPicPr>
            <a:picLocks noChangeAspect="1"/>
          </p:cNvPicPr>
          <p:nvPr/>
        </p:nvPicPr>
        <p:blipFill>
          <a:blip r:embed="rId3"/>
          <a:stretch>
            <a:fillRect/>
          </a:stretch>
        </p:blipFill>
        <p:spPr>
          <a:xfrm>
            <a:off x="5833180" y="1218639"/>
            <a:ext cx="1679849" cy="3386979"/>
          </a:xfrm>
          <a:prstGeom prst="rect">
            <a:avLst/>
          </a:prstGeom>
        </p:spPr>
      </p:pic>
      <p:sp>
        <p:nvSpPr>
          <p:cNvPr id="8" name="ZoneTexte 7">
            <a:extLst>
              <a:ext uri="{FF2B5EF4-FFF2-40B4-BE49-F238E27FC236}">
                <a16:creationId xmlns:a16="http://schemas.microsoft.com/office/drawing/2014/main" id="{19DC6614-F68E-150B-EFFB-F174BEE1BAF2}"/>
              </a:ext>
            </a:extLst>
          </p:cNvPr>
          <p:cNvSpPr txBox="1"/>
          <p:nvPr/>
        </p:nvSpPr>
        <p:spPr>
          <a:xfrm>
            <a:off x="6082692" y="974912"/>
            <a:ext cx="118712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err="1">
                <a:solidFill>
                  <a:schemeClr val="dk1"/>
                </a:solidFill>
                <a:latin typeface="Albert Sans"/>
                <a:sym typeface="Albert Sans"/>
              </a:rPr>
              <a:t>Highest</a:t>
            </a:r>
            <a:endParaRPr lang="fr-FR">
              <a:solidFill>
                <a:schemeClr val="dk1"/>
              </a:solidFill>
              <a:latin typeface="Albert Sans"/>
            </a:endParaRPr>
          </a:p>
        </p:txBody>
      </p:sp>
      <p:sp>
        <p:nvSpPr>
          <p:cNvPr id="10" name="ZoneTexte 9">
            <a:extLst>
              <a:ext uri="{FF2B5EF4-FFF2-40B4-BE49-F238E27FC236}">
                <a16:creationId xmlns:a16="http://schemas.microsoft.com/office/drawing/2014/main" id="{D7B61456-B534-759B-C1DE-5EE328803B33}"/>
              </a:ext>
            </a:extLst>
          </p:cNvPr>
          <p:cNvSpPr txBox="1"/>
          <p:nvPr/>
        </p:nvSpPr>
        <p:spPr>
          <a:xfrm>
            <a:off x="2048573" y="974912"/>
            <a:ext cx="118712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err="1">
                <a:solidFill>
                  <a:schemeClr val="dk1"/>
                </a:solidFill>
                <a:latin typeface="Albert Sans"/>
                <a:sym typeface="Albert Sans"/>
              </a:rPr>
              <a:t>Lowest</a:t>
            </a:r>
            <a:endParaRPr lang="fr-FR" err="1">
              <a:solidFill>
                <a:schemeClr val="dk1"/>
              </a:solidFill>
              <a:latin typeface="Albert Sans"/>
            </a:endParaRPr>
          </a:p>
        </p:txBody>
      </p:sp>
      <p:sp>
        <p:nvSpPr>
          <p:cNvPr id="11" name="ZoneTexte 10">
            <a:extLst>
              <a:ext uri="{FF2B5EF4-FFF2-40B4-BE49-F238E27FC236}">
                <a16:creationId xmlns:a16="http://schemas.microsoft.com/office/drawing/2014/main" id="{9396926D-4331-D2F1-FE0C-E04A231837AA}"/>
              </a:ext>
            </a:extLst>
          </p:cNvPr>
          <p:cNvSpPr txBox="1"/>
          <p:nvPr/>
        </p:nvSpPr>
        <p:spPr>
          <a:xfrm>
            <a:off x="1972935" y="4605618"/>
            <a:ext cx="133840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200">
                <a:solidFill>
                  <a:schemeClr val="bg1">
                    <a:lumMod val="50000"/>
                  </a:schemeClr>
                </a:solidFill>
                <a:sym typeface="Albert Sans"/>
              </a:rPr>
              <a:t>FD = 1.059</a:t>
            </a:r>
            <a:endParaRPr lang="fr-FR" sz="1200">
              <a:solidFill>
                <a:schemeClr val="bg1">
                  <a:lumMod val="50000"/>
                </a:schemeClr>
              </a:solidFill>
            </a:endParaRPr>
          </a:p>
          <a:p>
            <a:pPr algn="ctr"/>
            <a:r>
              <a:rPr lang="fr-FR" sz="1200">
                <a:solidFill>
                  <a:schemeClr val="bg1">
                    <a:lumMod val="50000"/>
                  </a:schemeClr>
                </a:solidFill>
                <a:sym typeface="Albert Sans"/>
              </a:rPr>
              <a:t> VD</a:t>
            </a:r>
            <a:r>
              <a:rPr lang="fr-FR" sz="1200">
                <a:solidFill>
                  <a:schemeClr val="bg1">
                    <a:lumMod val="50000"/>
                  </a:schemeClr>
                </a:solidFill>
              </a:rPr>
              <a:t> = 0.038</a:t>
            </a:r>
          </a:p>
        </p:txBody>
      </p:sp>
      <p:sp>
        <p:nvSpPr>
          <p:cNvPr id="13" name="ZoneTexte 12">
            <a:extLst>
              <a:ext uri="{FF2B5EF4-FFF2-40B4-BE49-F238E27FC236}">
                <a16:creationId xmlns:a16="http://schemas.microsoft.com/office/drawing/2014/main" id="{475EE54C-D7A3-57AE-31CB-2C4AE7E230C3}"/>
              </a:ext>
            </a:extLst>
          </p:cNvPr>
          <p:cNvSpPr txBox="1"/>
          <p:nvPr/>
        </p:nvSpPr>
        <p:spPr>
          <a:xfrm>
            <a:off x="6074287" y="4605617"/>
            <a:ext cx="119552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200">
                <a:solidFill>
                  <a:schemeClr val="bg1">
                    <a:lumMod val="50000"/>
                  </a:schemeClr>
                </a:solidFill>
                <a:sym typeface="Albert Sans"/>
              </a:rPr>
              <a:t>FD = 1.363</a:t>
            </a:r>
            <a:endParaRPr lang="fr-FR" sz="1200">
              <a:solidFill>
                <a:schemeClr val="bg1">
                  <a:lumMod val="50000"/>
                </a:schemeClr>
              </a:solidFill>
            </a:endParaRPr>
          </a:p>
          <a:p>
            <a:pPr algn="ctr"/>
            <a:r>
              <a:rPr lang="fr-FR" sz="1200">
                <a:solidFill>
                  <a:schemeClr val="bg1">
                    <a:lumMod val="50000"/>
                  </a:schemeClr>
                </a:solidFill>
              </a:rPr>
              <a:t> VD = 0.083</a:t>
            </a:r>
          </a:p>
        </p:txBody>
      </p:sp>
      <p:sp>
        <p:nvSpPr>
          <p:cNvPr id="6" name="TextBox 5">
            <a:extLst>
              <a:ext uri="{FF2B5EF4-FFF2-40B4-BE49-F238E27FC236}">
                <a16:creationId xmlns:a16="http://schemas.microsoft.com/office/drawing/2014/main" id="{AE14A174-06B2-62A6-1BA7-F343A328C747}"/>
              </a:ext>
            </a:extLst>
          </p:cNvPr>
          <p:cNvSpPr txBox="1"/>
          <p:nvPr/>
        </p:nvSpPr>
        <p:spPr>
          <a:xfrm>
            <a:off x="8430775" y="4704350"/>
            <a:ext cx="552358" cy="261610"/>
          </a:xfrm>
          <a:prstGeom prst="rect">
            <a:avLst/>
          </a:prstGeom>
          <a:noFill/>
        </p:spPr>
        <p:txBody>
          <a:bodyPr wrap="square" rtlCol="0">
            <a:spAutoFit/>
          </a:bodyPr>
          <a:lstStyle/>
          <a:p>
            <a:r>
              <a:rPr lang="en-US" sz="1100"/>
              <a:t>29/33</a:t>
            </a:r>
          </a:p>
        </p:txBody>
      </p:sp>
    </p:spTree>
    <p:extLst>
      <p:ext uri="{BB962C8B-B14F-4D97-AF65-F5344CB8AC3E}">
        <p14:creationId xmlns:p14="http://schemas.microsoft.com/office/powerpoint/2010/main" val="3608230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a:t>Goals of the </a:t>
            </a:r>
            <a:r>
              <a:rPr lang="fr-FR" err="1"/>
              <a:t>project</a:t>
            </a:r>
            <a:endParaRPr/>
          </a:p>
        </p:txBody>
      </p:sp>
      <p:sp>
        <p:nvSpPr>
          <p:cNvPr id="389" name="Google Shape;389;p46"/>
          <p:cNvSpPr txBox="1">
            <a:spLocks noGrp="1"/>
          </p:cNvSpPr>
          <p:nvPr>
            <p:ph type="subTitle" idx="1"/>
          </p:nvPr>
        </p:nvSpPr>
        <p:spPr>
          <a:xfrm>
            <a:off x="487711" y="1814472"/>
            <a:ext cx="3851700" cy="120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err="1"/>
              <a:t>We</a:t>
            </a:r>
            <a:r>
              <a:rPr lang="fr-FR"/>
              <a:t> </a:t>
            </a:r>
            <a:r>
              <a:rPr lang="fr-FR" err="1"/>
              <a:t>wanted</a:t>
            </a:r>
            <a:r>
              <a:rPr lang="fr-FR"/>
              <a:t> to </a:t>
            </a:r>
            <a:r>
              <a:rPr lang="fr-FR" err="1"/>
              <a:t>build</a:t>
            </a:r>
            <a:r>
              <a:rPr lang="fr-FR"/>
              <a:t> </a:t>
            </a:r>
            <a:r>
              <a:rPr lang="fr-FR" err="1"/>
              <a:t>our</a:t>
            </a:r>
            <a:r>
              <a:rPr lang="fr-FR"/>
              <a:t> </a:t>
            </a:r>
            <a:r>
              <a:rPr lang="fr-FR" err="1"/>
              <a:t>own</a:t>
            </a:r>
            <a:r>
              <a:rPr lang="fr-FR"/>
              <a:t> model for segmentation, to have a </a:t>
            </a:r>
            <a:r>
              <a:rPr lang="fr-FR" err="1"/>
              <a:t>better</a:t>
            </a:r>
            <a:r>
              <a:rPr lang="fr-FR"/>
              <a:t> </a:t>
            </a:r>
            <a:r>
              <a:rPr lang="fr-FR" err="1"/>
              <a:t>understanding</a:t>
            </a:r>
            <a:r>
              <a:rPr lang="fr-FR"/>
              <a:t> of neural networks.</a:t>
            </a:r>
            <a:endParaRPr/>
          </a:p>
        </p:txBody>
      </p:sp>
      <p:sp>
        <p:nvSpPr>
          <p:cNvPr id="390" name="Google Shape;390;p46"/>
          <p:cNvSpPr txBox="1">
            <a:spLocks noGrp="1"/>
          </p:cNvSpPr>
          <p:nvPr>
            <p:ph type="subTitle" idx="2"/>
          </p:nvPr>
        </p:nvSpPr>
        <p:spPr>
          <a:xfrm>
            <a:off x="4804189" y="1806869"/>
            <a:ext cx="3851700" cy="120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err="1"/>
              <a:t>We</a:t>
            </a:r>
            <a:r>
              <a:rPr lang="fr-FR"/>
              <a:t> </a:t>
            </a:r>
            <a:r>
              <a:rPr lang="fr-FR" err="1"/>
              <a:t>needed</a:t>
            </a:r>
            <a:r>
              <a:rPr lang="fr-FR"/>
              <a:t> to </a:t>
            </a:r>
            <a:r>
              <a:rPr lang="fr-FR" err="1"/>
              <a:t>get</a:t>
            </a:r>
            <a:r>
              <a:rPr lang="fr-FR"/>
              <a:t> an </a:t>
            </a:r>
            <a:r>
              <a:rPr lang="fr-FR" err="1"/>
              <a:t>accurate</a:t>
            </a:r>
            <a:r>
              <a:rPr lang="fr-FR"/>
              <a:t> segmentation model, </a:t>
            </a:r>
            <a:r>
              <a:rPr lang="fr-FR" err="1"/>
              <a:t>both</a:t>
            </a:r>
            <a:r>
              <a:rPr lang="fr-FR"/>
              <a:t> on the training data and on </a:t>
            </a:r>
            <a:r>
              <a:rPr lang="fr-FR" err="1"/>
              <a:t>unseen</a:t>
            </a:r>
            <a:r>
              <a:rPr lang="fr-FR"/>
              <a:t> data to go </a:t>
            </a:r>
            <a:r>
              <a:rPr lang="fr-FR" err="1"/>
              <a:t>further</a:t>
            </a:r>
            <a:r>
              <a:rPr lang="fr-FR"/>
              <a:t>.</a:t>
            </a:r>
            <a:endParaRPr/>
          </a:p>
        </p:txBody>
      </p:sp>
      <p:sp>
        <p:nvSpPr>
          <p:cNvPr id="391" name="Google Shape;391;p46"/>
          <p:cNvSpPr txBox="1">
            <a:spLocks noGrp="1"/>
          </p:cNvSpPr>
          <p:nvPr>
            <p:ph type="subTitle" idx="3"/>
          </p:nvPr>
        </p:nvSpPr>
        <p:spPr>
          <a:xfrm>
            <a:off x="720000" y="3635325"/>
            <a:ext cx="7704000" cy="66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err="1"/>
              <a:t>Using</a:t>
            </a:r>
            <a:r>
              <a:rPr lang="fr-FR"/>
              <a:t> the segmentation </a:t>
            </a:r>
            <a:r>
              <a:rPr lang="fr-FR" err="1"/>
              <a:t>masks</a:t>
            </a:r>
            <a:r>
              <a:rPr lang="fr-FR"/>
              <a:t> </a:t>
            </a:r>
            <a:r>
              <a:rPr lang="fr-FR" err="1"/>
              <a:t>obtained</a:t>
            </a:r>
            <a:r>
              <a:rPr lang="fr-FR"/>
              <a:t> </a:t>
            </a:r>
            <a:r>
              <a:rPr lang="fr-FR" err="1"/>
              <a:t>with</a:t>
            </a:r>
            <a:r>
              <a:rPr lang="fr-FR"/>
              <a:t> the model, </a:t>
            </a:r>
            <a:r>
              <a:rPr lang="fr-FR" err="1"/>
              <a:t>we</a:t>
            </a:r>
            <a:r>
              <a:rPr lang="fr-FR"/>
              <a:t> </a:t>
            </a:r>
            <a:r>
              <a:rPr lang="fr-FR" err="1"/>
              <a:t>wanted</a:t>
            </a:r>
            <a:r>
              <a:rPr lang="fr-FR"/>
              <a:t> to </a:t>
            </a:r>
            <a:r>
              <a:rPr lang="fr-FR" err="1"/>
              <a:t>obtain</a:t>
            </a:r>
            <a:r>
              <a:rPr lang="fr-FR"/>
              <a:t> </a:t>
            </a:r>
            <a:r>
              <a:rPr lang="fr-FR" err="1"/>
              <a:t>appropriate</a:t>
            </a:r>
            <a:r>
              <a:rPr lang="fr-FR"/>
              <a:t> </a:t>
            </a:r>
            <a:r>
              <a:rPr lang="fr-FR" err="1"/>
              <a:t>measurements</a:t>
            </a:r>
            <a:r>
              <a:rPr lang="fr-FR"/>
              <a:t> to </a:t>
            </a:r>
            <a:r>
              <a:rPr lang="fr-FR" err="1"/>
              <a:t>predict</a:t>
            </a:r>
            <a:r>
              <a:rPr lang="fr-FR"/>
              <a:t> PAD </a:t>
            </a:r>
            <a:r>
              <a:rPr lang="fr-FR" err="1"/>
              <a:t>severity</a:t>
            </a:r>
            <a:r>
              <a:rPr lang="fr-FR"/>
              <a:t>.</a:t>
            </a:r>
            <a:endParaRPr/>
          </a:p>
        </p:txBody>
      </p:sp>
      <p:sp>
        <p:nvSpPr>
          <p:cNvPr id="392" name="Google Shape;392;p46"/>
          <p:cNvSpPr txBox="1">
            <a:spLocks noGrp="1"/>
          </p:cNvSpPr>
          <p:nvPr>
            <p:ph type="subTitle" idx="4"/>
          </p:nvPr>
        </p:nvSpPr>
        <p:spPr>
          <a:xfrm>
            <a:off x="487711" y="1478809"/>
            <a:ext cx="3851700" cy="42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FR" sz="1800"/>
              <a:t>Building a model </a:t>
            </a:r>
            <a:r>
              <a:rPr lang="fr-FR" sz="1800" err="1"/>
              <a:t>from</a:t>
            </a:r>
            <a:r>
              <a:rPr lang="fr-FR" sz="1800"/>
              <a:t> scratch</a:t>
            </a:r>
            <a:endParaRPr sz="1800"/>
          </a:p>
        </p:txBody>
      </p:sp>
      <p:sp>
        <p:nvSpPr>
          <p:cNvPr id="393" name="Google Shape;393;p46"/>
          <p:cNvSpPr txBox="1">
            <a:spLocks noGrp="1"/>
          </p:cNvSpPr>
          <p:nvPr>
            <p:ph type="subTitle" idx="5"/>
          </p:nvPr>
        </p:nvSpPr>
        <p:spPr>
          <a:xfrm>
            <a:off x="4571800" y="1467825"/>
            <a:ext cx="4316478" cy="42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FR" sz="1800" err="1"/>
              <a:t>Getting</a:t>
            </a:r>
            <a:r>
              <a:rPr lang="fr-FR" sz="1800"/>
              <a:t> an </a:t>
            </a:r>
            <a:r>
              <a:rPr lang="fr-FR" sz="1800" err="1"/>
              <a:t>accurate</a:t>
            </a:r>
            <a:r>
              <a:rPr lang="fr-FR" sz="1800"/>
              <a:t> segmentation</a:t>
            </a:r>
            <a:endParaRPr sz="1800"/>
          </a:p>
        </p:txBody>
      </p:sp>
      <p:sp>
        <p:nvSpPr>
          <p:cNvPr id="394" name="Google Shape;394;p46"/>
          <p:cNvSpPr txBox="1">
            <a:spLocks noGrp="1"/>
          </p:cNvSpPr>
          <p:nvPr>
            <p:ph type="subTitle" idx="6"/>
          </p:nvPr>
        </p:nvSpPr>
        <p:spPr>
          <a:xfrm>
            <a:off x="719800" y="3346432"/>
            <a:ext cx="7704000" cy="42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FR" sz="1800" err="1"/>
              <a:t>Getting</a:t>
            </a:r>
            <a:r>
              <a:rPr lang="fr-FR" sz="1800"/>
              <a:t> </a:t>
            </a:r>
            <a:r>
              <a:rPr lang="fr-FR" sz="1800" err="1"/>
              <a:t>appropriate</a:t>
            </a:r>
            <a:r>
              <a:rPr lang="fr-FR" sz="1800"/>
              <a:t> </a:t>
            </a:r>
            <a:r>
              <a:rPr lang="fr-FR" sz="1800" err="1"/>
              <a:t>measurements</a:t>
            </a:r>
            <a:endParaRPr sz="1800"/>
          </a:p>
        </p:txBody>
      </p:sp>
      <p:sp>
        <p:nvSpPr>
          <p:cNvPr id="2" name="TextBox 1">
            <a:extLst>
              <a:ext uri="{FF2B5EF4-FFF2-40B4-BE49-F238E27FC236}">
                <a16:creationId xmlns:a16="http://schemas.microsoft.com/office/drawing/2014/main" id="{4FF7C5B8-A0FF-3E92-1F23-F3BA5F32CD23}"/>
              </a:ext>
            </a:extLst>
          </p:cNvPr>
          <p:cNvSpPr txBox="1"/>
          <p:nvPr/>
        </p:nvSpPr>
        <p:spPr>
          <a:xfrm>
            <a:off x="8431078" y="4767278"/>
            <a:ext cx="457200" cy="261610"/>
          </a:xfrm>
          <a:prstGeom prst="rect">
            <a:avLst/>
          </a:prstGeom>
          <a:noFill/>
        </p:spPr>
        <p:txBody>
          <a:bodyPr wrap="square" rtlCol="0">
            <a:spAutoFit/>
          </a:bodyPr>
          <a:lstStyle/>
          <a:p>
            <a:r>
              <a:rPr lang="en-US" sz="1100"/>
              <a:t>3/33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527E9-CE8F-7ECE-7AAB-011286AA961E}"/>
              </a:ext>
            </a:extLst>
          </p:cNvPr>
          <p:cNvSpPr>
            <a:spLocks noGrp="1"/>
          </p:cNvSpPr>
          <p:nvPr>
            <p:ph type="title"/>
          </p:nvPr>
        </p:nvSpPr>
        <p:spPr>
          <a:xfrm>
            <a:off x="713224" y="2271750"/>
            <a:ext cx="3635255" cy="841800"/>
          </a:xfrm>
        </p:spPr>
        <p:txBody>
          <a:bodyPr/>
          <a:lstStyle/>
          <a:p>
            <a:r>
              <a:rPr lang="en-FR"/>
              <a:t>Challenges</a:t>
            </a:r>
          </a:p>
        </p:txBody>
      </p:sp>
      <p:sp>
        <p:nvSpPr>
          <p:cNvPr id="3" name="Title 2">
            <a:extLst>
              <a:ext uri="{FF2B5EF4-FFF2-40B4-BE49-F238E27FC236}">
                <a16:creationId xmlns:a16="http://schemas.microsoft.com/office/drawing/2014/main" id="{4CE81921-207A-2854-417F-D4AAAD01E8BE}"/>
              </a:ext>
            </a:extLst>
          </p:cNvPr>
          <p:cNvSpPr>
            <a:spLocks noGrp="1"/>
          </p:cNvSpPr>
          <p:nvPr>
            <p:ph type="title" idx="2"/>
          </p:nvPr>
        </p:nvSpPr>
        <p:spPr/>
        <p:txBody>
          <a:bodyPr/>
          <a:lstStyle/>
          <a:p>
            <a:r>
              <a:rPr lang="en-FR"/>
              <a:t>5</a:t>
            </a:r>
          </a:p>
        </p:txBody>
      </p:sp>
      <p:sp>
        <p:nvSpPr>
          <p:cNvPr id="4" name="Subtitle 3">
            <a:extLst>
              <a:ext uri="{FF2B5EF4-FFF2-40B4-BE49-F238E27FC236}">
                <a16:creationId xmlns:a16="http://schemas.microsoft.com/office/drawing/2014/main" id="{92813240-B6E6-1DAD-D378-E6EEBF66AE2A}"/>
              </a:ext>
            </a:extLst>
          </p:cNvPr>
          <p:cNvSpPr>
            <a:spLocks noGrp="1"/>
          </p:cNvSpPr>
          <p:nvPr>
            <p:ph type="subTitle" idx="1"/>
          </p:nvPr>
        </p:nvSpPr>
        <p:spPr/>
        <p:txBody>
          <a:bodyPr/>
          <a:lstStyle/>
          <a:p>
            <a:r>
              <a:rPr lang="en-FR"/>
              <a:t>What could we have done if we had more time ?</a:t>
            </a:r>
          </a:p>
        </p:txBody>
      </p:sp>
      <p:grpSp>
        <p:nvGrpSpPr>
          <p:cNvPr id="5" name="Google Shape;302;p37">
            <a:extLst>
              <a:ext uri="{FF2B5EF4-FFF2-40B4-BE49-F238E27FC236}">
                <a16:creationId xmlns:a16="http://schemas.microsoft.com/office/drawing/2014/main" id="{426E03E1-E2FD-C2AB-7065-1992163A8320}"/>
              </a:ext>
            </a:extLst>
          </p:cNvPr>
          <p:cNvGrpSpPr/>
          <p:nvPr/>
        </p:nvGrpSpPr>
        <p:grpSpPr>
          <a:xfrm>
            <a:off x="6234375" y="1376488"/>
            <a:ext cx="2678900" cy="6297300"/>
            <a:chOff x="6234375" y="1268000"/>
            <a:chExt cx="2678900" cy="6297300"/>
          </a:xfrm>
        </p:grpSpPr>
        <p:sp>
          <p:nvSpPr>
            <p:cNvPr id="6" name="Google Shape;303;p37">
              <a:extLst>
                <a:ext uri="{FF2B5EF4-FFF2-40B4-BE49-F238E27FC236}">
                  <a16:creationId xmlns:a16="http://schemas.microsoft.com/office/drawing/2014/main" id="{604814F4-A4E7-760A-F4D7-9EFFEFE151F8}"/>
                </a:ext>
              </a:extLst>
            </p:cNvPr>
            <p:cNvSpPr/>
            <p:nvPr/>
          </p:nvSpPr>
          <p:spPr>
            <a:xfrm>
              <a:off x="7286675" y="1268000"/>
              <a:ext cx="1626600" cy="62973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7" name="Google Shape;304;p37">
              <a:extLst>
                <a:ext uri="{FF2B5EF4-FFF2-40B4-BE49-F238E27FC236}">
                  <a16:creationId xmlns:a16="http://schemas.microsoft.com/office/drawing/2014/main" id="{882D88F2-25A8-4783-A769-A80FD070CD95}"/>
                </a:ext>
              </a:extLst>
            </p:cNvPr>
            <p:cNvSpPr/>
            <p:nvPr/>
          </p:nvSpPr>
          <p:spPr>
            <a:xfrm>
              <a:off x="6234375" y="2822294"/>
              <a:ext cx="1483500" cy="4365000"/>
            </a:xfrm>
            <a:prstGeom prst="roundRect">
              <a:avLst>
                <a:gd name="adj" fmla="val 50000"/>
              </a:avLst>
            </a:prstGeom>
            <a:solidFill>
              <a:srgbClr val="F6F6F6">
                <a:alpha val="206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8" name="Google Shape;305;p37">
              <a:extLst>
                <a:ext uri="{FF2B5EF4-FFF2-40B4-BE49-F238E27FC236}">
                  <a16:creationId xmlns:a16="http://schemas.microsoft.com/office/drawing/2014/main" id="{8B2BA897-D4AD-2DA9-E071-9ABA1FAD680B}"/>
                </a:ext>
              </a:extLst>
            </p:cNvPr>
            <p:cNvSpPr/>
            <p:nvPr/>
          </p:nvSpPr>
          <p:spPr>
            <a:xfrm>
              <a:off x="6766725" y="2109800"/>
              <a:ext cx="418800" cy="418800"/>
            </a:xfrm>
            <a:prstGeom prst="ellipse">
              <a:avLst/>
            </a:prstGeom>
            <a:solidFill>
              <a:srgbClr val="F2557A">
                <a:alpha val="76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9" name="TextBox 8">
            <a:extLst>
              <a:ext uri="{FF2B5EF4-FFF2-40B4-BE49-F238E27FC236}">
                <a16:creationId xmlns:a16="http://schemas.microsoft.com/office/drawing/2014/main" id="{2CD7CF83-801B-ACC6-A179-EE297CB7BEE7}"/>
              </a:ext>
            </a:extLst>
          </p:cNvPr>
          <p:cNvSpPr txBox="1"/>
          <p:nvPr/>
        </p:nvSpPr>
        <p:spPr>
          <a:xfrm>
            <a:off x="256023" y="4712817"/>
            <a:ext cx="565243" cy="261610"/>
          </a:xfrm>
          <a:prstGeom prst="rect">
            <a:avLst/>
          </a:prstGeom>
          <a:noFill/>
        </p:spPr>
        <p:txBody>
          <a:bodyPr wrap="square" rtlCol="0">
            <a:spAutoFit/>
          </a:bodyPr>
          <a:lstStyle/>
          <a:p>
            <a:r>
              <a:rPr lang="en-US" sz="1100">
                <a:solidFill>
                  <a:schemeClr val="bg1"/>
                </a:solidFill>
              </a:rPr>
              <a:t>30/33</a:t>
            </a:r>
          </a:p>
        </p:txBody>
      </p:sp>
    </p:spTree>
    <p:extLst>
      <p:ext uri="{BB962C8B-B14F-4D97-AF65-F5344CB8AC3E}">
        <p14:creationId xmlns:p14="http://schemas.microsoft.com/office/powerpoint/2010/main" val="3749451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87149-C43E-157F-7DAA-7A7367979EEC}"/>
              </a:ext>
            </a:extLst>
          </p:cNvPr>
          <p:cNvSpPr>
            <a:spLocks noGrp="1"/>
          </p:cNvSpPr>
          <p:nvPr>
            <p:ph type="title"/>
          </p:nvPr>
        </p:nvSpPr>
        <p:spPr/>
        <p:txBody>
          <a:bodyPr/>
          <a:lstStyle/>
          <a:p>
            <a:r>
              <a:rPr lang="en-FR"/>
              <a:t>Challenges</a:t>
            </a:r>
          </a:p>
        </p:txBody>
      </p:sp>
      <p:sp>
        <p:nvSpPr>
          <p:cNvPr id="3" name="Text Placeholder 2">
            <a:extLst>
              <a:ext uri="{FF2B5EF4-FFF2-40B4-BE49-F238E27FC236}">
                <a16:creationId xmlns:a16="http://schemas.microsoft.com/office/drawing/2014/main" id="{E3D43B09-800F-ABA3-A778-61E353836344}"/>
              </a:ext>
            </a:extLst>
          </p:cNvPr>
          <p:cNvSpPr>
            <a:spLocks noGrp="1"/>
          </p:cNvSpPr>
          <p:nvPr>
            <p:ph type="body" idx="1"/>
          </p:nvPr>
        </p:nvSpPr>
        <p:spPr/>
        <p:txBody>
          <a:bodyPr/>
          <a:lstStyle/>
          <a:p>
            <a:r>
              <a:rPr lang="en-FR"/>
              <a:t>Skeletonization to obtain more measures</a:t>
            </a:r>
          </a:p>
          <a:p>
            <a:r>
              <a:rPr lang="en-FR"/>
              <a:t>Lack of data for thigh images</a:t>
            </a:r>
          </a:p>
          <a:p>
            <a:r>
              <a:rPr lang="en-FR"/>
              <a:t>Low quality images were used for the measurements</a:t>
            </a:r>
          </a:p>
          <a:p>
            <a:r>
              <a:rPr lang="en-FR"/>
              <a:t>Missing clinical data from the patients from whom we got the images</a:t>
            </a:r>
          </a:p>
          <a:p>
            <a:r>
              <a:rPr lang="en-FR"/>
              <a:t>More measurements could be obtained from the images than FD and VD</a:t>
            </a:r>
          </a:p>
          <a:p>
            <a:r>
              <a:rPr lang="en-FR"/>
              <a:t>Make a more streamlined path to go from raw images to measurements </a:t>
            </a:r>
          </a:p>
          <a:p>
            <a:r>
              <a:rPr lang="en-FR"/>
              <a:t>Statistical analysis</a:t>
            </a:r>
          </a:p>
        </p:txBody>
      </p:sp>
      <p:sp>
        <p:nvSpPr>
          <p:cNvPr id="4" name="TextBox 3">
            <a:extLst>
              <a:ext uri="{FF2B5EF4-FFF2-40B4-BE49-F238E27FC236}">
                <a16:creationId xmlns:a16="http://schemas.microsoft.com/office/drawing/2014/main" id="{EEBA360C-E69F-F0DA-2C97-F1FA2AE4DA68}"/>
              </a:ext>
            </a:extLst>
          </p:cNvPr>
          <p:cNvSpPr txBox="1"/>
          <p:nvPr/>
        </p:nvSpPr>
        <p:spPr>
          <a:xfrm>
            <a:off x="8430774" y="4704350"/>
            <a:ext cx="560825" cy="261610"/>
          </a:xfrm>
          <a:prstGeom prst="rect">
            <a:avLst/>
          </a:prstGeom>
          <a:noFill/>
        </p:spPr>
        <p:txBody>
          <a:bodyPr wrap="square" rtlCol="0">
            <a:spAutoFit/>
          </a:bodyPr>
          <a:lstStyle/>
          <a:p>
            <a:r>
              <a:rPr lang="en-US" sz="1100"/>
              <a:t>31/33</a:t>
            </a:r>
          </a:p>
        </p:txBody>
      </p:sp>
    </p:spTree>
    <p:extLst>
      <p:ext uri="{BB962C8B-B14F-4D97-AF65-F5344CB8AC3E}">
        <p14:creationId xmlns:p14="http://schemas.microsoft.com/office/powerpoint/2010/main" val="26765642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BDCED7-26D3-52A9-5DCE-7148F8D0B269}"/>
              </a:ext>
            </a:extLst>
          </p:cNvPr>
          <p:cNvSpPr>
            <a:spLocks noGrp="1"/>
          </p:cNvSpPr>
          <p:nvPr>
            <p:ph type="title"/>
          </p:nvPr>
        </p:nvSpPr>
        <p:spPr/>
        <p:txBody>
          <a:bodyPr/>
          <a:lstStyle/>
          <a:p>
            <a:r>
              <a:rPr lang="fr-FR"/>
              <a:t>Feedback</a:t>
            </a:r>
          </a:p>
        </p:txBody>
      </p:sp>
      <p:sp>
        <p:nvSpPr>
          <p:cNvPr id="3" name="Espace réservé du texte 2">
            <a:extLst>
              <a:ext uri="{FF2B5EF4-FFF2-40B4-BE49-F238E27FC236}">
                <a16:creationId xmlns:a16="http://schemas.microsoft.com/office/drawing/2014/main" id="{78BBDEF1-1C63-7E23-75CE-FCBC7B64C23D}"/>
              </a:ext>
            </a:extLst>
          </p:cNvPr>
          <p:cNvSpPr>
            <a:spLocks noGrp="1"/>
          </p:cNvSpPr>
          <p:nvPr>
            <p:ph type="body" idx="1"/>
          </p:nvPr>
        </p:nvSpPr>
        <p:spPr/>
        <p:txBody>
          <a:bodyPr/>
          <a:lstStyle/>
          <a:p>
            <a:r>
              <a:rPr lang="fr-FR"/>
              <a:t>Very cool to do </a:t>
            </a:r>
            <a:r>
              <a:rPr lang="fr-FR" err="1"/>
              <a:t>practical</a:t>
            </a:r>
            <a:r>
              <a:rPr lang="fr-FR"/>
              <a:t> </a:t>
            </a:r>
            <a:r>
              <a:rPr lang="fr-FR" err="1"/>
              <a:t>stuff</a:t>
            </a:r>
            <a:endParaRPr lang="fr-FR"/>
          </a:p>
          <a:p>
            <a:pPr>
              <a:lnSpc>
                <a:spcPct val="114999"/>
              </a:lnSpc>
            </a:pPr>
            <a:endParaRPr lang="fr-FR"/>
          </a:p>
          <a:p>
            <a:pPr>
              <a:lnSpc>
                <a:spcPct val="114999"/>
              </a:lnSpc>
            </a:pPr>
            <a:r>
              <a:rPr lang="fr-FR"/>
              <a:t>The liberty </a:t>
            </a:r>
            <a:r>
              <a:rPr lang="fr-FR" err="1"/>
              <a:t>we</a:t>
            </a:r>
            <a:r>
              <a:rPr lang="fr-FR"/>
              <a:t> </a:t>
            </a:r>
            <a:r>
              <a:rPr lang="fr-FR" err="1"/>
              <a:t>had</a:t>
            </a:r>
            <a:r>
              <a:rPr lang="fr-FR"/>
              <a:t> in the </a:t>
            </a:r>
            <a:r>
              <a:rPr lang="fr-FR" err="1"/>
              <a:t>project</a:t>
            </a:r>
            <a:r>
              <a:rPr lang="fr-FR"/>
              <a:t> made </a:t>
            </a:r>
            <a:r>
              <a:rPr lang="fr-FR" err="1"/>
              <a:t>it</a:t>
            </a:r>
            <a:r>
              <a:rPr lang="fr-FR"/>
              <a:t> </a:t>
            </a:r>
            <a:r>
              <a:rPr lang="fr-FR" err="1"/>
              <a:t>even</a:t>
            </a:r>
            <a:r>
              <a:rPr lang="fr-FR"/>
              <a:t> more </a:t>
            </a:r>
            <a:r>
              <a:rPr lang="fr-FR" err="1"/>
              <a:t>interesting</a:t>
            </a:r>
            <a:r>
              <a:rPr lang="fr-FR"/>
              <a:t>!</a:t>
            </a:r>
          </a:p>
          <a:p>
            <a:pPr>
              <a:lnSpc>
                <a:spcPct val="114999"/>
              </a:lnSpc>
            </a:pPr>
            <a:endParaRPr lang="fr-FR"/>
          </a:p>
          <a:p>
            <a:pPr>
              <a:lnSpc>
                <a:spcPct val="114999"/>
              </a:lnSpc>
            </a:pPr>
            <a:r>
              <a:rPr lang="fr-FR"/>
              <a:t>Our </a:t>
            </a:r>
            <a:r>
              <a:rPr lang="fr-FR" err="1"/>
              <a:t>supervisor</a:t>
            </a:r>
            <a:r>
              <a:rPr lang="fr-FR"/>
              <a:t> </a:t>
            </a:r>
            <a:r>
              <a:rPr lang="fr-FR" err="1"/>
              <a:t>was</a:t>
            </a:r>
            <a:r>
              <a:rPr lang="fr-FR"/>
              <a:t> </a:t>
            </a:r>
            <a:r>
              <a:rPr lang="fr-FR" err="1"/>
              <a:t>really</a:t>
            </a:r>
            <a:r>
              <a:rPr lang="fr-FR"/>
              <a:t> </a:t>
            </a:r>
            <a:r>
              <a:rPr lang="fr-FR" err="1"/>
              <a:t>helpful</a:t>
            </a:r>
            <a:r>
              <a:rPr lang="fr-FR"/>
              <a:t> and </a:t>
            </a:r>
            <a:r>
              <a:rPr lang="fr-FR" err="1"/>
              <a:t>available</a:t>
            </a:r>
            <a:endParaRPr lang="fr-FR"/>
          </a:p>
          <a:p>
            <a:pPr>
              <a:lnSpc>
                <a:spcPct val="114999"/>
              </a:lnSpc>
            </a:pPr>
            <a:endParaRPr lang="fr-FR"/>
          </a:p>
          <a:p>
            <a:pPr>
              <a:lnSpc>
                <a:spcPct val="114999"/>
              </a:lnSpc>
            </a:pPr>
            <a:endParaRPr lang="fr-FR"/>
          </a:p>
        </p:txBody>
      </p:sp>
      <p:sp>
        <p:nvSpPr>
          <p:cNvPr id="4" name="TextBox 3">
            <a:extLst>
              <a:ext uri="{FF2B5EF4-FFF2-40B4-BE49-F238E27FC236}">
                <a16:creationId xmlns:a16="http://schemas.microsoft.com/office/drawing/2014/main" id="{942F5C2D-ACDB-BD8C-CD76-6859228C95D9}"/>
              </a:ext>
            </a:extLst>
          </p:cNvPr>
          <p:cNvSpPr txBox="1"/>
          <p:nvPr/>
        </p:nvSpPr>
        <p:spPr>
          <a:xfrm>
            <a:off x="8430774" y="4704350"/>
            <a:ext cx="560825" cy="261610"/>
          </a:xfrm>
          <a:prstGeom prst="rect">
            <a:avLst/>
          </a:prstGeom>
          <a:noFill/>
        </p:spPr>
        <p:txBody>
          <a:bodyPr wrap="square" rtlCol="0">
            <a:spAutoFit/>
          </a:bodyPr>
          <a:lstStyle/>
          <a:p>
            <a:r>
              <a:rPr lang="en-US" sz="1100"/>
              <a:t>32/33</a:t>
            </a:r>
          </a:p>
        </p:txBody>
      </p:sp>
    </p:spTree>
    <p:extLst>
      <p:ext uri="{BB962C8B-B14F-4D97-AF65-F5344CB8AC3E}">
        <p14:creationId xmlns:p14="http://schemas.microsoft.com/office/powerpoint/2010/main" val="4181747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4F28B-EDE1-36A4-5A51-12B74E256D00}"/>
              </a:ext>
            </a:extLst>
          </p:cNvPr>
          <p:cNvSpPr>
            <a:spLocks noGrp="1"/>
          </p:cNvSpPr>
          <p:nvPr>
            <p:ph type="ctrTitle"/>
          </p:nvPr>
        </p:nvSpPr>
        <p:spPr/>
        <p:txBody>
          <a:bodyPr/>
          <a:lstStyle/>
          <a:p>
            <a:r>
              <a:rPr lang="en-FR"/>
              <a:t>Thank you for your attention !</a:t>
            </a:r>
          </a:p>
        </p:txBody>
      </p:sp>
      <p:sp>
        <p:nvSpPr>
          <p:cNvPr id="3" name="Subtitle 2">
            <a:extLst>
              <a:ext uri="{FF2B5EF4-FFF2-40B4-BE49-F238E27FC236}">
                <a16:creationId xmlns:a16="http://schemas.microsoft.com/office/drawing/2014/main" id="{52A92168-1E72-9424-3504-D7C2AB7A5973}"/>
              </a:ext>
            </a:extLst>
          </p:cNvPr>
          <p:cNvSpPr>
            <a:spLocks noGrp="1"/>
          </p:cNvSpPr>
          <p:nvPr>
            <p:ph type="subTitle" idx="1"/>
          </p:nvPr>
        </p:nvSpPr>
        <p:spPr/>
        <p:txBody>
          <a:bodyPr/>
          <a:lstStyle/>
          <a:p>
            <a:r>
              <a:rPr lang="en-FR"/>
              <a:t>bisous</a:t>
            </a:r>
          </a:p>
        </p:txBody>
      </p:sp>
      <p:sp>
        <p:nvSpPr>
          <p:cNvPr id="4" name="TextBox 3">
            <a:extLst>
              <a:ext uri="{FF2B5EF4-FFF2-40B4-BE49-F238E27FC236}">
                <a16:creationId xmlns:a16="http://schemas.microsoft.com/office/drawing/2014/main" id="{CC10C502-BDD3-B7CE-AAFE-ABF933CC3CE2}"/>
              </a:ext>
            </a:extLst>
          </p:cNvPr>
          <p:cNvSpPr txBox="1"/>
          <p:nvPr/>
        </p:nvSpPr>
        <p:spPr>
          <a:xfrm>
            <a:off x="256024" y="4638162"/>
            <a:ext cx="556775" cy="261610"/>
          </a:xfrm>
          <a:prstGeom prst="rect">
            <a:avLst/>
          </a:prstGeom>
          <a:noFill/>
        </p:spPr>
        <p:txBody>
          <a:bodyPr wrap="square" rtlCol="0">
            <a:spAutoFit/>
          </a:bodyPr>
          <a:lstStyle/>
          <a:p>
            <a:r>
              <a:rPr lang="en-US" sz="1100"/>
              <a:t>33/33</a:t>
            </a:r>
          </a:p>
        </p:txBody>
      </p:sp>
    </p:spTree>
    <p:extLst>
      <p:ext uri="{BB962C8B-B14F-4D97-AF65-F5344CB8AC3E}">
        <p14:creationId xmlns:p14="http://schemas.microsoft.com/office/powerpoint/2010/main" val="2300722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9349A-4CF2-F05F-CA9F-92D802A4AAA9}"/>
              </a:ext>
            </a:extLst>
          </p:cNvPr>
          <p:cNvSpPr>
            <a:spLocks noGrp="1"/>
          </p:cNvSpPr>
          <p:nvPr>
            <p:ph type="title"/>
          </p:nvPr>
        </p:nvSpPr>
        <p:spPr>
          <a:xfrm>
            <a:off x="1253067" y="445025"/>
            <a:ext cx="7177708" cy="572700"/>
          </a:xfrm>
        </p:spPr>
        <p:txBody>
          <a:bodyPr/>
          <a:lstStyle/>
          <a:p>
            <a:r>
              <a:rPr lang="en-FR"/>
              <a:t>Evolution of the loss function - UNET</a:t>
            </a:r>
          </a:p>
        </p:txBody>
      </p:sp>
      <p:pic>
        <p:nvPicPr>
          <p:cNvPr id="4" name="Picture 3">
            <a:extLst>
              <a:ext uri="{FF2B5EF4-FFF2-40B4-BE49-F238E27FC236}">
                <a16:creationId xmlns:a16="http://schemas.microsoft.com/office/drawing/2014/main" id="{25E7C780-193A-10BD-03EC-C4B5F88B6784}"/>
              </a:ext>
            </a:extLst>
          </p:cNvPr>
          <p:cNvPicPr>
            <a:picLocks noChangeAspect="1"/>
          </p:cNvPicPr>
          <p:nvPr/>
        </p:nvPicPr>
        <p:blipFill>
          <a:blip r:embed="rId2"/>
          <a:stretch>
            <a:fillRect/>
          </a:stretch>
        </p:blipFill>
        <p:spPr>
          <a:xfrm>
            <a:off x="1538624" y="1139645"/>
            <a:ext cx="6066752" cy="3238202"/>
          </a:xfrm>
          <a:prstGeom prst="rect">
            <a:avLst/>
          </a:prstGeom>
        </p:spPr>
      </p:pic>
    </p:spTree>
    <p:extLst>
      <p:ext uri="{BB962C8B-B14F-4D97-AF65-F5344CB8AC3E}">
        <p14:creationId xmlns:p14="http://schemas.microsoft.com/office/powerpoint/2010/main" val="1587467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9349A-4CF2-F05F-CA9F-92D802A4AAA9}"/>
              </a:ext>
            </a:extLst>
          </p:cNvPr>
          <p:cNvSpPr>
            <a:spLocks noGrp="1"/>
          </p:cNvSpPr>
          <p:nvPr>
            <p:ph type="title"/>
          </p:nvPr>
        </p:nvSpPr>
        <p:spPr>
          <a:xfrm>
            <a:off x="568279" y="479303"/>
            <a:ext cx="8007442" cy="572700"/>
          </a:xfrm>
        </p:spPr>
        <p:txBody>
          <a:bodyPr/>
          <a:lstStyle/>
          <a:p>
            <a:r>
              <a:rPr lang="en-FR"/>
              <a:t>Evolution of the loss function – nn-UNET</a:t>
            </a:r>
          </a:p>
        </p:txBody>
      </p:sp>
      <p:pic>
        <p:nvPicPr>
          <p:cNvPr id="5" name="Picture 4" descr="A graph of a graph showing a number of different colored lines&#10;&#10;Description automatically generated with medium confidence">
            <a:extLst>
              <a:ext uri="{FF2B5EF4-FFF2-40B4-BE49-F238E27FC236}">
                <a16:creationId xmlns:a16="http://schemas.microsoft.com/office/drawing/2014/main" id="{682004FD-F170-C1EA-A468-0D9AB9C02AD5}"/>
              </a:ext>
            </a:extLst>
          </p:cNvPr>
          <p:cNvPicPr>
            <a:picLocks noChangeAspect="1"/>
          </p:cNvPicPr>
          <p:nvPr/>
        </p:nvPicPr>
        <p:blipFill>
          <a:blip r:embed="rId2"/>
          <a:stretch>
            <a:fillRect/>
          </a:stretch>
        </p:blipFill>
        <p:spPr>
          <a:xfrm>
            <a:off x="1488146" y="1052003"/>
            <a:ext cx="6167708" cy="3826933"/>
          </a:xfrm>
          <a:prstGeom prst="rect">
            <a:avLst/>
          </a:prstGeom>
        </p:spPr>
      </p:pic>
    </p:spTree>
    <p:extLst>
      <p:ext uri="{BB962C8B-B14F-4D97-AF65-F5344CB8AC3E}">
        <p14:creationId xmlns:p14="http://schemas.microsoft.com/office/powerpoint/2010/main" val="419778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28ABE-F1F3-1616-AA00-3C4430E044F8}"/>
              </a:ext>
            </a:extLst>
          </p:cNvPr>
          <p:cNvSpPr>
            <a:spLocks noGrp="1"/>
          </p:cNvSpPr>
          <p:nvPr>
            <p:ph type="title"/>
          </p:nvPr>
        </p:nvSpPr>
        <p:spPr/>
        <p:txBody>
          <a:bodyPr/>
          <a:lstStyle/>
          <a:p>
            <a:r>
              <a:rPr lang="en-US"/>
              <a:t>Background</a:t>
            </a:r>
          </a:p>
        </p:txBody>
      </p:sp>
      <p:sp>
        <p:nvSpPr>
          <p:cNvPr id="3" name="Title 2">
            <a:extLst>
              <a:ext uri="{FF2B5EF4-FFF2-40B4-BE49-F238E27FC236}">
                <a16:creationId xmlns:a16="http://schemas.microsoft.com/office/drawing/2014/main" id="{67B5A411-D6CC-8719-D041-6204D289F623}"/>
              </a:ext>
            </a:extLst>
          </p:cNvPr>
          <p:cNvSpPr>
            <a:spLocks noGrp="1"/>
          </p:cNvSpPr>
          <p:nvPr>
            <p:ph type="title" idx="2"/>
          </p:nvPr>
        </p:nvSpPr>
        <p:spPr/>
        <p:txBody>
          <a:bodyPr/>
          <a:lstStyle/>
          <a:p>
            <a:r>
              <a:rPr lang="en-US"/>
              <a:t>2</a:t>
            </a:r>
          </a:p>
        </p:txBody>
      </p:sp>
      <p:sp>
        <p:nvSpPr>
          <p:cNvPr id="4" name="Subtitle 3">
            <a:extLst>
              <a:ext uri="{FF2B5EF4-FFF2-40B4-BE49-F238E27FC236}">
                <a16:creationId xmlns:a16="http://schemas.microsoft.com/office/drawing/2014/main" id="{14C65CDE-95D8-4989-737A-9461545051AA}"/>
              </a:ext>
            </a:extLst>
          </p:cNvPr>
          <p:cNvSpPr>
            <a:spLocks noGrp="1"/>
          </p:cNvSpPr>
          <p:nvPr>
            <p:ph type="subTitle" idx="1"/>
          </p:nvPr>
        </p:nvSpPr>
        <p:spPr/>
        <p:txBody>
          <a:bodyPr/>
          <a:lstStyle/>
          <a:p>
            <a:r>
              <a:rPr lang="en-US"/>
              <a:t>Biological context</a:t>
            </a:r>
          </a:p>
        </p:txBody>
      </p:sp>
      <p:grpSp>
        <p:nvGrpSpPr>
          <p:cNvPr id="5" name="Google Shape;302;p37">
            <a:extLst>
              <a:ext uri="{FF2B5EF4-FFF2-40B4-BE49-F238E27FC236}">
                <a16:creationId xmlns:a16="http://schemas.microsoft.com/office/drawing/2014/main" id="{49CAFA51-43C4-2437-08D8-45D3A99DF0B1}"/>
              </a:ext>
            </a:extLst>
          </p:cNvPr>
          <p:cNvGrpSpPr/>
          <p:nvPr/>
        </p:nvGrpSpPr>
        <p:grpSpPr>
          <a:xfrm>
            <a:off x="6234375" y="1376488"/>
            <a:ext cx="2678900" cy="6297300"/>
            <a:chOff x="6234375" y="1268000"/>
            <a:chExt cx="2678900" cy="6297300"/>
          </a:xfrm>
        </p:grpSpPr>
        <p:sp>
          <p:nvSpPr>
            <p:cNvPr id="6" name="Google Shape;303;p37">
              <a:extLst>
                <a:ext uri="{FF2B5EF4-FFF2-40B4-BE49-F238E27FC236}">
                  <a16:creationId xmlns:a16="http://schemas.microsoft.com/office/drawing/2014/main" id="{4B1A8CB7-1B74-504E-5EEC-AE8D6094A1CB}"/>
                </a:ext>
              </a:extLst>
            </p:cNvPr>
            <p:cNvSpPr/>
            <p:nvPr/>
          </p:nvSpPr>
          <p:spPr>
            <a:xfrm>
              <a:off x="7286675" y="1268000"/>
              <a:ext cx="1626600" cy="62973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7" name="Google Shape;304;p37">
              <a:extLst>
                <a:ext uri="{FF2B5EF4-FFF2-40B4-BE49-F238E27FC236}">
                  <a16:creationId xmlns:a16="http://schemas.microsoft.com/office/drawing/2014/main" id="{4368284C-0D97-A34E-837C-05018E350243}"/>
                </a:ext>
              </a:extLst>
            </p:cNvPr>
            <p:cNvSpPr/>
            <p:nvPr/>
          </p:nvSpPr>
          <p:spPr>
            <a:xfrm>
              <a:off x="6234375" y="2822294"/>
              <a:ext cx="1483500" cy="4365000"/>
            </a:xfrm>
            <a:prstGeom prst="roundRect">
              <a:avLst>
                <a:gd name="adj" fmla="val 50000"/>
              </a:avLst>
            </a:prstGeom>
            <a:solidFill>
              <a:srgbClr val="F6F6F6">
                <a:alpha val="206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8" name="Google Shape;305;p37">
              <a:extLst>
                <a:ext uri="{FF2B5EF4-FFF2-40B4-BE49-F238E27FC236}">
                  <a16:creationId xmlns:a16="http://schemas.microsoft.com/office/drawing/2014/main" id="{9320CCE0-EB7B-6EA9-C69B-6504D3429848}"/>
                </a:ext>
              </a:extLst>
            </p:cNvPr>
            <p:cNvSpPr/>
            <p:nvPr/>
          </p:nvSpPr>
          <p:spPr>
            <a:xfrm>
              <a:off x="6766725" y="2109800"/>
              <a:ext cx="418800" cy="418800"/>
            </a:xfrm>
            <a:prstGeom prst="ellipse">
              <a:avLst/>
            </a:prstGeom>
            <a:solidFill>
              <a:srgbClr val="F2557A">
                <a:alpha val="76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9" name="TextBox 8">
            <a:extLst>
              <a:ext uri="{FF2B5EF4-FFF2-40B4-BE49-F238E27FC236}">
                <a16:creationId xmlns:a16="http://schemas.microsoft.com/office/drawing/2014/main" id="{439428A9-F4EF-C277-0D29-36578C042AD7}"/>
              </a:ext>
            </a:extLst>
          </p:cNvPr>
          <p:cNvSpPr txBox="1"/>
          <p:nvPr/>
        </p:nvSpPr>
        <p:spPr>
          <a:xfrm>
            <a:off x="135468" y="4750344"/>
            <a:ext cx="457200" cy="261610"/>
          </a:xfrm>
          <a:prstGeom prst="rect">
            <a:avLst/>
          </a:prstGeom>
          <a:noFill/>
        </p:spPr>
        <p:txBody>
          <a:bodyPr wrap="square" rtlCol="0">
            <a:spAutoFit/>
          </a:bodyPr>
          <a:lstStyle/>
          <a:p>
            <a:r>
              <a:rPr lang="en-US" sz="1100">
                <a:solidFill>
                  <a:schemeClr val="bg1"/>
                </a:solidFill>
              </a:rPr>
              <a:t>4/33</a:t>
            </a:r>
          </a:p>
        </p:txBody>
      </p:sp>
    </p:spTree>
    <p:extLst>
      <p:ext uri="{BB962C8B-B14F-4D97-AF65-F5344CB8AC3E}">
        <p14:creationId xmlns:p14="http://schemas.microsoft.com/office/powerpoint/2010/main" val="2747216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7"/>
          <p:cNvSpPr txBox="1">
            <a:spLocks noGrp="1"/>
          </p:cNvSpPr>
          <p:nvPr>
            <p:ph type="title"/>
          </p:nvPr>
        </p:nvSpPr>
        <p:spPr>
          <a:xfrm>
            <a:off x="384041" y="426200"/>
            <a:ext cx="6382684" cy="84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Biological Background</a:t>
            </a:r>
            <a:endParaRPr/>
          </a:p>
        </p:txBody>
      </p:sp>
      <p:sp>
        <p:nvSpPr>
          <p:cNvPr id="4" name="ZoneTexte 3">
            <a:extLst>
              <a:ext uri="{FF2B5EF4-FFF2-40B4-BE49-F238E27FC236}">
                <a16:creationId xmlns:a16="http://schemas.microsoft.com/office/drawing/2014/main" id="{50D9DBF1-D976-CA7D-E673-08F2C19B5243}"/>
              </a:ext>
            </a:extLst>
          </p:cNvPr>
          <p:cNvSpPr txBox="1"/>
          <p:nvPr/>
        </p:nvSpPr>
        <p:spPr>
          <a:xfrm>
            <a:off x="384041" y="4609578"/>
            <a:ext cx="5681078" cy="215444"/>
          </a:xfrm>
          <a:prstGeom prst="rect">
            <a:avLst/>
          </a:prstGeom>
          <a:noFill/>
        </p:spPr>
        <p:txBody>
          <a:bodyPr wrap="square" rtlCol="0">
            <a:spAutoFit/>
          </a:bodyPr>
          <a:lstStyle/>
          <a:p>
            <a:r>
              <a:rPr lang="fr-CH" sz="800">
                <a:solidFill>
                  <a:schemeClr val="accent5">
                    <a:lumMod val="65000"/>
                  </a:schemeClr>
                </a:solidFill>
              </a:rPr>
              <a:t>https://1000awesomethings.com/wp-content/uploads/2010/09/empty-highway.jpg</a:t>
            </a:r>
          </a:p>
        </p:txBody>
      </p:sp>
      <p:pic>
        <p:nvPicPr>
          <p:cNvPr id="6" name="Image 5" descr="Une image contenant plein air, route, Lampadaire extérieur, infrastructure&#10;&#10;Description générée automatiquement">
            <a:extLst>
              <a:ext uri="{FF2B5EF4-FFF2-40B4-BE49-F238E27FC236}">
                <a16:creationId xmlns:a16="http://schemas.microsoft.com/office/drawing/2014/main" id="{D7BD935A-3B0D-26E1-572F-0DB9C7507286}"/>
              </a:ext>
            </a:extLst>
          </p:cNvPr>
          <p:cNvPicPr>
            <a:picLocks noChangeAspect="1"/>
          </p:cNvPicPr>
          <p:nvPr/>
        </p:nvPicPr>
        <p:blipFill>
          <a:blip r:embed="rId3"/>
          <a:stretch>
            <a:fillRect/>
          </a:stretch>
        </p:blipFill>
        <p:spPr>
          <a:xfrm>
            <a:off x="303665" y="1499719"/>
            <a:ext cx="3649609" cy="2737207"/>
          </a:xfrm>
          <a:prstGeom prst="rect">
            <a:avLst/>
          </a:prstGeom>
        </p:spPr>
      </p:pic>
      <p:sp>
        <p:nvSpPr>
          <p:cNvPr id="9" name="ZoneTexte 8">
            <a:extLst>
              <a:ext uri="{FF2B5EF4-FFF2-40B4-BE49-F238E27FC236}">
                <a16:creationId xmlns:a16="http://schemas.microsoft.com/office/drawing/2014/main" id="{23FC27E0-603F-3DF5-A88C-C5A325B8281A}"/>
              </a:ext>
            </a:extLst>
          </p:cNvPr>
          <p:cNvSpPr txBox="1"/>
          <p:nvPr/>
        </p:nvSpPr>
        <p:spPr>
          <a:xfrm>
            <a:off x="4797723" y="4609577"/>
            <a:ext cx="4756880" cy="338554"/>
          </a:xfrm>
          <a:prstGeom prst="rect">
            <a:avLst/>
          </a:prstGeom>
          <a:noFill/>
        </p:spPr>
        <p:txBody>
          <a:bodyPr wrap="square" rtlCol="0">
            <a:spAutoFit/>
          </a:bodyPr>
          <a:lstStyle/>
          <a:p>
            <a:r>
              <a:rPr lang="fr-CH" sz="800">
                <a:solidFill>
                  <a:schemeClr val="accent5">
                    <a:lumMod val="65000"/>
                  </a:schemeClr>
                </a:solidFill>
              </a:rPr>
              <a:t>https://www.its.ucla.edu/wp-content/uploads/sites/6/2018/01/los-angeles-1396606_960_720-600x384.jpg</a:t>
            </a:r>
          </a:p>
        </p:txBody>
      </p:sp>
      <p:pic>
        <p:nvPicPr>
          <p:cNvPr id="11" name="Image 10" descr="Une image contenant plein air, route, Véhicule terrestre, voie&#10;&#10;Description générée automatiquement">
            <a:extLst>
              <a:ext uri="{FF2B5EF4-FFF2-40B4-BE49-F238E27FC236}">
                <a16:creationId xmlns:a16="http://schemas.microsoft.com/office/drawing/2014/main" id="{A0FDDAA5-2513-3C88-F5A2-5ABB2BA2AB27}"/>
              </a:ext>
            </a:extLst>
          </p:cNvPr>
          <p:cNvPicPr>
            <a:picLocks noChangeAspect="1"/>
          </p:cNvPicPr>
          <p:nvPr/>
        </p:nvPicPr>
        <p:blipFill>
          <a:blip r:embed="rId4"/>
          <a:stretch>
            <a:fillRect/>
          </a:stretch>
        </p:blipFill>
        <p:spPr>
          <a:xfrm>
            <a:off x="4797723" y="1499719"/>
            <a:ext cx="4124744" cy="2737206"/>
          </a:xfrm>
          <a:prstGeom prst="rect">
            <a:avLst/>
          </a:prstGeom>
        </p:spPr>
      </p:pic>
      <p:sp>
        <p:nvSpPr>
          <p:cNvPr id="12" name="Flèche : droite 11">
            <a:extLst>
              <a:ext uri="{FF2B5EF4-FFF2-40B4-BE49-F238E27FC236}">
                <a16:creationId xmlns:a16="http://schemas.microsoft.com/office/drawing/2014/main" id="{76755E8F-881E-682B-89D5-C639D0C0AABB}"/>
              </a:ext>
            </a:extLst>
          </p:cNvPr>
          <p:cNvSpPr/>
          <p:nvPr/>
        </p:nvSpPr>
        <p:spPr>
          <a:xfrm>
            <a:off x="4073734" y="2480378"/>
            <a:ext cx="678956" cy="531119"/>
          </a:xfrm>
          <a:prstGeom prst="righ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ZoneTexte 1">
            <a:extLst>
              <a:ext uri="{FF2B5EF4-FFF2-40B4-BE49-F238E27FC236}">
                <a16:creationId xmlns:a16="http://schemas.microsoft.com/office/drawing/2014/main" id="{51B6CB32-507E-AC2A-6050-2DE75DA74541}"/>
              </a:ext>
            </a:extLst>
          </p:cNvPr>
          <p:cNvSpPr txBox="1"/>
          <p:nvPr/>
        </p:nvSpPr>
        <p:spPr>
          <a:xfrm>
            <a:off x="6570439" y="1099608"/>
            <a:ext cx="1423320" cy="400110"/>
          </a:xfrm>
          <a:prstGeom prst="rect">
            <a:avLst/>
          </a:prstGeom>
          <a:noFill/>
        </p:spPr>
        <p:txBody>
          <a:bodyPr wrap="square" rtlCol="0">
            <a:spAutoFit/>
          </a:bodyPr>
          <a:lstStyle/>
          <a:p>
            <a:r>
              <a:rPr lang="fr-CH" sz="2000">
                <a:solidFill>
                  <a:schemeClr val="bg1"/>
                </a:solidFill>
              </a:rPr>
              <a:t>PAD</a:t>
            </a:r>
          </a:p>
        </p:txBody>
      </p:sp>
      <p:sp>
        <p:nvSpPr>
          <p:cNvPr id="3" name="ZoneTexte 2">
            <a:extLst>
              <a:ext uri="{FF2B5EF4-FFF2-40B4-BE49-F238E27FC236}">
                <a16:creationId xmlns:a16="http://schemas.microsoft.com/office/drawing/2014/main" id="{B7060CF4-4411-3426-C63C-831102CCA61B}"/>
              </a:ext>
            </a:extLst>
          </p:cNvPr>
          <p:cNvSpPr txBox="1"/>
          <p:nvPr/>
        </p:nvSpPr>
        <p:spPr>
          <a:xfrm>
            <a:off x="1699846" y="1127067"/>
            <a:ext cx="1423320" cy="400110"/>
          </a:xfrm>
          <a:prstGeom prst="rect">
            <a:avLst/>
          </a:prstGeom>
          <a:noFill/>
        </p:spPr>
        <p:txBody>
          <a:bodyPr wrap="square" rtlCol="0">
            <a:spAutoFit/>
          </a:bodyPr>
          <a:lstStyle/>
          <a:p>
            <a:r>
              <a:rPr lang="fr-CH" sz="2000">
                <a:solidFill>
                  <a:schemeClr val="bg1"/>
                </a:solidFill>
              </a:rPr>
              <a:t>No PAD</a:t>
            </a:r>
          </a:p>
        </p:txBody>
      </p:sp>
      <p:sp>
        <p:nvSpPr>
          <p:cNvPr id="5" name="TextBox 4">
            <a:extLst>
              <a:ext uri="{FF2B5EF4-FFF2-40B4-BE49-F238E27FC236}">
                <a16:creationId xmlns:a16="http://schemas.microsoft.com/office/drawing/2014/main" id="{DF35FF29-5E88-C75C-5BAD-B2B760DE5D6F}"/>
              </a:ext>
            </a:extLst>
          </p:cNvPr>
          <p:cNvSpPr txBox="1"/>
          <p:nvPr/>
        </p:nvSpPr>
        <p:spPr>
          <a:xfrm>
            <a:off x="135468" y="4750344"/>
            <a:ext cx="457200" cy="261610"/>
          </a:xfrm>
          <a:prstGeom prst="rect">
            <a:avLst/>
          </a:prstGeom>
          <a:noFill/>
        </p:spPr>
        <p:txBody>
          <a:bodyPr wrap="square" rtlCol="0">
            <a:spAutoFit/>
          </a:bodyPr>
          <a:lstStyle/>
          <a:p>
            <a:r>
              <a:rPr lang="en-US" sz="1100">
                <a:solidFill>
                  <a:schemeClr val="bg1"/>
                </a:solidFill>
              </a:rPr>
              <a:t>5/33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7"/>
          <p:cNvSpPr txBox="1">
            <a:spLocks noGrp="1"/>
          </p:cNvSpPr>
          <p:nvPr>
            <p:ph type="title"/>
          </p:nvPr>
        </p:nvSpPr>
        <p:spPr>
          <a:xfrm>
            <a:off x="384041" y="426200"/>
            <a:ext cx="6382684" cy="84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Biological Background</a:t>
            </a:r>
            <a:endParaRPr/>
          </a:p>
        </p:txBody>
      </p:sp>
      <p:sp>
        <p:nvSpPr>
          <p:cNvPr id="300" name="Google Shape;300;p37"/>
          <p:cNvSpPr txBox="1">
            <a:spLocks noGrp="1"/>
          </p:cNvSpPr>
          <p:nvPr>
            <p:ph type="subTitle" idx="1"/>
          </p:nvPr>
        </p:nvSpPr>
        <p:spPr>
          <a:xfrm>
            <a:off x="3711277" y="1561694"/>
            <a:ext cx="5955237" cy="3577936"/>
          </a:xfrm>
          <a:prstGeom prst="rect">
            <a:avLst/>
          </a:prstGeom>
        </p:spPr>
        <p:txBody>
          <a:bodyPr spcFirstLastPara="1" wrap="square" lIns="91425" tIns="91425" rIns="91425" bIns="91425" anchor="t" anchorCtr="0">
            <a:noAutofit/>
          </a:bodyPr>
          <a:lstStyle/>
          <a:p>
            <a:pPr marL="285750" lvl="0" indent="-285750" algn="l" rtl="0">
              <a:lnSpc>
                <a:spcPct val="200000"/>
              </a:lnSpc>
              <a:spcBef>
                <a:spcPts val="0"/>
              </a:spcBef>
              <a:spcAft>
                <a:spcPts val="0"/>
              </a:spcAft>
              <a:buFont typeface="Arial" panose="020B0604020202020204" pitchFamily="34" charset="0"/>
              <a:buChar char="•"/>
            </a:pPr>
            <a:r>
              <a:rPr lang="en-US">
                <a:solidFill>
                  <a:schemeClr val="bg1"/>
                </a:solidFill>
                <a:sym typeface="Wingdings" panose="05000000000000000000" pitchFamily="2" charset="2"/>
              </a:rPr>
              <a:t> High cholesterol / Tobacco smoking/ Diabetes</a:t>
            </a:r>
          </a:p>
          <a:p>
            <a:pPr marL="285750" lvl="0" indent="-285750" algn="l" rtl="0">
              <a:lnSpc>
                <a:spcPct val="200000"/>
              </a:lnSpc>
              <a:spcBef>
                <a:spcPts val="0"/>
              </a:spcBef>
              <a:spcAft>
                <a:spcPts val="0"/>
              </a:spcAft>
              <a:buFont typeface="Arial" panose="020B0604020202020204" pitchFamily="34" charset="0"/>
              <a:buChar char="•"/>
            </a:pPr>
            <a:r>
              <a:rPr lang="en-US">
                <a:solidFill>
                  <a:schemeClr val="bg1"/>
                </a:solidFill>
                <a:sym typeface="Wingdings" panose="05000000000000000000" pitchFamily="2" charset="2"/>
              </a:rPr>
              <a:t> Narrowed or blocked arteries</a:t>
            </a:r>
            <a:endParaRPr lang="en-US">
              <a:solidFill>
                <a:schemeClr val="bg1"/>
              </a:solidFill>
            </a:endParaRPr>
          </a:p>
          <a:p>
            <a:pPr marL="285750" lvl="0" indent="-285750" algn="l" rtl="0">
              <a:lnSpc>
                <a:spcPct val="200000"/>
              </a:lnSpc>
              <a:spcBef>
                <a:spcPts val="0"/>
              </a:spcBef>
              <a:spcAft>
                <a:spcPts val="0"/>
              </a:spcAft>
              <a:buFont typeface="Arial" panose="020B0604020202020204" pitchFamily="34" charset="0"/>
              <a:buChar char="•"/>
            </a:pPr>
            <a:r>
              <a:rPr lang="en-US">
                <a:solidFill>
                  <a:schemeClr val="bg1"/>
                </a:solidFill>
                <a:sym typeface="Wingdings" panose="05000000000000000000" pitchFamily="2" charset="2"/>
              </a:rPr>
              <a:t> Buildup of fatty deposits </a:t>
            </a:r>
          </a:p>
          <a:p>
            <a:pPr marL="285750" lvl="0" indent="-285750" algn="l" rtl="0">
              <a:lnSpc>
                <a:spcPct val="200000"/>
              </a:lnSpc>
              <a:spcBef>
                <a:spcPts val="0"/>
              </a:spcBef>
              <a:spcAft>
                <a:spcPts val="0"/>
              </a:spcAft>
              <a:buFont typeface="Arial" panose="020B0604020202020204" pitchFamily="34" charset="0"/>
              <a:buChar char="•"/>
            </a:pPr>
            <a:r>
              <a:rPr lang="en-US">
                <a:solidFill>
                  <a:schemeClr val="bg1"/>
                </a:solidFill>
                <a:sym typeface="Wingdings" panose="05000000000000000000" pitchFamily="2" charset="2"/>
              </a:rPr>
              <a:t> Reduced blood flow</a:t>
            </a:r>
            <a:endParaRPr lang="en-US">
              <a:solidFill>
                <a:schemeClr val="bg1"/>
              </a:solidFill>
            </a:endParaRPr>
          </a:p>
          <a:p>
            <a:pPr marL="285750" lvl="0" indent="-285750" algn="l" rtl="0">
              <a:spcBef>
                <a:spcPts val="0"/>
              </a:spcBef>
              <a:spcAft>
                <a:spcPts val="0"/>
              </a:spcAft>
              <a:buFont typeface="Arial" panose="020B0604020202020204" pitchFamily="34" charset="0"/>
              <a:buChar char="•"/>
            </a:pPr>
            <a:endParaRPr lang="en-US">
              <a:solidFill>
                <a:schemeClr val="bg1"/>
              </a:solidFill>
              <a:sym typeface="Wingdings" panose="05000000000000000000" pitchFamily="2" charset="2"/>
            </a:endParaRPr>
          </a:p>
          <a:p>
            <a:pPr marL="285750" lvl="0" indent="-285750" algn="l" rtl="0">
              <a:spcBef>
                <a:spcPts val="0"/>
              </a:spcBef>
              <a:spcAft>
                <a:spcPts val="0"/>
              </a:spcAft>
              <a:buFont typeface="Arial" panose="020B0604020202020204" pitchFamily="34" charset="0"/>
              <a:buChar char="•"/>
            </a:pPr>
            <a:endParaRPr lang="en-US">
              <a:solidFill>
                <a:schemeClr val="bg1"/>
              </a:solidFill>
              <a:sym typeface="Wingdings" panose="05000000000000000000" pitchFamily="2" charset="2"/>
            </a:endParaRPr>
          </a:p>
          <a:p>
            <a:pPr marL="285750" lvl="0" indent="-285750" algn="l" rtl="0">
              <a:spcBef>
                <a:spcPts val="0"/>
              </a:spcBef>
              <a:spcAft>
                <a:spcPts val="0"/>
              </a:spcAft>
              <a:buFont typeface="Arial" panose="020B0604020202020204" pitchFamily="34" charset="0"/>
              <a:buChar char="•"/>
            </a:pPr>
            <a:endParaRPr lang="en-US">
              <a:solidFill>
                <a:schemeClr val="bg1"/>
              </a:solidFill>
            </a:endParaRPr>
          </a:p>
          <a:p>
            <a:pPr marL="285750" lvl="0" indent="-285750" algn="l" rtl="0">
              <a:spcBef>
                <a:spcPts val="0"/>
              </a:spcBef>
              <a:spcAft>
                <a:spcPts val="0"/>
              </a:spcAft>
              <a:buFontTx/>
              <a:buChar char="-"/>
            </a:pPr>
            <a:endParaRPr lang="en-US">
              <a:solidFill>
                <a:schemeClr val="bg1"/>
              </a:solidFill>
            </a:endParaRPr>
          </a:p>
        </p:txBody>
      </p:sp>
      <p:grpSp>
        <p:nvGrpSpPr>
          <p:cNvPr id="302" name="Google Shape;302;p37"/>
          <p:cNvGrpSpPr/>
          <p:nvPr/>
        </p:nvGrpSpPr>
        <p:grpSpPr>
          <a:xfrm>
            <a:off x="6405457" y="3002411"/>
            <a:ext cx="2678900" cy="6297300"/>
            <a:chOff x="6234375" y="1268000"/>
            <a:chExt cx="2678900" cy="6297300"/>
          </a:xfrm>
        </p:grpSpPr>
        <p:sp>
          <p:nvSpPr>
            <p:cNvPr id="303" name="Google Shape;303;p37"/>
            <p:cNvSpPr/>
            <p:nvPr/>
          </p:nvSpPr>
          <p:spPr>
            <a:xfrm>
              <a:off x="7286675" y="1268000"/>
              <a:ext cx="1626600" cy="62973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04" name="Google Shape;304;p37"/>
            <p:cNvSpPr/>
            <p:nvPr/>
          </p:nvSpPr>
          <p:spPr>
            <a:xfrm>
              <a:off x="6234375" y="2822294"/>
              <a:ext cx="1483500" cy="4365000"/>
            </a:xfrm>
            <a:prstGeom prst="roundRect">
              <a:avLst>
                <a:gd name="adj" fmla="val 50000"/>
              </a:avLst>
            </a:prstGeom>
            <a:solidFill>
              <a:srgbClr val="F6F6F6">
                <a:alpha val="206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305" name="Google Shape;305;p37"/>
            <p:cNvSpPr/>
            <p:nvPr/>
          </p:nvSpPr>
          <p:spPr>
            <a:xfrm>
              <a:off x="6766725" y="2109800"/>
              <a:ext cx="418800" cy="418800"/>
            </a:xfrm>
            <a:prstGeom prst="ellipse">
              <a:avLst/>
            </a:prstGeom>
            <a:solidFill>
              <a:srgbClr val="F2557A">
                <a:alpha val="76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pic>
        <p:nvPicPr>
          <p:cNvPr id="3" name="Image 2" descr="Une image contenant art&#10;&#10;Description générée automatiquement avec une confiance faible">
            <a:extLst>
              <a:ext uri="{FF2B5EF4-FFF2-40B4-BE49-F238E27FC236}">
                <a16:creationId xmlns:a16="http://schemas.microsoft.com/office/drawing/2014/main" id="{FA8D9C0E-E85C-1A85-B64A-7E292C8A97C1}"/>
              </a:ext>
            </a:extLst>
          </p:cNvPr>
          <p:cNvPicPr>
            <a:picLocks noChangeAspect="1"/>
          </p:cNvPicPr>
          <p:nvPr/>
        </p:nvPicPr>
        <p:blipFill>
          <a:blip r:embed="rId3"/>
          <a:stretch>
            <a:fillRect/>
          </a:stretch>
        </p:blipFill>
        <p:spPr>
          <a:xfrm>
            <a:off x="165691" y="1685118"/>
            <a:ext cx="3495011" cy="2331672"/>
          </a:xfrm>
          <a:prstGeom prst="rect">
            <a:avLst/>
          </a:prstGeom>
        </p:spPr>
      </p:pic>
      <p:sp>
        <p:nvSpPr>
          <p:cNvPr id="4" name="ZoneTexte 3">
            <a:extLst>
              <a:ext uri="{FF2B5EF4-FFF2-40B4-BE49-F238E27FC236}">
                <a16:creationId xmlns:a16="http://schemas.microsoft.com/office/drawing/2014/main" id="{50D9DBF1-D976-CA7D-E673-08F2C19B5243}"/>
              </a:ext>
            </a:extLst>
          </p:cNvPr>
          <p:cNvSpPr txBox="1"/>
          <p:nvPr/>
        </p:nvSpPr>
        <p:spPr>
          <a:xfrm>
            <a:off x="988175" y="4016790"/>
            <a:ext cx="2219674" cy="246221"/>
          </a:xfrm>
          <a:prstGeom prst="rect">
            <a:avLst/>
          </a:prstGeom>
          <a:noFill/>
        </p:spPr>
        <p:txBody>
          <a:bodyPr wrap="square" rtlCol="0">
            <a:spAutoFit/>
          </a:bodyPr>
          <a:lstStyle/>
          <a:p>
            <a:r>
              <a:rPr lang="en-GB" sz="1000">
                <a:solidFill>
                  <a:schemeClr val="bg1"/>
                </a:solidFill>
                <a:hlinkClick r:id="rId4">
                  <a:extLst>
                    <a:ext uri="{A12FA001-AC4F-418D-AE19-62706E023703}">
                      <ahyp:hlinkClr xmlns:ahyp="http://schemas.microsoft.com/office/drawing/2018/hyperlinkcolor" val="tx"/>
                    </a:ext>
                  </a:extLst>
                </a:hlinkClick>
              </a:rPr>
              <a:t>(Modern Heart and Vascular, 2023)</a:t>
            </a:r>
            <a:endParaRPr lang="fr-CH" sz="800">
              <a:solidFill>
                <a:schemeClr val="bg1"/>
              </a:solidFill>
            </a:endParaRPr>
          </a:p>
        </p:txBody>
      </p:sp>
      <p:sp>
        <p:nvSpPr>
          <p:cNvPr id="2" name="ZoneTexte 1">
            <a:extLst>
              <a:ext uri="{FF2B5EF4-FFF2-40B4-BE49-F238E27FC236}">
                <a16:creationId xmlns:a16="http://schemas.microsoft.com/office/drawing/2014/main" id="{3F31FE28-7677-27A4-BF0B-4D61057B33CD}"/>
              </a:ext>
            </a:extLst>
          </p:cNvPr>
          <p:cNvSpPr txBox="1"/>
          <p:nvPr/>
        </p:nvSpPr>
        <p:spPr>
          <a:xfrm>
            <a:off x="476738" y="1268000"/>
            <a:ext cx="2899508" cy="338554"/>
          </a:xfrm>
          <a:prstGeom prst="rect">
            <a:avLst/>
          </a:prstGeom>
          <a:noFill/>
        </p:spPr>
        <p:txBody>
          <a:bodyPr wrap="square" rtlCol="0">
            <a:spAutoFit/>
          </a:bodyPr>
          <a:lstStyle/>
          <a:p>
            <a:r>
              <a:rPr lang="fr-CH" sz="1600" b="1" u="sng" err="1">
                <a:solidFill>
                  <a:schemeClr val="bg1"/>
                </a:solidFill>
              </a:rPr>
              <a:t>What</a:t>
            </a:r>
            <a:r>
              <a:rPr lang="fr-CH" sz="1600" b="1" u="sng">
                <a:solidFill>
                  <a:schemeClr val="bg1"/>
                </a:solidFill>
              </a:rPr>
              <a:t> </a:t>
            </a:r>
            <a:r>
              <a:rPr lang="fr-CH" sz="1600" b="1" u="sng" err="1">
                <a:solidFill>
                  <a:schemeClr val="bg1"/>
                </a:solidFill>
              </a:rPr>
              <a:t>is</a:t>
            </a:r>
            <a:r>
              <a:rPr lang="fr-CH" sz="1600" b="1" u="sng">
                <a:solidFill>
                  <a:schemeClr val="bg1"/>
                </a:solidFill>
              </a:rPr>
              <a:t> PAD ?</a:t>
            </a:r>
          </a:p>
        </p:txBody>
      </p:sp>
      <p:sp>
        <p:nvSpPr>
          <p:cNvPr id="5" name="TextBox 4">
            <a:extLst>
              <a:ext uri="{FF2B5EF4-FFF2-40B4-BE49-F238E27FC236}">
                <a16:creationId xmlns:a16="http://schemas.microsoft.com/office/drawing/2014/main" id="{6E7DE0E3-E0B6-A5B9-51A8-654D26F984ED}"/>
              </a:ext>
            </a:extLst>
          </p:cNvPr>
          <p:cNvSpPr txBox="1"/>
          <p:nvPr/>
        </p:nvSpPr>
        <p:spPr>
          <a:xfrm>
            <a:off x="135468" y="4750344"/>
            <a:ext cx="457200" cy="261610"/>
          </a:xfrm>
          <a:prstGeom prst="rect">
            <a:avLst/>
          </a:prstGeom>
          <a:noFill/>
        </p:spPr>
        <p:txBody>
          <a:bodyPr wrap="square" rtlCol="0">
            <a:spAutoFit/>
          </a:bodyPr>
          <a:lstStyle/>
          <a:p>
            <a:r>
              <a:rPr lang="en-US" sz="1100">
                <a:solidFill>
                  <a:schemeClr val="bg1"/>
                </a:solidFill>
              </a:rPr>
              <a:t>6/33</a:t>
            </a:r>
          </a:p>
        </p:txBody>
      </p:sp>
    </p:spTree>
    <p:extLst>
      <p:ext uri="{BB962C8B-B14F-4D97-AF65-F5344CB8AC3E}">
        <p14:creationId xmlns:p14="http://schemas.microsoft.com/office/powerpoint/2010/main" val="852372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7"/>
          <p:cNvSpPr txBox="1">
            <a:spLocks noGrp="1"/>
          </p:cNvSpPr>
          <p:nvPr>
            <p:ph type="title"/>
          </p:nvPr>
        </p:nvSpPr>
        <p:spPr>
          <a:xfrm>
            <a:off x="384041" y="426200"/>
            <a:ext cx="6382684" cy="84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Biological Background</a:t>
            </a:r>
            <a:endParaRPr/>
          </a:p>
        </p:txBody>
      </p:sp>
      <p:sp>
        <p:nvSpPr>
          <p:cNvPr id="300" name="Google Shape;300;p37"/>
          <p:cNvSpPr txBox="1">
            <a:spLocks noGrp="1"/>
          </p:cNvSpPr>
          <p:nvPr>
            <p:ph type="subTitle" idx="1"/>
          </p:nvPr>
        </p:nvSpPr>
        <p:spPr>
          <a:xfrm>
            <a:off x="282892" y="1268000"/>
            <a:ext cx="2827164" cy="3577936"/>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b="1" u="sng">
                <a:solidFill>
                  <a:schemeClr val="bg1"/>
                </a:solidFill>
                <a:latin typeface="+mn-lt"/>
                <a:sym typeface="Wingdings" panose="05000000000000000000" pitchFamily="2" charset="2"/>
              </a:rPr>
              <a:t>Treatments : </a:t>
            </a:r>
          </a:p>
          <a:p>
            <a:pPr marL="285750" lvl="0" indent="-285750" algn="l" rtl="0">
              <a:spcBef>
                <a:spcPts val="0"/>
              </a:spcBef>
              <a:spcAft>
                <a:spcPts val="0"/>
              </a:spcAft>
              <a:buFont typeface="Arial" panose="020B0604020202020204" pitchFamily="34" charset="0"/>
              <a:buChar char="•"/>
            </a:pPr>
            <a:endParaRPr lang="en-US">
              <a:solidFill>
                <a:schemeClr val="bg1"/>
              </a:solidFill>
              <a:latin typeface="+mn-lt"/>
              <a:sym typeface="Wingdings" panose="05000000000000000000" pitchFamily="2" charset="2"/>
            </a:endParaRPr>
          </a:p>
          <a:p>
            <a:pPr marL="285750" lvl="0" indent="-285750" algn="l" rtl="0">
              <a:spcBef>
                <a:spcPts val="0"/>
              </a:spcBef>
              <a:spcAft>
                <a:spcPts val="0"/>
              </a:spcAft>
              <a:buFont typeface="Arial" panose="020B0604020202020204" pitchFamily="34" charset="0"/>
              <a:buChar char="•"/>
            </a:pPr>
            <a:r>
              <a:rPr lang="en-US">
                <a:solidFill>
                  <a:schemeClr val="bg1"/>
                </a:solidFill>
                <a:latin typeface="+mn-lt"/>
                <a:sym typeface="Wingdings" panose="05000000000000000000" pitchFamily="2" charset="2"/>
              </a:rPr>
              <a:t> Physical exercise </a:t>
            </a:r>
          </a:p>
          <a:p>
            <a:pPr marL="285750" lvl="0" indent="-285750" algn="l" rtl="0">
              <a:spcBef>
                <a:spcPts val="0"/>
              </a:spcBef>
              <a:spcAft>
                <a:spcPts val="0"/>
              </a:spcAft>
              <a:buFont typeface="Arial" panose="020B0604020202020204" pitchFamily="34" charset="0"/>
              <a:buChar char="•"/>
            </a:pPr>
            <a:endParaRPr lang="en-US">
              <a:solidFill>
                <a:schemeClr val="bg1"/>
              </a:solidFill>
              <a:latin typeface="+mn-lt"/>
              <a:sym typeface="Wingdings" panose="05000000000000000000" pitchFamily="2" charset="2"/>
            </a:endParaRPr>
          </a:p>
          <a:p>
            <a:pPr marL="285750" lvl="0" indent="-285750" algn="l" rtl="0">
              <a:spcBef>
                <a:spcPts val="0"/>
              </a:spcBef>
              <a:spcAft>
                <a:spcPts val="0"/>
              </a:spcAft>
              <a:buFont typeface="Arial" panose="020B0604020202020204" pitchFamily="34" charset="0"/>
              <a:buChar char="•"/>
            </a:pPr>
            <a:r>
              <a:rPr lang="en-US">
                <a:solidFill>
                  <a:schemeClr val="bg1"/>
                </a:solidFill>
                <a:latin typeface="+mn-lt"/>
                <a:sym typeface="Wingdings" panose="05000000000000000000" pitchFamily="2" charset="2"/>
              </a:rPr>
              <a:t> Angioplasty </a:t>
            </a:r>
          </a:p>
          <a:p>
            <a:pPr marL="285750" lvl="0" indent="-285750" algn="l" rtl="0">
              <a:spcBef>
                <a:spcPts val="0"/>
              </a:spcBef>
              <a:spcAft>
                <a:spcPts val="0"/>
              </a:spcAft>
              <a:buFont typeface="Arial" panose="020B0604020202020204" pitchFamily="34" charset="0"/>
              <a:buChar char="•"/>
            </a:pPr>
            <a:endParaRPr lang="en-US">
              <a:solidFill>
                <a:schemeClr val="bg1"/>
              </a:solidFill>
              <a:latin typeface="+mn-lt"/>
              <a:sym typeface="Wingdings" panose="05000000000000000000" pitchFamily="2" charset="2"/>
            </a:endParaRPr>
          </a:p>
          <a:p>
            <a:pPr marL="285750" lvl="0" indent="-285750" algn="l" rtl="0">
              <a:spcBef>
                <a:spcPts val="0"/>
              </a:spcBef>
              <a:spcAft>
                <a:spcPts val="0"/>
              </a:spcAft>
              <a:buFont typeface="Arial" panose="020B0604020202020204" pitchFamily="34" charset="0"/>
              <a:buChar char="•"/>
            </a:pPr>
            <a:endParaRPr lang="en-US">
              <a:solidFill>
                <a:schemeClr val="bg1"/>
              </a:solidFill>
              <a:latin typeface="+mn-lt"/>
            </a:endParaRPr>
          </a:p>
          <a:p>
            <a:pPr marL="285750" lvl="0" indent="-285750" algn="l" rtl="0">
              <a:spcBef>
                <a:spcPts val="0"/>
              </a:spcBef>
              <a:spcAft>
                <a:spcPts val="0"/>
              </a:spcAft>
              <a:buFontTx/>
              <a:buChar char="-"/>
            </a:pPr>
            <a:endParaRPr lang="en-US">
              <a:solidFill>
                <a:schemeClr val="bg1"/>
              </a:solidFill>
              <a:latin typeface="+mn-lt"/>
            </a:endParaRPr>
          </a:p>
        </p:txBody>
      </p:sp>
      <p:pic>
        <p:nvPicPr>
          <p:cNvPr id="6" name="Image 5">
            <a:extLst>
              <a:ext uri="{FF2B5EF4-FFF2-40B4-BE49-F238E27FC236}">
                <a16:creationId xmlns:a16="http://schemas.microsoft.com/office/drawing/2014/main" id="{14AB36BF-DCBC-44FE-FF02-FFAF9356FBAE}"/>
              </a:ext>
            </a:extLst>
          </p:cNvPr>
          <p:cNvPicPr>
            <a:picLocks noChangeAspect="1"/>
          </p:cNvPicPr>
          <p:nvPr/>
        </p:nvPicPr>
        <p:blipFill>
          <a:blip r:embed="rId3"/>
          <a:stretch>
            <a:fillRect/>
          </a:stretch>
        </p:blipFill>
        <p:spPr>
          <a:xfrm>
            <a:off x="6399870" y="2025916"/>
            <a:ext cx="2012668" cy="3000704"/>
          </a:xfrm>
          <a:prstGeom prst="rect">
            <a:avLst/>
          </a:prstGeom>
        </p:spPr>
      </p:pic>
      <p:pic>
        <p:nvPicPr>
          <p:cNvPr id="8" name="Image 7" descr="Une image contenant plein air, plage, ciel, personne&#10;&#10;Description générée automatiquement">
            <a:extLst>
              <a:ext uri="{FF2B5EF4-FFF2-40B4-BE49-F238E27FC236}">
                <a16:creationId xmlns:a16="http://schemas.microsoft.com/office/drawing/2014/main" id="{ED4A8E53-FB40-FC8F-5067-D958EB78F9CB}"/>
              </a:ext>
            </a:extLst>
          </p:cNvPr>
          <p:cNvPicPr>
            <a:picLocks noChangeAspect="1"/>
          </p:cNvPicPr>
          <p:nvPr/>
        </p:nvPicPr>
        <p:blipFill>
          <a:blip r:embed="rId4"/>
          <a:stretch>
            <a:fillRect/>
          </a:stretch>
        </p:blipFill>
        <p:spPr>
          <a:xfrm>
            <a:off x="3220036" y="1368863"/>
            <a:ext cx="2234395" cy="1803476"/>
          </a:xfrm>
          <a:prstGeom prst="rect">
            <a:avLst/>
          </a:prstGeom>
        </p:spPr>
      </p:pic>
      <p:sp>
        <p:nvSpPr>
          <p:cNvPr id="9" name="ZoneTexte 8">
            <a:extLst>
              <a:ext uri="{FF2B5EF4-FFF2-40B4-BE49-F238E27FC236}">
                <a16:creationId xmlns:a16="http://schemas.microsoft.com/office/drawing/2014/main" id="{99862E75-4F71-EA9A-2EF3-A06F0794C3D5}"/>
              </a:ext>
            </a:extLst>
          </p:cNvPr>
          <p:cNvSpPr txBox="1"/>
          <p:nvPr/>
        </p:nvSpPr>
        <p:spPr>
          <a:xfrm>
            <a:off x="6660150" y="1784364"/>
            <a:ext cx="1492107" cy="215444"/>
          </a:xfrm>
          <a:prstGeom prst="rect">
            <a:avLst/>
          </a:prstGeom>
          <a:noFill/>
        </p:spPr>
        <p:txBody>
          <a:bodyPr wrap="square" rtlCol="0">
            <a:spAutoFit/>
          </a:bodyPr>
          <a:lstStyle/>
          <a:p>
            <a:r>
              <a:rPr lang="fr-CH" sz="800">
                <a:solidFill>
                  <a:schemeClr val="bg1"/>
                </a:solidFill>
                <a:hlinkClick r:id="rId5">
                  <a:extLst>
                    <a:ext uri="{A12FA001-AC4F-418D-AE19-62706E023703}">
                      <ahyp:hlinkClr xmlns:ahyp="http://schemas.microsoft.com/office/drawing/2018/hyperlinkcolor" val="tx"/>
                    </a:ext>
                  </a:extLst>
                </a:hlinkClick>
              </a:rPr>
              <a:t>Bruce </a:t>
            </a:r>
            <a:r>
              <a:rPr lang="fr-CH" sz="800" err="1">
                <a:solidFill>
                  <a:schemeClr val="bg1"/>
                </a:solidFill>
                <a:hlinkClick r:id="rId5">
                  <a:extLst>
                    <a:ext uri="{A12FA001-AC4F-418D-AE19-62706E023703}">
                      <ahyp:hlinkClr xmlns:ahyp="http://schemas.microsoft.com/office/drawing/2018/hyperlinkcolor" val="tx"/>
                    </a:ext>
                  </a:extLst>
                </a:hlinkClick>
              </a:rPr>
              <a:t>Blaus</a:t>
            </a:r>
            <a:r>
              <a:rPr lang="fr-CH" sz="800">
                <a:solidFill>
                  <a:schemeClr val="bg1"/>
                </a:solidFill>
                <a:hlinkClick r:id="rId5">
                  <a:extLst>
                    <a:ext uri="{A12FA001-AC4F-418D-AE19-62706E023703}">
                      <ahyp:hlinkClr xmlns:ahyp="http://schemas.microsoft.com/office/drawing/2018/hyperlinkcolor" val="tx"/>
                    </a:ext>
                  </a:extLst>
                </a:hlinkClick>
              </a:rPr>
              <a:t>, CC BY-SA 4.0</a:t>
            </a:r>
            <a:endParaRPr lang="fr-CH" sz="800">
              <a:solidFill>
                <a:schemeClr val="bg1"/>
              </a:solidFill>
            </a:endParaRPr>
          </a:p>
        </p:txBody>
      </p:sp>
      <p:sp>
        <p:nvSpPr>
          <p:cNvPr id="11" name="ZoneTexte 10">
            <a:extLst>
              <a:ext uri="{FF2B5EF4-FFF2-40B4-BE49-F238E27FC236}">
                <a16:creationId xmlns:a16="http://schemas.microsoft.com/office/drawing/2014/main" id="{22A67EE9-27F6-02AC-208F-5C205B2C842E}"/>
              </a:ext>
            </a:extLst>
          </p:cNvPr>
          <p:cNvSpPr txBox="1"/>
          <p:nvPr/>
        </p:nvSpPr>
        <p:spPr>
          <a:xfrm>
            <a:off x="3087897" y="3346849"/>
            <a:ext cx="2787468" cy="338554"/>
          </a:xfrm>
          <a:prstGeom prst="rect">
            <a:avLst/>
          </a:prstGeom>
          <a:noFill/>
        </p:spPr>
        <p:txBody>
          <a:bodyPr wrap="square">
            <a:spAutoFit/>
          </a:bodyPr>
          <a:lstStyle/>
          <a:p>
            <a:r>
              <a:rPr lang="fr-CH" sz="800">
                <a:solidFill>
                  <a:schemeClr val="accent5">
                    <a:lumMod val="65000"/>
                  </a:schemeClr>
                </a:solidFill>
              </a:rPr>
              <a:t>https://i.pinimg.com/736x/2a/48/8c/2a488c0e6f3cb12903cd5cfb50d119e3.jpg</a:t>
            </a:r>
          </a:p>
        </p:txBody>
      </p:sp>
      <p:grpSp>
        <p:nvGrpSpPr>
          <p:cNvPr id="12" name="Google Shape;302;p37">
            <a:extLst>
              <a:ext uri="{FF2B5EF4-FFF2-40B4-BE49-F238E27FC236}">
                <a16:creationId xmlns:a16="http://schemas.microsoft.com/office/drawing/2014/main" id="{37280757-975F-1AC9-A871-01E6CD914E3E}"/>
              </a:ext>
            </a:extLst>
          </p:cNvPr>
          <p:cNvGrpSpPr/>
          <p:nvPr/>
        </p:nvGrpSpPr>
        <p:grpSpPr>
          <a:xfrm>
            <a:off x="103540" y="3346849"/>
            <a:ext cx="2678900" cy="6297300"/>
            <a:chOff x="6234375" y="1268000"/>
            <a:chExt cx="2678900" cy="6297300"/>
          </a:xfrm>
        </p:grpSpPr>
        <p:sp>
          <p:nvSpPr>
            <p:cNvPr id="13" name="Google Shape;303;p37">
              <a:extLst>
                <a:ext uri="{FF2B5EF4-FFF2-40B4-BE49-F238E27FC236}">
                  <a16:creationId xmlns:a16="http://schemas.microsoft.com/office/drawing/2014/main" id="{CDCA34F4-F1E4-9874-35C5-3FDFEE2F1DBE}"/>
                </a:ext>
              </a:extLst>
            </p:cNvPr>
            <p:cNvSpPr/>
            <p:nvPr/>
          </p:nvSpPr>
          <p:spPr>
            <a:xfrm>
              <a:off x="7286675" y="1268000"/>
              <a:ext cx="1626600" cy="62973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4" name="Google Shape;304;p37">
              <a:extLst>
                <a:ext uri="{FF2B5EF4-FFF2-40B4-BE49-F238E27FC236}">
                  <a16:creationId xmlns:a16="http://schemas.microsoft.com/office/drawing/2014/main" id="{DCB884DE-2368-CE4A-11C2-935A4CE59FA9}"/>
                </a:ext>
              </a:extLst>
            </p:cNvPr>
            <p:cNvSpPr/>
            <p:nvPr/>
          </p:nvSpPr>
          <p:spPr>
            <a:xfrm>
              <a:off x="6234375" y="2822294"/>
              <a:ext cx="1483500" cy="4365000"/>
            </a:xfrm>
            <a:prstGeom prst="roundRect">
              <a:avLst>
                <a:gd name="adj" fmla="val 50000"/>
              </a:avLst>
            </a:prstGeom>
            <a:solidFill>
              <a:srgbClr val="F6F6F6">
                <a:alpha val="206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15" name="Google Shape;305;p37">
              <a:extLst>
                <a:ext uri="{FF2B5EF4-FFF2-40B4-BE49-F238E27FC236}">
                  <a16:creationId xmlns:a16="http://schemas.microsoft.com/office/drawing/2014/main" id="{C59EAF88-1BAE-301A-81D3-51C95FBEEBD3}"/>
                </a:ext>
              </a:extLst>
            </p:cNvPr>
            <p:cNvSpPr/>
            <p:nvPr/>
          </p:nvSpPr>
          <p:spPr>
            <a:xfrm>
              <a:off x="6766725" y="2109800"/>
              <a:ext cx="418800" cy="418800"/>
            </a:xfrm>
            <a:prstGeom prst="ellipse">
              <a:avLst/>
            </a:prstGeom>
            <a:solidFill>
              <a:srgbClr val="F2557A">
                <a:alpha val="76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2" name="TextBox 1">
            <a:extLst>
              <a:ext uri="{FF2B5EF4-FFF2-40B4-BE49-F238E27FC236}">
                <a16:creationId xmlns:a16="http://schemas.microsoft.com/office/drawing/2014/main" id="{529124CD-7299-90AC-D06F-1C98EFADD415}"/>
              </a:ext>
            </a:extLst>
          </p:cNvPr>
          <p:cNvSpPr txBox="1"/>
          <p:nvPr/>
        </p:nvSpPr>
        <p:spPr>
          <a:xfrm>
            <a:off x="135468" y="4750344"/>
            <a:ext cx="457200" cy="261610"/>
          </a:xfrm>
          <a:prstGeom prst="rect">
            <a:avLst/>
          </a:prstGeom>
          <a:noFill/>
        </p:spPr>
        <p:txBody>
          <a:bodyPr wrap="square" rtlCol="0">
            <a:spAutoFit/>
          </a:bodyPr>
          <a:lstStyle/>
          <a:p>
            <a:r>
              <a:rPr lang="en-US" sz="1100">
                <a:solidFill>
                  <a:schemeClr val="bg1"/>
                </a:solidFill>
              </a:rPr>
              <a:t>7/33</a:t>
            </a:r>
          </a:p>
        </p:txBody>
      </p:sp>
    </p:spTree>
    <p:extLst>
      <p:ext uri="{BB962C8B-B14F-4D97-AF65-F5344CB8AC3E}">
        <p14:creationId xmlns:p14="http://schemas.microsoft.com/office/powerpoint/2010/main" val="3017042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3B1B84-9731-395B-8907-0025CAAAF763}"/>
              </a:ext>
            </a:extLst>
          </p:cNvPr>
          <p:cNvSpPr>
            <a:spLocks noGrp="1"/>
          </p:cNvSpPr>
          <p:nvPr>
            <p:ph type="title"/>
          </p:nvPr>
        </p:nvSpPr>
        <p:spPr>
          <a:xfrm>
            <a:off x="387777" y="1489694"/>
            <a:ext cx="8368446" cy="2842976"/>
          </a:xfrm>
        </p:spPr>
        <p:txBody>
          <a:bodyPr/>
          <a:lstStyle/>
          <a:p>
            <a:pPr>
              <a:buClr>
                <a:schemeClr val="bg1"/>
              </a:buClr>
              <a:buSzPct val="201000"/>
            </a:pPr>
            <a:r>
              <a:rPr lang="en-US" sz="1600" b="0">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 Detailed images of blood vessels </a:t>
            </a:r>
            <a:br>
              <a:rPr lang="en-US" sz="1600" b="0">
                <a:effectLst/>
                <a:latin typeface="Aptos" panose="020B0004020202020204" pitchFamily="34" charset="0"/>
                <a:ea typeface="Aptos" panose="020B0004020202020204" pitchFamily="34" charset="0"/>
                <a:cs typeface="Times New Roman" panose="02020603050405020304" pitchFamily="18" charset="0"/>
              </a:rPr>
            </a:br>
            <a:br>
              <a:rPr lang="en-US" sz="1600" b="0">
                <a:effectLst/>
                <a:latin typeface="Aptos" panose="020B0004020202020204" pitchFamily="34" charset="0"/>
                <a:ea typeface="Aptos" panose="020B0004020202020204" pitchFamily="34" charset="0"/>
                <a:cs typeface="Times New Roman" panose="02020603050405020304" pitchFamily="18" charset="0"/>
              </a:rPr>
            </a:br>
            <a:r>
              <a:rPr lang="en-US" sz="1600" b="0">
                <a:effectLst/>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 </a:t>
            </a:r>
            <a:r>
              <a:rPr lang="en-US" sz="1600" b="0">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T</a:t>
            </a:r>
            <a:r>
              <a:rPr lang="en-US" sz="1600" b="0">
                <a:effectLst/>
                <a:latin typeface="Aptos" panose="020B0004020202020204" pitchFamily="34" charset="0"/>
                <a:ea typeface="Aptos" panose="020B0004020202020204" pitchFamily="34" charset="0"/>
                <a:cs typeface="Times New Roman" panose="02020603050405020304" pitchFamily="18" charset="0"/>
              </a:rPr>
              <a:t>hese data can be used in several ways to treat PAD (prevention)</a:t>
            </a:r>
            <a:br>
              <a:rPr lang="en-US" sz="1600" b="0">
                <a:effectLst/>
                <a:latin typeface="Aptos" panose="020B0004020202020204" pitchFamily="34" charset="0"/>
                <a:ea typeface="Aptos" panose="020B0004020202020204" pitchFamily="34" charset="0"/>
                <a:cs typeface="Times New Roman" panose="02020603050405020304" pitchFamily="18" charset="0"/>
              </a:rPr>
            </a:br>
            <a:br>
              <a:rPr lang="en-US" sz="1600" b="0">
                <a:effectLst/>
                <a:latin typeface="Aptos" panose="020B0004020202020204" pitchFamily="34" charset="0"/>
                <a:ea typeface="Aptos" panose="020B0004020202020204" pitchFamily="34" charset="0"/>
                <a:cs typeface="Times New Roman" panose="02020603050405020304" pitchFamily="18" charset="0"/>
              </a:rPr>
            </a:br>
            <a:r>
              <a:rPr lang="en-US" sz="1600" b="0">
                <a:effectLst/>
                <a:latin typeface="Aptos" panose="020B0004020202020204" pitchFamily="34" charset="0"/>
                <a:ea typeface="Aptos" panose="020B0004020202020204" pitchFamily="34" charset="0"/>
                <a:cs typeface="Times New Roman" panose="02020603050405020304" pitchFamily="18" charset="0"/>
                <a:sym typeface="Wingdings" panose="05000000000000000000" pitchFamily="2" charset="2"/>
              </a:rPr>
              <a:t> Better way to diagnosis and assess PAD</a:t>
            </a:r>
            <a:br>
              <a:rPr lang="en-US" sz="1600" b="0">
                <a:effectLst/>
                <a:latin typeface="Aptos" panose="020B0004020202020204" pitchFamily="34" charset="0"/>
                <a:ea typeface="Aptos" panose="020B0004020202020204" pitchFamily="34" charset="0"/>
                <a:cs typeface="Times New Roman" panose="02020603050405020304" pitchFamily="18" charset="0"/>
              </a:rPr>
            </a:br>
            <a:endParaRPr lang="fr-CH" sz="3600" b="0"/>
          </a:p>
        </p:txBody>
      </p:sp>
      <p:sp>
        <p:nvSpPr>
          <p:cNvPr id="3" name="Titre 2">
            <a:extLst>
              <a:ext uri="{FF2B5EF4-FFF2-40B4-BE49-F238E27FC236}">
                <a16:creationId xmlns:a16="http://schemas.microsoft.com/office/drawing/2014/main" id="{1E2D1438-E4D2-0C86-0981-1711CBE087D8}"/>
              </a:ext>
            </a:extLst>
          </p:cNvPr>
          <p:cNvSpPr>
            <a:spLocks noGrp="1"/>
          </p:cNvSpPr>
          <p:nvPr>
            <p:ph type="title" idx="2"/>
          </p:nvPr>
        </p:nvSpPr>
        <p:spPr>
          <a:xfrm>
            <a:off x="450404" y="389930"/>
            <a:ext cx="7045486" cy="841800"/>
          </a:xfrm>
        </p:spPr>
        <p:txBody>
          <a:bodyPr/>
          <a:lstStyle/>
          <a:p>
            <a:r>
              <a:rPr lang="fr-FR" sz="3800"/>
              <a:t>X-ray Image </a:t>
            </a:r>
            <a:r>
              <a:rPr lang="fr-FR" sz="3800" err="1"/>
              <a:t>Segmenting</a:t>
            </a:r>
            <a:r>
              <a:rPr lang="fr-FR" sz="3800"/>
              <a:t> </a:t>
            </a:r>
            <a:endParaRPr lang="fr-CH" sz="3800"/>
          </a:p>
        </p:txBody>
      </p:sp>
      <p:pic>
        <p:nvPicPr>
          <p:cNvPr id="7" name="Image 6" descr="Une image contenant monochrome, Photographie monochrome, noir et blanc, lune&#10;&#10;Description générée automatiquement">
            <a:extLst>
              <a:ext uri="{FF2B5EF4-FFF2-40B4-BE49-F238E27FC236}">
                <a16:creationId xmlns:a16="http://schemas.microsoft.com/office/drawing/2014/main" id="{9E54B8BA-EE1F-FE2D-AA75-7866E60FE37C}"/>
              </a:ext>
            </a:extLst>
          </p:cNvPr>
          <p:cNvPicPr>
            <a:picLocks noChangeAspect="1"/>
          </p:cNvPicPr>
          <p:nvPr/>
        </p:nvPicPr>
        <p:blipFill>
          <a:blip r:embed="rId2"/>
          <a:stretch>
            <a:fillRect/>
          </a:stretch>
        </p:blipFill>
        <p:spPr>
          <a:xfrm>
            <a:off x="6217525" y="2707994"/>
            <a:ext cx="2045576" cy="2045576"/>
          </a:xfrm>
          <a:prstGeom prst="rect">
            <a:avLst/>
          </a:prstGeom>
        </p:spPr>
      </p:pic>
      <p:sp>
        <p:nvSpPr>
          <p:cNvPr id="8" name="ZoneTexte 7">
            <a:extLst>
              <a:ext uri="{FF2B5EF4-FFF2-40B4-BE49-F238E27FC236}">
                <a16:creationId xmlns:a16="http://schemas.microsoft.com/office/drawing/2014/main" id="{2235DE63-8778-F2FA-AD79-3CF66BD5194C}"/>
              </a:ext>
            </a:extLst>
          </p:cNvPr>
          <p:cNvSpPr txBox="1"/>
          <p:nvPr/>
        </p:nvSpPr>
        <p:spPr>
          <a:xfrm>
            <a:off x="4359165" y="4060678"/>
            <a:ext cx="1503635" cy="523220"/>
          </a:xfrm>
          <a:prstGeom prst="rect">
            <a:avLst/>
          </a:prstGeom>
          <a:noFill/>
        </p:spPr>
        <p:txBody>
          <a:bodyPr wrap="square" rtlCol="0">
            <a:spAutoFit/>
          </a:bodyPr>
          <a:lstStyle/>
          <a:p>
            <a:r>
              <a:rPr lang="fr-CH" err="1">
                <a:solidFill>
                  <a:schemeClr val="bg1"/>
                </a:solidFill>
              </a:rPr>
              <a:t>Heart</a:t>
            </a:r>
            <a:r>
              <a:rPr lang="fr-CH">
                <a:solidFill>
                  <a:schemeClr val="bg1"/>
                </a:solidFill>
              </a:rPr>
              <a:t> </a:t>
            </a:r>
            <a:r>
              <a:rPr lang="fr-CH" err="1">
                <a:solidFill>
                  <a:schemeClr val="bg1"/>
                </a:solidFill>
              </a:rPr>
              <a:t>arteries</a:t>
            </a:r>
            <a:r>
              <a:rPr lang="fr-CH">
                <a:solidFill>
                  <a:schemeClr val="bg1"/>
                </a:solidFill>
              </a:rPr>
              <a:t> </a:t>
            </a:r>
            <a:r>
              <a:rPr lang="fr-CH" err="1">
                <a:solidFill>
                  <a:schemeClr val="bg1"/>
                </a:solidFill>
              </a:rPr>
              <a:t>from</a:t>
            </a:r>
            <a:r>
              <a:rPr lang="fr-CH">
                <a:solidFill>
                  <a:schemeClr val="bg1"/>
                </a:solidFill>
              </a:rPr>
              <a:t> </a:t>
            </a:r>
            <a:r>
              <a:rPr lang="fr-CH" err="1">
                <a:solidFill>
                  <a:schemeClr val="bg1"/>
                </a:solidFill>
              </a:rPr>
              <a:t>our</a:t>
            </a:r>
            <a:r>
              <a:rPr lang="fr-CH">
                <a:solidFill>
                  <a:schemeClr val="bg1"/>
                </a:solidFill>
              </a:rPr>
              <a:t> </a:t>
            </a:r>
            <a:r>
              <a:rPr lang="fr-CH" err="1">
                <a:solidFill>
                  <a:schemeClr val="bg1"/>
                </a:solidFill>
              </a:rPr>
              <a:t>dataset</a:t>
            </a:r>
            <a:endParaRPr lang="fr-CH">
              <a:solidFill>
                <a:schemeClr val="bg1"/>
              </a:solidFill>
            </a:endParaRPr>
          </a:p>
        </p:txBody>
      </p:sp>
      <p:pic>
        <p:nvPicPr>
          <p:cNvPr id="10" name="Image 9" descr="Une image contenant monochrome, Photographie monochrome, noir, croquis&#10;&#10;Description générée automatiquement">
            <a:extLst>
              <a:ext uri="{FF2B5EF4-FFF2-40B4-BE49-F238E27FC236}">
                <a16:creationId xmlns:a16="http://schemas.microsoft.com/office/drawing/2014/main" id="{B07BDB74-AAF1-DC8F-2EF2-8E5B42755A1A}"/>
              </a:ext>
            </a:extLst>
          </p:cNvPr>
          <p:cNvPicPr>
            <a:picLocks noChangeAspect="1"/>
          </p:cNvPicPr>
          <p:nvPr/>
        </p:nvPicPr>
        <p:blipFill>
          <a:blip r:embed="rId3"/>
          <a:stretch>
            <a:fillRect/>
          </a:stretch>
        </p:blipFill>
        <p:spPr>
          <a:xfrm>
            <a:off x="1874126" y="3092060"/>
            <a:ext cx="1937237" cy="1937237"/>
          </a:xfrm>
          <a:prstGeom prst="rect">
            <a:avLst/>
          </a:prstGeom>
        </p:spPr>
      </p:pic>
      <p:sp>
        <p:nvSpPr>
          <p:cNvPr id="13" name="Flèche : droite 12">
            <a:extLst>
              <a:ext uri="{FF2B5EF4-FFF2-40B4-BE49-F238E27FC236}">
                <a16:creationId xmlns:a16="http://schemas.microsoft.com/office/drawing/2014/main" id="{99510EFC-9889-D18B-C6E7-24D8701FD316}"/>
              </a:ext>
            </a:extLst>
          </p:cNvPr>
          <p:cNvSpPr/>
          <p:nvPr/>
        </p:nvSpPr>
        <p:spPr>
          <a:xfrm rot="20163918">
            <a:off x="5629715" y="3885443"/>
            <a:ext cx="820895" cy="275730"/>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14" name="Flèche : droite 13">
            <a:extLst>
              <a:ext uri="{FF2B5EF4-FFF2-40B4-BE49-F238E27FC236}">
                <a16:creationId xmlns:a16="http://schemas.microsoft.com/office/drawing/2014/main" id="{ACB63150-4D7D-EA78-7437-B864BFBCA4F5}"/>
              </a:ext>
            </a:extLst>
          </p:cNvPr>
          <p:cNvSpPr/>
          <p:nvPr/>
        </p:nvSpPr>
        <p:spPr>
          <a:xfrm rot="11870481">
            <a:off x="3523043" y="3856902"/>
            <a:ext cx="820895" cy="275730"/>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4" name="TextBox 3">
            <a:extLst>
              <a:ext uri="{FF2B5EF4-FFF2-40B4-BE49-F238E27FC236}">
                <a16:creationId xmlns:a16="http://schemas.microsoft.com/office/drawing/2014/main" id="{17195A45-205B-9452-C241-71060A532E4A}"/>
              </a:ext>
            </a:extLst>
          </p:cNvPr>
          <p:cNvSpPr txBox="1"/>
          <p:nvPr/>
        </p:nvSpPr>
        <p:spPr>
          <a:xfrm>
            <a:off x="135468" y="4750344"/>
            <a:ext cx="457200" cy="261610"/>
          </a:xfrm>
          <a:prstGeom prst="rect">
            <a:avLst/>
          </a:prstGeom>
          <a:noFill/>
        </p:spPr>
        <p:txBody>
          <a:bodyPr wrap="square" rtlCol="0">
            <a:spAutoFit/>
          </a:bodyPr>
          <a:lstStyle/>
          <a:p>
            <a:r>
              <a:rPr lang="en-US" sz="1100">
                <a:solidFill>
                  <a:schemeClr val="bg1"/>
                </a:solidFill>
              </a:rPr>
              <a:t>8/33</a:t>
            </a:r>
          </a:p>
        </p:txBody>
      </p:sp>
    </p:spTree>
    <p:extLst>
      <p:ext uri="{BB962C8B-B14F-4D97-AF65-F5344CB8AC3E}">
        <p14:creationId xmlns:p14="http://schemas.microsoft.com/office/powerpoint/2010/main" val="556507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72792-9E48-987A-CD92-CD2FCF063DD0}"/>
              </a:ext>
            </a:extLst>
          </p:cNvPr>
          <p:cNvSpPr>
            <a:spLocks noGrp="1"/>
          </p:cNvSpPr>
          <p:nvPr>
            <p:ph type="title"/>
          </p:nvPr>
        </p:nvSpPr>
        <p:spPr>
          <a:xfrm>
            <a:off x="713225" y="2271750"/>
            <a:ext cx="3517812" cy="841800"/>
          </a:xfrm>
        </p:spPr>
        <p:txBody>
          <a:bodyPr/>
          <a:lstStyle/>
          <a:p>
            <a:r>
              <a:rPr lang="en-US"/>
              <a:t>Methodology</a:t>
            </a:r>
          </a:p>
        </p:txBody>
      </p:sp>
      <p:sp>
        <p:nvSpPr>
          <p:cNvPr id="3" name="Title 2">
            <a:extLst>
              <a:ext uri="{FF2B5EF4-FFF2-40B4-BE49-F238E27FC236}">
                <a16:creationId xmlns:a16="http://schemas.microsoft.com/office/drawing/2014/main" id="{4CB63969-65E7-7F9D-5C6B-3665421FE45F}"/>
              </a:ext>
            </a:extLst>
          </p:cNvPr>
          <p:cNvSpPr>
            <a:spLocks noGrp="1"/>
          </p:cNvSpPr>
          <p:nvPr>
            <p:ph type="title" idx="2"/>
          </p:nvPr>
        </p:nvSpPr>
        <p:spPr/>
        <p:txBody>
          <a:bodyPr/>
          <a:lstStyle/>
          <a:p>
            <a:r>
              <a:rPr lang="en-US"/>
              <a:t>3</a:t>
            </a:r>
          </a:p>
        </p:txBody>
      </p:sp>
      <p:sp>
        <p:nvSpPr>
          <p:cNvPr id="4" name="Subtitle 3">
            <a:extLst>
              <a:ext uri="{FF2B5EF4-FFF2-40B4-BE49-F238E27FC236}">
                <a16:creationId xmlns:a16="http://schemas.microsoft.com/office/drawing/2014/main" id="{D37A3CC9-4811-837F-B88C-1F9D0A2FFBA9}"/>
              </a:ext>
            </a:extLst>
          </p:cNvPr>
          <p:cNvSpPr>
            <a:spLocks noGrp="1"/>
          </p:cNvSpPr>
          <p:nvPr>
            <p:ph type="subTitle" idx="1"/>
          </p:nvPr>
        </p:nvSpPr>
        <p:spPr/>
        <p:txBody>
          <a:bodyPr/>
          <a:lstStyle/>
          <a:p>
            <a:r>
              <a:rPr lang="en-US"/>
              <a:t>Neural networks and training data</a:t>
            </a:r>
          </a:p>
        </p:txBody>
      </p:sp>
      <p:grpSp>
        <p:nvGrpSpPr>
          <p:cNvPr id="5" name="Google Shape;302;p37">
            <a:extLst>
              <a:ext uri="{FF2B5EF4-FFF2-40B4-BE49-F238E27FC236}">
                <a16:creationId xmlns:a16="http://schemas.microsoft.com/office/drawing/2014/main" id="{1B3C359D-CE7C-12A0-A211-D604E4E4765F}"/>
              </a:ext>
            </a:extLst>
          </p:cNvPr>
          <p:cNvGrpSpPr/>
          <p:nvPr/>
        </p:nvGrpSpPr>
        <p:grpSpPr>
          <a:xfrm>
            <a:off x="6234375" y="1376488"/>
            <a:ext cx="2678900" cy="6297300"/>
            <a:chOff x="6234375" y="1268000"/>
            <a:chExt cx="2678900" cy="6297300"/>
          </a:xfrm>
        </p:grpSpPr>
        <p:sp>
          <p:nvSpPr>
            <p:cNvPr id="6" name="Google Shape;303;p37">
              <a:extLst>
                <a:ext uri="{FF2B5EF4-FFF2-40B4-BE49-F238E27FC236}">
                  <a16:creationId xmlns:a16="http://schemas.microsoft.com/office/drawing/2014/main" id="{7718EAB7-B5C3-F68F-109F-444C873FD565}"/>
                </a:ext>
              </a:extLst>
            </p:cNvPr>
            <p:cNvSpPr/>
            <p:nvPr/>
          </p:nvSpPr>
          <p:spPr>
            <a:xfrm>
              <a:off x="7286675" y="1268000"/>
              <a:ext cx="1626600" cy="62973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7" name="Google Shape;304;p37">
              <a:extLst>
                <a:ext uri="{FF2B5EF4-FFF2-40B4-BE49-F238E27FC236}">
                  <a16:creationId xmlns:a16="http://schemas.microsoft.com/office/drawing/2014/main" id="{BDCE90C6-BBB2-B9FE-D6CC-A509FEBBC31F}"/>
                </a:ext>
              </a:extLst>
            </p:cNvPr>
            <p:cNvSpPr/>
            <p:nvPr/>
          </p:nvSpPr>
          <p:spPr>
            <a:xfrm>
              <a:off x="6234375" y="2822294"/>
              <a:ext cx="1483500" cy="4365000"/>
            </a:xfrm>
            <a:prstGeom prst="roundRect">
              <a:avLst>
                <a:gd name="adj" fmla="val 50000"/>
              </a:avLst>
            </a:prstGeom>
            <a:solidFill>
              <a:srgbClr val="F6F6F6">
                <a:alpha val="206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sp>
          <p:nvSpPr>
            <p:cNvPr id="8" name="Google Shape;305;p37">
              <a:extLst>
                <a:ext uri="{FF2B5EF4-FFF2-40B4-BE49-F238E27FC236}">
                  <a16:creationId xmlns:a16="http://schemas.microsoft.com/office/drawing/2014/main" id="{B6406A5D-0D61-49DD-65DD-28F41DA91DCF}"/>
                </a:ext>
              </a:extLst>
            </p:cNvPr>
            <p:cNvSpPr/>
            <p:nvPr/>
          </p:nvSpPr>
          <p:spPr>
            <a:xfrm>
              <a:off x="6766725" y="2109800"/>
              <a:ext cx="418800" cy="418800"/>
            </a:xfrm>
            <a:prstGeom prst="ellipse">
              <a:avLst/>
            </a:prstGeom>
            <a:solidFill>
              <a:srgbClr val="F2557A">
                <a:alpha val="762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bert Sans"/>
                <a:ea typeface="Albert Sans"/>
                <a:cs typeface="Albert Sans"/>
                <a:sym typeface="Albert Sans"/>
              </a:endParaRPr>
            </a:p>
          </p:txBody>
        </p:sp>
      </p:grpSp>
      <p:sp>
        <p:nvSpPr>
          <p:cNvPr id="9" name="TextBox 8">
            <a:extLst>
              <a:ext uri="{FF2B5EF4-FFF2-40B4-BE49-F238E27FC236}">
                <a16:creationId xmlns:a16="http://schemas.microsoft.com/office/drawing/2014/main" id="{6D4E1459-C779-9C38-2E77-0DED063C4F06}"/>
              </a:ext>
            </a:extLst>
          </p:cNvPr>
          <p:cNvSpPr txBox="1"/>
          <p:nvPr/>
        </p:nvSpPr>
        <p:spPr>
          <a:xfrm>
            <a:off x="135468" y="4750344"/>
            <a:ext cx="457200" cy="261610"/>
          </a:xfrm>
          <a:prstGeom prst="rect">
            <a:avLst/>
          </a:prstGeom>
          <a:noFill/>
        </p:spPr>
        <p:txBody>
          <a:bodyPr wrap="square" rtlCol="0">
            <a:spAutoFit/>
          </a:bodyPr>
          <a:lstStyle/>
          <a:p>
            <a:r>
              <a:rPr lang="en-US" sz="1100">
                <a:solidFill>
                  <a:schemeClr val="bg1"/>
                </a:solidFill>
              </a:rPr>
              <a:t>9/33</a:t>
            </a:r>
          </a:p>
        </p:txBody>
      </p:sp>
    </p:spTree>
    <p:extLst>
      <p:ext uri="{BB962C8B-B14F-4D97-AF65-F5344CB8AC3E}">
        <p14:creationId xmlns:p14="http://schemas.microsoft.com/office/powerpoint/2010/main" val="2666302459"/>
      </p:ext>
    </p:extLst>
  </p:cSld>
  <p:clrMapOvr>
    <a:masterClrMapping/>
  </p:clrMapOvr>
</p:sld>
</file>

<file path=ppt/theme/theme1.xml><?xml version="1.0" encoding="utf-8"?>
<a:theme xmlns:a="http://schemas.openxmlformats.org/drawingml/2006/main" name="Cellular Respiration and its Impact on Health Research Thesis Defense by Slidesgo">
  <a:themeElements>
    <a:clrScheme name="Simple Light">
      <a:dk1>
        <a:srgbClr val="0B3550"/>
      </a:dk1>
      <a:lt1>
        <a:srgbClr val="F6F6F6"/>
      </a:lt1>
      <a:dk2>
        <a:srgbClr val="0584A4"/>
      </a:dk2>
      <a:lt2>
        <a:srgbClr val="74CEC4"/>
      </a:lt2>
      <a:accent1>
        <a:srgbClr val="F2557A"/>
      </a:accent1>
      <a:accent2>
        <a:srgbClr val="FFFFFF"/>
      </a:accent2>
      <a:accent3>
        <a:srgbClr val="FFFFFF"/>
      </a:accent3>
      <a:accent4>
        <a:srgbClr val="FFFFFF"/>
      </a:accent4>
      <a:accent5>
        <a:srgbClr val="FFFFFF"/>
      </a:accent5>
      <a:accent6>
        <a:srgbClr val="FFFFFF"/>
      </a:accent6>
      <a:hlink>
        <a:srgbClr val="012C4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ellular Respiration and its Impact on Health Research Thesis Defense by Slidesgo" id="{A390D718-B165-9546-A314-589FFD71E142}" vid="{BBB3A5F9-C148-6142-880A-40603E9C530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1724</Words>
  <Application>Microsoft Macintosh PowerPoint</Application>
  <PresentationFormat>On-screen Show (16:9)</PresentationFormat>
  <Paragraphs>227</Paragraphs>
  <Slides>35</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Wingdings</vt:lpstr>
      <vt:lpstr>Albert Sans Medium</vt:lpstr>
      <vt:lpstr>Albert Sans</vt:lpstr>
      <vt:lpstr>Poppins</vt:lpstr>
      <vt:lpstr>Aptos</vt:lpstr>
      <vt:lpstr>DM Sans</vt:lpstr>
      <vt:lpstr>Arial</vt:lpstr>
      <vt:lpstr>Calibri</vt:lpstr>
      <vt:lpstr>Cellular Respiration and its Impact on Health Research Thesis Defense by Slidesgo</vt:lpstr>
      <vt:lpstr>Segmenting X-ray angiograms to predict severity of peripheral artery disease</vt:lpstr>
      <vt:lpstr>Table of contents</vt:lpstr>
      <vt:lpstr>Goals of the project</vt:lpstr>
      <vt:lpstr>Background</vt:lpstr>
      <vt:lpstr>Biological Background</vt:lpstr>
      <vt:lpstr>Biological Background</vt:lpstr>
      <vt:lpstr>Biological Background</vt:lpstr>
      <vt:lpstr> Detailed images of blood vessels    These data can be used in several ways to treat PAD (prevention)   Better way to diagnosis and assess PAD </vt:lpstr>
      <vt:lpstr>Methodology</vt:lpstr>
      <vt:lpstr>  </vt:lpstr>
      <vt:lpstr>  1. Data augmentation 2. Loss Function 3. Optimizer 4. Backpropagation</vt:lpstr>
      <vt:lpstr>nnU-net</vt:lpstr>
      <vt:lpstr>The data that we used</vt:lpstr>
      <vt:lpstr>The training dataset</vt:lpstr>
      <vt:lpstr>The dataset of interest</vt:lpstr>
      <vt:lpstr>Results</vt:lpstr>
      <vt:lpstr>UNET performance - Training</vt:lpstr>
      <vt:lpstr>Predictions on new data - UNET</vt:lpstr>
      <vt:lpstr>Other changes in the nn-UNET</vt:lpstr>
      <vt:lpstr>nn-UNet performance - Training</vt:lpstr>
      <vt:lpstr>Predictions on new data - nnUNET</vt:lpstr>
      <vt:lpstr>Reconstructed mask – nnUNet</vt:lpstr>
      <vt:lpstr>Measurements</vt:lpstr>
      <vt:lpstr>Measurements</vt:lpstr>
      <vt:lpstr>Measurements – Fractal dimension</vt:lpstr>
      <vt:lpstr>Measurements</vt:lpstr>
      <vt:lpstr>Measurements – Vascular density</vt:lpstr>
      <vt:lpstr>Measurements - Distribution</vt:lpstr>
      <vt:lpstr>Highest vs lowest measurements</vt:lpstr>
      <vt:lpstr>Challenges</vt:lpstr>
      <vt:lpstr>Challenges</vt:lpstr>
      <vt:lpstr>Feedback</vt:lpstr>
      <vt:lpstr>Thank you for your attention !</vt:lpstr>
      <vt:lpstr>Evolution of the loss function - UNET</vt:lpstr>
      <vt:lpstr>Evolution of the loss function – nn-UNET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Cellular Respiration and its Impact on Health Research Thesis Defense</dc:title>
  <cp:lastModifiedBy>1D954927B3E29E64A4F00781F307E444</cp:lastModifiedBy>
  <cp:revision>3</cp:revision>
  <dcterms:modified xsi:type="dcterms:W3CDTF">2024-06-03T14:00:34Z</dcterms:modified>
</cp:coreProperties>
</file>