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57" r:id="rId10"/>
    <p:sldId id="258" r:id="rId11"/>
    <p:sldId id="259" r:id="rId12"/>
    <p:sldId id="261" r:id="rId13"/>
    <p:sldId id="273" r:id="rId14"/>
    <p:sldId id="265" r:id="rId15"/>
    <p:sldId id="274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0B35A-75E2-45BD-B011-37C792736269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9D330-7801-4E1E-A7D5-68B9E56F60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897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469C0-7331-430D-8A80-97E115146283}" type="slidenum">
              <a:rPr lang="en-US"/>
              <a:pPr/>
              <a:t>2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A8352-E895-4921-91A3-6A385A903F6C}" type="slidenum">
              <a:rPr lang="en-US"/>
              <a:pPr/>
              <a:t>3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AA8DBA-92AC-4786-B9EC-A716651AB2C3}" type="slidenum">
              <a:rPr lang="en-US"/>
              <a:pPr/>
              <a:t>4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F5345-6EF2-4F4D-9469-CA636E32AAC9}" type="slidenum">
              <a:rPr lang="en-US"/>
              <a:pPr/>
              <a:t>5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61945-E85D-41B9-A41B-4D3AEADC82AF}" type="slidenum">
              <a:rPr lang="en-US"/>
              <a:pPr/>
              <a:t>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D94D8-4BDA-4880-9A50-5F9AD9255FA0}" type="slidenum">
              <a:rPr lang="en-US"/>
              <a:pPr/>
              <a:t>7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100FC1-D7FA-493A-8EC0-43866F965F61}" type="slidenum">
              <a:rPr lang="en-US"/>
              <a:pPr/>
              <a:t>8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DC5-EAF7-405A-B34F-012640CA45FB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9B56-2A93-4C68-9B23-637C431EE2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30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DC5-EAF7-405A-B34F-012640CA45FB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9B56-2A93-4C68-9B23-637C431EE2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6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DC5-EAF7-405A-B34F-012640CA45FB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9B56-2A93-4C68-9B23-637C431EE2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49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DC5-EAF7-405A-B34F-012640CA45FB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9B56-2A93-4C68-9B23-637C431EE2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90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DC5-EAF7-405A-B34F-012640CA45FB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9B56-2A93-4C68-9B23-637C431EE2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55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DC5-EAF7-405A-B34F-012640CA45FB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9B56-2A93-4C68-9B23-637C431EE2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28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DC5-EAF7-405A-B34F-012640CA45FB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9B56-2A93-4C68-9B23-637C431EE2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79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DC5-EAF7-405A-B34F-012640CA45FB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9B56-2A93-4C68-9B23-637C431EE2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53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DC5-EAF7-405A-B34F-012640CA45FB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9B56-2A93-4C68-9B23-637C431EE2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74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DC5-EAF7-405A-B34F-012640CA45FB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9B56-2A93-4C68-9B23-637C431EE2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71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DC5-EAF7-405A-B34F-012640CA45FB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9B56-2A93-4C68-9B23-637C431EE2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26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83DC5-EAF7-405A-B34F-012640CA45FB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39B56-2A93-4C68-9B23-637C431EE2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61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How to </a:t>
            </a:r>
            <a:r>
              <a:rPr lang="fr-FR" dirty="0" err="1" smtClean="0"/>
              <a:t>solve</a:t>
            </a:r>
            <a:r>
              <a:rPr lang="fr-FR" dirty="0" smtClean="0"/>
              <a:t> </a:t>
            </a:r>
            <a:r>
              <a:rPr lang="fr-FR" dirty="0" err="1" smtClean="0"/>
              <a:t>biological</a:t>
            </a:r>
            <a:r>
              <a:rPr lang="fr-FR" dirty="0" smtClean="0"/>
              <a:t> </a:t>
            </a:r>
            <a:r>
              <a:rPr lang="fr-FR" dirty="0" err="1" smtClean="0"/>
              <a:t>problems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math 2012	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23 Mars 2012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1705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Régression logistique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Très utilisée en épidémiologie</a:t>
            </a:r>
          </a:p>
          <a:p>
            <a:pPr eaLnBrk="1" hangingPunct="1"/>
            <a:r>
              <a:rPr lang="fr-FR" smtClean="0"/>
              <a:t>Variable à expliquer: dichotomique</a:t>
            </a:r>
          </a:p>
          <a:p>
            <a:pPr eaLnBrk="1" hangingPunct="1"/>
            <a:r>
              <a:rPr lang="fr-FR" smtClean="0"/>
              <a:t>La maladie est caractérisée par un risque</a:t>
            </a:r>
          </a:p>
          <a:p>
            <a:pPr eaLnBrk="1" hangingPunct="1"/>
            <a:r>
              <a:rPr lang="fr-FR" smtClean="0"/>
              <a:t>Exprimer sous forme de risque ( ou de probabilité) la relation entre une variable  Y dichotomique  et plusieurs variables X (facteurs de risque) (qualitatives ou quantitatives)</a:t>
            </a:r>
          </a:p>
        </p:txBody>
      </p:sp>
    </p:spTree>
    <p:extLst>
      <p:ext uri="{BB962C8B-B14F-4D97-AF65-F5344CB8AC3E}">
        <p14:creationId xmlns:p14="http://schemas.microsoft.com/office/powerpoint/2010/main" val="319956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Méthode d</a:t>
            </a:r>
            <a:r>
              <a:rPr lang="fr-FR" altLang="fr-FR" smtClean="0"/>
              <a:t>’</a:t>
            </a:r>
            <a:r>
              <a:rPr lang="fr-FR" smtClean="0"/>
              <a:t>estimation de l</a:t>
            </a:r>
            <a:r>
              <a:rPr lang="fr-FR" altLang="fr-FR" smtClean="0"/>
              <a:t>’</a:t>
            </a:r>
            <a:r>
              <a:rPr lang="fr-FR" smtClean="0"/>
              <a:t>association entre les facteurs de risque et la maladie (les bétas): méthode du maximum de vraisemblance,</a:t>
            </a:r>
          </a:p>
          <a:p>
            <a:r>
              <a:rPr lang="fr-FR" smtClean="0"/>
              <a:t>Odds ratio (rapport des cotes): force de l</a:t>
            </a:r>
            <a:r>
              <a:rPr lang="fr-FR" altLang="fr-FR" smtClean="0"/>
              <a:t>’</a:t>
            </a:r>
            <a:r>
              <a:rPr lang="fr-FR" smtClean="0"/>
              <a:t>association entre 1 facteur et la maladie (risque relatif)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Régression logistique</a:t>
            </a:r>
          </a:p>
        </p:txBody>
      </p:sp>
    </p:spTree>
    <p:extLst>
      <p:ext uri="{BB962C8B-B14F-4D97-AF65-F5344CB8AC3E}">
        <p14:creationId xmlns:p14="http://schemas.microsoft.com/office/powerpoint/2010/main" val="256586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fr-FR" smtClean="0"/>
              <a:t>Le modèle logistique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93725" y="282222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139" name="Picture 1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"/>
          <a:stretch/>
        </p:blipFill>
        <p:spPr bwMode="auto">
          <a:xfrm>
            <a:off x="2195736" y="980728"/>
            <a:ext cx="4291013" cy="359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279525" y="457482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40" name="Picture 16" descr="f(z) = \frac{e^{z}}{e^{z} + 1} \! = \frac{1}{1 + e^{-z}} \!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307" y="4803429"/>
            <a:ext cx="2842697" cy="59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2389548" y="5330617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1520" y="5508873"/>
            <a:ext cx="2696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Probability</a:t>
            </a:r>
            <a:r>
              <a:rPr lang="fr-FR" dirty="0" smtClean="0"/>
              <a:t> of the </a:t>
            </a:r>
            <a:r>
              <a:rPr lang="fr-FR" dirty="0" err="1" smtClean="0"/>
              <a:t>outcome</a:t>
            </a:r>
            <a:endParaRPr lang="fr-FR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724128" y="5364857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56175" y="4364363"/>
            <a:ext cx="28083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measure of the total contribution of all the independent variables used in the model and is known as </a:t>
            </a:r>
            <a:r>
              <a:rPr lang="en-US" dirty="0" smtClean="0"/>
              <a:t>the </a:t>
            </a:r>
            <a:r>
              <a:rPr lang="en-US" dirty="0" err="1" smtClean="0"/>
              <a:t>logit</a:t>
            </a:r>
            <a:r>
              <a:rPr lang="en-US" dirty="0"/>
              <a:t> </a:t>
            </a:r>
            <a:endParaRPr lang="fr-FR" dirty="0"/>
          </a:p>
        </p:txBody>
      </p:sp>
      <p:pic>
        <p:nvPicPr>
          <p:cNvPr id="1042" name="Picture 18" descr="z=\beta_0 + \beta_1x_1 + \beta_2x_2 + \beta_3x_3 + \cdots + \beta_kx_k,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242" y="6165304"/>
            <a:ext cx="4332213" cy="21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790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29299"/>
            <a:ext cx="7992888" cy="65113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 application of a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logistic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regression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may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illustrated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using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fictitious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example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death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from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heart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disease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This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simplified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model uses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only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three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risk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factors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age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sex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and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blood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cholesterol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level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 to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predict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the 10-year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risk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death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from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heart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disease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These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are the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parameters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that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the data fit: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 model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can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hence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expressed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as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model,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increasing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age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associated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with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an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increasing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risk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death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from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heart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disease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(z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goes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up by 2.0 for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every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year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over the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age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50),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female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sex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associated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with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decreased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risk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death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from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heart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disease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z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goes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down by 1.0 if the patient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female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), and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increasing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cholesterol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associated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with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an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increasing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risk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death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(z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goes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up by 1.2 for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each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1 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mmol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/L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increase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in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cholesterol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above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5 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mmol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/L).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wish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to use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model to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predict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particular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subject's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risk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death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from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heart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disease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50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years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old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and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his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cholesterol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level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7.0 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mmol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/L. The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subject's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risk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death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therefore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means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that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by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model, the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subject's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risk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dying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from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heart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disease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in the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next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10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years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0.07 (or 7%).</a:t>
            </a:r>
          </a:p>
        </p:txBody>
      </p:sp>
      <p:pic>
        <p:nvPicPr>
          <p:cNvPr id="9218" name="Picture 2" descr="\beta_0=-5.0 \text{ (the intercept)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66" y="1313706"/>
            <a:ext cx="2057400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\beta_1=+2.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66" y="1450231"/>
            <a:ext cx="80010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\beta_2=-1.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66" y="1586756"/>
            <a:ext cx="80010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\beta_3=+1.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66" y="1723281"/>
            <a:ext cx="80010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x_1=\text{ age in years, above 50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66" y="1859806"/>
            <a:ext cx="22764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x_2=\text{ sex, where 0 is male and 1 is female}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66" y="1996331"/>
            <a:ext cx="340995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x_3=\text{ cholesterol level, in mmol/L above 5.0}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66" y="2132856"/>
            <a:ext cx="35814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\text{risk of death} = \frac{1}{1+e^{-z}} \text{, where } z=-5.0 +2.0x_1 -1.0x_2 + 1.2x_3.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875415"/>
            <a:ext cx="8030869" cy="62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 \frac{1}{1+e^{-z}} \text{, where } z=-5.0 + (+2.0)(50-50) + (-1.0)0 + (+1.2)(7.0-5.0).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12" y="5517232"/>
            <a:ext cx="7373284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825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Odds ratio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fr-FR" sz="2000" b="1" smtClean="0"/>
              <a:t>Rapport des chances</a:t>
            </a:r>
            <a:r>
              <a:rPr lang="fr-FR" sz="2000" smtClean="0"/>
              <a:t>, </a:t>
            </a:r>
            <a:r>
              <a:rPr lang="fr-FR" sz="2000" b="1" smtClean="0"/>
              <a:t>rapport des cotes</a:t>
            </a:r>
            <a:r>
              <a:rPr lang="fr-FR" sz="2000" smtClean="0"/>
              <a:t> ou </a:t>
            </a:r>
            <a:r>
              <a:rPr lang="fr-FR" sz="2000" b="1" smtClean="0"/>
              <a:t>risque relatif rapproché</a:t>
            </a:r>
            <a:r>
              <a:rPr lang="fr-FR" sz="2000" smtClean="0"/>
              <a:t> est une </a:t>
            </a:r>
          </a:p>
          <a:p>
            <a:r>
              <a:rPr lang="fr-FR" sz="2000" smtClean="0"/>
              <a:t>Mesure statistique, permettant de mesurer le degré de dépendance entre des variables aléatoires qualitatives. </a:t>
            </a:r>
          </a:p>
          <a:p>
            <a:r>
              <a:rPr lang="fr-FR" sz="2000" smtClean="0"/>
              <a:t>Mesure l'effet d'un facteur.</a:t>
            </a:r>
          </a:p>
          <a:p>
            <a:r>
              <a:rPr lang="fr-FR" sz="2000" smtClean="0"/>
              <a:t>Le rapport des chances qu'un événement arrivant, par exemple une maladie, à un groupe de personnes A arrive également à un autre groupe B.</a:t>
            </a:r>
          </a:p>
          <a:p>
            <a:r>
              <a:rPr lang="fr-FR" sz="2000" smtClean="0"/>
              <a:t>Si la probabilité qu'un évènement arrive dans le groupe A est </a:t>
            </a:r>
            <a:r>
              <a:rPr lang="fr-FR" sz="2000" i="1" smtClean="0"/>
              <a:t>p</a:t>
            </a:r>
            <a:r>
              <a:rPr lang="fr-FR" sz="2000" smtClean="0"/>
              <a:t> et </a:t>
            </a:r>
            <a:r>
              <a:rPr lang="fr-FR" sz="2000" i="1" smtClean="0"/>
              <a:t>q</a:t>
            </a:r>
            <a:r>
              <a:rPr lang="fr-FR" sz="2000" smtClean="0"/>
              <a:t> dans le groupe B, le rapport des chances est :</a:t>
            </a:r>
          </a:p>
          <a:p>
            <a:endParaRPr lang="fr-FR" sz="2000" smtClean="0"/>
          </a:p>
        </p:txBody>
      </p:sp>
      <p:pic>
        <p:nvPicPr>
          <p:cNvPr id="46083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157788"/>
            <a:ext cx="24765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331913" y="5229225"/>
            <a:ext cx="2076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/>
              <a:t>Odds ratio (OR)  =</a:t>
            </a:r>
          </a:p>
        </p:txBody>
      </p:sp>
    </p:spTree>
    <p:extLst>
      <p:ext uri="{BB962C8B-B14F-4D97-AF65-F5344CB8AC3E}">
        <p14:creationId xmlns:p14="http://schemas.microsoft.com/office/powerpoint/2010/main" val="3961878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Matlab</a:t>
            </a:r>
            <a:r>
              <a:rPr lang="fr-FR" dirty="0" smtClean="0"/>
              <a:t> </a:t>
            </a:r>
            <a:r>
              <a:rPr lang="fr-FR" dirty="0" err="1" smtClean="0"/>
              <a:t>function</a:t>
            </a:r>
            <a:r>
              <a:rPr lang="fr-FR" dirty="0" smtClean="0"/>
              <a:t> for </a:t>
            </a:r>
            <a:r>
              <a:rPr lang="fr-FR" dirty="0" err="1" smtClean="0"/>
              <a:t>logistic</a:t>
            </a:r>
            <a:r>
              <a:rPr lang="fr-FR" dirty="0" smtClean="0"/>
              <a:t> </a:t>
            </a:r>
            <a:r>
              <a:rPr lang="fr-FR" dirty="0" err="1" smtClean="0"/>
              <a:t>regression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[p0 x0 se0] = </a:t>
            </a:r>
          </a:p>
          <a:p>
            <a:pPr marL="0" indent="0">
              <a:buNone/>
            </a:pPr>
            <a:r>
              <a:rPr lang="fr-FR" dirty="0" err="1" smtClean="0"/>
              <a:t>log_reg</a:t>
            </a:r>
            <a:r>
              <a:rPr lang="fr-FR" dirty="0" smtClean="0"/>
              <a:t>(</a:t>
            </a:r>
            <a:r>
              <a:rPr lang="fr-FR" dirty="0" err="1" smtClean="0"/>
              <a:t>Pheno</a:t>
            </a:r>
            <a:r>
              <a:rPr lang="fr-FR" dirty="0" smtClean="0"/>
              <a:t>,[COV1 COV2 ],</a:t>
            </a:r>
            <a:r>
              <a:rPr lang="fr-FR" dirty="0" err="1" smtClean="0"/>
              <a:t>Geno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941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304800" y="2286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6000" b="0">
                <a:solidFill>
                  <a:schemeClr val="tx2"/>
                </a:solidFill>
              </a:rPr>
              <a:t>Phenotypic variation:</a:t>
            </a:r>
            <a:endParaRPr lang="en-US" sz="6000" b="0">
              <a:solidFill>
                <a:schemeClr val="tx2"/>
              </a:solidFill>
            </a:endParaRPr>
          </a:p>
        </p:txBody>
      </p:sp>
      <p:pic>
        <p:nvPicPr>
          <p:cNvPr id="1884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484313"/>
            <a:ext cx="5832475" cy="48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33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657600"/>
            <a:ext cx="5829300" cy="253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04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GB" sz="6000"/>
              <a:t>What is association?</a:t>
            </a:r>
            <a:endParaRPr lang="en-US" sz="6000"/>
          </a:p>
        </p:txBody>
      </p:sp>
      <p:sp>
        <p:nvSpPr>
          <p:cNvPr id="190468" name="Line 4"/>
          <p:cNvSpPr>
            <a:spLocks noChangeShapeType="1"/>
          </p:cNvSpPr>
          <p:nvPr/>
        </p:nvSpPr>
        <p:spPr bwMode="auto">
          <a:xfrm>
            <a:off x="2057400" y="2819400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0469" name="Oval 5"/>
          <p:cNvSpPr>
            <a:spLocks noChangeArrowheads="1"/>
          </p:cNvSpPr>
          <p:nvPr/>
        </p:nvSpPr>
        <p:spPr bwMode="auto">
          <a:xfrm>
            <a:off x="24384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0470" name="Oval 6"/>
          <p:cNvSpPr>
            <a:spLocks noChangeArrowheads="1"/>
          </p:cNvSpPr>
          <p:nvPr/>
        </p:nvSpPr>
        <p:spPr bwMode="auto">
          <a:xfrm>
            <a:off x="31242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0471" name="Oval 7"/>
          <p:cNvSpPr>
            <a:spLocks noChangeArrowheads="1"/>
          </p:cNvSpPr>
          <p:nvPr/>
        </p:nvSpPr>
        <p:spPr bwMode="auto">
          <a:xfrm>
            <a:off x="57150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0472" name="Oval 8"/>
          <p:cNvSpPr>
            <a:spLocks noChangeArrowheads="1"/>
          </p:cNvSpPr>
          <p:nvPr/>
        </p:nvSpPr>
        <p:spPr bwMode="auto">
          <a:xfrm>
            <a:off x="48006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0473" name="Oval 9"/>
          <p:cNvSpPr>
            <a:spLocks noChangeArrowheads="1"/>
          </p:cNvSpPr>
          <p:nvPr/>
        </p:nvSpPr>
        <p:spPr bwMode="auto">
          <a:xfrm>
            <a:off x="38100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0474" name="Text Box 10"/>
          <p:cNvSpPr txBox="1">
            <a:spLocks noChangeArrowheads="1"/>
          </p:cNvSpPr>
          <p:nvPr/>
        </p:nvSpPr>
        <p:spPr bwMode="auto">
          <a:xfrm>
            <a:off x="5486400" y="1752600"/>
            <a:ext cx="1757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0">
                <a:latin typeface="Times New Roman" pitchFamily="18" charset="0"/>
              </a:rPr>
              <a:t>chromosome</a:t>
            </a:r>
            <a:endParaRPr lang="en-US" sz="2400" b="0">
              <a:latin typeface="Times New Roman" pitchFamily="18" charset="0"/>
            </a:endParaRPr>
          </a:p>
        </p:txBody>
      </p:sp>
      <p:cxnSp>
        <p:nvCxnSpPr>
          <p:cNvPr id="190475" name="AutoShape 11"/>
          <p:cNvCxnSpPr>
            <a:cxnSpLocks noChangeShapeType="1"/>
            <a:stCxn id="190474" idx="2"/>
          </p:cNvCxnSpPr>
          <p:nvPr/>
        </p:nvCxnSpPr>
        <p:spPr bwMode="auto">
          <a:xfrm rot="5400000">
            <a:off x="6040438" y="2341562"/>
            <a:ext cx="457200" cy="19367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0476" name="Line 12"/>
          <p:cNvSpPr>
            <a:spLocks noChangeShapeType="1"/>
          </p:cNvSpPr>
          <p:nvPr/>
        </p:nvSpPr>
        <p:spPr bwMode="auto">
          <a:xfrm flipH="1">
            <a:off x="2590800" y="2286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0477" name="Line 13"/>
          <p:cNvSpPr>
            <a:spLocks noChangeShapeType="1"/>
          </p:cNvSpPr>
          <p:nvPr/>
        </p:nvSpPr>
        <p:spPr bwMode="auto">
          <a:xfrm>
            <a:off x="2895600" y="2286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0478" name="Text Box 14"/>
          <p:cNvSpPr txBox="1">
            <a:spLocks noChangeArrowheads="1"/>
          </p:cNvSpPr>
          <p:nvPr/>
        </p:nvSpPr>
        <p:spPr bwMode="auto">
          <a:xfrm>
            <a:off x="2438400" y="1752600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0">
                <a:latin typeface="Times New Roman" pitchFamily="18" charset="0"/>
              </a:rPr>
              <a:t>SNPs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190479" name="Line 15"/>
          <p:cNvSpPr>
            <a:spLocks noChangeShapeType="1"/>
          </p:cNvSpPr>
          <p:nvPr/>
        </p:nvSpPr>
        <p:spPr bwMode="auto">
          <a:xfrm>
            <a:off x="4343400" y="2286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0480" name="Text Box 16"/>
          <p:cNvSpPr txBox="1">
            <a:spLocks noChangeArrowheads="1"/>
          </p:cNvSpPr>
          <p:nvPr/>
        </p:nvSpPr>
        <p:spPr bwMode="auto">
          <a:xfrm>
            <a:off x="3581400" y="1752600"/>
            <a:ext cx="159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0">
                <a:latin typeface="Times New Roman" pitchFamily="18" charset="0"/>
              </a:rPr>
              <a:t>trait variant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190481" name="Text Box 17"/>
          <p:cNvSpPr txBox="1">
            <a:spLocks noChangeArrowheads="1"/>
          </p:cNvSpPr>
          <p:nvPr/>
        </p:nvSpPr>
        <p:spPr bwMode="auto">
          <a:xfrm>
            <a:off x="5257800" y="3124200"/>
            <a:ext cx="34972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0">
                <a:latin typeface="Times New Roman" pitchFamily="18" charset="0"/>
              </a:rPr>
              <a:t>Genetic variation  </a:t>
            </a:r>
          </a:p>
          <a:p>
            <a:r>
              <a:rPr lang="en-GB" sz="2400" b="0">
                <a:latin typeface="Times New Roman" pitchFamily="18" charset="0"/>
              </a:rPr>
              <a:t>yields phenotypic variation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190482" name="Line 18"/>
          <p:cNvSpPr>
            <a:spLocks noChangeShapeType="1"/>
          </p:cNvSpPr>
          <p:nvPr/>
        </p:nvSpPr>
        <p:spPr bwMode="auto">
          <a:xfrm>
            <a:off x="4800600" y="31242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0483" name="Text Box 19"/>
          <p:cNvSpPr txBox="1">
            <a:spLocks noChangeArrowheads="1"/>
          </p:cNvSpPr>
          <p:nvPr/>
        </p:nvSpPr>
        <p:spPr bwMode="auto">
          <a:xfrm>
            <a:off x="1160463" y="4419600"/>
            <a:ext cx="257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0">
                <a:latin typeface="Times New Roman" pitchFamily="18" charset="0"/>
              </a:rPr>
              <a:t>Population with ‘   ’ allele</a:t>
            </a:r>
            <a:endParaRPr lang="en-US" b="0">
              <a:latin typeface="Times New Roman" pitchFamily="18" charset="0"/>
            </a:endParaRPr>
          </a:p>
        </p:txBody>
      </p:sp>
      <p:sp>
        <p:nvSpPr>
          <p:cNvPr id="190484" name="Text Box 20"/>
          <p:cNvSpPr txBox="1">
            <a:spLocks noChangeArrowheads="1"/>
          </p:cNvSpPr>
          <p:nvPr/>
        </p:nvSpPr>
        <p:spPr bwMode="auto">
          <a:xfrm>
            <a:off x="5784850" y="4419600"/>
            <a:ext cx="257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0">
                <a:latin typeface="Times New Roman" pitchFamily="18" charset="0"/>
              </a:rPr>
              <a:t>Population with ‘   ’ allele</a:t>
            </a:r>
            <a:endParaRPr lang="en-US" b="0">
              <a:latin typeface="Times New Roman" pitchFamily="18" charset="0"/>
            </a:endParaRPr>
          </a:p>
        </p:txBody>
      </p:sp>
      <p:sp>
        <p:nvSpPr>
          <p:cNvPr id="190485" name="Oval 21"/>
          <p:cNvSpPr>
            <a:spLocks noChangeArrowheads="1"/>
          </p:cNvSpPr>
          <p:nvPr/>
        </p:nvSpPr>
        <p:spPr bwMode="auto">
          <a:xfrm>
            <a:off x="5715000" y="2589213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0486" name="Oval 22"/>
          <p:cNvSpPr>
            <a:spLocks noChangeArrowheads="1"/>
          </p:cNvSpPr>
          <p:nvPr/>
        </p:nvSpPr>
        <p:spPr bwMode="auto">
          <a:xfrm>
            <a:off x="4800600" y="2589213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0487" name="Oval 23"/>
          <p:cNvSpPr>
            <a:spLocks noChangeArrowheads="1"/>
          </p:cNvSpPr>
          <p:nvPr/>
        </p:nvSpPr>
        <p:spPr bwMode="auto">
          <a:xfrm>
            <a:off x="3810000" y="2590800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0488" name="Oval 24"/>
          <p:cNvSpPr>
            <a:spLocks noChangeArrowheads="1"/>
          </p:cNvSpPr>
          <p:nvPr/>
        </p:nvSpPr>
        <p:spPr bwMode="auto">
          <a:xfrm>
            <a:off x="3124200" y="2590800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0489" name="Oval 25"/>
          <p:cNvSpPr>
            <a:spLocks noChangeArrowheads="1"/>
          </p:cNvSpPr>
          <p:nvPr/>
        </p:nvSpPr>
        <p:spPr bwMode="auto">
          <a:xfrm>
            <a:off x="2438400" y="2590800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0490" name="Text Box 26"/>
          <p:cNvSpPr txBox="1">
            <a:spLocks noChangeArrowheads="1"/>
          </p:cNvSpPr>
          <p:nvPr/>
        </p:nvSpPr>
        <p:spPr bwMode="auto">
          <a:xfrm>
            <a:off x="3306763" y="5867400"/>
            <a:ext cx="294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latin typeface="Times New Roman" pitchFamily="18" charset="0"/>
              </a:rPr>
              <a:t>Distributions of “trait”</a:t>
            </a:r>
          </a:p>
        </p:txBody>
      </p:sp>
      <p:sp>
        <p:nvSpPr>
          <p:cNvPr id="190491" name="Line 27"/>
          <p:cNvSpPr>
            <a:spLocks noChangeShapeType="1"/>
          </p:cNvSpPr>
          <p:nvPr/>
        </p:nvSpPr>
        <p:spPr bwMode="auto">
          <a:xfrm flipV="1">
            <a:off x="6413500" y="613092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0492" name="Line 28"/>
          <p:cNvSpPr>
            <a:spLocks noChangeShapeType="1"/>
          </p:cNvSpPr>
          <p:nvPr/>
        </p:nvSpPr>
        <p:spPr bwMode="auto">
          <a:xfrm flipH="1" flipV="1">
            <a:off x="2046288" y="6096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0493" name="Oval 29"/>
          <p:cNvSpPr>
            <a:spLocks noChangeArrowheads="1"/>
          </p:cNvSpPr>
          <p:nvPr/>
        </p:nvSpPr>
        <p:spPr bwMode="auto">
          <a:xfrm>
            <a:off x="2836863" y="4537075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0494" name="Oval 30"/>
          <p:cNvSpPr>
            <a:spLocks noChangeArrowheads="1"/>
          </p:cNvSpPr>
          <p:nvPr/>
        </p:nvSpPr>
        <p:spPr bwMode="auto">
          <a:xfrm>
            <a:off x="7450138" y="453707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0495" name="Line 31"/>
          <p:cNvSpPr>
            <a:spLocks noChangeShapeType="1"/>
          </p:cNvSpPr>
          <p:nvPr/>
        </p:nvSpPr>
        <p:spPr bwMode="auto">
          <a:xfrm>
            <a:off x="2514600" y="48006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0496" name="Line 32"/>
          <p:cNvSpPr>
            <a:spLocks noChangeShapeType="1"/>
          </p:cNvSpPr>
          <p:nvPr/>
        </p:nvSpPr>
        <p:spPr bwMode="auto">
          <a:xfrm flipH="1">
            <a:off x="5638800" y="48006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90497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2054" r="53674" b="55609"/>
          <a:stretch>
            <a:fillRect/>
          </a:stretch>
        </p:blipFill>
        <p:spPr bwMode="auto">
          <a:xfrm>
            <a:off x="7596188" y="4824413"/>
            <a:ext cx="1584325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98" name="Picture 3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7" t="31082" r="9853" b="26027"/>
          <a:stretch>
            <a:fillRect/>
          </a:stretch>
        </p:blipFill>
        <p:spPr bwMode="auto">
          <a:xfrm>
            <a:off x="0" y="4770438"/>
            <a:ext cx="1512888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525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381000" y="3048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6000" b="0">
                <a:solidFill>
                  <a:schemeClr val="tx2"/>
                </a:solidFill>
              </a:rPr>
              <a:t>Quantifying Significance</a:t>
            </a:r>
            <a:endParaRPr lang="en-US" sz="6000" b="0">
              <a:solidFill>
                <a:schemeClr val="tx2"/>
              </a:solidFill>
            </a:endParaRPr>
          </a:p>
        </p:txBody>
      </p:sp>
      <p:pic>
        <p:nvPicPr>
          <p:cNvPr id="192515" name="Picture 3" descr="stat_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12938"/>
            <a:ext cx="6100763" cy="410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5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2" name="Picture 2" descr="stat_t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52613"/>
            <a:ext cx="6553200" cy="433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4191000" y="2667000"/>
            <a:ext cx="20574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381000" y="3048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6000" b="0">
                <a:solidFill>
                  <a:schemeClr val="tx2"/>
                </a:solidFill>
              </a:rPr>
              <a:t>T-test</a:t>
            </a:r>
            <a:endParaRPr lang="en-US" sz="6000" b="0">
              <a:solidFill>
                <a:schemeClr val="tx2"/>
              </a:solidFill>
            </a:endParaRPr>
          </a:p>
        </p:txBody>
      </p:sp>
      <p:pic>
        <p:nvPicPr>
          <p:cNvPr id="1945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2"/>
          <a:stretch>
            <a:fillRect/>
          </a:stretch>
        </p:blipFill>
        <p:spPr bwMode="auto">
          <a:xfrm>
            <a:off x="3048000" y="2647950"/>
            <a:ext cx="2209800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558800" y="6248400"/>
            <a:ext cx="805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 i="1">
                <a:latin typeface="Times New Roman" pitchFamily="18" charset="0"/>
              </a:rPr>
              <a:t>t</a:t>
            </a:r>
            <a:r>
              <a:rPr lang="en-US" sz="2400" b="0">
                <a:latin typeface="Times New Roman" pitchFamily="18" charset="0"/>
              </a:rPr>
              <a:t>-value (significance) can be translated into </a:t>
            </a:r>
            <a:r>
              <a:rPr lang="en-US" sz="2400" b="0" i="1">
                <a:latin typeface="Times New Roman" pitchFamily="18" charset="0"/>
              </a:rPr>
              <a:t>p</a:t>
            </a:r>
            <a:r>
              <a:rPr lang="en-US" sz="2400" b="0">
                <a:latin typeface="Times New Roman" pitchFamily="18" charset="0"/>
              </a:rPr>
              <a:t>-value (probability)</a:t>
            </a:r>
          </a:p>
        </p:txBody>
      </p:sp>
    </p:spTree>
    <p:extLst>
      <p:ext uri="{BB962C8B-B14F-4D97-AF65-F5344CB8AC3E}">
        <p14:creationId xmlns:p14="http://schemas.microsoft.com/office/powerpoint/2010/main" val="10769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6829425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28600" y="152400"/>
            <a:ext cx="8686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800" b="0">
                <a:solidFill>
                  <a:schemeClr val="tx2"/>
                </a:solidFill>
              </a:rPr>
              <a:t>Association using regression</a:t>
            </a:r>
            <a:endParaRPr lang="en-US" sz="4800" b="0">
              <a:solidFill>
                <a:schemeClr val="tx2"/>
              </a:solidFill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314575" y="6172200"/>
            <a:ext cx="165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0"/>
              <a:t>genotype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386388" y="6172200"/>
            <a:ext cx="2800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0"/>
              <a:t>Coded genotype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 rot="16200000">
            <a:off x="-55562" y="3289300"/>
            <a:ext cx="18494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0"/>
              <a:t>phenotype</a:t>
            </a:r>
          </a:p>
        </p:txBody>
      </p:sp>
      <p:grpSp>
        <p:nvGrpSpPr>
          <p:cNvPr id="50189" name="Group 13"/>
          <p:cNvGrpSpPr>
            <a:grpSpLocks/>
          </p:cNvGrpSpPr>
          <p:nvPr/>
        </p:nvGrpSpPr>
        <p:grpSpPr bwMode="auto">
          <a:xfrm>
            <a:off x="5410200" y="2971800"/>
            <a:ext cx="2667000" cy="2724150"/>
            <a:chOff x="3408" y="1872"/>
            <a:chExt cx="1680" cy="1716"/>
          </a:xfrm>
        </p:grpSpPr>
        <p:sp>
          <p:nvSpPr>
            <p:cNvPr id="50187" name="Freeform 11"/>
            <p:cNvSpPr>
              <a:spLocks/>
            </p:cNvSpPr>
            <p:nvPr/>
          </p:nvSpPr>
          <p:spPr bwMode="auto">
            <a:xfrm>
              <a:off x="3408" y="1872"/>
              <a:ext cx="1680" cy="576"/>
            </a:xfrm>
            <a:custGeom>
              <a:avLst/>
              <a:gdLst>
                <a:gd name="T0" fmla="*/ 0 w 1680"/>
                <a:gd name="T1" fmla="*/ 96 h 576"/>
                <a:gd name="T2" fmla="*/ 1680 w 1680"/>
                <a:gd name="T3" fmla="*/ 480 h 576"/>
                <a:gd name="T4" fmla="*/ 1680 w 1680"/>
                <a:gd name="T5" fmla="*/ 0 h 576"/>
                <a:gd name="T6" fmla="*/ 0 w 1680"/>
                <a:gd name="T7" fmla="*/ 576 h 576"/>
                <a:gd name="T8" fmla="*/ 0 w 1680"/>
                <a:gd name="T9" fmla="*/ 9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0" h="576">
                  <a:moveTo>
                    <a:pt x="0" y="96"/>
                  </a:moveTo>
                  <a:lnTo>
                    <a:pt x="1680" y="480"/>
                  </a:lnTo>
                  <a:lnTo>
                    <a:pt x="1680" y="0"/>
                  </a:lnTo>
                  <a:lnTo>
                    <a:pt x="0" y="57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0000">
                <a:alpha val="44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188" name="Rectangle 12"/>
            <p:cNvSpPr>
              <a:spLocks noChangeArrowheads="1"/>
            </p:cNvSpPr>
            <p:nvPr/>
          </p:nvSpPr>
          <p:spPr bwMode="auto">
            <a:xfrm>
              <a:off x="4782" y="3396"/>
              <a:ext cx="288" cy="192"/>
            </a:xfrm>
            <a:prstGeom prst="rect">
              <a:avLst/>
            </a:prstGeom>
            <a:solidFill>
              <a:srgbClr val="FF0000">
                <a:alpha val="34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96554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438400"/>
            <a:ext cx="4705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381000" y="3048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6000" b="0">
                <a:solidFill>
                  <a:schemeClr val="tx2"/>
                </a:solidFill>
              </a:rPr>
              <a:t>Regression analysis</a:t>
            </a:r>
            <a:endParaRPr lang="en-US" sz="6000" b="0">
              <a:solidFill>
                <a:schemeClr val="tx2"/>
              </a:solidFill>
            </a:endParaRPr>
          </a:p>
        </p:txBody>
      </p:sp>
      <p:pic>
        <p:nvPicPr>
          <p:cNvPr id="1966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719613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4267200" y="6249988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1397000" y="3916363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i="1">
                <a:latin typeface="Times New Roman" pitchFamily="18" charset="0"/>
                <a:cs typeface="Times New Roman" pitchFamily="18" charset="0"/>
              </a:rPr>
              <a:t>Y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615" name="Text Box 7"/>
          <p:cNvSpPr txBox="1">
            <a:spLocks noChangeArrowheads="1"/>
          </p:cNvSpPr>
          <p:nvPr/>
        </p:nvSpPr>
        <p:spPr bwMode="auto">
          <a:xfrm>
            <a:off x="457200" y="5119688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“response”</a:t>
            </a:r>
          </a:p>
        </p:txBody>
      </p: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6567488" y="6310313"/>
            <a:ext cx="131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“feature(s)”</a:t>
            </a:r>
          </a:p>
        </p:txBody>
      </p:sp>
      <p:sp>
        <p:nvSpPr>
          <p:cNvPr id="196617" name="Line 9"/>
          <p:cNvSpPr>
            <a:spLocks noChangeShapeType="1"/>
          </p:cNvSpPr>
          <p:nvPr/>
        </p:nvSpPr>
        <p:spPr bwMode="auto">
          <a:xfrm flipV="1">
            <a:off x="10668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6618" name="Line 10"/>
          <p:cNvSpPr>
            <a:spLocks noChangeShapeType="1"/>
          </p:cNvSpPr>
          <p:nvPr/>
        </p:nvSpPr>
        <p:spPr bwMode="auto">
          <a:xfrm flipH="1">
            <a:off x="4791075" y="651986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6619" name="Text Box 11"/>
          <p:cNvSpPr txBox="1">
            <a:spLocks noChangeArrowheads="1"/>
          </p:cNvSpPr>
          <p:nvPr/>
        </p:nvSpPr>
        <p:spPr bwMode="auto">
          <a:xfrm>
            <a:off x="692150" y="2757488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“intercept”</a:t>
            </a:r>
          </a:p>
        </p:txBody>
      </p:sp>
      <p:sp>
        <p:nvSpPr>
          <p:cNvPr id="196620" name="Line 12"/>
          <p:cNvSpPr>
            <a:spLocks noChangeShapeType="1"/>
          </p:cNvSpPr>
          <p:nvPr/>
        </p:nvSpPr>
        <p:spPr bwMode="auto">
          <a:xfrm flipV="1">
            <a:off x="1524000" y="2286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6621" name="Line 13"/>
          <p:cNvSpPr>
            <a:spLocks noChangeShapeType="1"/>
          </p:cNvSpPr>
          <p:nvPr/>
        </p:nvSpPr>
        <p:spPr bwMode="auto">
          <a:xfrm flipH="1" flipV="1">
            <a:off x="6858000" y="23622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6622" name="Line 14"/>
          <p:cNvSpPr>
            <a:spLocks noChangeShapeType="1"/>
          </p:cNvSpPr>
          <p:nvPr/>
        </p:nvSpPr>
        <p:spPr bwMode="auto">
          <a:xfrm flipH="1" flipV="1">
            <a:off x="4495800" y="2286000"/>
            <a:ext cx="3124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6623" name="Line 15"/>
          <p:cNvSpPr>
            <a:spLocks noChangeShapeType="1"/>
          </p:cNvSpPr>
          <p:nvPr/>
        </p:nvSpPr>
        <p:spPr bwMode="auto">
          <a:xfrm flipH="1" flipV="1">
            <a:off x="3048000" y="2286000"/>
            <a:ext cx="457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6624" name="Text Box 16"/>
          <p:cNvSpPr txBox="1">
            <a:spLocks noChangeArrowheads="1"/>
          </p:cNvSpPr>
          <p:nvPr/>
        </p:nvSpPr>
        <p:spPr bwMode="auto">
          <a:xfrm>
            <a:off x="7223125" y="3136900"/>
            <a:ext cx="1479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“coefficients”</a:t>
            </a:r>
          </a:p>
        </p:txBody>
      </p:sp>
      <p:sp>
        <p:nvSpPr>
          <p:cNvPr id="196625" name="Text Box 17"/>
          <p:cNvSpPr txBox="1">
            <a:spLocks noChangeArrowheads="1"/>
          </p:cNvSpPr>
          <p:nvPr/>
        </p:nvSpPr>
        <p:spPr bwMode="auto">
          <a:xfrm>
            <a:off x="7908925" y="247491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“residuals”</a:t>
            </a:r>
          </a:p>
        </p:txBody>
      </p:sp>
      <p:sp>
        <p:nvSpPr>
          <p:cNvPr id="196626" name="Line 18"/>
          <p:cNvSpPr>
            <a:spLocks noChangeShapeType="1"/>
          </p:cNvSpPr>
          <p:nvPr/>
        </p:nvSpPr>
        <p:spPr bwMode="auto">
          <a:xfrm flipH="1" flipV="1">
            <a:off x="8077200" y="2209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57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335"/>
          <a:stretch>
            <a:fillRect/>
          </a:stretch>
        </p:blipFill>
        <p:spPr bwMode="auto">
          <a:xfrm>
            <a:off x="1066800" y="2286000"/>
            <a:ext cx="3733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228600" y="152400"/>
            <a:ext cx="8686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800" b="0">
                <a:solidFill>
                  <a:schemeClr val="tx2"/>
                </a:solidFill>
              </a:rPr>
              <a:t>Regression formalism</a:t>
            </a:r>
            <a:endParaRPr lang="en-US" sz="4800" b="0">
              <a:solidFill>
                <a:schemeClr val="tx2"/>
              </a:solidFill>
            </a:endParaRPr>
          </a:p>
        </p:txBody>
      </p:sp>
      <p:grpSp>
        <p:nvGrpSpPr>
          <p:cNvPr id="106535" name="Group 39"/>
          <p:cNvGrpSpPr>
            <a:grpSpLocks/>
          </p:cNvGrpSpPr>
          <p:nvPr/>
        </p:nvGrpSpPr>
        <p:grpSpPr bwMode="auto">
          <a:xfrm>
            <a:off x="457200" y="1447800"/>
            <a:ext cx="2133600" cy="1755775"/>
            <a:chOff x="288" y="920"/>
            <a:chExt cx="1344" cy="1106"/>
          </a:xfrm>
        </p:grpSpPr>
        <p:sp>
          <p:nvSpPr>
            <p:cNvPr id="106509" name="Rectangle 13"/>
            <p:cNvSpPr>
              <a:spLocks noChangeArrowheads="1"/>
            </p:cNvSpPr>
            <p:nvPr/>
          </p:nvSpPr>
          <p:spPr bwMode="auto">
            <a:xfrm>
              <a:off x="777" y="1690"/>
              <a:ext cx="240" cy="336"/>
            </a:xfrm>
            <a:prstGeom prst="rect">
              <a:avLst/>
            </a:prstGeom>
            <a:solidFill>
              <a:srgbClr val="FFFF00">
                <a:alpha val="32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6503" name="Text Box 7"/>
            <p:cNvSpPr txBox="1">
              <a:spLocks noChangeArrowheads="1"/>
            </p:cNvSpPr>
            <p:nvPr/>
          </p:nvSpPr>
          <p:spPr bwMode="auto">
            <a:xfrm>
              <a:off x="288" y="920"/>
              <a:ext cx="1344" cy="51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0"/>
                <a:t>(monotonic)</a:t>
              </a:r>
            </a:p>
            <a:p>
              <a:r>
                <a:rPr lang="en-US" sz="2400" b="0"/>
                <a:t>transformation</a:t>
              </a:r>
            </a:p>
          </p:txBody>
        </p:sp>
        <p:sp>
          <p:nvSpPr>
            <p:cNvPr id="106510" name="Line 14"/>
            <p:cNvSpPr>
              <a:spLocks noChangeShapeType="1"/>
            </p:cNvSpPr>
            <p:nvPr/>
          </p:nvSpPr>
          <p:spPr bwMode="auto">
            <a:xfrm>
              <a:off x="903" y="14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06536" name="Group 40"/>
          <p:cNvGrpSpPr>
            <a:grpSpLocks/>
          </p:cNvGrpSpPr>
          <p:nvPr/>
        </p:nvGrpSpPr>
        <p:grpSpPr bwMode="auto">
          <a:xfrm>
            <a:off x="766763" y="2682875"/>
            <a:ext cx="2797175" cy="2101850"/>
            <a:chOff x="483" y="1690"/>
            <a:chExt cx="1762" cy="1324"/>
          </a:xfrm>
        </p:grpSpPr>
        <p:sp>
          <p:nvSpPr>
            <p:cNvPr id="106504" name="Text Box 8"/>
            <p:cNvSpPr txBox="1">
              <a:spLocks noChangeArrowheads="1"/>
            </p:cNvSpPr>
            <p:nvPr/>
          </p:nvSpPr>
          <p:spPr bwMode="auto">
            <a:xfrm>
              <a:off x="483" y="2266"/>
              <a:ext cx="1762" cy="74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0"/>
                <a:t>phenotype</a:t>
              </a:r>
            </a:p>
            <a:p>
              <a:r>
                <a:rPr lang="en-US" sz="2400" b="0"/>
                <a:t>(response variable)</a:t>
              </a:r>
            </a:p>
            <a:p>
              <a:r>
                <a:rPr lang="en-US" sz="2400" b="0"/>
                <a:t>of individual </a:t>
              </a:r>
              <a:r>
                <a:rPr lang="en-US" sz="2400" b="0" i="1"/>
                <a:t>i</a:t>
              </a:r>
              <a:endParaRPr lang="en-US" sz="2400" b="0"/>
            </a:p>
          </p:txBody>
        </p:sp>
        <p:sp>
          <p:nvSpPr>
            <p:cNvPr id="106511" name="Rectangle 15"/>
            <p:cNvSpPr>
              <a:spLocks noChangeArrowheads="1"/>
            </p:cNvSpPr>
            <p:nvPr/>
          </p:nvSpPr>
          <p:spPr bwMode="auto">
            <a:xfrm>
              <a:off x="1065" y="1690"/>
              <a:ext cx="288" cy="336"/>
            </a:xfrm>
            <a:prstGeom prst="rect">
              <a:avLst/>
            </a:prstGeom>
            <a:solidFill>
              <a:schemeClr val="accent1">
                <a:alpha val="35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6512" name="Line 16"/>
            <p:cNvSpPr>
              <a:spLocks noChangeShapeType="1"/>
            </p:cNvSpPr>
            <p:nvPr/>
          </p:nvSpPr>
          <p:spPr bwMode="auto">
            <a:xfrm flipV="1">
              <a:off x="1209" y="202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06537" name="Group 41"/>
          <p:cNvGrpSpPr>
            <a:grpSpLocks/>
          </p:cNvGrpSpPr>
          <p:nvPr/>
        </p:nvGrpSpPr>
        <p:grpSpPr bwMode="auto">
          <a:xfrm>
            <a:off x="2743200" y="1371600"/>
            <a:ext cx="3575050" cy="1828800"/>
            <a:chOff x="1728" y="864"/>
            <a:chExt cx="2252" cy="1152"/>
          </a:xfrm>
        </p:grpSpPr>
        <p:sp>
          <p:nvSpPr>
            <p:cNvPr id="106505" name="Text Box 9"/>
            <p:cNvSpPr txBox="1">
              <a:spLocks noChangeArrowheads="1"/>
            </p:cNvSpPr>
            <p:nvPr/>
          </p:nvSpPr>
          <p:spPr bwMode="auto">
            <a:xfrm>
              <a:off x="1920" y="864"/>
              <a:ext cx="2060" cy="518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0"/>
                <a:t>effect size</a:t>
              </a:r>
            </a:p>
            <a:p>
              <a:r>
                <a:rPr lang="en-US" sz="2400" b="0"/>
                <a:t>(regression coefficient)</a:t>
              </a:r>
            </a:p>
          </p:txBody>
        </p:sp>
        <p:sp>
          <p:nvSpPr>
            <p:cNvPr id="106513" name="Rectangle 17"/>
            <p:cNvSpPr>
              <a:spLocks noChangeArrowheads="1"/>
            </p:cNvSpPr>
            <p:nvPr/>
          </p:nvSpPr>
          <p:spPr bwMode="auto">
            <a:xfrm>
              <a:off x="1728" y="1680"/>
              <a:ext cx="288" cy="336"/>
            </a:xfrm>
            <a:prstGeom prst="rect">
              <a:avLst/>
            </a:prstGeom>
            <a:solidFill>
              <a:srgbClr val="FF9900">
                <a:alpha val="41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6514" name="Line 18"/>
            <p:cNvSpPr>
              <a:spLocks noChangeShapeType="1"/>
            </p:cNvSpPr>
            <p:nvPr/>
          </p:nvSpPr>
          <p:spPr bwMode="auto">
            <a:xfrm flipH="1">
              <a:off x="1872" y="1392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06539" name="Group 43"/>
          <p:cNvGrpSpPr>
            <a:grpSpLocks/>
          </p:cNvGrpSpPr>
          <p:nvPr/>
        </p:nvGrpSpPr>
        <p:grpSpPr bwMode="auto">
          <a:xfrm>
            <a:off x="3200400" y="2667000"/>
            <a:ext cx="4024313" cy="1743075"/>
            <a:chOff x="2025" y="1690"/>
            <a:chExt cx="2535" cy="1098"/>
          </a:xfrm>
        </p:grpSpPr>
        <p:sp>
          <p:nvSpPr>
            <p:cNvPr id="106506" name="Text Box 10"/>
            <p:cNvSpPr txBox="1">
              <a:spLocks noChangeArrowheads="1"/>
            </p:cNvSpPr>
            <p:nvPr/>
          </p:nvSpPr>
          <p:spPr bwMode="auto">
            <a:xfrm>
              <a:off x="2553" y="2270"/>
              <a:ext cx="2007" cy="51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0"/>
                <a:t>coded genotype</a:t>
              </a:r>
              <a:br>
                <a:rPr lang="en-US" sz="2400" b="0"/>
              </a:br>
              <a:r>
                <a:rPr lang="en-US" sz="2400" b="0"/>
                <a:t>(feature) of individual </a:t>
              </a:r>
              <a:r>
                <a:rPr lang="en-US" sz="2400" b="0" i="1"/>
                <a:t>i</a:t>
              </a:r>
            </a:p>
          </p:txBody>
        </p:sp>
        <p:sp>
          <p:nvSpPr>
            <p:cNvPr id="106515" name="Rectangle 19"/>
            <p:cNvSpPr>
              <a:spLocks noChangeArrowheads="1"/>
            </p:cNvSpPr>
            <p:nvPr/>
          </p:nvSpPr>
          <p:spPr bwMode="auto">
            <a:xfrm>
              <a:off x="2025" y="1690"/>
              <a:ext cx="288" cy="336"/>
            </a:xfrm>
            <a:prstGeom prst="rect">
              <a:avLst/>
            </a:prstGeom>
            <a:solidFill>
              <a:srgbClr val="00FF00">
                <a:alpha val="41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6516" name="Line 20"/>
            <p:cNvSpPr>
              <a:spLocks noChangeShapeType="1"/>
            </p:cNvSpPr>
            <p:nvPr/>
          </p:nvSpPr>
          <p:spPr bwMode="auto">
            <a:xfrm flipH="1" flipV="1">
              <a:off x="2361" y="202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06540" name="Group 44"/>
          <p:cNvGrpSpPr>
            <a:grpSpLocks/>
          </p:cNvGrpSpPr>
          <p:nvPr/>
        </p:nvGrpSpPr>
        <p:grpSpPr bwMode="auto">
          <a:xfrm>
            <a:off x="6629400" y="2667000"/>
            <a:ext cx="1749425" cy="579438"/>
            <a:chOff x="4176" y="1680"/>
            <a:chExt cx="1102" cy="365"/>
          </a:xfrm>
        </p:grpSpPr>
        <p:sp>
          <p:nvSpPr>
            <p:cNvPr id="106521" name="Text Box 25"/>
            <p:cNvSpPr txBox="1">
              <a:spLocks noChangeArrowheads="1"/>
            </p:cNvSpPr>
            <p:nvPr/>
          </p:nvSpPr>
          <p:spPr bwMode="auto">
            <a:xfrm>
              <a:off x="4464" y="1680"/>
              <a:ext cx="814" cy="365"/>
            </a:xfrm>
            <a:prstGeom prst="rect">
              <a:avLst/>
            </a:prstGeom>
            <a:solidFill>
              <a:srgbClr val="6699FF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0" i="1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3200" b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l-GR" sz="3200" b="0" i="1">
                  <a:latin typeface="Times New Roman" pitchFamily="18" charset="0"/>
                  <a:cs typeface="Times New Roman" pitchFamily="18" charset="0"/>
                </a:rPr>
                <a:t>β</a:t>
              </a:r>
              <a:r>
                <a:rPr lang="en-US" sz="3200" b="0">
                  <a:latin typeface="Times New Roman" pitchFamily="18" charset="0"/>
                  <a:cs typeface="Times New Roman" pitchFamily="18" charset="0"/>
                </a:rPr>
                <a:t>=0)</a:t>
              </a:r>
              <a:endParaRPr lang="el-GR" sz="32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522" name="AutoShape 26"/>
            <p:cNvSpPr>
              <a:spLocks noChangeArrowheads="1"/>
            </p:cNvSpPr>
            <p:nvPr/>
          </p:nvSpPr>
          <p:spPr bwMode="auto">
            <a:xfrm>
              <a:off x="4176" y="1776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06538" name="Group 42"/>
          <p:cNvGrpSpPr>
            <a:grpSpLocks/>
          </p:cNvGrpSpPr>
          <p:nvPr/>
        </p:nvGrpSpPr>
        <p:grpSpPr bwMode="auto">
          <a:xfrm>
            <a:off x="4129088" y="2438400"/>
            <a:ext cx="2128837" cy="822325"/>
            <a:chOff x="2601" y="1536"/>
            <a:chExt cx="1341" cy="518"/>
          </a:xfrm>
        </p:grpSpPr>
        <p:sp>
          <p:nvSpPr>
            <p:cNvPr id="106507" name="Text Box 11"/>
            <p:cNvSpPr txBox="1">
              <a:spLocks noChangeArrowheads="1"/>
            </p:cNvSpPr>
            <p:nvPr/>
          </p:nvSpPr>
          <p:spPr bwMode="auto">
            <a:xfrm>
              <a:off x="3024" y="1536"/>
              <a:ext cx="918" cy="518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0"/>
                <a:t>error</a:t>
              </a:r>
            </a:p>
            <a:p>
              <a:r>
                <a:rPr lang="en-US" sz="2400" b="0"/>
                <a:t>(residual)</a:t>
              </a:r>
            </a:p>
          </p:txBody>
        </p:sp>
        <p:sp>
          <p:nvSpPr>
            <p:cNvPr id="106517" name="Rectangle 21"/>
            <p:cNvSpPr>
              <a:spLocks noChangeArrowheads="1"/>
            </p:cNvSpPr>
            <p:nvPr/>
          </p:nvSpPr>
          <p:spPr bwMode="auto">
            <a:xfrm>
              <a:off x="2601" y="1690"/>
              <a:ext cx="288" cy="336"/>
            </a:xfrm>
            <a:prstGeom prst="rect">
              <a:avLst/>
            </a:prstGeom>
            <a:solidFill>
              <a:srgbClr val="993366">
                <a:alpha val="41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6527" name="Line 31"/>
            <p:cNvSpPr>
              <a:spLocks noChangeShapeType="1"/>
            </p:cNvSpPr>
            <p:nvPr/>
          </p:nvSpPr>
          <p:spPr bwMode="auto">
            <a:xfrm flipH="1">
              <a:off x="2832" y="1584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06541" name="AutoShape 45"/>
          <p:cNvSpPr>
            <a:spLocks noChangeArrowheads="1"/>
          </p:cNvSpPr>
          <p:nvPr/>
        </p:nvSpPr>
        <p:spPr bwMode="auto">
          <a:xfrm>
            <a:off x="223838" y="5000625"/>
            <a:ext cx="8748712" cy="1677988"/>
          </a:xfrm>
          <a:prstGeom prst="flowChartAlternateProcess">
            <a:avLst/>
          </a:prstGeom>
          <a:solidFill>
            <a:srgbClr val="969696">
              <a:alpha val="82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400"/>
              <a:t>Goal:</a:t>
            </a:r>
            <a:r>
              <a:rPr lang="en-US" sz="2400" b="0"/>
              <a:t> Find </a:t>
            </a:r>
            <a:r>
              <a:rPr lang="en-US" sz="2400">
                <a:solidFill>
                  <a:srgbClr val="CC6600"/>
                </a:solidFill>
              </a:rPr>
              <a:t>effect size</a:t>
            </a:r>
            <a:r>
              <a:rPr lang="en-US" sz="2400" b="0"/>
              <a:t> that explains best all (potentially </a:t>
            </a:r>
            <a:r>
              <a:rPr lang="en-US" sz="2400">
                <a:solidFill>
                  <a:srgbClr val="FFFF66"/>
                </a:solidFill>
              </a:rPr>
              <a:t>transformed</a:t>
            </a:r>
            <a:r>
              <a:rPr lang="en-US" sz="2400" b="0"/>
              <a:t>) </a:t>
            </a:r>
            <a:r>
              <a:rPr lang="en-US" sz="2400">
                <a:solidFill>
                  <a:srgbClr val="00FFFF"/>
                </a:solidFill>
              </a:rPr>
              <a:t>phenotypes</a:t>
            </a:r>
            <a:r>
              <a:rPr lang="en-US" sz="2400" b="0">
                <a:solidFill>
                  <a:srgbClr val="00FFFF"/>
                </a:solidFill>
              </a:rPr>
              <a:t> </a:t>
            </a:r>
            <a:r>
              <a:rPr lang="en-US" sz="2400" b="0"/>
              <a:t>as a linear function of the </a:t>
            </a:r>
            <a:r>
              <a:rPr lang="en-US" sz="2400">
                <a:solidFill>
                  <a:srgbClr val="00FF00"/>
                </a:solidFill>
              </a:rPr>
              <a:t>genotypes </a:t>
            </a:r>
            <a:r>
              <a:rPr lang="en-US" sz="2400" b="0"/>
              <a:t>and estimate the probability (</a:t>
            </a:r>
            <a:r>
              <a:rPr lang="en-US" sz="2400" i="1">
                <a:solidFill>
                  <a:srgbClr val="6699FF"/>
                </a:solidFill>
              </a:rPr>
              <a:t>p</a:t>
            </a:r>
            <a:r>
              <a:rPr lang="en-US" sz="2400">
                <a:solidFill>
                  <a:srgbClr val="6699FF"/>
                </a:solidFill>
              </a:rPr>
              <a:t>-value</a:t>
            </a:r>
            <a:r>
              <a:rPr lang="en-US" sz="2400" b="0"/>
              <a:t>) for the data being consistent with the null hypothesis (i.e. no effect)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25742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Matlab</a:t>
            </a:r>
            <a:r>
              <a:rPr lang="fr-FR" dirty="0" smtClean="0"/>
              <a:t> </a:t>
            </a:r>
            <a:r>
              <a:rPr lang="fr-FR" dirty="0" err="1" smtClean="0"/>
              <a:t>function</a:t>
            </a:r>
            <a:r>
              <a:rPr lang="fr-FR" dirty="0" smtClean="0"/>
              <a:t> for </a:t>
            </a:r>
            <a:br>
              <a:rPr lang="fr-FR" dirty="0" smtClean="0"/>
            </a:br>
            <a:r>
              <a:rPr lang="fr-FR" dirty="0" err="1" smtClean="0"/>
              <a:t>Linear</a:t>
            </a:r>
            <a:r>
              <a:rPr lang="fr-FR" dirty="0" smtClean="0"/>
              <a:t> </a:t>
            </a:r>
            <a:r>
              <a:rPr lang="fr-FR" dirty="0" err="1" smtClean="0"/>
              <a:t>regression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[x p </a:t>
            </a:r>
            <a:r>
              <a:rPr lang="fr-FR" dirty="0" err="1" smtClean="0"/>
              <a:t>tmp</a:t>
            </a:r>
            <a:r>
              <a:rPr lang="fr-FR" dirty="0" smtClean="0"/>
              <a:t> se] = </a:t>
            </a:r>
            <a:r>
              <a:rPr lang="fr-FR" dirty="0" err="1" smtClean="0"/>
              <a:t>regress_p</a:t>
            </a:r>
            <a:r>
              <a:rPr lang="fr-FR" dirty="0" smtClean="0"/>
              <a:t>(</a:t>
            </a:r>
            <a:r>
              <a:rPr lang="fr-FR" dirty="0" err="1" smtClean="0"/>
              <a:t>pheno</a:t>
            </a:r>
            <a:r>
              <a:rPr lang="fr-FR" dirty="0" smtClean="0"/>
              <a:t>,[</a:t>
            </a:r>
            <a:r>
              <a:rPr lang="fr-FR" dirty="0" err="1" smtClean="0"/>
              <a:t>ones</a:t>
            </a:r>
            <a:r>
              <a:rPr lang="fr-FR" dirty="0" smtClean="0"/>
              <a:t>(</a:t>
            </a:r>
            <a:r>
              <a:rPr lang="fr-FR" dirty="0" err="1" smtClean="0"/>
              <a:t>length</a:t>
            </a:r>
            <a:r>
              <a:rPr lang="fr-FR" dirty="0" smtClean="0"/>
              <a:t>(</a:t>
            </a:r>
            <a:r>
              <a:rPr lang="fr-FR" dirty="0" err="1" smtClean="0"/>
              <a:t>pheno</a:t>
            </a:r>
            <a:r>
              <a:rPr lang="fr-FR" dirty="0" smtClean="0"/>
              <a:t>),1) COV1 COV2 </a:t>
            </a:r>
            <a:r>
              <a:rPr lang="fr-FR" dirty="0" err="1" smtClean="0"/>
              <a:t>Genotype</a:t>
            </a:r>
            <a:r>
              <a:rPr lang="fr-FR" dirty="0" smtClean="0"/>
              <a:t> 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701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508</Words>
  <Application>Microsoft Office PowerPoint</Application>
  <PresentationFormat>On-screen Show (4:3)</PresentationFormat>
  <Paragraphs>98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How to solve biological problems with math 2012 </vt:lpstr>
      <vt:lpstr>PowerPoint Presentation</vt:lpstr>
      <vt:lpstr>What is association?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Matlab function for  Linear regression</vt:lpstr>
      <vt:lpstr>Régression logistique</vt:lpstr>
      <vt:lpstr>Régression logistique</vt:lpstr>
      <vt:lpstr>Le modèle logistique</vt:lpstr>
      <vt:lpstr>PowerPoint Presentation</vt:lpstr>
      <vt:lpstr>Odds ratio</vt:lpstr>
      <vt:lpstr>Matlab function for logistic regression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solve biological problems with math 2012</dc:title>
  <dc:creator>tanguy</dc:creator>
  <cp:lastModifiedBy>tanguy</cp:lastModifiedBy>
  <cp:revision>6</cp:revision>
  <dcterms:created xsi:type="dcterms:W3CDTF">2012-03-22T21:04:02Z</dcterms:created>
  <dcterms:modified xsi:type="dcterms:W3CDTF">2012-03-23T03:36:58Z</dcterms:modified>
</cp:coreProperties>
</file>