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02" r:id="rId1"/>
  </p:sldMasterIdLst>
  <p:notesMasterIdLst>
    <p:notesMasterId r:id="rId25"/>
  </p:notesMasterIdLst>
  <p:sldIdLst>
    <p:sldId id="256" r:id="rId2"/>
    <p:sldId id="257" r:id="rId3"/>
    <p:sldId id="313" r:id="rId4"/>
    <p:sldId id="297" r:id="rId5"/>
    <p:sldId id="298" r:id="rId6"/>
    <p:sldId id="260" r:id="rId7"/>
    <p:sldId id="305" r:id="rId8"/>
    <p:sldId id="322" r:id="rId9"/>
    <p:sldId id="320" r:id="rId10"/>
    <p:sldId id="321" r:id="rId11"/>
    <p:sldId id="303" r:id="rId12"/>
    <p:sldId id="314" r:id="rId13"/>
    <p:sldId id="315" r:id="rId14"/>
    <p:sldId id="316" r:id="rId15"/>
    <p:sldId id="312" r:id="rId16"/>
    <p:sldId id="307" r:id="rId17"/>
    <p:sldId id="310" r:id="rId18"/>
    <p:sldId id="309" r:id="rId19"/>
    <p:sldId id="318" r:id="rId20"/>
    <p:sldId id="311" r:id="rId21"/>
    <p:sldId id="319" r:id="rId22"/>
    <p:sldId id="308" r:id="rId23"/>
    <p:sldId id="294"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475" autoAdjust="0"/>
  </p:normalViewPr>
  <p:slideViewPr>
    <p:cSldViewPr snapToGrid="0" snapToObjects="1">
      <p:cViewPr>
        <p:scale>
          <a:sx n="66" d="100"/>
          <a:sy n="66" d="100"/>
        </p:scale>
        <p:origin x="-1278" y="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366508-8271-A74F-AD74-32C105C7E13C}" type="datetimeFigureOut">
              <a:rPr lang="en-US" smtClean="0"/>
              <a:t>2/17/2015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38FF13-99C6-B340-A5D1-5933BB4F1CAD}" type="slidenum">
              <a:rPr lang="en-US" smtClean="0"/>
              <a:t>‹#›</a:t>
            </a:fld>
            <a:endParaRPr lang="en-US"/>
          </a:p>
        </p:txBody>
      </p:sp>
    </p:spTree>
    <p:extLst>
      <p:ext uri="{BB962C8B-B14F-4D97-AF65-F5344CB8AC3E}">
        <p14:creationId xmlns:p14="http://schemas.microsoft.com/office/powerpoint/2010/main" val="31672045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_ENREF_248"/><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_ENREF_248"/><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F338FF13-99C6-B340-A5D1-5933BB4F1CAD}" type="slidenum">
              <a:rPr lang="en-US" smtClean="0"/>
              <a:t>1</a:t>
            </a:fld>
            <a:endParaRPr lang="en-US"/>
          </a:p>
        </p:txBody>
      </p:sp>
    </p:spTree>
    <p:extLst>
      <p:ext uri="{BB962C8B-B14F-4D97-AF65-F5344CB8AC3E}">
        <p14:creationId xmlns:p14="http://schemas.microsoft.com/office/powerpoint/2010/main" val="2628785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dirty="0" smtClean="0">
                <a:solidFill>
                  <a:schemeClr val="tx1"/>
                </a:solidFill>
              </a:rPr>
              <a:t>cis</a:t>
            </a:r>
            <a:r>
              <a:rPr lang="en-US" sz="1200" b="1" dirty="0" smtClean="0">
                <a:solidFill>
                  <a:schemeClr val="tx1"/>
                </a:solidFill>
              </a:rPr>
              <a:t>-</a:t>
            </a:r>
            <a:r>
              <a:rPr lang="en-US" sz="1200" b="1" dirty="0" err="1" smtClean="0">
                <a:solidFill>
                  <a:schemeClr val="tx1"/>
                </a:solidFill>
              </a:rPr>
              <a:t>eQTL</a:t>
            </a:r>
            <a:r>
              <a:rPr lang="en-US" sz="1200" b="1" dirty="0" smtClean="0">
                <a:solidFill>
                  <a:schemeClr val="tx1"/>
                </a:solidFill>
              </a:rPr>
              <a:t> analysis: </a:t>
            </a:r>
            <a:r>
              <a:rPr lang="en-US" sz="1200" dirty="0" smtClean="0">
                <a:solidFill>
                  <a:schemeClr val="tx1"/>
                </a:solidFill>
              </a:rPr>
              <a:t>Test correlations between BMI/obesity associated variants and expression levels of lincRNAs in their genomic vicinity</a:t>
            </a:r>
            <a:endParaRPr lang="en-US" sz="1200" dirty="0" smtClean="0">
              <a:solidFill>
                <a:schemeClr val="tx1"/>
              </a:solidFill>
            </a:endParaRPr>
          </a:p>
        </p:txBody>
      </p:sp>
      <p:sp>
        <p:nvSpPr>
          <p:cNvPr id="4" name="Slide Number Placeholder 3"/>
          <p:cNvSpPr>
            <a:spLocks noGrp="1"/>
          </p:cNvSpPr>
          <p:nvPr>
            <p:ph type="sldNum" sz="quarter" idx="10"/>
          </p:nvPr>
        </p:nvSpPr>
        <p:spPr/>
        <p:txBody>
          <a:bodyPr/>
          <a:lstStyle/>
          <a:p>
            <a:fld id="{F338FF13-99C6-B340-A5D1-5933BB4F1CAD}" type="slidenum">
              <a:rPr lang="en-US" smtClean="0"/>
              <a:t>10</a:t>
            </a:fld>
            <a:endParaRPr lang="en-US"/>
          </a:p>
        </p:txBody>
      </p:sp>
    </p:spTree>
    <p:extLst>
      <p:ext uri="{BB962C8B-B14F-4D97-AF65-F5344CB8AC3E}">
        <p14:creationId xmlns:p14="http://schemas.microsoft.com/office/powerpoint/2010/main" val="17465508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CA" dirty="0" smtClean="0"/>
              <a:t>Genomic DNA loci</a:t>
            </a:r>
          </a:p>
          <a:p>
            <a:pPr marL="171450" indent="-171450">
              <a:buFontTx/>
              <a:buChar char="-"/>
            </a:pPr>
            <a:r>
              <a:rPr lang="en-CA" dirty="0" smtClean="0"/>
              <a:t>RNA transcripts transcribed in the loci</a:t>
            </a:r>
          </a:p>
          <a:p>
            <a:pPr marL="171450" indent="-171450">
              <a:buFontTx/>
              <a:buChar char="-"/>
            </a:pPr>
            <a:r>
              <a:rPr lang="en-CA" dirty="0" smtClean="0"/>
              <a:t>Genetic risk variant, such as SNPs, associated with potential diseases that we have genotype</a:t>
            </a:r>
            <a:r>
              <a:rPr lang="en-CA" baseline="0" dirty="0" smtClean="0"/>
              <a:t> data for</a:t>
            </a:r>
          </a:p>
          <a:p>
            <a:pPr marL="171450" indent="-171450">
              <a:buFontTx/>
              <a:buChar char="-"/>
            </a:pPr>
            <a:r>
              <a:rPr lang="en-CA" baseline="0" dirty="0" smtClean="0"/>
              <a:t>In the vicinity of the genetic variant</a:t>
            </a:r>
          </a:p>
          <a:p>
            <a:pPr marL="171450" indent="-171450">
              <a:buFontTx/>
              <a:buChar char="-"/>
            </a:pPr>
            <a:endParaRPr lang="en-CA" baseline="0" dirty="0" smtClean="0"/>
          </a:p>
          <a:p>
            <a:pPr marL="171450" indent="-171450">
              <a:buFontTx/>
              <a:buChar char="-"/>
            </a:pPr>
            <a:r>
              <a:rPr lang="en-CA" baseline="0" dirty="0" smtClean="0"/>
              <a:t>We ask if there is an association between the genotype at the SNP with the expression levels of the RNA transcript</a:t>
            </a:r>
            <a:endParaRPr lang="en-CA" dirty="0"/>
          </a:p>
        </p:txBody>
      </p:sp>
      <p:sp>
        <p:nvSpPr>
          <p:cNvPr id="4" name="Slide Number Placeholder 3"/>
          <p:cNvSpPr>
            <a:spLocks noGrp="1"/>
          </p:cNvSpPr>
          <p:nvPr>
            <p:ph type="sldNum" sz="quarter" idx="10"/>
          </p:nvPr>
        </p:nvSpPr>
        <p:spPr/>
        <p:txBody>
          <a:bodyPr/>
          <a:lstStyle/>
          <a:p>
            <a:fld id="{F338FF13-99C6-B340-A5D1-5933BB4F1CAD}" type="slidenum">
              <a:rPr lang="en-US" smtClean="0"/>
              <a:t>11</a:t>
            </a:fld>
            <a:endParaRPr lang="en-US"/>
          </a:p>
        </p:txBody>
      </p:sp>
    </p:spTree>
    <p:extLst>
      <p:ext uri="{BB962C8B-B14F-4D97-AF65-F5344CB8AC3E}">
        <p14:creationId xmlns:p14="http://schemas.microsoft.com/office/powerpoint/2010/main" val="17465508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CA" dirty="0" smtClean="0"/>
              <a:t>Genomic DNA loci</a:t>
            </a:r>
          </a:p>
          <a:p>
            <a:pPr marL="171450" indent="-171450">
              <a:buFontTx/>
              <a:buChar char="-"/>
            </a:pPr>
            <a:r>
              <a:rPr lang="en-CA" dirty="0" smtClean="0"/>
              <a:t>RNA transcripts transcribed in the loci</a:t>
            </a:r>
          </a:p>
          <a:p>
            <a:pPr marL="171450" indent="-171450">
              <a:buFontTx/>
              <a:buChar char="-"/>
            </a:pPr>
            <a:r>
              <a:rPr lang="en-CA" dirty="0" smtClean="0"/>
              <a:t>Genetic risk variant, such as SNPs, associated with potential diseases that we have genotype</a:t>
            </a:r>
            <a:r>
              <a:rPr lang="en-CA" baseline="0" dirty="0" smtClean="0"/>
              <a:t> data for</a:t>
            </a:r>
          </a:p>
          <a:p>
            <a:pPr marL="171450" indent="-171450">
              <a:buFontTx/>
              <a:buChar char="-"/>
            </a:pPr>
            <a:r>
              <a:rPr lang="en-CA" baseline="0" dirty="0" smtClean="0"/>
              <a:t>In the vicinity of the genetic variant</a:t>
            </a:r>
          </a:p>
          <a:p>
            <a:pPr marL="171450" indent="-171450">
              <a:buFontTx/>
              <a:buChar char="-"/>
            </a:pPr>
            <a:endParaRPr lang="en-CA" baseline="0" dirty="0" smtClean="0"/>
          </a:p>
          <a:p>
            <a:pPr marL="171450" indent="-171450">
              <a:buFontTx/>
              <a:buChar char="-"/>
            </a:pPr>
            <a:r>
              <a:rPr lang="en-CA" baseline="0" dirty="0" smtClean="0"/>
              <a:t>We ask if there is an association between the genotype at the SNP with the expression levels of the RNA transcript</a:t>
            </a:r>
            <a:endParaRPr lang="en-CA" dirty="0"/>
          </a:p>
        </p:txBody>
      </p:sp>
      <p:sp>
        <p:nvSpPr>
          <p:cNvPr id="4" name="Slide Number Placeholder 3"/>
          <p:cNvSpPr>
            <a:spLocks noGrp="1"/>
          </p:cNvSpPr>
          <p:nvPr>
            <p:ph type="sldNum" sz="quarter" idx="10"/>
          </p:nvPr>
        </p:nvSpPr>
        <p:spPr/>
        <p:txBody>
          <a:bodyPr/>
          <a:lstStyle/>
          <a:p>
            <a:fld id="{F338FF13-99C6-B340-A5D1-5933BB4F1CAD}" type="slidenum">
              <a:rPr lang="en-US" smtClean="0"/>
              <a:t>12</a:t>
            </a:fld>
            <a:endParaRPr lang="en-US"/>
          </a:p>
        </p:txBody>
      </p:sp>
    </p:spTree>
    <p:extLst>
      <p:ext uri="{BB962C8B-B14F-4D97-AF65-F5344CB8AC3E}">
        <p14:creationId xmlns:p14="http://schemas.microsoft.com/office/powerpoint/2010/main" val="17465508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CA" dirty="0" smtClean="0"/>
              <a:t>Genomic DNA loci</a:t>
            </a:r>
          </a:p>
          <a:p>
            <a:pPr marL="171450" indent="-171450">
              <a:buFontTx/>
              <a:buChar char="-"/>
            </a:pPr>
            <a:r>
              <a:rPr lang="en-CA" dirty="0" smtClean="0"/>
              <a:t>RNA transcripts transcribed in the loci</a:t>
            </a:r>
          </a:p>
          <a:p>
            <a:pPr marL="171450" indent="-171450">
              <a:buFontTx/>
              <a:buChar char="-"/>
            </a:pPr>
            <a:r>
              <a:rPr lang="en-CA" dirty="0" smtClean="0"/>
              <a:t>Genetic risk variant, such as SNPs, associated with potential diseases that we have genotype</a:t>
            </a:r>
            <a:r>
              <a:rPr lang="en-CA" baseline="0" dirty="0" smtClean="0"/>
              <a:t> data for</a:t>
            </a:r>
          </a:p>
          <a:p>
            <a:pPr marL="171450" indent="-171450">
              <a:buFontTx/>
              <a:buChar char="-"/>
            </a:pPr>
            <a:r>
              <a:rPr lang="en-CA" baseline="0" dirty="0" smtClean="0"/>
              <a:t>In the vicinity of the genetic variant</a:t>
            </a:r>
          </a:p>
          <a:p>
            <a:pPr marL="171450" indent="-171450">
              <a:buFontTx/>
              <a:buChar char="-"/>
            </a:pPr>
            <a:endParaRPr lang="en-CA" baseline="0" dirty="0" smtClean="0"/>
          </a:p>
          <a:p>
            <a:pPr marL="171450" indent="-171450">
              <a:buFontTx/>
              <a:buChar char="-"/>
            </a:pPr>
            <a:r>
              <a:rPr lang="en-CA" baseline="0" dirty="0" smtClean="0"/>
              <a:t>We ask if there is an association between the genotype at the SNP with the expression levels of the RNA transcript</a:t>
            </a:r>
            <a:endParaRPr lang="en-CA" dirty="0"/>
          </a:p>
        </p:txBody>
      </p:sp>
      <p:sp>
        <p:nvSpPr>
          <p:cNvPr id="4" name="Slide Number Placeholder 3"/>
          <p:cNvSpPr>
            <a:spLocks noGrp="1"/>
          </p:cNvSpPr>
          <p:nvPr>
            <p:ph type="sldNum" sz="quarter" idx="10"/>
          </p:nvPr>
        </p:nvSpPr>
        <p:spPr/>
        <p:txBody>
          <a:bodyPr/>
          <a:lstStyle/>
          <a:p>
            <a:fld id="{F338FF13-99C6-B340-A5D1-5933BB4F1CAD}" type="slidenum">
              <a:rPr lang="en-US" smtClean="0"/>
              <a:t>13</a:t>
            </a:fld>
            <a:endParaRPr lang="en-US"/>
          </a:p>
        </p:txBody>
      </p:sp>
    </p:spTree>
    <p:extLst>
      <p:ext uri="{BB962C8B-B14F-4D97-AF65-F5344CB8AC3E}">
        <p14:creationId xmlns:p14="http://schemas.microsoft.com/office/powerpoint/2010/main" val="17465508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CA" dirty="0" smtClean="0"/>
              <a:t>Genomic DNA loci</a:t>
            </a:r>
          </a:p>
          <a:p>
            <a:pPr marL="171450" indent="-171450">
              <a:buFontTx/>
              <a:buChar char="-"/>
            </a:pPr>
            <a:r>
              <a:rPr lang="en-CA" dirty="0" smtClean="0"/>
              <a:t>RNA transcripts transcribed in the loci</a:t>
            </a:r>
          </a:p>
          <a:p>
            <a:pPr marL="171450" indent="-171450">
              <a:buFontTx/>
              <a:buChar char="-"/>
            </a:pPr>
            <a:r>
              <a:rPr lang="en-CA" dirty="0" smtClean="0"/>
              <a:t>Genetic risk variant, such as SNPs, associated with potential diseases that we have genotype</a:t>
            </a:r>
            <a:r>
              <a:rPr lang="en-CA" baseline="0" dirty="0" smtClean="0"/>
              <a:t> data for</a:t>
            </a:r>
          </a:p>
          <a:p>
            <a:pPr marL="171450" indent="-171450">
              <a:buFontTx/>
              <a:buChar char="-"/>
            </a:pPr>
            <a:r>
              <a:rPr lang="en-CA" baseline="0" dirty="0" smtClean="0"/>
              <a:t>In the vicinity of the genetic variant</a:t>
            </a:r>
          </a:p>
          <a:p>
            <a:pPr marL="171450" indent="-171450">
              <a:buFontTx/>
              <a:buChar char="-"/>
            </a:pPr>
            <a:endParaRPr lang="en-CA" baseline="0" dirty="0" smtClean="0"/>
          </a:p>
          <a:p>
            <a:pPr marL="171450" indent="-171450">
              <a:buFontTx/>
              <a:buChar char="-"/>
            </a:pPr>
            <a:r>
              <a:rPr lang="en-CA" baseline="0" dirty="0" smtClean="0"/>
              <a:t>We ask if there is an association between the genotype at the SNP with the expression levels of the RNA transcript</a:t>
            </a:r>
            <a:endParaRPr lang="en-CA" dirty="0"/>
          </a:p>
        </p:txBody>
      </p:sp>
      <p:sp>
        <p:nvSpPr>
          <p:cNvPr id="4" name="Slide Number Placeholder 3"/>
          <p:cNvSpPr>
            <a:spLocks noGrp="1"/>
          </p:cNvSpPr>
          <p:nvPr>
            <p:ph type="sldNum" sz="quarter" idx="10"/>
          </p:nvPr>
        </p:nvSpPr>
        <p:spPr/>
        <p:txBody>
          <a:bodyPr/>
          <a:lstStyle/>
          <a:p>
            <a:fld id="{F338FF13-99C6-B340-A5D1-5933BB4F1CAD}" type="slidenum">
              <a:rPr lang="en-US" smtClean="0"/>
              <a:t>14</a:t>
            </a:fld>
            <a:endParaRPr lang="en-US"/>
          </a:p>
        </p:txBody>
      </p:sp>
    </p:spTree>
    <p:extLst>
      <p:ext uri="{BB962C8B-B14F-4D97-AF65-F5344CB8AC3E}">
        <p14:creationId xmlns:p14="http://schemas.microsoft.com/office/powerpoint/2010/main" val="17465508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CA" dirty="0" smtClean="0"/>
              <a:t>Genomic DNA loci</a:t>
            </a:r>
          </a:p>
          <a:p>
            <a:pPr marL="171450" indent="-171450">
              <a:buFontTx/>
              <a:buChar char="-"/>
            </a:pPr>
            <a:r>
              <a:rPr lang="en-CA" dirty="0" smtClean="0"/>
              <a:t>RNA transcripts transcribed in the loci</a:t>
            </a:r>
          </a:p>
          <a:p>
            <a:pPr marL="171450" indent="-171450">
              <a:buFontTx/>
              <a:buChar char="-"/>
            </a:pPr>
            <a:r>
              <a:rPr lang="en-CA" dirty="0" smtClean="0"/>
              <a:t>Genetic risk variant, such as SNPs, associated with potential diseases that we have genotype</a:t>
            </a:r>
            <a:r>
              <a:rPr lang="en-CA" baseline="0" dirty="0" smtClean="0"/>
              <a:t> data for</a:t>
            </a:r>
          </a:p>
          <a:p>
            <a:pPr marL="171450" indent="-171450">
              <a:buFontTx/>
              <a:buChar char="-"/>
            </a:pPr>
            <a:r>
              <a:rPr lang="en-CA" baseline="0" dirty="0" smtClean="0"/>
              <a:t>In the vicinity of the genetic variant</a:t>
            </a:r>
          </a:p>
          <a:p>
            <a:pPr marL="171450" indent="-171450">
              <a:buFontTx/>
              <a:buChar char="-"/>
            </a:pPr>
            <a:endParaRPr lang="en-CA" baseline="0" dirty="0" smtClean="0"/>
          </a:p>
          <a:p>
            <a:pPr marL="171450" indent="-171450">
              <a:buFontTx/>
              <a:buChar char="-"/>
            </a:pPr>
            <a:r>
              <a:rPr lang="en-CA" baseline="0" dirty="0" smtClean="0"/>
              <a:t>We ask if there is an association between the genotype at the SNP with the expression levels of the RNA transcript</a:t>
            </a:r>
            <a:endParaRPr lang="en-CA" dirty="0"/>
          </a:p>
        </p:txBody>
      </p:sp>
      <p:sp>
        <p:nvSpPr>
          <p:cNvPr id="4" name="Slide Number Placeholder 3"/>
          <p:cNvSpPr>
            <a:spLocks noGrp="1"/>
          </p:cNvSpPr>
          <p:nvPr>
            <p:ph type="sldNum" sz="quarter" idx="10"/>
          </p:nvPr>
        </p:nvSpPr>
        <p:spPr/>
        <p:txBody>
          <a:bodyPr/>
          <a:lstStyle/>
          <a:p>
            <a:fld id="{F338FF13-99C6-B340-A5D1-5933BB4F1CAD}" type="slidenum">
              <a:rPr lang="en-US" smtClean="0"/>
              <a:t>15</a:t>
            </a:fld>
            <a:endParaRPr lang="en-US"/>
          </a:p>
        </p:txBody>
      </p:sp>
    </p:spTree>
    <p:extLst>
      <p:ext uri="{BB962C8B-B14F-4D97-AF65-F5344CB8AC3E}">
        <p14:creationId xmlns:p14="http://schemas.microsoft.com/office/powerpoint/2010/main" val="17465508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CA" sz="1200" b="0" i="0" kern="1200" baseline="0" dirty="0" smtClean="0">
                <a:solidFill>
                  <a:schemeClr val="tx1"/>
                </a:solidFill>
                <a:effectLst/>
                <a:latin typeface="+mn-lt"/>
                <a:ea typeface="+mn-ea"/>
                <a:cs typeface="+mn-cs"/>
              </a:rPr>
              <a:t>Here, we aim to identify </a:t>
            </a:r>
            <a:r>
              <a:rPr lang="en-US" sz="1200" dirty="0" smtClean="0">
                <a:solidFill>
                  <a:schemeClr val="tx1"/>
                </a:solidFill>
              </a:rPr>
              <a:t>lincRNAs likely associated with genetic variants (SNPs) recently linked to obesity through genome-wide association studies (GWAS)</a:t>
            </a:r>
            <a:endParaRPr lang="en-CA" sz="1200" b="0" i="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Such lincRNAs would be excellent candidates for future validation and functional characterization studies. </a:t>
            </a:r>
            <a:endParaRPr lang="en-CA"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b="0" i="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b="0" i="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b="0" i="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CA" sz="1200" b="0" i="0" kern="1200" dirty="0" smtClean="0">
                <a:solidFill>
                  <a:schemeClr val="tx1"/>
                </a:solidFill>
                <a:effectLst/>
                <a:latin typeface="+mn-lt"/>
                <a:ea typeface="+mn-ea"/>
                <a:cs typeface="+mn-cs"/>
              </a:rPr>
              <a:t>Specifically, the majority of disease-associated SNPs (approximately 88%) were mapped to non-coding regions, revealing a larger than anticipated role for noncoding SNPs in diseases (</a:t>
            </a:r>
            <a:r>
              <a:rPr lang="en-CA" sz="1200" b="0" i="0" kern="1200" dirty="0" err="1" smtClean="0">
                <a:solidFill>
                  <a:schemeClr val="tx1"/>
                </a:solidFill>
                <a:effectLst/>
                <a:latin typeface="+mn-lt"/>
                <a:ea typeface="+mn-ea"/>
                <a:cs typeface="+mn-cs"/>
              </a:rPr>
              <a:t>Hindorff</a:t>
            </a:r>
            <a:r>
              <a:rPr lang="en-CA" sz="1200" b="0" i="0" kern="1200" dirty="0" smtClean="0">
                <a:solidFill>
                  <a:schemeClr val="tx1"/>
                </a:solidFill>
                <a:effectLst/>
                <a:latin typeface="+mn-lt"/>
                <a:ea typeface="+mn-ea"/>
                <a:cs typeface="+mn-cs"/>
              </a:rPr>
              <a:t> et al. 2009).</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338FF13-99C6-B340-A5D1-5933BB4F1CAD}" type="slidenum">
              <a:rPr lang="en-US" smtClean="0"/>
              <a:t>16</a:t>
            </a:fld>
            <a:endParaRPr lang="en-US"/>
          </a:p>
        </p:txBody>
      </p:sp>
    </p:spTree>
    <p:extLst>
      <p:ext uri="{BB962C8B-B14F-4D97-AF65-F5344CB8AC3E}">
        <p14:creationId xmlns:p14="http://schemas.microsoft.com/office/powerpoint/2010/main" val="17465508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CA" sz="1200" b="0" i="0" kern="1200" baseline="0" dirty="0" smtClean="0">
                <a:solidFill>
                  <a:schemeClr val="tx1"/>
                </a:solidFill>
                <a:effectLst/>
                <a:latin typeface="+mn-lt"/>
                <a:ea typeface="+mn-ea"/>
                <a:cs typeface="+mn-cs"/>
              </a:rPr>
              <a:t>Here, we aim to identify </a:t>
            </a:r>
            <a:r>
              <a:rPr lang="en-US" sz="1200" dirty="0" smtClean="0">
                <a:solidFill>
                  <a:schemeClr val="tx1"/>
                </a:solidFill>
              </a:rPr>
              <a:t>lincRNAs likely associated with genetic variants (SNPs) recently linked to obesity through genome-wide association studies (GWAS)</a:t>
            </a:r>
            <a:endParaRPr lang="en-CA" sz="1200" b="0" i="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Such lincRNAs would be excellent candidates for future validation and functional characterization studies. </a:t>
            </a:r>
            <a:endParaRPr lang="en-CA"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b="0" i="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F338FF13-99C6-B340-A5D1-5933BB4F1CAD}" type="slidenum">
              <a:rPr lang="en-US" smtClean="0"/>
              <a:t>17</a:t>
            </a:fld>
            <a:endParaRPr lang="en-US"/>
          </a:p>
        </p:txBody>
      </p:sp>
    </p:spTree>
    <p:extLst>
      <p:ext uri="{BB962C8B-B14F-4D97-AF65-F5344CB8AC3E}">
        <p14:creationId xmlns:p14="http://schemas.microsoft.com/office/powerpoint/2010/main" val="17465508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CA" sz="1200" b="0" i="0" kern="1200" baseline="0" dirty="0" smtClean="0">
                <a:solidFill>
                  <a:schemeClr val="tx1"/>
                </a:solidFill>
                <a:effectLst/>
                <a:latin typeface="+mn-lt"/>
                <a:ea typeface="+mn-ea"/>
                <a:cs typeface="+mn-cs"/>
              </a:rPr>
              <a:t>Here, we aim to identify </a:t>
            </a:r>
            <a:r>
              <a:rPr lang="en-US" sz="1200" dirty="0" smtClean="0">
                <a:solidFill>
                  <a:schemeClr val="tx1"/>
                </a:solidFill>
              </a:rPr>
              <a:t>lincRNAs likely associated with genetic variants (SNPs) recently linked to obesity through genome-wide association studies (GWAS)</a:t>
            </a:r>
            <a:endParaRPr lang="en-CA" sz="1200" b="0" i="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Such lincRNAs would be excellent candidates for future validation and functional characterization studies. </a:t>
            </a:r>
            <a:endParaRPr lang="en-CA"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b="0" i="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F338FF13-99C6-B340-A5D1-5933BB4F1CAD}" type="slidenum">
              <a:rPr lang="en-US" smtClean="0"/>
              <a:t>18</a:t>
            </a:fld>
            <a:endParaRPr lang="en-US"/>
          </a:p>
        </p:txBody>
      </p:sp>
    </p:spTree>
    <p:extLst>
      <p:ext uri="{BB962C8B-B14F-4D97-AF65-F5344CB8AC3E}">
        <p14:creationId xmlns:p14="http://schemas.microsoft.com/office/powerpoint/2010/main" val="17465508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CA" sz="1200" b="0" i="0" kern="1200" baseline="0" dirty="0" smtClean="0">
                <a:solidFill>
                  <a:schemeClr val="tx1"/>
                </a:solidFill>
                <a:effectLst/>
                <a:latin typeface="+mn-lt"/>
                <a:ea typeface="+mn-ea"/>
                <a:cs typeface="+mn-cs"/>
              </a:rPr>
              <a:t>Here, we aim to identify </a:t>
            </a:r>
            <a:r>
              <a:rPr lang="en-US" sz="1200" dirty="0" smtClean="0">
                <a:solidFill>
                  <a:schemeClr val="tx1"/>
                </a:solidFill>
              </a:rPr>
              <a:t>lincRNAs likely associated with genetic variants (SNPs) recently linked to obesity through genome-wide association studies (GWAS)</a:t>
            </a:r>
            <a:endParaRPr lang="en-CA" sz="1200" b="0" i="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Such lincRNAs would be excellent candidates for future validation and functional characterization studies. </a:t>
            </a:r>
            <a:endParaRPr lang="en-CA"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b="0" i="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F338FF13-99C6-B340-A5D1-5933BB4F1CAD}" type="slidenum">
              <a:rPr lang="en-US" smtClean="0"/>
              <a:t>19</a:t>
            </a:fld>
            <a:endParaRPr lang="en-US"/>
          </a:p>
        </p:txBody>
      </p:sp>
    </p:spTree>
    <p:extLst>
      <p:ext uri="{BB962C8B-B14F-4D97-AF65-F5344CB8AC3E}">
        <p14:creationId xmlns:p14="http://schemas.microsoft.com/office/powerpoint/2010/main" val="1746550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Completion of the human genome led to the surprising revelation that only 2% of the genome</a:t>
            </a:r>
            <a:r>
              <a:rPr lang="en-US" sz="1200" kern="1200" baseline="0" dirty="0" smtClean="0">
                <a:solidFill>
                  <a:schemeClr val="tx1"/>
                </a:solidFill>
                <a:effectLst/>
                <a:latin typeface="+mn-lt"/>
                <a:ea typeface="+mn-ea"/>
                <a:cs typeface="+mn-cs"/>
              </a:rPr>
              <a:t> encode for proteins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Evidence of biochemical activity</a:t>
            </a:r>
            <a:r>
              <a:rPr lang="en-US" sz="1200" kern="1200" baseline="0" dirty="0" smtClean="0">
                <a:solidFill>
                  <a:schemeClr val="tx1"/>
                </a:solidFill>
                <a:effectLst/>
                <a:latin typeface="+mn-lt"/>
                <a:ea typeface="+mn-ea"/>
                <a:cs typeface="+mn-cs"/>
              </a:rPr>
              <a:t> and evolutionary constraint of sequences indicate that a much bigger proportion of the genome is likely to be biologically functional</a:t>
            </a:r>
            <a:endParaRPr lang="en-US" sz="1200" kern="1200" dirty="0" smtClean="0">
              <a:solidFill>
                <a:schemeClr val="tx1"/>
              </a:solidFill>
              <a:effectLst/>
              <a:latin typeface="+mn-lt"/>
              <a:ea typeface="+mn-ea"/>
              <a:cs typeface="+mn-cs"/>
            </a:endParaRPr>
          </a:p>
          <a:p>
            <a:pPr marL="171450" indent="-171450">
              <a:buFontTx/>
              <a:buChar char="-"/>
            </a:pPr>
            <a:r>
              <a:rPr lang="en-US" sz="1200" kern="1200" dirty="0" smtClean="0">
                <a:solidFill>
                  <a:schemeClr val="tx1"/>
                </a:solidFill>
                <a:effectLst/>
                <a:latin typeface="+mn-lt"/>
                <a:ea typeface="+mn-ea"/>
                <a:cs typeface="+mn-cs"/>
              </a:rPr>
              <a:t>a large proportion of functional information is embedded within noncoding regions of the genome</a:t>
            </a:r>
          </a:p>
          <a:p>
            <a:pPr marL="171450" indent="-171450">
              <a:buFontTx/>
              <a:buChar char="-"/>
            </a:pPr>
            <a:endParaRPr lang="en-US" sz="1200" kern="1200" dirty="0" smtClean="0">
              <a:solidFill>
                <a:schemeClr val="tx1"/>
              </a:solidFill>
              <a:effectLst/>
              <a:latin typeface="+mn-lt"/>
              <a:ea typeface="+mn-ea"/>
              <a:cs typeface="+mn-cs"/>
            </a:endParaRPr>
          </a:p>
          <a:p>
            <a:pPr marL="171450" indent="-171450">
              <a:buFontTx/>
              <a:buChar char="-"/>
            </a:pPr>
            <a:r>
              <a:rPr lang="en-US" sz="1200" kern="1200" dirty="0" smtClean="0">
                <a:solidFill>
                  <a:schemeClr val="tx1"/>
                </a:solidFill>
                <a:effectLst/>
                <a:latin typeface="+mn-lt"/>
                <a:ea typeface="+mn-ea"/>
                <a:cs typeface="+mn-cs"/>
              </a:rPr>
              <a:t>Indeed, many important noncoding functional elements have been identified</a:t>
            </a:r>
          </a:p>
          <a:p>
            <a:pPr marL="171450" indent="-171450">
              <a:buFontTx/>
              <a:buChar char="-"/>
            </a:pPr>
            <a:r>
              <a:rPr lang="en-US" sz="1200" kern="1200" dirty="0" smtClean="0">
                <a:solidFill>
                  <a:schemeClr val="tx1"/>
                </a:solidFill>
                <a:effectLst/>
                <a:latin typeface="+mn-lt"/>
                <a:ea typeface="+mn-ea"/>
                <a:cs typeface="+mn-cs"/>
              </a:rPr>
              <a:t>We focus on noncoding RNAs</a:t>
            </a:r>
          </a:p>
          <a:p>
            <a:pPr marL="171450" indent="-171450">
              <a:buFontTx/>
              <a:buChar char="-"/>
            </a:pPr>
            <a:r>
              <a:rPr lang="en-US" sz="1200" kern="1200" dirty="0" smtClean="0">
                <a:solidFill>
                  <a:schemeClr val="tx1"/>
                </a:solidFill>
                <a:effectLst/>
                <a:latin typeface="+mn-lt"/>
                <a:ea typeface="+mn-ea"/>
                <a:cs typeface="+mn-cs"/>
              </a:rPr>
              <a:t>Here we show a timeline showing</a:t>
            </a:r>
            <a:r>
              <a:rPr lang="en-US" sz="1200" kern="1200" baseline="0" dirty="0" smtClean="0">
                <a:solidFill>
                  <a:schemeClr val="tx1"/>
                </a:solidFill>
                <a:effectLst/>
                <a:latin typeface="+mn-lt"/>
                <a:ea typeface="+mn-ea"/>
                <a:cs typeface="+mn-cs"/>
              </a:rPr>
              <a:t> the discoveries of functional RNAs in biological regulation</a:t>
            </a:r>
            <a:endParaRPr lang="en-US" sz="1200" kern="1200" dirty="0" smtClean="0">
              <a:solidFill>
                <a:schemeClr val="tx1"/>
              </a:solidFill>
              <a:effectLst/>
              <a:latin typeface="+mn-lt"/>
              <a:ea typeface="+mn-ea"/>
              <a:cs typeface="+mn-cs"/>
            </a:endParaRP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CA" sz="1200" b="1" kern="1200" dirty="0" smtClean="0">
                <a:solidFill>
                  <a:schemeClr val="tx1"/>
                </a:solidFill>
                <a:effectLst/>
                <a:latin typeface="+mn-lt"/>
                <a:ea typeface="+mn-ea"/>
                <a:cs typeface="+mn-cs"/>
              </a:rPr>
              <a:t>Timeline of discoveries of functional RNAs in biological regulation</a:t>
            </a:r>
            <a:r>
              <a:rPr lang="en-CA" sz="1200" kern="1200" dirty="0" smtClean="0">
                <a:solidFill>
                  <a:schemeClr val="tx1"/>
                </a:solidFill>
                <a:effectLst/>
                <a:latin typeface="+mn-lt"/>
                <a:ea typeface="+mn-ea"/>
                <a:cs typeface="+mn-cs"/>
              </a:rPr>
              <a:t> (</a:t>
            </a:r>
            <a:r>
              <a:rPr lang="en-CA" sz="1200" u="none" strike="noStrike" kern="1200" dirty="0" err="1" smtClean="0">
                <a:solidFill>
                  <a:schemeClr val="tx1"/>
                </a:solidFill>
                <a:effectLst/>
                <a:latin typeface="+mn-lt"/>
                <a:ea typeface="+mn-ea"/>
                <a:cs typeface="+mn-cs"/>
                <a:hlinkClick r:id="rId3" action="ppaction://hlinkfile" tooltip="Rinn, 2012 #3510"/>
              </a:rPr>
              <a:t>Rinn</a:t>
            </a:r>
            <a:r>
              <a:rPr lang="en-CA" sz="1200" u="none" strike="noStrike" kern="1200" dirty="0" smtClean="0">
                <a:solidFill>
                  <a:schemeClr val="tx1"/>
                </a:solidFill>
                <a:effectLst/>
                <a:latin typeface="+mn-lt"/>
                <a:ea typeface="+mn-ea"/>
                <a:cs typeface="+mn-cs"/>
                <a:hlinkClick r:id="rId3" action="ppaction://hlinkfile" tooltip="Rinn, 2012 #3510"/>
              </a:rPr>
              <a:t> and Chang, 2012</a:t>
            </a:r>
            <a:r>
              <a:rPr lang="en-CA" sz="1200" kern="1200" dirty="0" smtClean="0">
                <a:solidFill>
                  <a:schemeClr val="tx1"/>
                </a:solidFill>
                <a:effectLst/>
                <a:latin typeface="+mn-lt"/>
                <a:ea typeface="+mn-ea"/>
                <a:cs typeface="+mn-cs"/>
              </a:rPr>
              <a:t>).</a:t>
            </a:r>
          </a:p>
          <a:p>
            <a:pPr marL="171450" indent="-171450">
              <a:buFontTx/>
              <a:buChar char="-"/>
            </a:pPr>
            <a:endParaRPr lang="en-CA" dirty="0"/>
          </a:p>
        </p:txBody>
      </p:sp>
      <p:sp>
        <p:nvSpPr>
          <p:cNvPr id="4" name="Slide Number Placeholder 3"/>
          <p:cNvSpPr>
            <a:spLocks noGrp="1"/>
          </p:cNvSpPr>
          <p:nvPr>
            <p:ph type="sldNum" sz="quarter" idx="10"/>
          </p:nvPr>
        </p:nvSpPr>
        <p:spPr/>
        <p:txBody>
          <a:bodyPr/>
          <a:lstStyle/>
          <a:p>
            <a:fld id="{F338FF13-99C6-B340-A5D1-5933BB4F1CAD}" type="slidenum">
              <a:rPr lang="en-US" smtClean="0"/>
              <a:t>2</a:t>
            </a:fld>
            <a:endParaRPr lang="en-US"/>
          </a:p>
        </p:txBody>
      </p:sp>
    </p:spTree>
    <p:extLst>
      <p:ext uri="{BB962C8B-B14F-4D97-AF65-F5344CB8AC3E}">
        <p14:creationId xmlns:p14="http://schemas.microsoft.com/office/powerpoint/2010/main" val="40813010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CA" sz="1200" b="0" i="0" kern="1200" baseline="0" dirty="0" smtClean="0">
                <a:solidFill>
                  <a:schemeClr val="tx1"/>
                </a:solidFill>
                <a:effectLst/>
                <a:latin typeface="+mn-lt"/>
                <a:ea typeface="+mn-ea"/>
                <a:cs typeface="+mn-cs"/>
              </a:rPr>
              <a:t>Here, we aim to identify </a:t>
            </a:r>
            <a:r>
              <a:rPr lang="en-US" sz="1200" dirty="0" smtClean="0">
                <a:solidFill>
                  <a:schemeClr val="tx1"/>
                </a:solidFill>
              </a:rPr>
              <a:t>lincRNAs likely associated with genetic variants (SNPs) recently linked to obesity through genome-wide association studies (GWAS)</a:t>
            </a:r>
            <a:endParaRPr lang="en-CA" sz="1200" b="0" i="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Such lincRNAs would be excellent candidates for future validation and functional characterization studies. </a:t>
            </a:r>
            <a:endParaRPr lang="en-CA"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b="0" i="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F338FF13-99C6-B340-A5D1-5933BB4F1CAD}" type="slidenum">
              <a:rPr lang="en-US" smtClean="0"/>
              <a:t>20</a:t>
            </a:fld>
            <a:endParaRPr lang="en-US"/>
          </a:p>
        </p:txBody>
      </p:sp>
    </p:spTree>
    <p:extLst>
      <p:ext uri="{BB962C8B-B14F-4D97-AF65-F5344CB8AC3E}">
        <p14:creationId xmlns:p14="http://schemas.microsoft.com/office/powerpoint/2010/main" val="17465508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 identify BMI/obesity associated lincRNAs, we will take advantage of publicly available RNA sequencing (</a:t>
            </a:r>
            <a:r>
              <a:rPr lang="en-US" sz="1200" kern="1200" dirty="0" err="1" smtClean="0">
                <a:solidFill>
                  <a:schemeClr val="tx1"/>
                </a:solidFill>
                <a:effectLst/>
                <a:latin typeface="+mn-lt"/>
                <a:ea typeface="+mn-ea"/>
                <a:cs typeface="+mn-cs"/>
              </a:rPr>
              <a:t>RNAseq</a:t>
            </a:r>
            <a:r>
              <a:rPr lang="en-US" sz="1200" kern="1200" dirty="0" smtClean="0">
                <a:solidFill>
                  <a:schemeClr val="tx1"/>
                </a:solidFill>
                <a:effectLst/>
                <a:latin typeface="+mn-lt"/>
                <a:ea typeface="+mn-ea"/>
                <a:cs typeface="+mn-cs"/>
              </a:rPr>
              <a:t>) data of </a:t>
            </a:r>
            <a:r>
              <a:rPr lang="en-US" sz="1200" kern="1200" dirty="0" err="1" smtClean="0">
                <a:solidFill>
                  <a:schemeClr val="tx1"/>
                </a:solidFill>
                <a:effectLst/>
                <a:latin typeface="+mn-lt"/>
                <a:ea typeface="+mn-ea"/>
                <a:cs typeface="+mn-cs"/>
              </a:rPr>
              <a:t>lymphoblastoid</a:t>
            </a:r>
            <a:r>
              <a:rPr lang="en-US" sz="1200" kern="1200" dirty="0" smtClean="0">
                <a:solidFill>
                  <a:schemeClr val="tx1"/>
                </a:solidFill>
                <a:effectLst/>
                <a:latin typeface="+mn-lt"/>
                <a:ea typeface="+mn-ea"/>
                <a:cs typeface="+mn-cs"/>
              </a:rPr>
              <a:t> cell lines (LCLs) from 373 individuals of European descent (</a:t>
            </a:r>
            <a:r>
              <a:rPr lang="en-US" sz="1200" kern="1200" dirty="0" err="1" smtClean="0">
                <a:solidFill>
                  <a:schemeClr val="tx1"/>
                </a:solidFill>
                <a:effectLst/>
                <a:latin typeface="+mn-lt"/>
                <a:ea typeface="+mn-ea"/>
                <a:cs typeface="+mn-cs"/>
              </a:rPr>
              <a:t>Lappalainen</a:t>
            </a:r>
            <a:r>
              <a:rPr lang="en-US" sz="1200" kern="1200" dirty="0" smtClean="0">
                <a:solidFill>
                  <a:schemeClr val="tx1"/>
                </a:solidFill>
                <a:effectLst/>
                <a:latin typeface="+mn-lt"/>
                <a:ea typeface="+mn-ea"/>
                <a:cs typeface="+mn-cs"/>
              </a:rPr>
              <a:t> et al. 2013).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LCL – derived from human B lymphocytes</a:t>
            </a:r>
            <a:r>
              <a:rPr lang="en-US" sz="1200" kern="1200" baseline="0" dirty="0" smtClean="0">
                <a:solidFill>
                  <a:schemeClr val="tx1"/>
                </a:solidFill>
                <a:effectLst/>
                <a:latin typeface="+mn-lt"/>
                <a:ea typeface="+mn-ea"/>
                <a:cs typeface="+mn-cs"/>
              </a:rPr>
              <a:t> (B cells)</a:t>
            </a: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We will test the correlations between BMI/obesity associated variants and the expression levels of lincRNAs in their genomic vicinity. </a:t>
            </a:r>
            <a:endParaRPr lang="en-CA" dirty="0"/>
          </a:p>
        </p:txBody>
      </p:sp>
      <p:sp>
        <p:nvSpPr>
          <p:cNvPr id="4" name="Slide Number Placeholder 3"/>
          <p:cNvSpPr>
            <a:spLocks noGrp="1"/>
          </p:cNvSpPr>
          <p:nvPr>
            <p:ph type="sldNum" sz="quarter" idx="10"/>
          </p:nvPr>
        </p:nvSpPr>
        <p:spPr/>
        <p:txBody>
          <a:bodyPr/>
          <a:lstStyle/>
          <a:p>
            <a:fld id="{F338FF13-99C6-B340-A5D1-5933BB4F1CAD}" type="slidenum">
              <a:rPr lang="en-US" smtClean="0"/>
              <a:t>21</a:t>
            </a:fld>
            <a:endParaRPr lang="en-US"/>
          </a:p>
        </p:txBody>
      </p:sp>
    </p:spTree>
    <p:extLst>
      <p:ext uri="{BB962C8B-B14F-4D97-AF65-F5344CB8AC3E}">
        <p14:creationId xmlns:p14="http://schemas.microsoft.com/office/powerpoint/2010/main" val="17465508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CA" sz="1200" b="0" i="0" kern="1200" dirty="0" smtClean="0">
                <a:solidFill>
                  <a:schemeClr val="tx1"/>
                </a:solidFill>
                <a:effectLst/>
                <a:latin typeface="+mn-lt"/>
                <a:ea typeface="+mn-ea"/>
                <a:cs typeface="+mn-cs"/>
              </a:rPr>
              <a:t>Data manipulation</a:t>
            </a:r>
            <a:r>
              <a:rPr lang="en-CA" sz="1200" b="0" i="0" kern="1200" baseline="0" dirty="0" smtClean="0">
                <a:solidFill>
                  <a:schemeClr val="tx1"/>
                </a:solidFill>
                <a:effectLst/>
                <a:latin typeface="+mn-lt"/>
                <a:ea typeface="+mn-ea"/>
                <a:cs typeface="+mn-cs"/>
              </a:rPr>
              <a:t> in R</a:t>
            </a: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b="0" i="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CA" sz="1200" b="0" i="0" kern="1200" dirty="0" smtClean="0">
                <a:solidFill>
                  <a:schemeClr val="tx1"/>
                </a:solidFill>
                <a:effectLst/>
                <a:latin typeface="+mn-lt"/>
                <a:ea typeface="+mn-ea"/>
                <a:cs typeface="+mn-cs"/>
              </a:rPr>
              <a:t>The gene expression data will first be normalized to remove unwanted technical variations/confounding factors in order to ensure accurate inference of gene expression levels. </a:t>
            </a:r>
          </a:p>
          <a:p>
            <a:pPr marL="0" marR="0" indent="0" algn="l" defTabSz="457200" rtl="0" eaLnBrk="1" fontAlgn="auto" latinLnBrk="0" hangingPunct="1">
              <a:lnSpc>
                <a:spcPct val="100000"/>
              </a:lnSpc>
              <a:spcBef>
                <a:spcPts val="0"/>
              </a:spcBef>
              <a:spcAft>
                <a:spcPts val="0"/>
              </a:spcAft>
              <a:buClrTx/>
              <a:buSzTx/>
              <a:buFontTx/>
              <a:buNone/>
              <a:tabLst/>
              <a:defRPr/>
            </a:pPr>
            <a:r>
              <a:rPr lang="en-CA" sz="1200" b="0" i="0" kern="1200" dirty="0" smtClean="0">
                <a:solidFill>
                  <a:schemeClr val="tx1"/>
                </a:solidFill>
                <a:effectLst/>
                <a:latin typeface="+mn-lt"/>
                <a:ea typeface="+mn-ea"/>
                <a:cs typeface="+mn-cs"/>
              </a:rPr>
              <a:t>Next, correlations are estimated between expression levels of lncRNAs and genotypes of the GWAS variants, which are then compared to randomly permutated correlations for multiple hypothesis testing correction. </a:t>
            </a: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b="0" i="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CA" sz="1200" b="0" i="0" kern="1200" dirty="0" smtClean="0">
                <a:solidFill>
                  <a:schemeClr val="tx1"/>
                </a:solidFill>
                <a:effectLst/>
                <a:latin typeface="+mn-lt"/>
                <a:ea typeface="+mn-ea"/>
                <a:cs typeface="+mn-cs"/>
              </a:rPr>
              <a:t>Significantly correlated </a:t>
            </a:r>
            <a:r>
              <a:rPr lang="en-CA" sz="1200" b="0" i="0" kern="1200" dirty="0" err="1" smtClean="0">
                <a:solidFill>
                  <a:schemeClr val="tx1"/>
                </a:solidFill>
                <a:effectLst/>
                <a:latin typeface="+mn-lt"/>
                <a:ea typeface="+mn-ea"/>
                <a:cs typeface="+mn-cs"/>
              </a:rPr>
              <a:t>lncRNA:SNP</a:t>
            </a:r>
            <a:r>
              <a:rPr lang="en-CA" sz="1200" b="0" i="0" kern="1200" dirty="0" smtClean="0">
                <a:solidFill>
                  <a:schemeClr val="tx1"/>
                </a:solidFill>
                <a:effectLst/>
                <a:latin typeface="+mn-lt"/>
                <a:ea typeface="+mn-ea"/>
                <a:cs typeface="+mn-cs"/>
              </a:rPr>
              <a:t> pairs above background levels will be useful for further functional characterizations and may provide insight on biological pathways involved in obesity.</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Such lincRNAs would be excellent candidates for future validation and functional characterization studies. </a:t>
            </a:r>
            <a:endParaRPr lang="en-CA"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CA" dirty="0"/>
          </a:p>
        </p:txBody>
      </p:sp>
      <p:sp>
        <p:nvSpPr>
          <p:cNvPr id="4" name="Slide Number Placeholder 3"/>
          <p:cNvSpPr>
            <a:spLocks noGrp="1"/>
          </p:cNvSpPr>
          <p:nvPr>
            <p:ph type="sldNum" sz="quarter" idx="10"/>
          </p:nvPr>
        </p:nvSpPr>
        <p:spPr/>
        <p:txBody>
          <a:bodyPr/>
          <a:lstStyle/>
          <a:p>
            <a:fld id="{F338FF13-99C6-B340-A5D1-5933BB4F1CAD}" type="slidenum">
              <a:rPr lang="en-US" smtClean="0"/>
              <a:t>22</a:t>
            </a:fld>
            <a:endParaRPr lang="en-US"/>
          </a:p>
        </p:txBody>
      </p:sp>
    </p:spTree>
    <p:extLst>
      <p:ext uri="{BB962C8B-B14F-4D97-AF65-F5344CB8AC3E}">
        <p14:creationId xmlns:p14="http://schemas.microsoft.com/office/powerpoint/2010/main" val="17465508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F338FF13-99C6-B340-A5D1-5933BB4F1CAD}" type="slidenum">
              <a:rPr lang="en-US" smtClean="0"/>
              <a:t>23</a:t>
            </a:fld>
            <a:endParaRPr lang="en-US"/>
          </a:p>
        </p:txBody>
      </p:sp>
    </p:spTree>
    <p:extLst>
      <p:ext uri="{BB962C8B-B14F-4D97-AF65-F5344CB8AC3E}">
        <p14:creationId xmlns:p14="http://schemas.microsoft.com/office/powerpoint/2010/main" val="3782108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Completion of the human genome led to the surprising revelation that only 2% of the genome</a:t>
            </a:r>
            <a:r>
              <a:rPr lang="en-US" sz="1200" kern="1200" baseline="0" dirty="0" smtClean="0">
                <a:solidFill>
                  <a:schemeClr val="tx1"/>
                </a:solidFill>
                <a:effectLst/>
                <a:latin typeface="+mn-lt"/>
                <a:ea typeface="+mn-ea"/>
                <a:cs typeface="+mn-cs"/>
              </a:rPr>
              <a:t> encode for proteins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Evidence of biochemical activity</a:t>
            </a:r>
            <a:r>
              <a:rPr lang="en-US" sz="1200" kern="1200" baseline="0" dirty="0" smtClean="0">
                <a:solidFill>
                  <a:schemeClr val="tx1"/>
                </a:solidFill>
                <a:effectLst/>
                <a:latin typeface="+mn-lt"/>
                <a:ea typeface="+mn-ea"/>
                <a:cs typeface="+mn-cs"/>
              </a:rPr>
              <a:t> and evolutionary constraint of sequences indicate that a much bigger proportion of the genome is likely to be biologically functional</a:t>
            </a:r>
            <a:endParaRPr lang="en-US" sz="1200" kern="1200" dirty="0" smtClean="0">
              <a:solidFill>
                <a:schemeClr val="tx1"/>
              </a:solidFill>
              <a:effectLst/>
              <a:latin typeface="+mn-lt"/>
              <a:ea typeface="+mn-ea"/>
              <a:cs typeface="+mn-cs"/>
            </a:endParaRPr>
          </a:p>
          <a:p>
            <a:pPr marL="171450" indent="-171450">
              <a:buFontTx/>
              <a:buChar char="-"/>
            </a:pPr>
            <a:r>
              <a:rPr lang="en-US" sz="1200" kern="1200" dirty="0" smtClean="0">
                <a:solidFill>
                  <a:schemeClr val="tx1"/>
                </a:solidFill>
                <a:effectLst/>
                <a:latin typeface="+mn-lt"/>
                <a:ea typeface="+mn-ea"/>
                <a:cs typeface="+mn-cs"/>
              </a:rPr>
              <a:t>a large proportion of functional information is embedded within noncoding regions of the genome</a:t>
            </a:r>
          </a:p>
          <a:p>
            <a:pPr marL="171450" indent="-171450">
              <a:buFontTx/>
              <a:buChar char="-"/>
            </a:pPr>
            <a:endParaRPr lang="en-US" sz="1200" kern="1200" dirty="0" smtClean="0">
              <a:solidFill>
                <a:schemeClr val="tx1"/>
              </a:solidFill>
              <a:effectLst/>
              <a:latin typeface="+mn-lt"/>
              <a:ea typeface="+mn-ea"/>
              <a:cs typeface="+mn-cs"/>
            </a:endParaRPr>
          </a:p>
          <a:p>
            <a:pPr marL="171450" indent="-171450">
              <a:buFontTx/>
              <a:buChar char="-"/>
            </a:pPr>
            <a:r>
              <a:rPr lang="en-US" sz="1200" kern="1200" dirty="0" smtClean="0">
                <a:solidFill>
                  <a:schemeClr val="tx1"/>
                </a:solidFill>
                <a:effectLst/>
                <a:latin typeface="+mn-lt"/>
                <a:ea typeface="+mn-ea"/>
                <a:cs typeface="+mn-cs"/>
              </a:rPr>
              <a:t>Indeed, many important noncoding functional elements have been identified</a:t>
            </a:r>
          </a:p>
          <a:p>
            <a:pPr marL="171450" indent="-171450">
              <a:buFontTx/>
              <a:buChar char="-"/>
            </a:pPr>
            <a:r>
              <a:rPr lang="en-US" sz="1200" kern="1200" dirty="0" smtClean="0">
                <a:solidFill>
                  <a:schemeClr val="tx1"/>
                </a:solidFill>
                <a:effectLst/>
                <a:latin typeface="+mn-lt"/>
                <a:ea typeface="+mn-ea"/>
                <a:cs typeface="+mn-cs"/>
              </a:rPr>
              <a:t>We focus on noncoding RNAs</a:t>
            </a:r>
          </a:p>
          <a:p>
            <a:pPr marL="171450" indent="-171450">
              <a:buFontTx/>
              <a:buChar char="-"/>
            </a:pPr>
            <a:r>
              <a:rPr lang="en-US" sz="1200" kern="1200" dirty="0" smtClean="0">
                <a:solidFill>
                  <a:schemeClr val="tx1"/>
                </a:solidFill>
                <a:effectLst/>
                <a:latin typeface="+mn-lt"/>
                <a:ea typeface="+mn-ea"/>
                <a:cs typeface="+mn-cs"/>
              </a:rPr>
              <a:t>Here we show a timeline showing</a:t>
            </a:r>
            <a:r>
              <a:rPr lang="en-US" sz="1200" kern="1200" baseline="0" dirty="0" smtClean="0">
                <a:solidFill>
                  <a:schemeClr val="tx1"/>
                </a:solidFill>
                <a:effectLst/>
                <a:latin typeface="+mn-lt"/>
                <a:ea typeface="+mn-ea"/>
                <a:cs typeface="+mn-cs"/>
              </a:rPr>
              <a:t> the discoveries of functional RNAs in biological regulation</a:t>
            </a:r>
            <a:endParaRPr lang="en-US" sz="1200" kern="1200" dirty="0" smtClean="0">
              <a:solidFill>
                <a:schemeClr val="tx1"/>
              </a:solidFill>
              <a:effectLst/>
              <a:latin typeface="+mn-lt"/>
              <a:ea typeface="+mn-ea"/>
              <a:cs typeface="+mn-cs"/>
            </a:endParaRP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CA" sz="1200" b="1" kern="1200" dirty="0" smtClean="0">
                <a:solidFill>
                  <a:schemeClr val="tx1"/>
                </a:solidFill>
                <a:effectLst/>
                <a:latin typeface="+mn-lt"/>
                <a:ea typeface="+mn-ea"/>
                <a:cs typeface="+mn-cs"/>
              </a:rPr>
              <a:t>Timeline of discoveries of functional RNAs in biological regulation</a:t>
            </a:r>
            <a:r>
              <a:rPr lang="en-CA" sz="1200" kern="1200" dirty="0" smtClean="0">
                <a:solidFill>
                  <a:schemeClr val="tx1"/>
                </a:solidFill>
                <a:effectLst/>
                <a:latin typeface="+mn-lt"/>
                <a:ea typeface="+mn-ea"/>
                <a:cs typeface="+mn-cs"/>
              </a:rPr>
              <a:t> (</a:t>
            </a:r>
            <a:r>
              <a:rPr lang="en-CA" sz="1200" u="none" strike="noStrike" kern="1200" dirty="0" err="1" smtClean="0">
                <a:solidFill>
                  <a:schemeClr val="tx1"/>
                </a:solidFill>
                <a:effectLst/>
                <a:latin typeface="+mn-lt"/>
                <a:ea typeface="+mn-ea"/>
                <a:cs typeface="+mn-cs"/>
                <a:hlinkClick r:id="rId3" action="ppaction://hlinkfile" tooltip="Rinn, 2012 #3510"/>
              </a:rPr>
              <a:t>Rinn</a:t>
            </a:r>
            <a:r>
              <a:rPr lang="en-CA" sz="1200" u="none" strike="noStrike" kern="1200" dirty="0" smtClean="0">
                <a:solidFill>
                  <a:schemeClr val="tx1"/>
                </a:solidFill>
                <a:effectLst/>
                <a:latin typeface="+mn-lt"/>
                <a:ea typeface="+mn-ea"/>
                <a:cs typeface="+mn-cs"/>
                <a:hlinkClick r:id="rId3" action="ppaction://hlinkfile" tooltip="Rinn, 2012 #3510"/>
              </a:rPr>
              <a:t> and Chang, 2012</a:t>
            </a:r>
            <a:r>
              <a:rPr lang="en-CA" sz="1200" kern="1200" dirty="0" smtClean="0">
                <a:solidFill>
                  <a:schemeClr val="tx1"/>
                </a:solidFill>
                <a:effectLst/>
                <a:latin typeface="+mn-lt"/>
                <a:ea typeface="+mn-ea"/>
                <a:cs typeface="+mn-cs"/>
              </a:rPr>
              <a:t>).</a:t>
            </a:r>
          </a:p>
          <a:p>
            <a:pPr marL="171450" indent="-171450">
              <a:buFontTx/>
              <a:buChar char="-"/>
            </a:pPr>
            <a:endParaRPr lang="en-CA" dirty="0"/>
          </a:p>
        </p:txBody>
      </p:sp>
      <p:sp>
        <p:nvSpPr>
          <p:cNvPr id="4" name="Slide Number Placeholder 3"/>
          <p:cNvSpPr>
            <a:spLocks noGrp="1"/>
          </p:cNvSpPr>
          <p:nvPr>
            <p:ph type="sldNum" sz="quarter" idx="10"/>
          </p:nvPr>
        </p:nvSpPr>
        <p:spPr/>
        <p:txBody>
          <a:bodyPr/>
          <a:lstStyle/>
          <a:p>
            <a:fld id="{F338FF13-99C6-B340-A5D1-5933BB4F1CAD}" type="slidenum">
              <a:rPr lang="en-US" smtClean="0"/>
              <a:t>3</a:t>
            </a:fld>
            <a:endParaRPr lang="en-US"/>
          </a:p>
        </p:txBody>
      </p:sp>
    </p:spTree>
    <p:extLst>
      <p:ext uri="{BB962C8B-B14F-4D97-AF65-F5344CB8AC3E}">
        <p14:creationId xmlns:p14="http://schemas.microsoft.com/office/powerpoint/2010/main" val="4081301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457200" rtl="0" eaLnBrk="1" fontAlgn="auto" latinLnBrk="0" hangingPunct="1">
              <a:lnSpc>
                <a:spcPct val="100000"/>
              </a:lnSpc>
              <a:spcBef>
                <a:spcPts val="0"/>
              </a:spcBef>
              <a:spcAft>
                <a:spcPts val="0"/>
              </a:spcAft>
              <a:buClrTx/>
              <a:buSzTx/>
              <a:buFontTx/>
              <a:buChar char="-"/>
              <a:tabLst/>
              <a:defRPr/>
            </a:pPr>
            <a:r>
              <a:rPr lang="en-CA" sz="1200" kern="1200" dirty="0" smtClean="0">
                <a:solidFill>
                  <a:schemeClr val="tx1"/>
                </a:solidFill>
                <a:effectLst/>
                <a:latin typeface="+mn-lt"/>
                <a:ea typeface="+mn-ea"/>
                <a:cs typeface="+mn-cs"/>
              </a:rPr>
              <a:t>Similar to protein-coding messenger RNAs (mRNAs), a subset of lincRNAs are transcribed by RNA-polymerase II (Pol II), capped and polyadenylated and frequently spliced at canonical splicing sites, although at a seemingly reduced splicing efficiency compared to mRNAs. </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CA" sz="1200" kern="1200" dirty="0" smtClean="0">
                <a:solidFill>
                  <a:schemeClr val="tx1"/>
                </a:solidFill>
                <a:effectLst/>
                <a:latin typeface="+mn-lt"/>
                <a:ea typeface="+mn-ea"/>
                <a:cs typeface="+mn-cs"/>
              </a:rPr>
              <a:t>In addition, lincRNAs are enriched in the same chromatin marks as protein-coding genes: histone H3K4 trimethylation at their 5’-end  and histone H3K36 trimethylation across the gene body.</a:t>
            </a:r>
          </a:p>
          <a:p>
            <a:pPr marL="171450" indent="-171450">
              <a:buFontTx/>
              <a:buChar char="-"/>
            </a:pPr>
            <a:r>
              <a:rPr lang="en-US" sz="1200" kern="1200" dirty="0" smtClean="0">
                <a:solidFill>
                  <a:schemeClr val="tx1"/>
                </a:solidFill>
                <a:effectLst/>
                <a:latin typeface="+mn-lt"/>
                <a:ea typeface="+mn-ea"/>
                <a:cs typeface="+mn-cs"/>
              </a:rPr>
              <a:t>Lower</a:t>
            </a:r>
            <a:r>
              <a:rPr lang="en-US" sz="1200" kern="1200" baseline="0" dirty="0" smtClean="0">
                <a:solidFill>
                  <a:schemeClr val="tx1"/>
                </a:solidFill>
                <a:effectLst/>
                <a:latin typeface="+mn-lt"/>
                <a:ea typeface="+mn-ea"/>
                <a:cs typeface="+mn-cs"/>
              </a:rPr>
              <a:t> expression (10 times lower), tend to be temporal and tissue-specifically expressed</a:t>
            </a:r>
            <a:endParaRPr lang="en-US" sz="1200" kern="1200" dirty="0" smtClean="0">
              <a:solidFill>
                <a:schemeClr val="tx1"/>
              </a:solidFill>
              <a:effectLst/>
              <a:latin typeface="+mn-lt"/>
              <a:ea typeface="+mn-ea"/>
              <a:cs typeface="+mn-cs"/>
            </a:endParaRPr>
          </a:p>
          <a:p>
            <a:pPr marL="171450" indent="-171450">
              <a:buFontTx/>
              <a:buChar char="-"/>
            </a:pPr>
            <a:r>
              <a:rPr lang="en-US" sz="1200" kern="1200" dirty="0" smtClean="0">
                <a:solidFill>
                  <a:schemeClr val="tx1"/>
                </a:solidFill>
                <a:effectLst/>
                <a:latin typeface="+mn-lt"/>
                <a:ea typeface="+mn-ea"/>
                <a:cs typeface="+mn-cs"/>
              </a:rPr>
              <a:t>Currently, there are more than 10,000 lincRNAs annotated in the human genome</a:t>
            </a:r>
          </a:p>
          <a:p>
            <a:pPr marL="171450" indent="-171450">
              <a:buFontTx/>
              <a:buChar cha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338FF13-99C6-B340-A5D1-5933BB4F1CAD}" type="slidenum">
              <a:rPr lang="en-US" smtClean="0"/>
              <a:t>4</a:t>
            </a:fld>
            <a:endParaRPr lang="en-US"/>
          </a:p>
        </p:txBody>
      </p:sp>
    </p:spTree>
    <p:extLst>
      <p:ext uri="{BB962C8B-B14F-4D97-AF65-F5344CB8AC3E}">
        <p14:creationId xmlns:p14="http://schemas.microsoft.com/office/powerpoint/2010/main" val="4081301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tx1"/>
                </a:solidFill>
                <a:effectLst/>
                <a:latin typeface="+mn-lt"/>
                <a:ea typeface="+mn-ea"/>
                <a:cs typeface="+mn-cs"/>
              </a:rPr>
              <a:t>LincRNAs have already been implicated to contribute at all levels of gene regulation by modulating levels of genomically adjacent or distally located gene products via </a:t>
            </a:r>
            <a:r>
              <a:rPr lang="en-US" sz="1200" i="1" kern="1200" dirty="0" smtClean="0">
                <a:solidFill>
                  <a:schemeClr val="tx1"/>
                </a:solidFill>
                <a:effectLst/>
                <a:latin typeface="+mn-lt"/>
                <a:ea typeface="+mn-ea"/>
                <a:cs typeface="+mn-cs"/>
              </a:rPr>
              <a:t>cis</a:t>
            </a:r>
            <a:r>
              <a:rPr lang="en-US" sz="1200" kern="1200" dirty="0" smtClean="0">
                <a:solidFill>
                  <a:schemeClr val="tx1"/>
                </a:solidFill>
                <a:effectLst/>
                <a:latin typeface="+mn-lt"/>
                <a:ea typeface="+mn-ea"/>
                <a:cs typeface="+mn-cs"/>
              </a:rPr>
              <a:t>- or </a:t>
            </a:r>
            <a:r>
              <a:rPr lang="en-US" sz="1200" i="1" kern="1200" dirty="0" smtClean="0">
                <a:solidFill>
                  <a:schemeClr val="tx1"/>
                </a:solidFill>
                <a:effectLst/>
                <a:latin typeface="+mn-lt"/>
                <a:ea typeface="+mn-ea"/>
                <a:cs typeface="+mn-cs"/>
              </a:rPr>
              <a:t>trans-</a:t>
            </a:r>
            <a:r>
              <a:rPr lang="en-US" sz="1200" kern="1200" dirty="0" smtClean="0">
                <a:solidFill>
                  <a:schemeClr val="tx1"/>
                </a:solidFill>
                <a:effectLst/>
                <a:latin typeface="+mn-lt"/>
                <a:ea typeface="+mn-ea"/>
                <a:cs typeface="+mn-cs"/>
              </a:rPr>
              <a:t>acting molecular mechanisms, respectively </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tx1"/>
                </a:solidFill>
                <a:effectLst/>
                <a:latin typeface="+mn-lt"/>
                <a:ea typeface="+mn-ea"/>
                <a:cs typeface="+mn-cs"/>
              </a:rPr>
              <a:t>(1) transcriptional regulation, including regulatory element control, chromatin remodeling and epigenetic control </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tx1"/>
                </a:solidFill>
                <a:effectLst/>
                <a:latin typeface="+mn-lt"/>
                <a:ea typeface="+mn-ea"/>
                <a:cs typeface="+mn-cs"/>
              </a:rPr>
              <a:t>(2) post-transcriptional regulation where lincRNAs can act as molecular decoys for other species of RNA transcripts</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tx1"/>
                </a:solidFill>
                <a:effectLst/>
                <a:latin typeface="+mn-lt"/>
                <a:ea typeface="+mn-ea"/>
                <a:cs typeface="+mn-cs"/>
              </a:rPr>
              <a:t>However, only a relatively small number of lincRNAs having been functionally characterized to date</a:t>
            </a:r>
          </a:p>
          <a:p>
            <a:pPr marL="171450" marR="0" indent="-171450" algn="l" defTabSz="457200" rtl="0" eaLnBrk="1" fontAlgn="auto" latinLnBrk="0" hangingPunct="1">
              <a:lnSpc>
                <a:spcPct val="100000"/>
              </a:lnSpc>
              <a:spcBef>
                <a:spcPts val="0"/>
              </a:spcBef>
              <a:spcAft>
                <a:spcPts val="0"/>
              </a:spcAft>
              <a:buClrTx/>
              <a:buSzTx/>
              <a:buFontTx/>
              <a:buChar char="-"/>
              <a:tabLst/>
              <a:defRPr/>
            </a:pPr>
            <a:endParaRPr lang="en-US" sz="1200" kern="1200" dirty="0" smtClean="0">
              <a:solidFill>
                <a:schemeClr val="tx1"/>
              </a:solidFill>
              <a:effectLst/>
              <a:latin typeface="+mn-lt"/>
              <a:ea typeface="+mn-ea"/>
              <a:cs typeface="+mn-cs"/>
            </a:endParaRP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tx1"/>
                </a:solidFill>
                <a:effectLst/>
                <a:latin typeface="+mn-lt"/>
                <a:ea typeface="+mn-ea"/>
                <a:cs typeface="+mn-cs"/>
              </a:rPr>
              <a:t>their frequent association with global signatures of functionality for a subset of these lincRNAs motivated continuous efforts from scientists in different research fields, including molecular biology, biochemistry, genetics, and computational genomics, to characterize and establish their molecular, cellular, and organismal functions.</a:t>
            </a:r>
            <a:endParaRPr lang="en-CA" dirty="0" smtClean="0"/>
          </a:p>
          <a:p>
            <a:pPr marL="171450" marR="0" indent="-171450" algn="l" defTabSz="457200" rtl="0" eaLnBrk="1" fontAlgn="auto" latinLnBrk="0" hangingPunct="1">
              <a:lnSpc>
                <a:spcPct val="100000"/>
              </a:lnSpc>
              <a:spcBef>
                <a:spcPts val="0"/>
              </a:spcBef>
              <a:spcAft>
                <a:spcPts val="0"/>
              </a:spcAft>
              <a:buClrTx/>
              <a:buSzTx/>
              <a:buFontTx/>
              <a:buChar char="-"/>
              <a:tabLst/>
              <a:defRPr/>
            </a:pPr>
            <a:endParaRPr lang="en-CA" dirty="0"/>
          </a:p>
        </p:txBody>
      </p:sp>
      <p:sp>
        <p:nvSpPr>
          <p:cNvPr id="4" name="Slide Number Placeholder 3"/>
          <p:cNvSpPr>
            <a:spLocks noGrp="1"/>
          </p:cNvSpPr>
          <p:nvPr>
            <p:ph type="sldNum" sz="quarter" idx="10"/>
          </p:nvPr>
        </p:nvSpPr>
        <p:spPr/>
        <p:txBody>
          <a:bodyPr/>
          <a:lstStyle/>
          <a:p>
            <a:fld id="{F338FF13-99C6-B340-A5D1-5933BB4F1CAD}" type="slidenum">
              <a:rPr lang="en-US" smtClean="0"/>
              <a:t>5</a:t>
            </a:fld>
            <a:endParaRPr lang="en-US"/>
          </a:p>
        </p:txBody>
      </p:sp>
    </p:spTree>
    <p:extLst>
      <p:ext uri="{BB962C8B-B14F-4D97-AF65-F5344CB8AC3E}">
        <p14:creationId xmlns:p14="http://schemas.microsoft.com/office/powerpoint/2010/main" val="4081301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CA" sz="1200" b="0" i="0" kern="1200" dirty="0" smtClean="0">
                <a:solidFill>
                  <a:schemeClr val="tx1"/>
                </a:solidFill>
                <a:effectLst/>
                <a:latin typeface="+mn-lt"/>
                <a:ea typeface="+mn-ea"/>
                <a:cs typeface="+mn-cs"/>
              </a:rPr>
              <a:t>Here, we use obesity as a disease model, which has a strong</a:t>
            </a:r>
            <a:r>
              <a:rPr lang="en-CA" sz="1200" b="0" i="0" kern="1200" baseline="0" dirty="0" smtClean="0">
                <a:solidFill>
                  <a:schemeClr val="tx1"/>
                </a:solidFill>
                <a:effectLst/>
                <a:latin typeface="+mn-lt"/>
                <a:ea typeface="+mn-ea"/>
                <a:cs typeface="+mn-cs"/>
              </a:rPr>
              <a:t> genetic basis. </a:t>
            </a:r>
          </a:p>
          <a:p>
            <a:pPr marL="0" marR="0" indent="0" algn="l" defTabSz="457200" rtl="0" eaLnBrk="1" fontAlgn="auto" latinLnBrk="0" hangingPunct="1">
              <a:lnSpc>
                <a:spcPct val="100000"/>
              </a:lnSpc>
              <a:spcBef>
                <a:spcPts val="0"/>
              </a:spcBef>
              <a:spcAft>
                <a:spcPts val="0"/>
              </a:spcAft>
              <a:buClrTx/>
              <a:buSzTx/>
              <a:buFontTx/>
              <a:buNone/>
              <a:tabLst/>
              <a:defRPr/>
            </a:pPr>
            <a:r>
              <a:rPr lang="en-CA" sz="1200" b="0" i="0" kern="1200" baseline="0" dirty="0" smtClean="0">
                <a:solidFill>
                  <a:schemeClr val="tx1"/>
                </a:solidFill>
                <a:effectLst/>
                <a:latin typeface="+mn-lt"/>
                <a:ea typeface="+mn-ea"/>
                <a:cs typeface="+mn-cs"/>
              </a:rPr>
              <a:t>We aim to identify </a:t>
            </a:r>
            <a:r>
              <a:rPr lang="en-US" sz="1200" dirty="0" smtClean="0">
                <a:solidFill>
                  <a:schemeClr val="tx1"/>
                </a:solidFill>
              </a:rPr>
              <a:t>lincRNAs likely associated with genetic variants (SNPs) recently linked to obesity through genome-wide association studies (GWAS)</a:t>
            </a:r>
            <a:endParaRPr lang="en-CA" sz="1200" b="0" i="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Such lincRNAs would be excellent candidates for future validation and functional characterization studies. </a:t>
            </a:r>
            <a:endParaRPr lang="en-CA"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b="0" i="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CA" sz="1200" b="0" i="0" kern="1200" dirty="0" smtClean="0">
                <a:solidFill>
                  <a:schemeClr val="tx1"/>
                </a:solidFill>
                <a:effectLst/>
                <a:latin typeface="+mn-lt"/>
                <a:ea typeface="+mn-ea"/>
                <a:cs typeface="+mn-cs"/>
              </a:rPr>
              <a:t>Obesity is defined as abnormal or excessive fat accumulation that may impair health.</a:t>
            </a:r>
            <a:endParaRPr lang="en-CA" sz="1200" b="0" i="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CA" sz="1200" b="0" i="0" kern="1200" baseline="0" dirty="0" smtClean="0">
                <a:solidFill>
                  <a:schemeClr val="tx1"/>
                </a:solidFill>
                <a:effectLst/>
                <a:latin typeface="+mn-lt"/>
                <a:ea typeface="+mn-ea"/>
                <a:cs typeface="+mn-cs"/>
              </a:rPr>
              <a:t>Obesity is a growing worldwide health problem associated with increase morbidity and mortality that imposes an enormous burden on individual and public health</a:t>
            </a:r>
          </a:p>
          <a:p>
            <a:pPr marL="0" marR="0" indent="0" algn="l" defTabSz="457200" rtl="0" eaLnBrk="1" fontAlgn="auto" latinLnBrk="0" hangingPunct="1">
              <a:lnSpc>
                <a:spcPct val="100000"/>
              </a:lnSpc>
              <a:spcBef>
                <a:spcPts val="0"/>
              </a:spcBef>
              <a:spcAft>
                <a:spcPts val="0"/>
              </a:spcAft>
              <a:buClrTx/>
              <a:buSzTx/>
              <a:buFontTx/>
              <a:buNone/>
              <a:tabLst/>
              <a:defRPr/>
            </a:pPr>
            <a:r>
              <a:rPr lang="en-CA" sz="1200" b="0" i="0" kern="1200" dirty="0" smtClean="0">
                <a:solidFill>
                  <a:schemeClr val="tx1"/>
                </a:solidFill>
                <a:effectLst/>
                <a:latin typeface="+mn-lt"/>
                <a:ea typeface="+mn-ea"/>
                <a:cs typeface="+mn-cs"/>
              </a:rPr>
              <a:t>According</a:t>
            </a:r>
            <a:r>
              <a:rPr lang="en-CA" sz="1200" b="0" i="0" kern="1200" baseline="0" dirty="0" smtClean="0">
                <a:solidFill>
                  <a:schemeClr val="tx1"/>
                </a:solidFill>
                <a:effectLst/>
                <a:latin typeface="+mn-lt"/>
                <a:ea typeface="+mn-ea"/>
                <a:cs typeface="+mn-cs"/>
              </a:rPr>
              <a:t> to WHO statistics, </a:t>
            </a:r>
            <a:r>
              <a:rPr lang="en-CA" sz="1200" b="0" i="0" kern="1200" dirty="0" smtClean="0">
                <a:solidFill>
                  <a:schemeClr val="tx1"/>
                </a:solidFill>
                <a:effectLst/>
                <a:latin typeface="+mn-lt"/>
                <a:ea typeface="+mn-ea"/>
                <a:cs typeface="+mn-cs"/>
              </a:rPr>
              <a:t>13% of adults (over 18 years of age) were obese</a:t>
            </a:r>
            <a:r>
              <a:rPr lang="en-CA" sz="1200" b="0" i="0" kern="1200" baseline="0" dirty="0" smtClean="0">
                <a:solidFill>
                  <a:schemeClr val="tx1"/>
                </a:solidFill>
                <a:effectLst/>
                <a:latin typeface="+mn-lt"/>
                <a:ea typeface="+mn-ea"/>
                <a:cs typeface="+mn-cs"/>
              </a:rPr>
              <a:t> in 2014</a:t>
            </a:r>
            <a:endParaRPr lang="en-CA" sz="1200" b="0" i="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b="0" i="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CA" sz="1200" b="0" i="0" kern="1200" baseline="0" dirty="0" smtClean="0">
                <a:solidFill>
                  <a:schemeClr val="tx1"/>
                </a:solidFill>
                <a:effectLst/>
                <a:latin typeface="+mn-lt"/>
                <a:ea typeface="+mn-ea"/>
                <a:cs typeface="+mn-cs"/>
              </a:rPr>
              <a:t>BMI is commonly used as a proxy to assess obesity </a:t>
            </a:r>
          </a:p>
          <a:p>
            <a:pPr marL="0" marR="0" indent="0" algn="l" defTabSz="457200" rtl="0" eaLnBrk="1" fontAlgn="auto" latinLnBrk="0" hangingPunct="1">
              <a:lnSpc>
                <a:spcPct val="100000"/>
              </a:lnSpc>
              <a:spcBef>
                <a:spcPts val="0"/>
              </a:spcBef>
              <a:spcAft>
                <a:spcPts val="0"/>
              </a:spcAft>
              <a:buClrTx/>
              <a:buSzTx/>
              <a:buFontTx/>
              <a:buNone/>
              <a:tabLst/>
              <a:defRPr/>
            </a:pPr>
            <a:r>
              <a:rPr lang="en-CA" sz="1200" b="0" i="0" kern="1200" baseline="0" dirty="0" smtClean="0">
                <a:solidFill>
                  <a:schemeClr val="tx1"/>
                </a:solidFill>
                <a:effectLst/>
                <a:latin typeface="+mn-lt"/>
                <a:ea typeface="+mn-ea"/>
                <a:cs typeface="+mn-cs"/>
              </a:rPr>
              <a:t>and variability in BMI between individuals has been found to be attributed to genetic factors</a:t>
            </a: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338FF13-99C6-B340-A5D1-5933BB4F1CAD}" type="slidenum">
              <a:rPr lang="en-US" smtClean="0"/>
              <a:t>6</a:t>
            </a:fld>
            <a:endParaRPr lang="en-US"/>
          </a:p>
        </p:txBody>
      </p:sp>
    </p:spTree>
    <p:extLst>
      <p:ext uri="{BB962C8B-B14F-4D97-AF65-F5344CB8AC3E}">
        <p14:creationId xmlns:p14="http://schemas.microsoft.com/office/powerpoint/2010/main" val="1746550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Aim of the project</a:t>
            </a:r>
            <a:r>
              <a:rPr lang="en-US" sz="1200" kern="1200" baseline="0" dirty="0" smtClean="0">
                <a:solidFill>
                  <a:schemeClr val="tx1"/>
                </a:solidFill>
                <a:effectLst/>
                <a:latin typeface="+mn-lt"/>
                <a:ea typeface="+mn-ea"/>
                <a:cs typeface="+mn-cs"/>
              </a:rPr>
              <a:t> is to </a:t>
            </a:r>
            <a:r>
              <a:rPr lang="en-US" sz="1200" kern="1200" dirty="0" smtClean="0">
                <a:solidFill>
                  <a:schemeClr val="tx1"/>
                </a:solidFill>
                <a:effectLst/>
                <a:latin typeface="+mn-lt"/>
                <a:ea typeface="+mn-ea"/>
                <a:cs typeface="+mn-cs"/>
              </a:rPr>
              <a:t>identify lincRNAs whose expression is correlated with genetic variants recently linked to obesity/BMI through genome-wide association studies (GWAS)</a:t>
            </a:r>
            <a:endParaRPr lang="en-CA"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b="0" i="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CA" sz="1200" b="0" i="0" kern="1200" dirty="0" smtClean="0">
                <a:solidFill>
                  <a:schemeClr val="tx1"/>
                </a:solidFill>
                <a:effectLst/>
                <a:latin typeface="+mn-lt"/>
                <a:ea typeface="+mn-ea"/>
                <a:cs typeface="+mn-cs"/>
              </a:rPr>
              <a:t>Genome-wide association study (GWAS) is an examination of common genetic variants, typically single nucleotide polymorphisms (SNPs), across most of the genomic landscape that may be associated with a disease.</a:t>
            </a: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b="0" i="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CA" sz="1200" b="0" i="0" kern="1200" dirty="0" smtClean="0">
                <a:solidFill>
                  <a:schemeClr val="tx1"/>
                </a:solidFill>
                <a:effectLst/>
                <a:latin typeface="+mn-lt"/>
                <a:ea typeface="+mn-ea"/>
                <a:cs typeface="+mn-cs"/>
              </a:rPr>
              <a:t>In Locke et al., the authored identified 97</a:t>
            </a:r>
            <a:r>
              <a:rPr lang="en-CA" sz="1200" b="0" i="0" kern="1200" baseline="0" dirty="0" smtClean="0">
                <a:solidFill>
                  <a:schemeClr val="tx1"/>
                </a:solidFill>
                <a:effectLst/>
                <a:latin typeface="+mn-lt"/>
                <a:ea typeface="+mn-ea"/>
                <a:cs typeface="+mn-cs"/>
              </a:rPr>
              <a:t> BMI-associated genomic loci above genome-wide significance in a GWAS study. </a:t>
            </a: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b="0" i="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338FF13-99C6-B340-A5D1-5933BB4F1CAD}" type="slidenum">
              <a:rPr lang="en-US" smtClean="0"/>
              <a:t>7</a:t>
            </a:fld>
            <a:endParaRPr lang="en-US"/>
          </a:p>
        </p:txBody>
      </p:sp>
    </p:spTree>
    <p:extLst>
      <p:ext uri="{BB962C8B-B14F-4D97-AF65-F5344CB8AC3E}">
        <p14:creationId xmlns:p14="http://schemas.microsoft.com/office/powerpoint/2010/main" val="17465508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Aim of the project</a:t>
            </a:r>
            <a:r>
              <a:rPr lang="en-US" sz="1200" kern="1200" baseline="0" dirty="0" smtClean="0">
                <a:solidFill>
                  <a:schemeClr val="tx1"/>
                </a:solidFill>
                <a:effectLst/>
                <a:latin typeface="+mn-lt"/>
                <a:ea typeface="+mn-ea"/>
                <a:cs typeface="+mn-cs"/>
              </a:rPr>
              <a:t> is to </a:t>
            </a:r>
            <a:r>
              <a:rPr lang="en-US" sz="1200" kern="1200" dirty="0" smtClean="0">
                <a:solidFill>
                  <a:schemeClr val="tx1"/>
                </a:solidFill>
                <a:effectLst/>
                <a:latin typeface="+mn-lt"/>
                <a:ea typeface="+mn-ea"/>
                <a:cs typeface="+mn-cs"/>
              </a:rPr>
              <a:t>identify lincRNAs whose expression is correlated with genetic variants recently linked to obesity/BMI through genome-wide association studies (GWAS)</a:t>
            </a:r>
            <a:endParaRPr lang="en-CA"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b="0" i="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CA" sz="1200" b="0" i="0" kern="1200" dirty="0" smtClean="0">
                <a:solidFill>
                  <a:schemeClr val="tx1"/>
                </a:solidFill>
                <a:effectLst/>
                <a:latin typeface="+mn-lt"/>
                <a:ea typeface="+mn-ea"/>
                <a:cs typeface="+mn-cs"/>
              </a:rPr>
              <a:t>Genome-wide association study (GWAS) is an examination of common genetic variants, typically single nucleotide polymorphisms (SNPs), across most of the genomic landscape that may be associated with a disease.</a:t>
            </a: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b="0" i="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CA" sz="1200" b="0" i="0" kern="1200" dirty="0" smtClean="0">
                <a:solidFill>
                  <a:schemeClr val="tx1"/>
                </a:solidFill>
                <a:effectLst/>
                <a:latin typeface="+mn-lt"/>
                <a:ea typeface="+mn-ea"/>
                <a:cs typeface="+mn-cs"/>
              </a:rPr>
              <a:t>In Locke et al., the authored identified 97</a:t>
            </a:r>
            <a:r>
              <a:rPr lang="en-CA" sz="1200" b="0" i="0" kern="1200" baseline="0" dirty="0" smtClean="0">
                <a:solidFill>
                  <a:schemeClr val="tx1"/>
                </a:solidFill>
                <a:effectLst/>
                <a:latin typeface="+mn-lt"/>
                <a:ea typeface="+mn-ea"/>
                <a:cs typeface="+mn-cs"/>
              </a:rPr>
              <a:t> BMI-associated genomic loci above genome-wide significance in a GWAS study. </a:t>
            </a:r>
          </a:p>
          <a:p>
            <a:pPr marL="0" marR="0" indent="0" algn="l" defTabSz="457200" rtl="0" eaLnBrk="1" fontAlgn="auto" latinLnBrk="0" hangingPunct="1">
              <a:lnSpc>
                <a:spcPct val="100000"/>
              </a:lnSpc>
              <a:spcBef>
                <a:spcPts val="0"/>
              </a:spcBef>
              <a:spcAft>
                <a:spcPts val="0"/>
              </a:spcAft>
              <a:buClrTx/>
              <a:buSzTx/>
              <a:buFontTx/>
              <a:buNone/>
              <a:tabLst/>
              <a:defRPr/>
            </a:pPr>
            <a:endParaRPr lang="en-CA" sz="1200" b="0" i="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338FF13-99C6-B340-A5D1-5933BB4F1CAD}" type="slidenum">
              <a:rPr lang="en-US" smtClean="0"/>
              <a:t>8</a:t>
            </a:fld>
            <a:endParaRPr lang="en-US"/>
          </a:p>
        </p:txBody>
      </p:sp>
    </p:spTree>
    <p:extLst>
      <p:ext uri="{BB962C8B-B14F-4D97-AF65-F5344CB8AC3E}">
        <p14:creationId xmlns:p14="http://schemas.microsoft.com/office/powerpoint/2010/main" val="17465508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err="1" smtClean="0">
                <a:solidFill>
                  <a:schemeClr val="tx1"/>
                </a:solidFill>
              </a:rPr>
              <a:t>Geuvadis</a:t>
            </a:r>
            <a:r>
              <a:rPr lang="en-US" sz="1200" dirty="0" smtClean="0">
                <a:solidFill>
                  <a:schemeClr val="tx1"/>
                </a:solidFill>
              </a:rPr>
              <a:t> dataset, which has RNA seq for </a:t>
            </a:r>
            <a:r>
              <a:rPr lang="en-US" sz="1200" dirty="0" err="1" smtClean="0">
                <a:solidFill>
                  <a:schemeClr val="tx1"/>
                </a:solidFill>
              </a:rPr>
              <a:t>lymphoblastoid</a:t>
            </a:r>
            <a:r>
              <a:rPr lang="en-US" sz="1200" dirty="0" smtClean="0">
                <a:solidFill>
                  <a:schemeClr val="tx1"/>
                </a:solidFill>
              </a:rPr>
              <a:t> cell lines (LCLs) from 373 individuals of European descent </a:t>
            </a:r>
            <a:endParaRPr lang="en-CA" sz="1200" b="0" i="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338FF13-99C6-B340-A5D1-5933BB4F1CAD}" type="slidenum">
              <a:rPr lang="en-US" smtClean="0"/>
              <a:t>9</a:t>
            </a:fld>
            <a:endParaRPr lang="en-US"/>
          </a:p>
        </p:txBody>
      </p:sp>
    </p:spTree>
    <p:extLst>
      <p:ext uri="{BB962C8B-B14F-4D97-AF65-F5344CB8AC3E}">
        <p14:creationId xmlns:p14="http://schemas.microsoft.com/office/powerpoint/2010/main" val="1746550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x-none"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dirty="0"/>
          </a:p>
        </p:txBody>
      </p:sp>
      <p:sp>
        <p:nvSpPr>
          <p:cNvPr id="4" name="Date Placeholder 3"/>
          <p:cNvSpPr>
            <a:spLocks noGrp="1"/>
          </p:cNvSpPr>
          <p:nvPr>
            <p:ph type="dt" sz="half" idx="10"/>
          </p:nvPr>
        </p:nvSpPr>
        <p:spPr>
          <a:xfrm>
            <a:off x="573741" y="6122894"/>
            <a:ext cx="2133600" cy="259317"/>
          </a:xfrm>
        </p:spPr>
        <p:txBody>
          <a:bodyPr/>
          <a:lstStyle/>
          <a:p>
            <a:fld id="{18BC3C65-853D-844D-AC93-ECD3C628BD26}" type="datetimeFigureOut">
              <a:rPr lang="en-US" smtClean="0"/>
              <a:t>2/17/2015</a:t>
            </a:fld>
            <a:endParaRPr lang="en-US"/>
          </a:p>
        </p:txBody>
      </p:sp>
      <p:sp>
        <p:nvSpPr>
          <p:cNvPr id="5" name="Footer Placeholder 4"/>
          <p:cNvSpPr>
            <a:spLocks noGrp="1"/>
          </p:cNvSpPr>
          <p:nvPr>
            <p:ph type="ftr" sz="quarter" idx="11"/>
          </p:nvPr>
        </p:nvSpPr>
        <p:spPr>
          <a:xfrm>
            <a:off x="5638800" y="6122894"/>
            <a:ext cx="2895600" cy="257810"/>
          </a:xfrm>
        </p:spPr>
        <p:txBody>
          <a:bodyPr/>
          <a:lstStyle/>
          <a:p>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x-none"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18BC3C65-853D-844D-AC93-ECD3C628BD26}" type="datetimeFigureOut">
              <a:rPr lang="en-US" smtClean="0"/>
              <a:t>2/17/2015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8DFCA-E7FD-014B-8506-4D7E1B5941DE}" type="slidenum">
              <a:rPr lang="en-US" smtClean="0"/>
              <a:t>‹#›</a:t>
            </a:fld>
            <a:endParaRPr lang="en-U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x-none"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x-none"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x-none" smtClean="0"/>
              <a:t>Click to edit Master text styles</a:t>
            </a:r>
          </a:p>
        </p:txBody>
      </p:sp>
      <p:sp>
        <p:nvSpPr>
          <p:cNvPr id="5" name="Date Placeholder 4"/>
          <p:cNvSpPr>
            <a:spLocks noGrp="1"/>
          </p:cNvSpPr>
          <p:nvPr>
            <p:ph type="dt" sz="half" idx="10"/>
          </p:nvPr>
        </p:nvSpPr>
        <p:spPr/>
        <p:txBody>
          <a:bodyPr/>
          <a:lstStyle/>
          <a:p>
            <a:fld id="{18BC3C65-853D-844D-AC93-ECD3C628BD26}" type="datetimeFigureOut">
              <a:rPr lang="en-US" smtClean="0"/>
              <a:t>2/17/2015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8DFCA-E7FD-014B-8506-4D7E1B5941DE}"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x-none"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smtClean="0"/>
              <a:t>Drag picture to placeholder or click icon to add</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x-none" smtClean="0"/>
              <a:t>Click to edit Master text styles</a:t>
            </a:r>
          </a:p>
        </p:txBody>
      </p:sp>
      <p:sp>
        <p:nvSpPr>
          <p:cNvPr id="5" name="Date Placeholder 4"/>
          <p:cNvSpPr>
            <a:spLocks noGrp="1"/>
          </p:cNvSpPr>
          <p:nvPr>
            <p:ph type="dt" sz="half" idx="10"/>
          </p:nvPr>
        </p:nvSpPr>
        <p:spPr/>
        <p:txBody>
          <a:bodyPr/>
          <a:lstStyle/>
          <a:p>
            <a:fld id="{18BC3C65-853D-844D-AC93-ECD3C628BD26}" type="datetimeFigureOut">
              <a:rPr lang="en-US" smtClean="0"/>
              <a:t>2/17/2015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8DFCA-E7FD-014B-8506-4D7E1B5941DE}"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x-none"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18BC3C65-853D-844D-AC93-ECD3C628BD26}" type="datetimeFigureOut">
              <a:rPr lang="en-US" smtClean="0"/>
              <a:t>2/17/2015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8DFCA-E7FD-014B-8506-4D7E1B5941DE}"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x-none"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18BC3C65-853D-844D-AC93-ECD3C628BD26}" type="datetimeFigureOut">
              <a:rPr lang="en-US" smtClean="0"/>
              <a:t>2/17/2015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8DFCA-E7FD-014B-8506-4D7E1B5941D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x-none"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10"/>
          </p:nvPr>
        </p:nvSpPr>
        <p:spPr/>
        <p:txBody>
          <a:bodyPr/>
          <a:lstStyle/>
          <a:p>
            <a:fld id="{18BC3C65-853D-844D-AC93-ECD3C628BD26}" type="datetimeFigureOut">
              <a:rPr lang="en-US" smtClean="0"/>
              <a:t>2/17/2015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8DFCA-E7FD-014B-8506-4D7E1B5941D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x-none"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dirty="0"/>
          </a:p>
        </p:txBody>
      </p:sp>
      <p:sp>
        <p:nvSpPr>
          <p:cNvPr id="4" name="Date Placeholder 3"/>
          <p:cNvSpPr>
            <a:spLocks noGrp="1"/>
          </p:cNvSpPr>
          <p:nvPr>
            <p:ph type="dt" sz="half" idx="10"/>
          </p:nvPr>
        </p:nvSpPr>
        <p:spPr>
          <a:xfrm>
            <a:off x="569259" y="6122894"/>
            <a:ext cx="2133600" cy="259317"/>
          </a:xfrm>
        </p:spPr>
        <p:txBody>
          <a:bodyPr/>
          <a:lstStyle/>
          <a:p>
            <a:fld id="{18BC3C65-853D-844D-AC93-ECD3C628BD26}" type="datetimeFigureOut">
              <a:rPr lang="en-US" smtClean="0"/>
              <a:t>2/17/2015</a:t>
            </a:fld>
            <a:endParaRPr lang="en-US"/>
          </a:p>
        </p:txBody>
      </p:sp>
      <p:sp>
        <p:nvSpPr>
          <p:cNvPr id="5" name="Footer Placeholder 4"/>
          <p:cNvSpPr>
            <a:spLocks noGrp="1"/>
          </p:cNvSpPr>
          <p:nvPr>
            <p:ph type="ftr" sz="quarter" idx="11"/>
          </p:nvPr>
        </p:nvSpPr>
        <p:spPr>
          <a:xfrm>
            <a:off x="5638800" y="6124401"/>
            <a:ext cx="2895600" cy="257810"/>
          </a:xfrm>
        </p:spPr>
        <p:txBody>
          <a:bodyPr/>
          <a:lstStyle/>
          <a:p>
            <a:endParaRPr lang="en-U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x-none"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x-none"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18BC3C65-853D-844D-AC93-ECD3C628BD26}" type="datetimeFigureOut">
              <a:rPr lang="en-US" smtClean="0"/>
              <a:t>2/17/2015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8DFCA-E7FD-014B-8506-4D7E1B5941D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x-none"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a:p>
        </p:txBody>
      </p:sp>
      <p:sp>
        <p:nvSpPr>
          <p:cNvPr id="5" name="Date Placeholder 4"/>
          <p:cNvSpPr>
            <a:spLocks noGrp="1"/>
          </p:cNvSpPr>
          <p:nvPr>
            <p:ph type="dt" sz="half" idx="10"/>
          </p:nvPr>
        </p:nvSpPr>
        <p:spPr/>
        <p:txBody>
          <a:bodyPr/>
          <a:lstStyle/>
          <a:p>
            <a:fld id="{18BC3C65-853D-844D-AC93-ECD3C628BD26}" type="datetimeFigureOut">
              <a:rPr lang="en-US" smtClean="0"/>
              <a:t>2/17/2015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8DFCA-E7FD-014B-8506-4D7E1B5941D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x-none"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7" name="Date Placeholder 6"/>
          <p:cNvSpPr>
            <a:spLocks noGrp="1"/>
          </p:cNvSpPr>
          <p:nvPr>
            <p:ph type="dt" sz="half" idx="10"/>
          </p:nvPr>
        </p:nvSpPr>
        <p:spPr/>
        <p:txBody>
          <a:bodyPr/>
          <a:lstStyle/>
          <a:p>
            <a:fld id="{18BC3C65-853D-844D-AC93-ECD3C628BD26}" type="datetimeFigureOut">
              <a:rPr lang="en-US" smtClean="0"/>
              <a:t>2/17/2015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08DFCA-E7FD-014B-8506-4D7E1B5941D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x-none" smtClean="0"/>
              <a:t>Click to edit Master title style</a:t>
            </a:r>
            <a:endParaRPr/>
          </a:p>
        </p:txBody>
      </p:sp>
      <p:sp>
        <p:nvSpPr>
          <p:cNvPr id="3" name="Date Placeholder 2"/>
          <p:cNvSpPr>
            <a:spLocks noGrp="1"/>
          </p:cNvSpPr>
          <p:nvPr>
            <p:ph type="dt" sz="half" idx="10"/>
          </p:nvPr>
        </p:nvSpPr>
        <p:spPr/>
        <p:txBody>
          <a:bodyPr/>
          <a:lstStyle/>
          <a:p>
            <a:fld id="{18BC3C65-853D-844D-AC93-ECD3C628BD26}" type="datetimeFigureOut">
              <a:rPr lang="en-US" smtClean="0"/>
              <a:t>2/17/2015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08DFCA-E7FD-014B-8506-4D7E1B5941D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18BC3C65-853D-844D-AC93-ECD3C628BD26}" type="datetimeFigureOut">
              <a:rPr lang="en-US" smtClean="0"/>
              <a:t>2/17/2015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08DFCA-E7FD-014B-8506-4D7E1B5941D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x-none"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x-none" smtClean="0"/>
              <a:t>Click to edit Master text styles</a:t>
            </a:r>
          </a:p>
        </p:txBody>
      </p:sp>
      <p:sp>
        <p:nvSpPr>
          <p:cNvPr id="5" name="Date Placeholder 4"/>
          <p:cNvSpPr>
            <a:spLocks noGrp="1"/>
          </p:cNvSpPr>
          <p:nvPr>
            <p:ph type="dt" sz="half" idx="10"/>
          </p:nvPr>
        </p:nvSpPr>
        <p:spPr/>
        <p:txBody>
          <a:bodyPr/>
          <a:lstStyle/>
          <a:p>
            <a:fld id="{18BC3C65-853D-844D-AC93-ECD3C628BD26}" type="datetimeFigureOut">
              <a:rPr lang="en-US" smtClean="0"/>
              <a:t>2/17/2015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x-none" smtClean="0"/>
              <a:t>Click to edit Master title style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18BC3C65-853D-844D-AC93-ECD3C628BD26}" type="datetimeFigureOut">
              <a:rPr lang="en-US" smtClean="0"/>
              <a:t>2/17/2015</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1008DFCA-E7FD-014B-8506-4D7E1B5941D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 id="2147483814" r:id="rId12"/>
    <p:sldLayoutId id="2147483815" r:id="rId13"/>
    <p:sldLayoutId id="2147483816"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a:t>Identification of </a:t>
            </a:r>
            <a:r>
              <a:rPr lang="en-US" sz="3600" dirty="0" smtClean="0"/>
              <a:t>obesity-associated </a:t>
            </a:r>
            <a:r>
              <a:rPr lang="en-US" sz="3600" dirty="0"/>
              <a:t>intergenic long noncoding </a:t>
            </a:r>
            <a:r>
              <a:rPr lang="en-US" sz="3600" dirty="0" smtClean="0"/>
              <a:t>RNAs</a:t>
            </a:r>
            <a:endParaRPr lang="en-US" sz="3600" dirty="0"/>
          </a:p>
        </p:txBody>
      </p:sp>
      <p:sp>
        <p:nvSpPr>
          <p:cNvPr id="3" name="Subtitle 2"/>
          <p:cNvSpPr>
            <a:spLocks noGrp="1"/>
          </p:cNvSpPr>
          <p:nvPr>
            <p:ph type="subTitle" idx="1"/>
          </p:nvPr>
        </p:nvSpPr>
        <p:spPr>
          <a:xfrm>
            <a:off x="914400" y="4583574"/>
            <a:ext cx="7342188" cy="598025"/>
          </a:xfrm>
        </p:spPr>
        <p:txBody>
          <a:bodyPr>
            <a:normAutofit fontScale="92500" lnSpcReduction="20000"/>
          </a:bodyPr>
          <a:lstStyle/>
          <a:p>
            <a:pPr algn="r"/>
            <a:r>
              <a:rPr lang="en-US" dirty="0"/>
              <a:t>Project for “Solving Biological Problems that require Math”</a:t>
            </a:r>
          </a:p>
          <a:p>
            <a:pPr algn="r"/>
            <a:r>
              <a:rPr lang="en-US" dirty="0" smtClean="0"/>
              <a:t>Jennifer Tan</a:t>
            </a:r>
            <a:endParaRPr lang="en-US" dirty="0"/>
          </a:p>
        </p:txBody>
      </p:sp>
    </p:spTree>
    <p:extLst>
      <p:ext uri="{BB962C8B-B14F-4D97-AF65-F5344CB8AC3E}">
        <p14:creationId xmlns:p14="http://schemas.microsoft.com/office/powerpoint/2010/main" val="3007105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Project aim</a:t>
            </a:r>
            <a:endParaRPr lang="en-US" sz="3200" dirty="0"/>
          </a:p>
        </p:txBody>
      </p:sp>
      <p:sp>
        <p:nvSpPr>
          <p:cNvPr id="3" name="Content Placeholder 2"/>
          <p:cNvSpPr>
            <a:spLocks noGrp="1"/>
          </p:cNvSpPr>
          <p:nvPr>
            <p:ph idx="1"/>
          </p:nvPr>
        </p:nvSpPr>
        <p:spPr>
          <a:xfrm>
            <a:off x="900113" y="1854200"/>
            <a:ext cx="7345363" cy="4444999"/>
          </a:xfrm>
        </p:spPr>
        <p:txBody>
          <a:bodyPr/>
          <a:lstStyle/>
          <a:p>
            <a:r>
              <a:rPr lang="en-US" sz="1800" dirty="0">
                <a:solidFill>
                  <a:schemeClr val="tx1"/>
                </a:solidFill>
              </a:rPr>
              <a:t>I</a:t>
            </a:r>
            <a:r>
              <a:rPr lang="en-US" sz="1800" dirty="0" smtClean="0">
                <a:solidFill>
                  <a:schemeClr val="tx1"/>
                </a:solidFill>
              </a:rPr>
              <a:t>dentify </a:t>
            </a:r>
            <a:r>
              <a:rPr lang="en-US" sz="1800" u="sng" dirty="0">
                <a:solidFill>
                  <a:schemeClr val="tx1"/>
                </a:solidFill>
              </a:rPr>
              <a:t>lincRNAs</a:t>
            </a:r>
            <a:r>
              <a:rPr lang="en-US" sz="1800" dirty="0">
                <a:solidFill>
                  <a:schemeClr val="tx1"/>
                </a:solidFill>
              </a:rPr>
              <a:t> </a:t>
            </a:r>
            <a:r>
              <a:rPr lang="en-US" sz="1800" dirty="0" smtClean="0">
                <a:solidFill>
                  <a:schemeClr val="tx1"/>
                </a:solidFill>
              </a:rPr>
              <a:t>likely associated with </a:t>
            </a:r>
            <a:r>
              <a:rPr lang="en-US" sz="1800" dirty="0">
                <a:solidFill>
                  <a:schemeClr val="tx1"/>
                </a:solidFill>
              </a:rPr>
              <a:t>genetic </a:t>
            </a:r>
            <a:r>
              <a:rPr lang="en-US" sz="1800" dirty="0" smtClean="0">
                <a:solidFill>
                  <a:schemeClr val="tx1"/>
                </a:solidFill>
              </a:rPr>
              <a:t>variants (SNPs) linked </a:t>
            </a:r>
            <a:r>
              <a:rPr lang="en-US" sz="1800" dirty="0">
                <a:solidFill>
                  <a:schemeClr val="tx1"/>
                </a:solidFill>
              </a:rPr>
              <a:t>to </a:t>
            </a:r>
            <a:r>
              <a:rPr lang="en-US" sz="1800" u="sng" dirty="0" smtClean="0">
                <a:solidFill>
                  <a:schemeClr val="tx1"/>
                </a:solidFill>
              </a:rPr>
              <a:t>OBESITY</a:t>
            </a:r>
          </a:p>
          <a:p>
            <a:endParaRPr lang="en-US" sz="1800" u="sng" dirty="0">
              <a:solidFill>
                <a:schemeClr val="tx1"/>
              </a:solidFill>
            </a:endParaRPr>
          </a:p>
          <a:p>
            <a:endParaRPr lang="en-US" sz="1800" dirty="0">
              <a:solidFill>
                <a:schemeClr val="tx1"/>
              </a:solidFill>
            </a:endParaRPr>
          </a:p>
          <a:p>
            <a:endParaRPr lang="en-US" sz="1800" dirty="0" smtClean="0">
              <a:solidFill>
                <a:schemeClr val="tx1"/>
              </a:solidFill>
            </a:endParaRPr>
          </a:p>
          <a:p>
            <a:endParaRPr lang="en-US" sz="1800" dirty="0" smtClean="0">
              <a:solidFill>
                <a:schemeClr val="tx1"/>
              </a:solidFill>
            </a:endParaRPr>
          </a:p>
          <a:p>
            <a:endParaRPr lang="en-US" sz="1800" dirty="0">
              <a:solidFill>
                <a:schemeClr val="tx1"/>
              </a:solidFill>
            </a:endParaRPr>
          </a:p>
          <a:p>
            <a:r>
              <a:rPr lang="en-US" sz="1800" b="1" i="1" dirty="0" smtClean="0">
                <a:solidFill>
                  <a:schemeClr val="tx1"/>
                </a:solidFill>
              </a:rPr>
              <a:t>cis</a:t>
            </a:r>
            <a:r>
              <a:rPr lang="en-US" sz="1800" b="1" dirty="0" smtClean="0">
                <a:solidFill>
                  <a:schemeClr val="tx1"/>
                </a:solidFill>
              </a:rPr>
              <a:t>-</a:t>
            </a:r>
            <a:r>
              <a:rPr lang="en-US" sz="1800" b="1" dirty="0" err="1" smtClean="0">
                <a:solidFill>
                  <a:schemeClr val="tx1"/>
                </a:solidFill>
              </a:rPr>
              <a:t>eQTL</a:t>
            </a:r>
            <a:r>
              <a:rPr lang="en-US" sz="1800" b="1" dirty="0" smtClean="0">
                <a:solidFill>
                  <a:schemeClr val="tx1"/>
                </a:solidFill>
              </a:rPr>
              <a:t> </a:t>
            </a:r>
            <a:r>
              <a:rPr lang="en-US" sz="1800" b="1" dirty="0">
                <a:solidFill>
                  <a:schemeClr val="tx1"/>
                </a:solidFill>
              </a:rPr>
              <a:t>analysis: </a:t>
            </a:r>
            <a:r>
              <a:rPr lang="en-US" sz="1800" dirty="0">
                <a:solidFill>
                  <a:schemeClr val="tx1"/>
                </a:solidFill>
              </a:rPr>
              <a:t>Test correlations between BMI/obesity associated variants and expression levels of lincRNAs in their genomic </a:t>
            </a:r>
            <a:r>
              <a:rPr lang="en-US" sz="1800" dirty="0" smtClean="0">
                <a:solidFill>
                  <a:schemeClr val="tx1"/>
                </a:solidFill>
              </a:rPr>
              <a:t>vicinity</a:t>
            </a:r>
          </a:p>
          <a:p>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2005" y="2579212"/>
            <a:ext cx="4049254" cy="2134222"/>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31771" y="3068401"/>
            <a:ext cx="4074444" cy="1984837"/>
          </a:xfrm>
          <a:prstGeom prst="rect">
            <a:avLst/>
          </a:prstGeom>
        </p:spPr>
      </p:pic>
    </p:spTree>
    <p:extLst>
      <p:ext uri="{BB962C8B-B14F-4D97-AF65-F5344CB8AC3E}">
        <p14:creationId xmlns:p14="http://schemas.microsoft.com/office/powerpoint/2010/main" val="41784648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err="1" smtClean="0"/>
              <a:t>eQTL</a:t>
            </a:r>
            <a:r>
              <a:rPr lang="en-US" sz="3200" dirty="0" smtClean="0"/>
              <a:t> analysis</a:t>
            </a:r>
            <a:endParaRPr lang="en-US" sz="3200" dirty="0"/>
          </a:p>
        </p:txBody>
      </p:sp>
      <p:sp>
        <p:nvSpPr>
          <p:cNvPr id="3" name="Content Placeholder 2"/>
          <p:cNvSpPr>
            <a:spLocks noGrp="1"/>
          </p:cNvSpPr>
          <p:nvPr>
            <p:ph idx="1"/>
          </p:nvPr>
        </p:nvSpPr>
        <p:spPr>
          <a:xfrm>
            <a:off x="900112" y="1785265"/>
            <a:ext cx="7345363" cy="1244599"/>
          </a:xfrm>
        </p:spPr>
        <p:txBody>
          <a:bodyPr/>
          <a:lstStyle/>
          <a:p>
            <a:pPr>
              <a:spcBef>
                <a:spcPts val="1200"/>
              </a:spcBef>
            </a:pPr>
            <a:r>
              <a:rPr lang="en-US" sz="1800" b="1" dirty="0">
                <a:solidFill>
                  <a:schemeClr val="tx1"/>
                </a:solidFill>
              </a:rPr>
              <a:t>e</a:t>
            </a:r>
            <a:r>
              <a:rPr lang="en-US" sz="1800" b="1" dirty="0" smtClean="0">
                <a:solidFill>
                  <a:schemeClr val="tx1"/>
                </a:solidFill>
              </a:rPr>
              <a:t>xpression Quantitative Trait Loci (</a:t>
            </a:r>
            <a:r>
              <a:rPr lang="en-US" sz="1800" b="1" dirty="0" err="1" smtClean="0">
                <a:solidFill>
                  <a:schemeClr val="tx1"/>
                </a:solidFill>
              </a:rPr>
              <a:t>eQTL</a:t>
            </a:r>
            <a:r>
              <a:rPr lang="en-US" sz="1800" b="1" dirty="0" smtClean="0">
                <a:solidFill>
                  <a:schemeClr val="tx1"/>
                </a:solidFill>
              </a:rPr>
              <a:t>)</a:t>
            </a:r>
            <a:endParaRPr lang="en-US" sz="1600" dirty="0" smtClean="0">
              <a:solidFill>
                <a:schemeClr val="tx1"/>
              </a:solidFill>
            </a:endParaRPr>
          </a:p>
          <a:p>
            <a:pPr>
              <a:spcBef>
                <a:spcPts val="1200"/>
              </a:spcBef>
            </a:pPr>
            <a:r>
              <a:rPr lang="en-US" altLang="zh-TW" sz="1800" b="1" dirty="0">
                <a:solidFill>
                  <a:schemeClr val="tx1"/>
                </a:solidFill>
              </a:rPr>
              <a:t>Goal : </a:t>
            </a:r>
            <a:r>
              <a:rPr lang="en-US" altLang="zh-TW" sz="1800" dirty="0" smtClean="0">
                <a:solidFill>
                  <a:schemeClr val="tx1"/>
                </a:solidFill>
              </a:rPr>
              <a:t>identify </a:t>
            </a:r>
            <a:r>
              <a:rPr lang="en-US" altLang="zh-TW" sz="1800" dirty="0">
                <a:solidFill>
                  <a:schemeClr val="tx1"/>
                </a:solidFill>
              </a:rPr>
              <a:t>genomic locations where genotype significantly affects gene </a:t>
            </a:r>
            <a:r>
              <a:rPr lang="en-US" altLang="zh-TW" sz="1800" dirty="0" smtClean="0">
                <a:solidFill>
                  <a:schemeClr val="tx1"/>
                </a:solidFill>
              </a:rPr>
              <a:t>expression</a:t>
            </a:r>
            <a:endParaRPr lang="en-US" sz="1800" dirty="0" smtClean="0">
              <a:solidFill>
                <a:schemeClr val="tx1"/>
              </a:solidFill>
            </a:endParaRPr>
          </a:p>
          <a:p>
            <a:pPr>
              <a:spcBef>
                <a:spcPts val="1200"/>
              </a:spcBef>
            </a:pPr>
            <a:endParaRPr lang="en-US" dirty="0"/>
          </a:p>
        </p:txBody>
      </p:sp>
    </p:spTree>
    <p:extLst>
      <p:ext uri="{BB962C8B-B14F-4D97-AF65-F5344CB8AC3E}">
        <p14:creationId xmlns:p14="http://schemas.microsoft.com/office/powerpoint/2010/main" val="30533887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err="1" smtClean="0"/>
              <a:t>eQTL</a:t>
            </a:r>
            <a:r>
              <a:rPr lang="en-US" sz="3200" dirty="0" smtClean="0"/>
              <a:t> analysis</a:t>
            </a:r>
            <a:endParaRPr lang="en-US" sz="3200" dirty="0"/>
          </a:p>
        </p:txBody>
      </p:sp>
      <p:sp>
        <p:nvSpPr>
          <p:cNvPr id="3" name="Content Placeholder 2"/>
          <p:cNvSpPr>
            <a:spLocks noGrp="1"/>
          </p:cNvSpPr>
          <p:nvPr>
            <p:ph idx="1"/>
          </p:nvPr>
        </p:nvSpPr>
        <p:spPr>
          <a:xfrm>
            <a:off x="900112" y="1785265"/>
            <a:ext cx="7345363" cy="1244599"/>
          </a:xfrm>
        </p:spPr>
        <p:txBody>
          <a:bodyPr/>
          <a:lstStyle/>
          <a:p>
            <a:pPr>
              <a:spcBef>
                <a:spcPts val="1200"/>
              </a:spcBef>
            </a:pPr>
            <a:r>
              <a:rPr lang="en-US" sz="1800" b="1" dirty="0">
                <a:solidFill>
                  <a:schemeClr val="tx1"/>
                </a:solidFill>
              </a:rPr>
              <a:t>e</a:t>
            </a:r>
            <a:r>
              <a:rPr lang="en-US" sz="1800" b="1" dirty="0" smtClean="0">
                <a:solidFill>
                  <a:schemeClr val="tx1"/>
                </a:solidFill>
              </a:rPr>
              <a:t>xpression Quantitative Trait Loci (</a:t>
            </a:r>
            <a:r>
              <a:rPr lang="en-US" sz="1800" b="1" dirty="0" err="1" smtClean="0">
                <a:solidFill>
                  <a:schemeClr val="tx1"/>
                </a:solidFill>
              </a:rPr>
              <a:t>eQTL</a:t>
            </a:r>
            <a:r>
              <a:rPr lang="en-US" sz="1800" b="1" dirty="0" smtClean="0">
                <a:solidFill>
                  <a:schemeClr val="tx1"/>
                </a:solidFill>
              </a:rPr>
              <a:t>)</a:t>
            </a:r>
            <a:endParaRPr lang="en-US" sz="1600" dirty="0" smtClean="0">
              <a:solidFill>
                <a:schemeClr val="tx1"/>
              </a:solidFill>
            </a:endParaRPr>
          </a:p>
          <a:p>
            <a:pPr>
              <a:spcBef>
                <a:spcPts val="1200"/>
              </a:spcBef>
            </a:pPr>
            <a:r>
              <a:rPr lang="en-US" altLang="zh-TW" sz="1800" b="1" dirty="0">
                <a:solidFill>
                  <a:schemeClr val="tx1"/>
                </a:solidFill>
              </a:rPr>
              <a:t>Goal : </a:t>
            </a:r>
            <a:r>
              <a:rPr lang="en-US" altLang="zh-TW" sz="1800" dirty="0" smtClean="0">
                <a:solidFill>
                  <a:schemeClr val="tx1"/>
                </a:solidFill>
              </a:rPr>
              <a:t>identify </a:t>
            </a:r>
            <a:r>
              <a:rPr lang="en-US" altLang="zh-TW" sz="1800" dirty="0">
                <a:solidFill>
                  <a:schemeClr val="tx1"/>
                </a:solidFill>
              </a:rPr>
              <a:t>genomic locations where genotype significantly affects gene </a:t>
            </a:r>
            <a:r>
              <a:rPr lang="en-US" altLang="zh-TW" sz="1800" dirty="0" smtClean="0">
                <a:solidFill>
                  <a:schemeClr val="tx1"/>
                </a:solidFill>
              </a:rPr>
              <a:t>expression</a:t>
            </a:r>
            <a:endParaRPr lang="en-US" sz="1800" dirty="0" smtClean="0">
              <a:solidFill>
                <a:schemeClr val="tx1"/>
              </a:solidFill>
            </a:endParaRPr>
          </a:p>
          <a:p>
            <a:pPr>
              <a:spcBef>
                <a:spcPts val="1200"/>
              </a:spcBef>
            </a:pPr>
            <a:endParaRPr lang="en-US" dirty="0"/>
          </a:p>
        </p:txBody>
      </p:sp>
      <p:sp>
        <p:nvSpPr>
          <p:cNvPr id="19" name="Rectangle 18"/>
          <p:cNvSpPr/>
          <p:nvPr/>
        </p:nvSpPr>
        <p:spPr>
          <a:xfrm>
            <a:off x="1377050" y="4574716"/>
            <a:ext cx="2819400" cy="114300"/>
          </a:xfrm>
          <a:prstGeom prst="rect">
            <a:avLst/>
          </a:prstGeom>
          <a:solidFill>
            <a:schemeClr val="tx1">
              <a:lumMod val="95000"/>
              <a:lumOff val="5000"/>
            </a:schemeClr>
          </a:solidFill>
          <a:ln>
            <a:solidFill>
              <a:schemeClr val="tx1">
                <a:lumMod val="95000"/>
                <a:lumOff val="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22" name="Text Box 10"/>
          <p:cNvSpPr txBox="1">
            <a:spLocks noChangeArrowheads="1"/>
          </p:cNvSpPr>
          <p:nvPr/>
        </p:nvSpPr>
        <p:spPr bwMode="auto">
          <a:xfrm>
            <a:off x="560764" y="4447200"/>
            <a:ext cx="62709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latin typeface="Arial" panose="020B0604020202020204" pitchFamily="34" charset="0"/>
                <a:ea typeface="굴림" charset="0"/>
                <a:cs typeface="Arial" panose="020B0604020202020204" pitchFamily="34" charset="0"/>
              </a:rPr>
              <a:t>DNA</a:t>
            </a:r>
            <a:endParaRPr lang="en-US" altLang="ko-KR" sz="1600" b="1" dirty="0">
              <a:latin typeface="Arial" panose="020B0604020202020204" pitchFamily="34" charset="0"/>
              <a:ea typeface="굴림" charset="0"/>
              <a:cs typeface="Arial" panose="020B0604020202020204" pitchFamily="34" charset="0"/>
            </a:endParaRPr>
          </a:p>
        </p:txBody>
      </p:sp>
    </p:spTree>
    <p:extLst>
      <p:ext uri="{BB962C8B-B14F-4D97-AF65-F5344CB8AC3E}">
        <p14:creationId xmlns:p14="http://schemas.microsoft.com/office/powerpoint/2010/main" val="25334173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err="1" smtClean="0"/>
              <a:t>eQTL</a:t>
            </a:r>
            <a:r>
              <a:rPr lang="en-US" sz="3200" dirty="0" smtClean="0"/>
              <a:t> analysis</a:t>
            </a:r>
            <a:endParaRPr lang="en-US" sz="3200" dirty="0"/>
          </a:p>
        </p:txBody>
      </p:sp>
      <p:sp>
        <p:nvSpPr>
          <p:cNvPr id="3" name="Content Placeholder 2"/>
          <p:cNvSpPr>
            <a:spLocks noGrp="1"/>
          </p:cNvSpPr>
          <p:nvPr>
            <p:ph idx="1"/>
          </p:nvPr>
        </p:nvSpPr>
        <p:spPr>
          <a:xfrm>
            <a:off x="900112" y="1785265"/>
            <a:ext cx="7345363" cy="1244599"/>
          </a:xfrm>
        </p:spPr>
        <p:txBody>
          <a:bodyPr/>
          <a:lstStyle/>
          <a:p>
            <a:pPr>
              <a:spcBef>
                <a:spcPts val="1200"/>
              </a:spcBef>
            </a:pPr>
            <a:r>
              <a:rPr lang="en-US" sz="1800" b="1" dirty="0">
                <a:solidFill>
                  <a:schemeClr val="tx1"/>
                </a:solidFill>
              </a:rPr>
              <a:t>e</a:t>
            </a:r>
            <a:r>
              <a:rPr lang="en-US" sz="1800" b="1" dirty="0" smtClean="0">
                <a:solidFill>
                  <a:schemeClr val="tx1"/>
                </a:solidFill>
              </a:rPr>
              <a:t>xpression Quantitative Trait Loci (</a:t>
            </a:r>
            <a:r>
              <a:rPr lang="en-US" sz="1800" b="1" dirty="0" err="1" smtClean="0">
                <a:solidFill>
                  <a:schemeClr val="tx1"/>
                </a:solidFill>
              </a:rPr>
              <a:t>eQTL</a:t>
            </a:r>
            <a:r>
              <a:rPr lang="en-US" sz="1800" b="1" dirty="0" smtClean="0">
                <a:solidFill>
                  <a:schemeClr val="tx1"/>
                </a:solidFill>
              </a:rPr>
              <a:t>)</a:t>
            </a:r>
            <a:endParaRPr lang="en-US" sz="1600" dirty="0" smtClean="0">
              <a:solidFill>
                <a:schemeClr val="tx1"/>
              </a:solidFill>
            </a:endParaRPr>
          </a:p>
          <a:p>
            <a:pPr>
              <a:spcBef>
                <a:spcPts val="1200"/>
              </a:spcBef>
            </a:pPr>
            <a:r>
              <a:rPr lang="en-US" altLang="zh-TW" sz="1800" b="1" dirty="0">
                <a:solidFill>
                  <a:schemeClr val="tx1"/>
                </a:solidFill>
              </a:rPr>
              <a:t>Goal : </a:t>
            </a:r>
            <a:r>
              <a:rPr lang="en-US" altLang="zh-TW" sz="1800" dirty="0" smtClean="0">
                <a:solidFill>
                  <a:schemeClr val="tx1"/>
                </a:solidFill>
              </a:rPr>
              <a:t>identify </a:t>
            </a:r>
            <a:r>
              <a:rPr lang="en-US" altLang="zh-TW" sz="1800" dirty="0">
                <a:solidFill>
                  <a:schemeClr val="tx1"/>
                </a:solidFill>
              </a:rPr>
              <a:t>genomic locations where genotype significantly affects gene </a:t>
            </a:r>
            <a:r>
              <a:rPr lang="en-US" altLang="zh-TW" sz="1800" dirty="0" smtClean="0">
                <a:solidFill>
                  <a:schemeClr val="tx1"/>
                </a:solidFill>
              </a:rPr>
              <a:t>expression</a:t>
            </a:r>
            <a:endParaRPr lang="en-US" sz="1800" dirty="0" smtClean="0">
              <a:solidFill>
                <a:schemeClr val="tx1"/>
              </a:solidFill>
            </a:endParaRPr>
          </a:p>
          <a:p>
            <a:pPr>
              <a:spcBef>
                <a:spcPts val="1200"/>
              </a:spcBef>
            </a:pPr>
            <a:endParaRPr lang="en-US" dirty="0"/>
          </a:p>
        </p:txBody>
      </p:sp>
      <p:sp>
        <p:nvSpPr>
          <p:cNvPr id="13" name="Text Box 10"/>
          <p:cNvSpPr txBox="1">
            <a:spLocks noChangeArrowheads="1"/>
          </p:cNvSpPr>
          <p:nvPr/>
        </p:nvSpPr>
        <p:spPr bwMode="auto">
          <a:xfrm>
            <a:off x="859344" y="5436686"/>
            <a:ext cx="16690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latin typeface="Arial" panose="020B0604020202020204" pitchFamily="34" charset="0"/>
                <a:ea typeface="굴림" charset="0"/>
                <a:cs typeface="Arial" panose="020B0604020202020204" pitchFamily="34" charset="0"/>
              </a:rPr>
              <a:t>Genotype</a:t>
            </a:r>
            <a:r>
              <a:rPr lang="en-US" altLang="ko-KR" b="1" dirty="0" smtClean="0">
                <a:latin typeface="Arial" panose="020B0604020202020204" pitchFamily="34" charset="0"/>
                <a:ea typeface="굴림" charset="0"/>
                <a:cs typeface="Arial" panose="020B0604020202020204" pitchFamily="34" charset="0"/>
              </a:rPr>
              <a:t> data</a:t>
            </a:r>
            <a:endParaRPr lang="en-US" altLang="ko-KR" b="1" dirty="0">
              <a:latin typeface="Arial" panose="020B0604020202020204" pitchFamily="34" charset="0"/>
              <a:ea typeface="굴림" charset="0"/>
              <a:cs typeface="Arial" panose="020B0604020202020204" pitchFamily="34" charset="0"/>
            </a:endParaRPr>
          </a:p>
        </p:txBody>
      </p:sp>
      <p:sp>
        <p:nvSpPr>
          <p:cNvPr id="19" name="Rectangle 18"/>
          <p:cNvSpPr/>
          <p:nvPr/>
        </p:nvSpPr>
        <p:spPr>
          <a:xfrm>
            <a:off x="1377050" y="4574716"/>
            <a:ext cx="2819400" cy="114300"/>
          </a:xfrm>
          <a:prstGeom prst="rect">
            <a:avLst/>
          </a:prstGeom>
          <a:solidFill>
            <a:schemeClr val="tx1">
              <a:lumMod val="95000"/>
              <a:lumOff val="5000"/>
            </a:schemeClr>
          </a:solidFill>
          <a:ln>
            <a:solidFill>
              <a:schemeClr val="tx1">
                <a:lumMod val="95000"/>
                <a:lumOff val="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20" name="Oval 19"/>
          <p:cNvSpPr/>
          <p:nvPr/>
        </p:nvSpPr>
        <p:spPr>
          <a:xfrm>
            <a:off x="1573900" y="4574716"/>
            <a:ext cx="45719" cy="114300"/>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21" name="Oval 20"/>
          <p:cNvSpPr/>
          <p:nvPr/>
        </p:nvSpPr>
        <p:spPr>
          <a:xfrm>
            <a:off x="3231250" y="4574716"/>
            <a:ext cx="45719" cy="114300"/>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22" name="Text Box 10"/>
          <p:cNvSpPr txBox="1">
            <a:spLocks noChangeArrowheads="1"/>
          </p:cNvSpPr>
          <p:nvPr/>
        </p:nvSpPr>
        <p:spPr bwMode="auto">
          <a:xfrm>
            <a:off x="560764" y="4447200"/>
            <a:ext cx="62709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latin typeface="Arial" panose="020B0604020202020204" pitchFamily="34" charset="0"/>
                <a:ea typeface="굴림" charset="0"/>
                <a:cs typeface="Arial" panose="020B0604020202020204" pitchFamily="34" charset="0"/>
              </a:rPr>
              <a:t>DNA</a:t>
            </a:r>
            <a:endParaRPr lang="en-US" altLang="ko-KR" sz="1600" b="1" dirty="0">
              <a:latin typeface="Arial" panose="020B0604020202020204" pitchFamily="34" charset="0"/>
              <a:ea typeface="굴림" charset="0"/>
              <a:cs typeface="Arial" panose="020B0604020202020204" pitchFamily="34" charset="0"/>
            </a:endParaRPr>
          </a:p>
        </p:txBody>
      </p:sp>
      <p:sp>
        <p:nvSpPr>
          <p:cNvPr id="41" name="Text Box 10"/>
          <p:cNvSpPr txBox="1">
            <a:spLocks noChangeArrowheads="1"/>
          </p:cNvSpPr>
          <p:nvPr/>
        </p:nvSpPr>
        <p:spPr bwMode="auto">
          <a:xfrm>
            <a:off x="1294575" y="4933074"/>
            <a:ext cx="71846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latin typeface="Arial" panose="020B0604020202020204" pitchFamily="34" charset="0"/>
                <a:ea typeface="굴림" charset="0"/>
                <a:cs typeface="Arial" panose="020B0604020202020204" pitchFamily="34" charset="0"/>
              </a:rPr>
              <a:t>SNPs</a:t>
            </a:r>
            <a:endParaRPr lang="en-US" altLang="ko-KR" sz="1600" b="1" dirty="0">
              <a:latin typeface="Arial" panose="020B0604020202020204" pitchFamily="34" charset="0"/>
              <a:ea typeface="굴림" charset="0"/>
              <a:cs typeface="Arial" panose="020B0604020202020204" pitchFamily="34" charset="0"/>
            </a:endParaRPr>
          </a:p>
        </p:txBody>
      </p:sp>
      <p:sp>
        <p:nvSpPr>
          <p:cNvPr id="101" name="Down Arrow 100"/>
          <p:cNvSpPr/>
          <p:nvPr/>
        </p:nvSpPr>
        <p:spPr>
          <a:xfrm>
            <a:off x="1573900" y="5271628"/>
            <a:ext cx="79908" cy="195164"/>
          </a:xfrm>
          <a:prstGeom prst="down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4810965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err="1" smtClean="0"/>
              <a:t>eQTL</a:t>
            </a:r>
            <a:r>
              <a:rPr lang="en-US" sz="3200" dirty="0" smtClean="0"/>
              <a:t> analysis</a:t>
            </a:r>
            <a:endParaRPr lang="en-US" sz="3200" dirty="0"/>
          </a:p>
        </p:txBody>
      </p:sp>
      <p:sp>
        <p:nvSpPr>
          <p:cNvPr id="3" name="Content Placeholder 2"/>
          <p:cNvSpPr>
            <a:spLocks noGrp="1"/>
          </p:cNvSpPr>
          <p:nvPr>
            <p:ph idx="1"/>
          </p:nvPr>
        </p:nvSpPr>
        <p:spPr>
          <a:xfrm>
            <a:off x="900112" y="1785265"/>
            <a:ext cx="7345363" cy="1244599"/>
          </a:xfrm>
        </p:spPr>
        <p:txBody>
          <a:bodyPr/>
          <a:lstStyle/>
          <a:p>
            <a:pPr>
              <a:spcBef>
                <a:spcPts val="1200"/>
              </a:spcBef>
            </a:pPr>
            <a:r>
              <a:rPr lang="en-US" sz="1800" b="1" dirty="0">
                <a:solidFill>
                  <a:schemeClr val="tx1"/>
                </a:solidFill>
              </a:rPr>
              <a:t>e</a:t>
            </a:r>
            <a:r>
              <a:rPr lang="en-US" sz="1800" b="1" dirty="0" smtClean="0">
                <a:solidFill>
                  <a:schemeClr val="tx1"/>
                </a:solidFill>
              </a:rPr>
              <a:t>xpression Quantitative Trait Loci (</a:t>
            </a:r>
            <a:r>
              <a:rPr lang="en-US" sz="1800" b="1" dirty="0" err="1" smtClean="0">
                <a:solidFill>
                  <a:schemeClr val="tx1"/>
                </a:solidFill>
              </a:rPr>
              <a:t>eQTL</a:t>
            </a:r>
            <a:r>
              <a:rPr lang="en-US" sz="1800" b="1" dirty="0" smtClean="0">
                <a:solidFill>
                  <a:schemeClr val="tx1"/>
                </a:solidFill>
              </a:rPr>
              <a:t>)</a:t>
            </a:r>
            <a:endParaRPr lang="en-US" sz="1600" dirty="0" smtClean="0">
              <a:solidFill>
                <a:schemeClr val="tx1"/>
              </a:solidFill>
            </a:endParaRPr>
          </a:p>
          <a:p>
            <a:pPr>
              <a:spcBef>
                <a:spcPts val="1200"/>
              </a:spcBef>
            </a:pPr>
            <a:r>
              <a:rPr lang="en-US" altLang="zh-TW" sz="1800" b="1" dirty="0">
                <a:solidFill>
                  <a:schemeClr val="tx1"/>
                </a:solidFill>
              </a:rPr>
              <a:t>Goal : </a:t>
            </a:r>
            <a:r>
              <a:rPr lang="en-US" altLang="zh-TW" sz="1800" dirty="0" smtClean="0">
                <a:solidFill>
                  <a:schemeClr val="tx1"/>
                </a:solidFill>
              </a:rPr>
              <a:t>identify </a:t>
            </a:r>
            <a:r>
              <a:rPr lang="en-US" altLang="zh-TW" sz="1800" dirty="0">
                <a:solidFill>
                  <a:schemeClr val="tx1"/>
                </a:solidFill>
              </a:rPr>
              <a:t>genomic locations where genotype significantly affects gene </a:t>
            </a:r>
            <a:r>
              <a:rPr lang="en-US" altLang="zh-TW" sz="1800" dirty="0" smtClean="0">
                <a:solidFill>
                  <a:schemeClr val="tx1"/>
                </a:solidFill>
              </a:rPr>
              <a:t>expression</a:t>
            </a:r>
            <a:endParaRPr lang="en-US" sz="1800" dirty="0" smtClean="0">
              <a:solidFill>
                <a:schemeClr val="tx1"/>
              </a:solidFill>
            </a:endParaRPr>
          </a:p>
          <a:p>
            <a:pPr>
              <a:spcBef>
                <a:spcPts val="1200"/>
              </a:spcBef>
            </a:pPr>
            <a:endParaRPr lang="en-US" dirty="0"/>
          </a:p>
        </p:txBody>
      </p:sp>
      <p:sp>
        <p:nvSpPr>
          <p:cNvPr id="13" name="Text Box 10"/>
          <p:cNvSpPr txBox="1">
            <a:spLocks noChangeArrowheads="1"/>
          </p:cNvSpPr>
          <p:nvPr/>
        </p:nvSpPr>
        <p:spPr bwMode="auto">
          <a:xfrm>
            <a:off x="859344" y="5436686"/>
            <a:ext cx="16690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latin typeface="Arial" panose="020B0604020202020204" pitchFamily="34" charset="0"/>
                <a:ea typeface="굴림" charset="0"/>
                <a:cs typeface="Arial" panose="020B0604020202020204" pitchFamily="34" charset="0"/>
              </a:rPr>
              <a:t>Genotype</a:t>
            </a:r>
            <a:r>
              <a:rPr lang="en-US" altLang="ko-KR" b="1" dirty="0" smtClean="0">
                <a:latin typeface="Arial" panose="020B0604020202020204" pitchFamily="34" charset="0"/>
                <a:ea typeface="굴림" charset="0"/>
                <a:cs typeface="Arial" panose="020B0604020202020204" pitchFamily="34" charset="0"/>
              </a:rPr>
              <a:t> data</a:t>
            </a:r>
            <a:endParaRPr lang="en-US" altLang="ko-KR" b="1" dirty="0">
              <a:latin typeface="Arial" panose="020B0604020202020204" pitchFamily="34" charset="0"/>
              <a:ea typeface="굴림" charset="0"/>
              <a:cs typeface="Arial" panose="020B0604020202020204" pitchFamily="34" charset="0"/>
            </a:endParaRPr>
          </a:p>
        </p:txBody>
      </p:sp>
      <p:sp>
        <p:nvSpPr>
          <p:cNvPr id="14" name="Text Box 11"/>
          <p:cNvSpPr txBox="1">
            <a:spLocks noChangeArrowheads="1"/>
          </p:cNvSpPr>
          <p:nvPr/>
        </p:nvSpPr>
        <p:spPr bwMode="auto">
          <a:xfrm>
            <a:off x="269181" y="3079092"/>
            <a:ext cx="189507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a:latin typeface="Arial" panose="020B0604020202020204" pitchFamily="34" charset="0"/>
                <a:ea typeface="굴림" charset="0"/>
                <a:cs typeface="Arial" panose="020B0604020202020204" pitchFamily="34" charset="0"/>
              </a:rPr>
              <a:t>Gene expression </a:t>
            </a:r>
            <a:endParaRPr lang="en-US" altLang="ko-KR" sz="1600" b="1" dirty="0" smtClean="0">
              <a:latin typeface="Arial" panose="020B0604020202020204" pitchFamily="34" charset="0"/>
              <a:ea typeface="굴림" charset="0"/>
              <a:cs typeface="Arial" panose="020B0604020202020204" pitchFamily="34" charset="0"/>
            </a:endParaRPr>
          </a:p>
          <a:p>
            <a:pPr algn="ctr" latinLnBrk="1"/>
            <a:r>
              <a:rPr lang="en-US" altLang="ko-KR" sz="1600" b="1" dirty="0" smtClean="0">
                <a:latin typeface="Arial" panose="020B0604020202020204" pitchFamily="34" charset="0"/>
                <a:ea typeface="굴림" charset="0"/>
                <a:cs typeface="Arial" panose="020B0604020202020204" pitchFamily="34" charset="0"/>
              </a:rPr>
              <a:t>data</a:t>
            </a:r>
            <a:endParaRPr lang="en-US" altLang="ko-KR" sz="1600" b="1" dirty="0">
              <a:latin typeface="Arial" panose="020B0604020202020204" pitchFamily="34" charset="0"/>
              <a:ea typeface="굴림" charset="0"/>
              <a:cs typeface="Arial" panose="020B0604020202020204" pitchFamily="34" charset="0"/>
            </a:endParaRPr>
          </a:p>
        </p:txBody>
      </p:sp>
      <p:sp>
        <p:nvSpPr>
          <p:cNvPr id="19" name="Rectangle 18"/>
          <p:cNvSpPr/>
          <p:nvPr/>
        </p:nvSpPr>
        <p:spPr>
          <a:xfrm>
            <a:off x="1377050" y="4574716"/>
            <a:ext cx="2819400" cy="114300"/>
          </a:xfrm>
          <a:prstGeom prst="rect">
            <a:avLst/>
          </a:prstGeom>
          <a:solidFill>
            <a:schemeClr val="tx1">
              <a:lumMod val="95000"/>
              <a:lumOff val="5000"/>
            </a:schemeClr>
          </a:solidFill>
          <a:ln>
            <a:solidFill>
              <a:schemeClr val="tx1">
                <a:lumMod val="95000"/>
                <a:lumOff val="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20" name="Oval 19"/>
          <p:cNvSpPr/>
          <p:nvPr/>
        </p:nvSpPr>
        <p:spPr>
          <a:xfrm>
            <a:off x="1573900" y="4574716"/>
            <a:ext cx="45719" cy="114300"/>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21" name="Oval 20"/>
          <p:cNvSpPr/>
          <p:nvPr/>
        </p:nvSpPr>
        <p:spPr>
          <a:xfrm>
            <a:off x="3231250" y="4574716"/>
            <a:ext cx="45719" cy="114300"/>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22" name="Text Box 10"/>
          <p:cNvSpPr txBox="1">
            <a:spLocks noChangeArrowheads="1"/>
          </p:cNvSpPr>
          <p:nvPr/>
        </p:nvSpPr>
        <p:spPr bwMode="auto">
          <a:xfrm>
            <a:off x="560764" y="4447200"/>
            <a:ext cx="62709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latin typeface="Arial" panose="020B0604020202020204" pitchFamily="34" charset="0"/>
                <a:ea typeface="굴림" charset="0"/>
                <a:cs typeface="Arial" panose="020B0604020202020204" pitchFamily="34" charset="0"/>
              </a:rPr>
              <a:t>DNA</a:t>
            </a:r>
            <a:endParaRPr lang="en-US" altLang="ko-KR" sz="1600" b="1" dirty="0">
              <a:latin typeface="Arial" panose="020B0604020202020204" pitchFamily="34" charset="0"/>
              <a:ea typeface="굴림" charset="0"/>
              <a:cs typeface="Arial" panose="020B0604020202020204" pitchFamily="34" charset="0"/>
            </a:endParaRPr>
          </a:p>
        </p:txBody>
      </p:sp>
      <p:sp>
        <p:nvSpPr>
          <p:cNvPr id="32" name="Freeform 31"/>
          <p:cNvSpPr/>
          <p:nvPr/>
        </p:nvSpPr>
        <p:spPr>
          <a:xfrm>
            <a:off x="2029645" y="3795488"/>
            <a:ext cx="1332231" cy="155909"/>
          </a:xfrm>
          <a:custGeom>
            <a:avLst/>
            <a:gdLst>
              <a:gd name="connsiteX0" fmla="*/ 0 w 2501900"/>
              <a:gd name="connsiteY0" fmla="*/ 241327 h 255426"/>
              <a:gd name="connsiteX1" fmla="*/ 800100 w 2501900"/>
              <a:gd name="connsiteY1" fmla="*/ 27 h 255426"/>
              <a:gd name="connsiteX2" fmla="*/ 1689100 w 2501900"/>
              <a:gd name="connsiteY2" fmla="*/ 254027 h 255426"/>
              <a:gd name="connsiteX3" fmla="*/ 2501900 w 2501900"/>
              <a:gd name="connsiteY3" fmla="*/ 101627 h 255426"/>
            </a:gdLst>
            <a:ahLst/>
            <a:cxnLst>
              <a:cxn ang="0">
                <a:pos x="connsiteX0" y="connsiteY0"/>
              </a:cxn>
              <a:cxn ang="0">
                <a:pos x="connsiteX1" y="connsiteY1"/>
              </a:cxn>
              <a:cxn ang="0">
                <a:pos x="connsiteX2" y="connsiteY2"/>
              </a:cxn>
              <a:cxn ang="0">
                <a:pos x="connsiteX3" y="connsiteY3"/>
              </a:cxn>
            </a:cxnLst>
            <a:rect l="l" t="t" r="r" b="b"/>
            <a:pathLst>
              <a:path w="2501900" h="255426">
                <a:moveTo>
                  <a:pt x="0" y="241327"/>
                </a:moveTo>
                <a:cubicBezTo>
                  <a:pt x="259291" y="119618"/>
                  <a:pt x="518583" y="-2090"/>
                  <a:pt x="800100" y="27"/>
                </a:cubicBezTo>
                <a:cubicBezTo>
                  <a:pt x="1081617" y="2144"/>
                  <a:pt x="1405467" y="237094"/>
                  <a:pt x="1689100" y="254027"/>
                </a:cubicBezTo>
                <a:cubicBezTo>
                  <a:pt x="1972733" y="270960"/>
                  <a:pt x="2353733" y="129144"/>
                  <a:pt x="2501900" y="101627"/>
                </a:cubicBezTo>
              </a:path>
            </a:pathLst>
          </a:custGeom>
          <a:noFill/>
          <a:ln w="19050">
            <a:solidFill>
              <a:schemeClr val="tx1"/>
            </a:solidFill>
          </a:ln>
          <a:scene3d>
            <a:camera prst="perspectiveFront" fov="3000000"/>
            <a:lightRig rig="threePt" dir="tl"/>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33" name="Text Box 10"/>
          <p:cNvSpPr txBox="1">
            <a:spLocks noChangeArrowheads="1"/>
          </p:cNvSpPr>
          <p:nvPr/>
        </p:nvSpPr>
        <p:spPr bwMode="auto">
          <a:xfrm>
            <a:off x="903168" y="3828532"/>
            <a:ext cx="62709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latin typeface="Arial" panose="020B0604020202020204" pitchFamily="34" charset="0"/>
                <a:ea typeface="굴림" charset="0"/>
                <a:cs typeface="Arial" panose="020B0604020202020204" pitchFamily="34" charset="0"/>
              </a:rPr>
              <a:t>RNA</a:t>
            </a:r>
            <a:endParaRPr lang="en-US" altLang="ko-KR" sz="1600" b="1" dirty="0">
              <a:latin typeface="Arial" panose="020B0604020202020204" pitchFamily="34" charset="0"/>
              <a:ea typeface="굴림" charset="0"/>
              <a:cs typeface="Arial" panose="020B0604020202020204" pitchFamily="34" charset="0"/>
            </a:endParaRPr>
          </a:p>
        </p:txBody>
      </p:sp>
      <p:sp>
        <p:nvSpPr>
          <p:cNvPr id="41" name="Text Box 10"/>
          <p:cNvSpPr txBox="1">
            <a:spLocks noChangeArrowheads="1"/>
          </p:cNvSpPr>
          <p:nvPr/>
        </p:nvSpPr>
        <p:spPr bwMode="auto">
          <a:xfrm>
            <a:off x="1294575" y="4933074"/>
            <a:ext cx="71846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latin typeface="Arial" panose="020B0604020202020204" pitchFamily="34" charset="0"/>
                <a:ea typeface="굴림" charset="0"/>
                <a:cs typeface="Arial" panose="020B0604020202020204" pitchFamily="34" charset="0"/>
              </a:rPr>
              <a:t>SNPs</a:t>
            </a:r>
            <a:endParaRPr lang="en-US" altLang="ko-KR" sz="1600" b="1" dirty="0">
              <a:latin typeface="Arial" panose="020B0604020202020204" pitchFamily="34" charset="0"/>
              <a:ea typeface="굴림" charset="0"/>
              <a:cs typeface="Arial" panose="020B0604020202020204" pitchFamily="34" charset="0"/>
            </a:endParaRPr>
          </a:p>
        </p:txBody>
      </p:sp>
      <p:cxnSp>
        <p:nvCxnSpPr>
          <p:cNvPr id="94" name="Straight Connector 93"/>
          <p:cNvCxnSpPr/>
          <p:nvPr/>
        </p:nvCxnSpPr>
        <p:spPr>
          <a:xfrm flipV="1">
            <a:off x="1752600" y="4395033"/>
            <a:ext cx="0" cy="26498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6" name="Straight Arrow Connector 95"/>
          <p:cNvCxnSpPr/>
          <p:nvPr/>
        </p:nvCxnSpPr>
        <p:spPr>
          <a:xfrm>
            <a:off x="1752600" y="4395033"/>
            <a:ext cx="209550" cy="0"/>
          </a:xfrm>
          <a:prstGeom prst="straightConnector1">
            <a:avLst/>
          </a:prstGeom>
          <a:ln w="28575">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01" name="Down Arrow 100"/>
          <p:cNvSpPr/>
          <p:nvPr/>
        </p:nvSpPr>
        <p:spPr>
          <a:xfrm>
            <a:off x="1573900" y="5271628"/>
            <a:ext cx="79908" cy="195164"/>
          </a:xfrm>
          <a:prstGeom prst="down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CA"/>
          </a:p>
        </p:txBody>
      </p:sp>
      <p:sp>
        <p:nvSpPr>
          <p:cNvPr id="102" name="Down Arrow 101"/>
          <p:cNvSpPr/>
          <p:nvPr/>
        </p:nvSpPr>
        <p:spPr>
          <a:xfrm flipV="1">
            <a:off x="1187860" y="3643866"/>
            <a:ext cx="79908" cy="195164"/>
          </a:xfrm>
          <a:prstGeom prst="down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0945864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err="1" smtClean="0"/>
              <a:t>eQTL</a:t>
            </a:r>
            <a:r>
              <a:rPr lang="en-US" sz="3200" dirty="0" smtClean="0"/>
              <a:t> analysis</a:t>
            </a:r>
            <a:endParaRPr lang="en-US" sz="3200" dirty="0"/>
          </a:p>
        </p:txBody>
      </p:sp>
      <p:sp>
        <p:nvSpPr>
          <p:cNvPr id="3" name="Content Placeholder 2"/>
          <p:cNvSpPr>
            <a:spLocks noGrp="1"/>
          </p:cNvSpPr>
          <p:nvPr>
            <p:ph idx="1"/>
          </p:nvPr>
        </p:nvSpPr>
        <p:spPr>
          <a:xfrm>
            <a:off x="900112" y="1785265"/>
            <a:ext cx="7345363" cy="1244599"/>
          </a:xfrm>
        </p:spPr>
        <p:txBody>
          <a:bodyPr/>
          <a:lstStyle/>
          <a:p>
            <a:pPr>
              <a:spcBef>
                <a:spcPts val="1200"/>
              </a:spcBef>
            </a:pPr>
            <a:r>
              <a:rPr lang="en-US" sz="1800" b="1" dirty="0">
                <a:solidFill>
                  <a:schemeClr val="tx1"/>
                </a:solidFill>
              </a:rPr>
              <a:t>e</a:t>
            </a:r>
            <a:r>
              <a:rPr lang="en-US" sz="1800" b="1" dirty="0" smtClean="0">
                <a:solidFill>
                  <a:schemeClr val="tx1"/>
                </a:solidFill>
              </a:rPr>
              <a:t>xpression Quantitative Trait Loci (</a:t>
            </a:r>
            <a:r>
              <a:rPr lang="en-US" sz="1800" b="1" dirty="0" err="1" smtClean="0">
                <a:solidFill>
                  <a:schemeClr val="tx1"/>
                </a:solidFill>
              </a:rPr>
              <a:t>eQTL</a:t>
            </a:r>
            <a:r>
              <a:rPr lang="en-US" sz="1800" b="1" dirty="0" smtClean="0">
                <a:solidFill>
                  <a:schemeClr val="tx1"/>
                </a:solidFill>
              </a:rPr>
              <a:t>)</a:t>
            </a:r>
            <a:endParaRPr lang="en-US" sz="1600" dirty="0" smtClean="0">
              <a:solidFill>
                <a:schemeClr val="tx1"/>
              </a:solidFill>
            </a:endParaRPr>
          </a:p>
          <a:p>
            <a:pPr>
              <a:spcBef>
                <a:spcPts val="1200"/>
              </a:spcBef>
            </a:pPr>
            <a:r>
              <a:rPr lang="en-US" altLang="zh-TW" sz="1800" b="1" dirty="0">
                <a:solidFill>
                  <a:schemeClr val="tx1"/>
                </a:solidFill>
              </a:rPr>
              <a:t>Goal : </a:t>
            </a:r>
            <a:r>
              <a:rPr lang="en-US" altLang="zh-TW" sz="1800" dirty="0" smtClean="0">
                <a:solidFill>
                  <a:schemeClr val="tx1"/>
                </a:solidFill>
              </a:rPr>
              <a:t>identify </a:t>
            </a:r>
            <a:r>
              <a:rPr lang="en-US" altLang="zh-TW" sz="1800" dirty="0">
                <a:solidFill>
                  <a:schemeClr val="tx1"/>
                </a:solidFill>
              </a:rPr>
              <a:t>genomic locations where genotype significantly affects gene </a:t>
            </a:r>
            <a:r>
              <a:rPr lang="en-US" altLang="zh-TW" sz="1800" dirty="0" smtClean="0">
                <a:solidFill>
                  <a:schemeClr val="tx1"/>
                </a:solidFill>
              </a:rPr>
              <a:t>expression</a:t>
            </a:r>
            <a:endParaRPr lang="en-US" sz="1800" dirty="0" smtClean="0">
              <a:solidFill>
                <a:schemeClr val="tx1"/>
              </a:solidFill>
            </a:endParaRPr>
          </a:p>
          <a:p>
            <a:pPr>
              <a:spcBef>
                <a:spcPts val="1200"/>
              </a:spcBef>
            </a:pPr>
            <a:endParaRPr lang="en-US" dirty="0"/>
          </a:p>
        </p:txBody>
      </p:sp>
      <p:sp>
        <p:nvSpPr>
          <p:cNvPr id="13" name="Text Box 10"/>
          <p:cNvSpPr txBox="1">
            <a:spLocks noChangeArrowheads="1"/>
          </p:cNvSpPr>
          <p:nvPr/>
        </p:nvSpPr>
        <p:spPr bwMode="auto">
          <a:xfrm>
            <a:off x="859344" y="5436686"/>
            <a:ext cx="16690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latin typeface="Arial" panose="020B0604020202020204" pitchFamily="34" charset="0"/>
                <a:ea typeface="굴림" charset="0"/>
                <a:cs typeface="Arial" panose="020B0604020202020204" pitchFamily="34" charset="0"/>
              </a:rPr>
              <a:t>Genotype</a:t>
            </a:r>
            <a:r>
              <a:rPr lang="en-US" altLang="ko-KR" b="1" dirty="0" smtClean="0">
                <a:latin typeface="Arial" panose="020B0604020202020204" pitchFamily="34" charset="0"/>
                <a:ea typeface="굴림" charset="0"/>
                <a:cs typeface="Arial" panose="020B0604020202020204" pitchFamily="34" charset="0"/>
              </a:rPr>
              <a:t> data</a:t>
            </a:r>
            <a:endParaRPr lang="en-US" altLang="ko-KR" b="1" dirty="0">
              <a:latin typeface="Arial" panose="020B0604020202020204" pitchFamily="34" charset="0"/>
              <a:ea typeface="굴림" charset="0"/>
              <a:cs typeface="Arial" panose="020B0604020202020204" pitchFamily="34" charset="0"/>
            </a:endParaRPr>
          </a:p>
        </p:txBody>
      </p:sp>
      <p:sp>
        <p:nvSpPr>
          <p:cNvPr id="14" name="Text Box 11"/>
          <p:cNvSpPr txBox="1">
            <a:spLocks noChangeArrowheads="1"/>
          </p:cNvSpPr>
          <p:nvPr/>
        </p:nvSpPr>
        <p:spPr bwMode="auto">
          <a:xfrm>
            <a:off x="269181" y="3079092"/>
            <a:ext cx="189507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a:latin typeface="Arial" panose="020B0604020202020204" pitchFamily="34" charset="0"/>
                <a:ea typeface="굴림" charset="0"/>
                <a:cs typeface="Arial" panose="020B0604020202020204" pitchFamily="34" charset="0"/>
              </a:rPr>
              <a:t>Gene expression </a:t>
            </a:r>
            <a:endParaRPr lang="en-US" altLang="ko-KR" sz="1600" b="1" dirty="0" smtClean="0">
              <a:latin typeface="Arial" panose="020B0604020202020204" pitchFamily="34" charset="0"/>
              <a:ea typeface="굴림" charset="0"/>
              <a:cs typeface="Arial" panose="020B0604020202020204" pitchFamily="34" charset="0"/>
            </a:endParaRPr>
          </a:p>
          <a:p>
            <a:pPr algn="ctr" latinLnBrk="1"/>
            <a:r>
              <a:rPr lang="en-US" altLang="ko-KR" sz="1600" b="1" dirty="0" smtClean="0">
                <a:latin typeface="Arial" panose="020B0604020202020204" pitchFamily="34" charset="0"/>
                <a:ea typeface="굴림" charset="0"/>
                <a:cs typeface="Arial" panose="020B0604020202020204" pitchFamily="34" charset="0"/>
              </a:rPr>
              <a:t>data</a:t>
            </a:r>
            <a:endParaRPr lang="en-US" altLang="ko-KR" sz="1600" b="1" dirty="0">
              <a:latin typeface="Arial" panose="020B0604020202020204" pitchFamily="34" charset="0"/>
              <a:ea typeface="굴림" charset="0"/>
              <a:cs typeface="Arial" panose="020B0604020202020204" pitchFamily="34" charset="0"/>
            </a:endParaRPr>
          </a:p>
        </p:txBody>
      </p:sp>
      <p:sp>
        <p:nvSpPr>
          <p:cNvPr id="19" name="Rectangle 18"/>
          <p:cNvSpPr/>
          <p:nvPr/>
        </p:nvSpPr>
        <p:spPr>
          <a:xfrm>
            <a:off x="1377050" y="4574716"/>
            <a:ext cx="2819400" cy="114300"/>
          </a:xfrm>
          <a:prstGeom prst="rect">
            <a:avLst/>
          </a:prstGeom>
          <a:solidFill>
            <a:schemeClr val="tx1">
              <a:lumMod val="95000"/>
              <a:lumOff val="5000"/>
            </a:schemeClr>
          </a:solidFill>
          <a:ln>
            <a:solidFill>
              <a:schemeClr val="tx1">
                <a:lumMod val="95000"/>
                <a:lumOff val="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20" name="Oval 19"/>
          <p:cNvSpPr/>
          <p:nvPr/>
        </p:nvSpPr>
        <p:spPr>
          <a:xfrm>
            <a:off x="1573900" y="4574716"/>
            <a:ext cx="45719" cy="114300"/>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21" name="Oval 20"/>
          <p:cNvSpPr/>
          <p:nvPr/>
        </p:nvSpPr>
        <p:spPr>
          <a:xfrm>
            <a:off x="3231250" y="4574716"/>
            <a:ext cx="45719" cy="114300"/>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22" name="Text Box 10"/>
          <p:cNvSpPr txBox="1">
            <a:spLocks noChangeArrowheads="1"/>
          </p:cNvSpPr>
          <p:nvPr/>
        </p:nvSpPr>
        <p:spPr bwMode="auto">
          <a:xfrm>
            <a:off x="560764" y="4447200"/>
            <a:ext cx="62709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latin typeface="Arial" panose="020B0604020202020204" pitchFamily="34" charset="0"/>
                <a:ea typeface="굴림" charset="0"/>
                <a:cs typeface="Arial" panose="020B0604020202020204" pitchFamily="34" charset="0"/>
              </a:rPr>
              <a:t>DNA</a:t>
            </a:r>
            <a:endParaRPr lang="en-US" altLang="ko-KR" sz="1600" b="1" dirty="0">
              <a:latin typeface="Arial" panose="020B0604020202020204" pitchFamily="34" charset="0"/>
              <a:ea typeface="굴림" charset="0"/>
              <a:cs typeface="Arial" panose="020B0604020202020204" pitchFamily="34" charset="0"/>
            </a:endParaRPr>
          </a:p>
        </p:txBody>
      </p:sp>
      <p:sp>
        <p:nvSpPr>
          <p:cNvPr id="32" name="Freeform 31"/>
          <p:cNvSpPr/>
          <p:nvPr/>
        </p:nvSpPr>
        <p:spPr>
          <a:xfrm>
            <a:off x="2029645" y="3795488"/>
            <a:ext cx="1332231" cy="155909"/>
          </a:xfrm>
          <a:custGeom>
            <a:avLst/>
            <a:gdLst>
              <a:gd name="connsiteX0" fmla="*/ 0 w 2501900"/>
              <a:gd name="connsiteY0" fmla="*/ 241327 h 255426"/>
              <a:gd name="connsiteX1" fmla="*/ 800100 w 2501900"/>
              <a:gd name="connsiteY1" fmla="*/ 27 h 255426"/>
              <a:gd name="connsiteX2" fmla="*/ 1689100 w 2501900"/>
              <a:gd name="connsiteY2" fmla="*/ 254027 h 255426"/>
              <a:gd name="connsiteX3" fmla="*/ 2501900 w 2501900"/>
              <a:gd name="connsiteY3" fmla="*/ 101627 h 255426"/>
            </a:gdLst>
            <a:ahLst/>
            <a:cxnLst>
              <a:cxn ang="0">
                <a:pos x="connsiteX0" y="connsiteY0"/>
              </a:cxn>
              <a:cxn ang="0">
                <a:pos x="connsiteX1" y="connsiteY1"/>
              </a:cxn>
              <a:cxn ang="0">
                <a:pos x="connsiteX2" y="connsiteY2"/>
              </a:cxn>
              <a:cxn ang="0">
                <a:pos x="connsiteX3" y="connsiteY3"/>
              </a:cxn>
            </a:cxnLst>
            <a:rect l="l" t="t" r="r" b="b"/>
            <a:pathLst>
              <a:path w="2501900" h="255426">
                <a:moveTo>
                  <a:pt x="0" y="241327"/>
                </a:moveTo>
                <a:cubicBezTo>
                  <a:pt x="259291" y="119618"/>
                  <a:pt x="518583" y="-2090"/>
                  <a:pt x="800100" y="27"/>
                </a:cubicBezTo>
                <a:cubicBezTo>
                  <a:pt x="1081617" y="2144"/>
                  <a:pt x="1405467" y="237094"/>
                  <a:pt x="1689100" y="254027"/>
                </a:cubicBezTo>
                <a:cubicBezTo>
                  <a:pt x="1972733" y="270960"/>
                  <a:pt x="2353733" y="129144"/>
                  <a:pt x="2501900" y="101627"/>
                </a:cubicBezTo>
              </a:path>
            </a:pathLst>
          </a:custGeom>
          <a:noFill/>
          <a:ln w="19050">
            <a:solidFill>
              <a:schemeClr val="tx1"/>
            </a:solidFill>
          </a:ln>
          <a:scene3d>
            <a:camera prst="perspectiveFront" fov="3000000"/>
            <a:lightRig rig="threePt" dir="tl"/>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33" name="Text Box 10"/>
          <p:cNvSpPr txBox="1">
            <a:spLocks noChangeArrowheads="1"/>
          </p:cNvSpPr>
          <p:nvPr/>
        </p:nvSpPr>
        <p:spPr bwMode="auto">
          <a:xfrm>
            <a:off x="903168" y="3828532"/>
            <a:ext cx="62709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latin typeface="Arial" panose="020B0604020202020204" pitchFamily="34" charset="0"/>
                <a:ea typeface="굴림" charset="0"/>
                <a:cs typeface="Arial" panose="020B0604020202020204" pitchFamily="34" charset="0"/>
              </a:rPr>
              <a:t>RNA</a:t>
            </a:r>
            <a:endParaRPr lang="en-US" altLang="ko-KR" sz="1600" b="1" dirty="0">
              <a:latin typeface="Arial" panose="020B0604020202020204" pitchFamily="34" charset="0"/>
              <a:ea typeface="굴림" charset="0"/>
              <a:cs typeface="Arial" panose="020B0604020202020204" pitchFamily="34" charset="0"/>
            </a:endParaRPr>
          </a:p>
        </p:txBody>
      </p:sp>
      <p:sp>
        <p:nvSpPr>
          <p:cNvPr id="41" name="Text Box 10"/>
          <p:cNvSpPr txBox="1">
            <a:spLocks noChangeArrowheads="1"/>
          </p:cNvSpPr>
          <p:nvPr/>
        </p:nvSpPr>
        <p:spPr bwMode="auto">
          <a:xfrm>
            <a:off x="1294575" y="4933074"/>
            <a:ext cx="71846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latin typeface="Arial" panose="020B0604020202020204" pitchFamily="34" charset="0"/>
                <a:ea typeface="굴림" charset="0"/>
                <a:cs typeface="Arial" panose="020B0604020202020204" pitchFamily="34" charset="0"/>
              </a:rPr>
              <a:t>SNPs</a:t>
            </a:r>
            <a:endParaRPr lang="en-US" altLang="ko-KR" sz="1600" b="1" dirty="0">
              <a:latin typeface="Arial" panose="020B0604020202020204" pitchFamily="34" charset="0"/>
              <a:ea typeface="굴림" charset="0"/>
              <a:cs typeface="Arial" panose="020B0604020202020204" pitchFamily="34" charset="0"/>
            </a:endParaRPr>
          </a:p>
        </p:txBody>
      </p:sp>
      <p:sp>
        <p:nvSpPr>
          <p:cNvPr id="42" name="Text Box 10"/>
          <p:cNvSpPr txBox="1">
            <a:spLocks noChangeArrowheads="1"/>
          </p:cNvSpPr>
          <p:nvPr/>
        </p:nvSpPr>
        <p:spPr bwMode="auto">
          <a:xfrm>
            <a:off x="5341074" y="5694760"/>
            <a:ext cx="5822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b="1" dirty="0" smtClean="0">
                <a:latin typeface="Arial" panose="020B0604020202020204" pitchFamily="34" charset="0"/>
                <a:ea typeface="굴림" charset="0"/>
                <a:cs typeface="Arial" panose="020B0604020202020204" pitchFamily="34" charset="0"/>
              </a:rPr>
              <a:t>C/C</a:t>
            </a:r>
            <a:endParaRPr lang="en-US" altLang="ko-KR" b="1" dirty="0">
              <a:latin typeface="Arial" panose="020B0604020202020204" pitchFamily="34" charset="0"/>
              <a:ea typeface="굴림" charset="0"/>
              <a:cs typeface="Arial" panose="020B0604020202020204" pitchFamily="34" charset="0"/>
            </a:endParaRPr>
          </a:p>
        </p:txBody>
      </p:sp>
      <p:sp>
        <p:nvSpPr>
          <p:cNvPr id="43" name="Text Box 10"/>
          <p:cNvSpPr txBox="1">
            <a:spLocks noChangeArrowheads="1"/>
          </p:cNvSpPr>
          <p:nvPr/>
        </p:nvSpPr>
        <p:spPr bwMode="auto">
          <a:xfrm>
            <a:off x="6439834" y="5694760"/>
            <a:ext cx="5565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b="1" dirty="0" smtClean="0">
                <a:latin typeface="Arial" panose="020B0604020202020204" pitchFamily="34" charset="0"/>
                <a:ea typeface="굴림" charset="0"/>
                <a:cs typeface="Arial" panose="020B0604020202020204" pitchFamily="34" charset="0"/>
              </a:rPr>
              <a:t>C</a:t>
            </a:r>
            <a:r>
              <a:rPr lang="en-US" altLang="ko-KR" b="1" dirty="0" smtClean="0">
                <a:latin typeface="Arial" panose="020B0604020202020204" pitchFamily="34" charset="0"/>
                <a:ea typeface="굴림" charset="0"/>
                <a:cs typeface="Arial" panose="020B0604020202020204" pitchFamily="34" charset="0"/>
              </a:rPr>
              <a:t>/T</a:t>
            </a:r>
            <a:endParaRPr lang="en-US" altLang="ko-KR" b="1" dirty="0">
              <a:latin typeface="Arial" panose="020B0604020202020204" pitchFamily="34" charset="0"/>
              <a:ea typeface="굴림" charset="0"/>
              <a:cs typeface="Arial" panose="020B0604020202020204" pitchFamily="34" charset="0"/>
            </a:endParaRPr>
          </a:p>
        </p:txBody>
      </p:sp>
      <p:sp>
        <p:nvSpPr>
          <p:cNvPr id="44" name="Text Box 10"/>
          <p:cNvSpPr txBox="1">
            <a:spLocks noChangeArrowheads="1"/>
          </p:cNvSpPr>
          <p:nvPr/>
        </p:nvSpPr>
        <p:spPr bwMode="auto">
          <a:xfrm>
            <a:off x="7448057" y="5694760"/>
            <a:ext cx="530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b="1" dirty="0" smtClean="0">
                <a:latin typeface="Arial" panose="020B0604020202020204" pitchFamily="34" charset="0"/>
                <a:ea typeface="굴림" charset="0"/>
                <a:cs typeface="Arial" panose="020B0604020202020204" pitchFamily="34" charset="0"/>
              </a:rPr>
              <a:t>T/T</a:t>
            </a:r>
            <a:endParaRPr lang="en-US" altLang="ko-KR" b="1" dirty="0">
              <a:latin typeface="Arial" panose="020B0604020202020204" pitchFamily="34" charset="0"/>
              <a:ea typeface="굴림" charset="0"/>
              <a:cs typeface="Arial" panose="020B0604020202020204" pitchFamily="34" charset="0"/>
            </a:endParaRPr>
          </a:p>
        </p:txBody>
      </p:sp>
      <p:grpSp>
        <p:nvGrpSpPr>
          <p:cNvPr id="85" name="Group 84"/>
          <p:cNvGrpSpPr/>
          <p:nvPr/>
        </p:nvGrpSpPr>
        <p:grpSpPr>
          <a:xfrm>
            <a:off x="4907665" y="2873828"/>
            <a:ext cx="3524030" cy="2810313"/>
            <a:chOff x="5416075" y="3266813"/>
            <a:chExt cx="2356325" cy="1797432"/>
          </a:xfrm>
        </p:grpSpPr>
        <p:cxnSp>
          <p:nvCxnSpPr>
            <p:cNvPr id="35" name="Straight Connector 34"/>
            <p:cNvCxnSpPr>
              <a:cxnSpLocks noChangeAspect="1"/>
            </p:cNvCxnSpPr>
            <p:nvPr/>
          </p:nvCxnSpPr>
          <p:spPr>
            <a:xfrm>
              <a:off x="5416075" y="3266813"/>
              <a:ext cx="0" cy="1797432"/>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a:cxnSpLocks noChangeAspect="1"/>
            </p:cNvCxnSpPr>
            <p:nvPr/>
          </p:nvCxnSpPr>
          <p:spPr>
            <a:xfrm flipH="1">
              <a:off x="5426988" y="5064245"/>
              <a:ext cx="2345412"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grpSp>
          <p:nvGrpSpPr>
            <p:cNvPr id="84" name="Group 83"/>
            <p:cNvGrpSpPr/>
            <p:nvPr/>
          </p:nvGrpSpPr>
          <p:grpSpPr>
            <a:xfrm>
              <a:off x="5728881" y="4119094"/>
              <a:ext cx="257443" cy="612926"/>
              <a:chOff x="5728881" y="4119094"/>
              <a:chExt cx="257443" cy="612926"/>
            </a:xfrm>
          </p:grpSpPr>
          <p:cxnSp>
            <p:nvCxnSpPr>
              <p:cNvPr id="50" name="Straight Connector 49"/>
              <p:cNvCxnSpPr>
                <a:cxnSpLocks noChangeAspect="1"/>
              </p:cNvCxnSpPr>
              <p:nvPr/>
            </p:nvCxnSpPr>
            <p:spPr>
              <a:xfrm>
                <a:off x="5857602" y="4119094"/>
                <a:ext cx="0" cy="612926"/>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52" name="Straight Connector 51"/>
              <p:cNvCxnSpPr>
                <a:cxnSpLocks noChangeAspect="1"/>
              </p:cNvCxnSpPr>
              <p:nvPr/>
            </p:nvCxnSpPr>
            <p:spPr>
              <a:xfrm>
                <a:off x="5759361" y="4119094"/>
                <a:ext cx="196483"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6" name="Straight Connector 55"/>
              <p:cNvCxnSpPr>
                <a:cxnSpLocks noChangeAspect="1"/>
              </p:cNvCxnSpPr>
              <p:nvPr/>
            </p:nvCxnSpPr>
            <p:spPr>
              <a:xfrm>
                <a:off x="5759360" y="4732020"/>
                <a:ext cx="196483"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46" name="Rectangle 45"/>
              <p:cNvSpPr>
                <a:spLocks noChangeAspect="1"/>
              </p:cNvSpPr>
              <p:nvPr/>
            </p:nvSpPr>
            <p:spPr>
              <a:xfrm>
                <a:off x="5728881" y="4300974"/>
                <a:ext cx="257443" cy="24181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grpSp>
        <p:cxnSp>
          <p:nvCxnSpPr>
            <p:cNvPr id="57" name="Straight Connector 56"/>
            <p:cNvCxnSpPr>
              <a:cxnSpLocks noChangeAspect="1"/>
            </p:cNvCxnSpPr>
            <p:nvPr/>
          </p:nvCxnSpPr>
          <p:spPr>
            <a:xfrm>
              <a:off x="6577691" y="3894261"/>
              <a:ext cx="0" cy="612926"/>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58" name="Straight Connector 57"/>
            <p:cNvCxnSpPr>
              <a:cxnSpLocks noChangeAspect="1"/>
            </p:cNvCxnSpPr>
            <p:nvPr/>
          </p:nvCxnSpPr>
          <p:spPr>
            <a:xfrm>
              <a:off x="6479450" y="3894261"/>
              <a:ext cx="196483"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9" name="Straight Connector 58"/>
            <p:cNvCxnSpPr>
              <a:cxnSpLocks noChangeAspect="1"/>
            </p:cNvCxnSpPr>
            <p:nvPr/>
          </p:nvCxnSpPr>
          <p:spPr>
            <a:xfrm>
              <a:off x="6479449" y="4507187"/>
              <a:ext cx="196483"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60" name="Rectangle 59"/>
            <p:cNvSpPr>
              <a:spLocks noChangeAspect="1"/>
            </p:cNvSpPr>
            <p:nvPr/>
          </p:nvSpPr>
          <p:spPr>
            <a:xfrm>
              <a:off x="6448970" y="4076141"/>
              <a:ext cx="257443" cy="24181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cxnSp>
          <p:nvCxnSpPr>
            <p:cNvPr id="61" name="Straight Connector 60"/>
            <p:cNvCxnSpPr>
              <a:cxnSpLocks noChangeAspect="1"/>
            </p:cNvCxnSpPr>
            <p:nvPr/>
          </p:nvCxnSpPr>
          <p:spPr>
            <a:xfrm>
              <a:off x="7259225" y="3523226"/>
              <a:ext cx="0" cy="612926"/>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62" name="Straight Connector 61"/>
            <p:cNvCxnSpPr>
              <a:cxnSpLocks noChangeAspect="1"/>
            </p:cNvCxnSpPr>
            <p:nvPr/>
          </p:nvCxnSpPr>
          <p:spPr>
            <a:xfrm>
              <a:off x="7160984" y="3523226"/>
              <a:ext cx="196483"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3" name="Straight Connector 62"/>
            <p:cNvCxnSpPr>
              <a:cxnSpLocks noChangeAspect="1"/>
            </p:cNvCxnSpPr>
            <p:nvPr/>
          </p:nvCxnSpPr>
          <p:spPr>
            <a:xfrm>
              <a:off x="7160983" y="4136152"/>
              <a:ext cx="196483"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64" name="Rectangle 63"/>
            <p:cNvSpPr>
              <a:spLocks noChangeAspect="1"/>
            </p:cNvSpPr>
            <p:nvPr/>
          </p:nvSpPr>
          <p:spPr>
            <a:xfrm>
              <a:off x="7130504" y="3705106"/>
              <a:ext cx="257443" cy="24181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grpSp>
      <p:sp>
        <p:nvSpPr>
          <p:cNvPr id="67" name="Text Box 10"/>
          <p:cNvSpPr txBox="1">
            <a:spLocks noChangeArrowheads="1"/>
          </p:cNvSpPr>
          <p:nvPr/>
        </p:nvSpPr>
        <p:spPr bwMode="auto">
          <a:xfrm rot="16200000">
            <a:off x="3385512" y="4048454"/>
            <a:ext cx="246734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dirty="0" smtClean="0">
                <a:latin typeface="Arial" panose="020B0604020202020204" pitchFamily="34" charset="0"/>
                <a:ea typeface="굴림" charset="0"/>
                <a:cs typeface="Arial" panose="020B0604020202020204" pitchFamily="34" charset="0"/>
              </a:rPr>
              <a:t>Gene e</a:t>
            </a:r>
            <a:r>
              <a:rPr lang="en-US" altLang="ko-KR" dirty="0" smtClean="0">
                <a:latin typeface="Arial" panose="020B0604020202020204" pitchFamily="34" charset="0"/>
                <a:ea typeface="굴림" charset="0"/>
                <a:cs typeface="Arial" panose="020B0604020202020204" pitchFamily="34" charset="0"/>
              </a:rPr>
              <a:t>xpression level</a:t>
            </a:r>
            <a:endParaRPr lang="en-US" altLang="ko-KR" dirty="0">
              <a:latin typeface="Arial" panose="020B0604020202020204" pitchFamily="34" charset="0"/>
              <a:ea typeface="굴림" charset="0"/>
              <a:cs typeface="Arial" panose="020B0604020202020204" pitchFamily="34" charset="0"/>
            </a:endParaRPr>
          </a:p>
        </p:txBody>
      </p:sp>
      <p:sp>
        <p:nvSpPr>
          <p:cNvPr id="68" name="Text Box 10"/>
          <p:cNvSpPr txBox="1">
            <a:spLocks noChangeArrowheads="1"/>
          </p:cNvSpPr>
          <p:nvPr/>
        </p:nvSpPr>
        <p:spPr bwMode="auto">
          <a:xfrm>
            <a:off x="5427919" y="6047884"/>
            <a:ext cx="250581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dirty="0" smtClean="0">
                <a:latin typeface="Arial" panose="020B0604020202020204" pitchFamily="34" charset="0"/>
                <a:ea typeface="굴림" charset="0"/>
                <a:cs typeface="Arial" panose="020B0604020202020204" pitchFamily="34" charset="0"/>
              </a:rPr>
              <a:t>Genotype of risk factor</a:t>
            </a:r>
            <a:endParaRPr lang="en-US" altLang="ko-KR" dirty="0">
              <a:latin typeface="Arial" panose="020B0604020202020204" pitchFamily="34" charset="0"/>
              <a:ea typeface="굴림" charset="0"/>
              <a:cs typeface="Arial" panose="020B0604020202020204" pitchFamily="34" charset="0"/>
            </a:endParaRPr>
          </a:p>
        </p:txBody>
      </p:sp>
      <p:cxnSp>
        <p:nvCxnSpPr>
          <p:cNvPr id="90" name="Straight Connector 89"/>
          <p:cNvCxnSpPr/>
          <p:nvPr/>
        </p:nvCxnSpPr>
        <p:spPr>
          <a:xfrm flipV="1">
            <a:off x="5567997" y="3683392"/>
            <a:ext cx="2145518" cy="1141904"/>
          </a:xfrm>
          <a:prstGeom prst="line">
            <a:avLst/>
          </a:prstGeom>
          <a:ln w="28575">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94" name="Straight Connector 93"/>
          <p:cNvCxnSpPr/>
          <p:nvPr/>
        </p:nvCxnSpPr>
        <p:spPr>
          <a:xfrm flipV="1">
            <a:off x="1752600" y="4395033"/>
            <a:ext cx="0" cy="26498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6" name="Straight Arrow Connector 95"/>
          <p:cNvCxnSpPr/>
          <p:nvPr/>
        </p:nvCxnSpPr>
        <p:spPr>
          <a:xfrm>
            <a:off x="1752600" y="4395033"/>
            <a:ext cx="209550" cy="0"/>
          </a:xfrm>
          <a:prstGeom prst="straightConnector1">
            <a:avLst/>
          </a:prstGeom>
          <a:ln w="28575">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01" name="Down Arrow 100"/>
          <p:cNvSpPr/>
          <p:nvPr/>
        </p:nvSpPr>
        <p:spPr>
          <a:xfrm>
            <a:off x="1573900" y="5271628"/>
            <a:ext cx="79908" cy="195164"/>
          </a:xfrm>
          <a:prstGeom prst="down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CA"/>
          </a:p>
        </p:txBody>
      </p:sp>
      <p:sp>
        <p:nvSpPr>
          <p:cNvPr id="102" name="Down Arrow 101"/>
          <p:cNvSpPr/>
          <p:nvPr/>
        </p:nvSpPr>
        <p:spPr>
          <a:xfrm flipV="1">
            <a:off x="1187860" y="3643866"/>
            <a:ext cx="79908" cy="195164"/>
          </a:xfrm>
          <a:prstGeom prst="down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4497782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err="1" smtClean="0"/>
              <a:t>eQTL</a:t>
            </a:r>
            <a:r>
              <a:rPr lang="en-US" sz="3200" dirty="0" smtClean="0"/>
              <a:t> analysis</a:t>
            </a:r>
            <a:endParaRPr lang="en-US" sz="3200" dirty="0"/>
          </a:p>
        </p:txBody>
      </p:sp>
      <p:sp>
        <p:nvSpPr>
          <p:cNvPr id="3" name="Content Placeholder 2"/>
          <p:cNvSpPr>
            <a:spLocks noGrp="1"/>
          </p:cNvSpPr>
          <p:nvPr>
            <p:ph idx="1"/>
          </p:nvPr>
        </p:nvSpPr>
        <p:spPr>
          <a:xfrm>
            <a:off x="900112" y="1785265"/>
            <a:ext cx="7345363" cy="1244599"/>
          </a:xfrm>
        </p:spPr>
        <p:txBody>
          <a:bodyPr/>
          <a:lstStyle/>
          <a:p>
            <a:pPr>
              <a:spcBef>
                <a:spcPts val="1200"/>
              </a:spcBef>
            </a:pPr>
            <a:r>
              <a:rPr lang="en-US" altLang="zh-TW" sz="1800" b="1" dirty="0" smtClean="0">
                <a:solidFill>
                  <a:schemeClr val="tx1"/>
                </a:solidFill>
              </a:rPr>
              <a:t>Goal </a:t>
            </a:r>
            <a:r>
              <a:rPr lang="en-US" altLang="zh-TW" sz="1800" b="1" dirty="0">
                <a:solidFill>
                  <a:schemeClr val="tx1"/>
                </a:solidFill>
              </a:rPr>
              <a:t>: </a:t>
            </a:r>
            <a:r>
              <a:rPr lang="en-US" sz="1800" dirty="0">
                <a:solidFill>
                  <a:schemeClr val="tx1"/>
                </a:solidFill>
              </a:rPr>
              <a:t>Test correlations between </a:t>
            </a:r>
            <a:r>
              <a:rPr lang="en-US" sz="1800" dirty="0">
                <a:solidFill>
                  <a:srgbClr val="FF0000"/>
                </a:solidFill>
              </a:rPr>
              <a:t>BMI/obesity associated variants </a:t>
            </a:r>
            <a:r>
              <a:rPr lang="en-US" sz="1800" dirty="0">
                <a:solidFill>
                  <a:schemeClr val="tx1"/>
                </a:solidFill>
              </a:rPr>
              <a:t>and expression levels of </a:t>
            </a:r>
            <a:r>
              <a:rPr lang="en-US" sz="1800" dirty="0">
                <a:solidFill>
                  <a:srgbClr val="FF0000"/>
                </a:solidFill>
              </a:rPr>
              <a:t>lincRNAs</a:t>
            </a:r>
            <a:r>
              <a:rPr lang="en-US" sz="1800" dirty="0">
                <a:solidFill>
                  <a:schemeClr val="tx1"/>
                </a:solidFill>
              </a:rPr>
              <a:t> in their genomic vicinity</a:t>
            </a:r>
          </a:p>
          <a:p>
            <a:pPr>
              <a:spcBef>
                <a:spcPts val="1200"/>
              </a:spcBef>
            </a:pPr>
            <a:endParaRPr lang="en-US" dirty="0"/>
          </a:p>
        </p:txBody>
      </p:sp>
    </p:spTree>
    <p:extLst>
      <p:ext uri="{BB962C8B-B14F-4D97-AF65-F5344CB8AC3E}">
        <p14:creationId xmlns:p14="http://schemas.microsoft.com/office/powerpoint/2010/main" val="3501443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err="1" smtClean="0"/>
              <a:t>eQTL</a:t>
            </a:r>
            <a:r>
              <a:rPr lang="en-US" sz="3200" dirty="0" smtClean="0"/>
              <a:t> analysis</a:t>
            </a:r>
            <a:endParaRPr lang="en-US" sz="3200" dirty="0"/>
          </a:p>
        </p:txBody>
      </p:sp>
      <p:sp>
        <p:nvSpPr>
          <p:cNvPr id="3" name="Content Placeholder 2"/>
          <p:cNvSpPr>
            <a:spLocks noGrp="1"/>
          </p:cNvSpPr>
          <p:nvPr>
            <p:ph idx="1"/>
          </p:nvPr>
        </p:nvSpPr>
        <p:spPr>
          <a:xfrm>
            <a:off x="900112" y="1785265"/>
            <a:ext cx="7345363" cy="1244599"/>
          </a:xfrm>
        </p:spPr>
        <p:txBody>
          <a:bodyPr/>
          <a:lstStyle/>
          <a:p>
            <a:pPr>
              <a:spcBef>
                <a:spcPts val="1200"/>
              </a:spcBef>
            </a:pPr>
            <a:r>
              <a:rPr lang="en-US" altLang="zh-TW" sz="1800" b="1" dirty="0">
                <a:solidFill>
                  <a:schemeClr val="tx1"/>
                </a:solidFill>
              </a:rPr>
              <a:t>Goal : </a:t>
            </a:r>
            <a:r>
              <a:rPr lang="en-US" sz="1800" dirty="0">
                <a:solidFill>
                  <a:schemeClr val="tx1"/>
                </a:solidFill>
              </a:rPr>
              <a:t>Test correlations between </a:t>
            </a:r>
            <a:r>
              <a:rPr lang="en-US" sz="1800" dirty="0">
                <a:solidFill>
                  <a:srgbClr val="FF0000"/>
                </a:solidFill>
              </a:rPr>
              <a:t>BMI/obesity associated variants </a:t>
            </a:r>
            <a:r>
              <a:rPr lang="en-US" sz="1800" dirty="0">
                <a:solidFill>
                  <a:schemeClr val="tx1"/>
                </a:solidFill>
              </a:rPr>
              <a:t>and expression levels of </a:t>
            </a:r>
            <a:r>
              <a:rPr lang="en-US" sz="1800" dirty="0">
                <a:solidFill>
                  <a:srgbClr val="FF0000"/>
                </a:solidFill>
              </a:rPr>
              <a:t>lincRNAs</a:t>
            </a:r>
            <a:r>
              <a:rPr lang="en-US" sz="1800" dirty="0">
                <a:solidFill>
                  <a:schemeClr val="tx1"/>
                </a:solidFill>
              </a:rPr>
              <a:t> in their genomic vicinity</a:t>
            </a:r>
          </a:p>
          <a:p>
            <a:pPr>
              <a:spcBef>
                <a:spcPts val="1200"/>
              </a:spcBef>
            </a:pPr>
            <a:endParaRPr lang="en-US" dirty="0"/>
          </a:p>
        </p:txBody>
      </p:sp>
      <p:sp>
        <p:nvSpPr>
          <p:cNvPr id="13" name="Text Box 10"/>
          <p:cNvSpPr txBox="1">
            <a:spLocks noChangeArrowheads="1"/>
          </p:cNvSpPr>
          <p:nvPr/>
        </p:nvSpPr>
        <p:spPr bwMode="auto">
          <a:xfrm>
            <a:off x="859344" y="5436686"/>
            <a:ext cx="16690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latin typeface="Arial" panose="020B0604020202020204" pitchFamily="34" charset="0"/>
                <a:ea typeface="굴림" charset="0"/>
                <a:cs typeface="Arial" panose="020B0604020202020204" pitchFamily="34" charset="0"/>
              </a:rPr>
              <a:t>Genotype</a:t>
            </a:r>
            <a:r>
              <a:rPr lang="en-US" altLang="ko-KR" b="1" dirty="0" smtClean="0">
                <a:latin typeface="Arial" panose="020B0604020202020204" pitchFamily="34" charset="0"/>
                <a:ea typeface="굴림" charset="0"/>
                <a:cs typeface="Arial" panose="020B0604020202020204" pitchFamily="34" charset="0"/>
              </a:rPr>
              <a:t> data</a:t>
            </a:r>
            <a:endParaRPr lang="en-US" altLang="ko-KR" b="1" dirty="0">
              <a:latin typeface="Arial" panose="020B0604020202020204" pitchFamily="34" charset="0"/>
              <a:ea typeface="굴림" charset="0"/>
              <a:cs typeface="Arial" panose="020B0604020202020204" pitchFamily="34" charset="0"/>
            </a:endParaRPr>
          </a:p>
        </p:txBody>
      </p:sp>
      <p:sp>
        <p:nvSpPr>
          <p:cNvPr id="14" name="Text Box 11"/>
          <p:cNvSpPr txBox="1">
            <a:spLocks noChangeArrowheads="1"/>
          </p:cNvSpPr>
          <p:nvPr/>
        </p:nvSpPr>
        <p:spPr bwMode="auto">
          <a:xfrm>
            <a:off x="269181" y="3079092"/>
            <a:ext cx="189507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a:latin typeface="Arial" panose="020B0604020202020204" pitchFamily="34" charset="0"/>
                <a:ea typeface="굴림" charset="0"/>
                <a:cs typeface="Arial" panose="020B0604020202020204" pitchFamily="34" charset="0"/>
              </a:rPr>
              <a:t>Gene expression </a:t>
            </a:r>
            <a:endParaRPr lang="en-US" altLang="ko-KR" sz="1600" b="1" dirty="0" smtClean="0">
              <a:latin typeface="Arial" panose="020B0604020202020204" pitchFamily="34" charset="0"/>
              <a:ea typeface="굴림" charset="0"/>
              <a:cs typeface="Arial" panose="020B0604020202020204" pitchFamily="34" charset="0"/>
            </a:endParaRPr>
          </a:p>
          <a:p>
            <a:pPr algn="ctr" latinLnBrk="1"/>
            <a:r>
              <a:rPr lang="en-US" altLang="ko-KR" sz="1600" b="1" dirty="0" smtClean="0">
                <a:latin typeface="Arial" panose="020B0604020202020204" pitchFamily="34" charset="0"/>
                <a:ea typeface="굴림" charset="0"/>
                <a:cs typeface="Arial" panose="020B0604020202020204" pitchFamily="34" charset="0"/>
              </a:rPr>
              <a:t>data</a:t>
            </a:r>
            <a:endParaRPr lang="en-US" altLang="ko-KR" sz="1600" b="1" dirty="0">
              <a:latin typeface="Arial" panose="020B0604020202020204" pitchFamily="34" charset="0"/>
              <a:ea typeface="굴림" charset="0"/>
              <a:cs typeface="Arial" panose="020B0604020202020204" pitchFamily="34" charset="0"/>
            </a:endParaRPr>
          </a:p>
        </p:txBody>
      </p:sp>
      <p:sp>
        <p:nvSpPr>
          <p:cNvPr id="19" name="Rectangle 18"/>
          <p:cNvSpPr/>
          <p:nvPr/>
        </p:nvSpPr>
        <p:spPr>
          <a:xfrm>
            <a:off x="1377050" y="4574716"/>
            <a:ext cx="2819400" cy="114300"/>
          </a:xfrm>
          <a:prstGeom prst="rect">
            <a:avLst/>
          </a:prstGeom>
          <a:solidFill>
            <a:schemeClr val="tx1">
              <a:lumMod val="95000"/>
              <a:lumOff val="5000"/>
            </a:schemeClr>
          </a:solidFill>
          <a:ln>
            <a:solidFill>
              <a:schemeClr val="tx1">
                <a:lumMod val="95000"/>
                <a:lumOff val="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20" name="Oval 19"/>
          <p:cNvSpPr/>
          <p:nvPr/>
        </p:nvSpPr>
        <p:spPr>
          <a:xfrm>
            <a:off x="1573900" y="4574716"/>
            <a:ext cx="45719" cy="114300"/>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21" name="Oval 20"/>
          <p:cNvSpPr/>
          <p:nvPr/>
        </p:nvSpPr>
        <p:spPr>
          <a:xfrm>
            <a:off x="3231250" y="4574716"/>
            <a:ext cx="45719" cy="114300"/>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22" name="Text Box 10"/>
          <p:cNvSpPr txBox="1">
            <a:spLocks noChangeArrowheads="1"/>
          </p:cNvSpPr>
          <p:nvPr/>
        </p:nvSpPr>
        <p:spPr bwMode="auto">
          <a:xfrm>
            <a:off x="560764" y="4447200"/>
            <a:ext cx="62709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latin typeface="Arial" panose="020B0604020202020204" pitchFamily="34" charset="0"/>
                <a:ea typeface="굴림" charset="0"/>
                <a:cs typeface="Arial" panose="020B0604020202020204" pitchFamily="34" charset="0"/>
              </a:rPr>
              <a:t>DNA</a:t>
            </a:r>
            <a:endParaRPr lang="en-US" altLang="ko-KR" sz="1600" b="1" dirty="0">
              <a:latin typeface="Arial" panose="020B0604020202020204" pitchFamily="34" charset="0"/>
              <a:ea typeface="굴림" charset="0"/>
              <a:cs typeface="Arial" panose="020B0604020202020204" pitchFamily="34" charset="0"/>
            </a:endParaRPr>
          </a:p>
        </p:txBody>
      </p:sp>
      <p:sp>
        <p:nvSpPr>
          <p:cNvPr id="32" name="Freeform 31"/>
          <p:cNvSpPr/>
          <p:nvPr/>
        </p:nvSpPr>
        <p:spPr>
          <a:xfrm>
            <a:off x="2029645" y="3795488"/>
            <a:ext cx="1332231" cy="155909"/>
          </a:xfrm>
          <a:custGeom>
            <a:avLst/>
            <a:gdLst>
              <a:gd name="connsiteX0" fmla="*/ 0 w 2501900"/>
              <a:gd name="connsiteY0" fmla="*/ 241327 h 255426"/>
              <a:gd name="connsiteX1" fmla="*/ 800100 w 2501900"/>
              <a:gd name="connsiteY1" fmla="*/ 27 h 255426"/>
              <a:gd name="connsiteX2" fmla="*/ 1689100 w 2501900"/>
              <a:gd name="connsiteY2" fmla="*/ 254027 h 255426"/>
              <a:gd name="connsiteX3" fmla="*/ 2501900 w 2501900"/>
              <a:gd name="connsiteY3" fmla="*/ 101627 h 255426"/>
            </a:gdLst>
            <a:ahLst/>
            <a:cxnLst>
              <a:cxn ang="0">
                <a:pos x="connsiteX0" y="connsiteY0"/>
              </a:cxn>
              <a:cxn ang="0">
                <a:pos x="connsiteX1" y="connsiteY1"/>
              </a:cxn>
              <a:cxn ang="0">
                <a:pos x="connsiteX2" y="connsiteY2"/>
              </a:cxn>
              <a:cxn ang="0">
                <a:pos x="connsiteX3" y="connsiteY3"/>
              </a:cxn>
            </a:cxnLst>
            <a:rect l="l" t="t" r="r" b="b"/>
            <a:pathLst>
              <a:path w="2501900" h="255426">
                <a:moveTo>
                  <a:pt x="0" y="241327"/>
                </a:moveTo>
                <a:cubicBezTo>
                  <a:pt x="259291" y="119618"/>
                  <a:pt x="518583" y="-2090"/>
                  <a:pt x="800100" y="27"/>
                </a:cubicBezTo>
                <a:cubicBezTo>
                  <a:pt x="1081617" y="2144"/>
                  <a:pt x="1405467" y="237094"/>
                  <a:pt x="1689100" y="254027"/>
                </a:cubicBezTo>
                <a:cubicBezTo>
                  <a:pt x="1972733" y="270960"/>
                  <a:pt x="2353733" y="129144"/>
                  <a:pt x="2501900" y="101627"/>
                </a:cubicBezTo>
              </a:path>
            </a:pathLst>
          </a:custGeom>
          <a:noFill/>
          <a:ln w="19050">
            <a:solidFill>
              <a:schemeClr val="tx1"/>
            </a:solidFill>
          </a:ln>
          <a:scene3d>
            <a:camera prst="perspectiveFront" fov="3000000"/>
            <a:lightRig rig="threePt" dir="tl"/>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33" name="Text Box 10"/>
          <p:cNvSpPr txBox="1">
            <a:spLocks noChangeArrowheads="1"/>
          </p:cNvSpPr>
          <p:nvPr/>
        </p:nvSpPr>
        <p:spPr bwMode="auto">
          <a:xfrm>
            <a:off x="903168" y="3828532"/>
            <a:ext cx="62709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latin typeface="Arial" panose="020B0604020202020204" pitchFamily="34" charset="0"/>
                <a:ea typeface="굴림" charset="0"/>
                <a:cs typeface="Arial" panose="020B0604020202020204" pitchFamily="34" charset="0"/>
              </a:rPr>
              <a:t>RNA</a:t>
            </a:r>
            <a:endParaRPr lang="en-US" altLang="ko-KR" sz="1600" b="1" dirty="0">
              <a:latin typeface="Arial" panose="020B0604020202020204" pitchFamily="34" charset="0"/>
              <a:ea typeface="굴림" charset="0"/>
              <a:cs typeface="Arial" panose="020B0604020202020204" pitchFamily="34" charset="0"/>
            </a:endParaRPr>
          </a:p>
        </p:txBody>
      </p:sp>
      <p:sp>
        <p:nvSpPr>
          <p:cNvPr id="41" name="Text Box 10"/>
          <p:cNvSpPr txBox="1">
            <a:spLocks noChangeArrowheads="1"/>
          </p:cNvSpPr>
          <p:nvPr/>
        </p:nvSpPr>
        <p:spPr bwMode="auto">
          <a:xfrm>
            <a:off x="1294575" y="4933074"/>
            <a:ext cx="71846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latin typeface="Arial" panose="020B0604020202020204" pitchFamily="34" charset="0"/>
                <a:ea typeface="굴림" charset="0"/>
                <a:cs typeface="Arial" panose="020B0604020202020204" pitchFamily="34" charset="0"/>
              </a:rPr>
              <a:t>SNPs</a:t>
            </a:r>
            <a:endParaRPr lang="en-US" altLang="ko-KR" sz="1600" b="1" dirty="0">
              <a:latin typeface="Arial" panose="020B0604020202020204" pitchFamily="34" charset="0"/>
              <a:ea typeface="굴림" charset="0"/>
              <a:cs typeface="Arial" panose="020B0604020202020204" pitchFamily="34" charset="0"/>
            </a:endParaRPr>
          </a:p>
        </p:txBody>
      </p:sp>
      <p:cxnSp>
        <p:nvCxnSpPr>
          <p:cNvPr id="94" name="Straight Connector 93"/>
          <p:cNvCxnSpPr/>
          <p:nvPr/>
        </p:nvCxnSpPr>
        <p:spPr>
          <a:xfrm flipV="1">
            <a:off x="1752600" y="4395033"/>
            <a:ext cx="0" cy="26498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6" name="Straight Arrow Connector 95"/>
          <p:cNvCxnSpPr/>
          <p:nvPr/>
        </p:nvCxnSpPr>
        <p:spPr>
          <a:xfrm>
            <a:off x="1752600" y="4395033"/>
            <a:ext cx="209550" cy="0"/>
          </a:xfrm>
          <a:prstGeom prst="straightConnector1">
            <a:avLst/>
          </a:prstGeom>
          <a:ln w="28575">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01" name="Down Arrow 100"/>
          <p:cNvSpPr/>
          <p:nvPr/>
        </p:nvSpPr>
        <p:spPr>
          <a:xfrm>
            <a:off x="1573900" y="5271628"/>
            <a:ext cx="79908" cy="195164"/>
          </a:xfrm>
          <a:prstGeom prst="down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CA"/>
          </a:p>
        </p:txBody>
      </p:sp>
      <p:sp>
        <p:nvSpPr>
          <p:cNvPr id="102" name="Down Arrow 101"/>
          <p:cNvSpPr/>
          <p:nvPr/>
        </p:nvSpPr>
        <p:spPr>
          <a:xfrm flipV="1">
            <a:off x="1187860" y="3643866"/>
            <a:ext cx="79908" cy="195164"/>
          </a:xfrm>
          <a:prstGeom prst="down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40897191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err="1" smtClean="0"/>
              <a:t>eQTL</a:t>
            </a:r>
            <a:r>
              <a:rPr lang="en-US" sz="3200" dirty="0" smtClean="0"/>
              <a:t> analysis</a:t>
            </a:r>
            <a:endParaRPr lang="en-US" sz="3200" dirty="0"/>
          </a:p>
        </p:txBody>
      </p:sp>
      <p:sp>
        <p:nvSpPr>
          <p:cNvPr id="3" name="Content Placeholder 2"/>
          <p:cNvSpPr>
            <a:spLocks noGrp="1"/>
          </p:cNvSpPr>
          <p:nvPr>
            <p:ph idx="1"/>
          </p:nvPr>
        </p:nvSpPr>
        <p:spPr>
          <a:xfrm>
            <a:off x="900112" y="1785265"/>
            <a:ext cx="7345363" cy="1244599"/>
          </a:xfrm>
        </p:spPr>
        <p:txBody>
          <a:bodyPr/>
          <a:lstStyle/>
          <a:p>
            <a:pPr>
              <a:spcBef>
                <a:spcPts val="1200"/>
              </a:spcBef>
            </a:pPr>
            <a:r>
              <a:rPr lang="en-US" altLang="zh-TW" sz="1800" b="1" dirty="0" smtClean="0">
                <a:solidFill>
                  <a:schemeClr val="tx1"/>
                </a:solidFill>
              </a:rPr>
              <a:t>Goal </a:t>
            </a:r>
            <a:r>
              <a:rPr lang="en-US" altLang="zh-TW" sz="1800" b="1" dirty="0">
                <a:solidFill>
                  <a:schemeClr val="tx1"/>
                </a:solidFill>
              </a:rPr>
              <a:t>: </a:t>
            </a:r>
            <a:r>
              <a:rPr lang="en-US" sz="1800" dirty="0">
                <a:solidFill>
                  <a:schemeClr val="tx1"/>
                </a:solidFill>
              </a:rPr>
              <a:t>Test correlations between </a:t>
            </a:r>
            <a:r>
              <a:rPr lang="en-US" sz="1800" dirty="0">
                <a:solidFill>
                  <a:srgbClr val="FF0000"/>
                </a:solidFill>
              </a:rPr>
              <a:t>BMI/obesity associated variants </a:t>
            </a:r>
            <a:r>
              <a:rPr lang="en-US" sz="1800" dirty="0">
                <a:solidFill>
                  <a:schemeClr val="tx1"/>
                </a:solidFill>
              </a:rPr>
              <a:t>and expression levels of </a:t>
            </a:r>
            <a:r>
              <a:rPr lang="en-US" sz="1800" dirty="0">
                <a:solidFill>
                  <a:srgbClr val="FF0000"/>
                </a:solidFill>
              </a:rPr>
              <a:t>lincRNAs</a:t>
            </a:r>
            <a:r>
              <a:rPr lang="en-US" sz="1800" dirty="0">
                <a:solidFill>
                  <a:schemeClr val="tx1"/>
                </a:solidFill>
              </a:rPr>
              <a:t> in their genomic vicinity</a:t>
            </a:r>
          </a:p>
          <a:p>
            <a:pPr>
              <a:spcBef>
                <a:spcPts val="1200"/>
              </a:spcBef>
            </a:pPr>
            <a:endParaRPr lang="en-US" dirty="0"/>
          </a:p>
        </p:txBody>
      </p:sp>
      <p:sp>
        <p:nvSpPr>
          <p:cNvPr id="13" name="Text Box 10"/>
          <p:cNvSpPr txBox="1">
            <a:spLocks noChangeArrowheads="1"/>
          </p:cNvSpPr>
          <p:nvPr/>
        </p:nvSpPr>
        <p:spPr bwMode="auto">
          <a:xfrm>
            <a:off x="859344" y="5436686"/>
            <a:ext cx="16690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latin typeface="Arial" panose="020B0604020202020204" pitchFamily="34" charset="0"/>
                <a:ea typeface="굴림" charset="0"/>
                <a:cs typeface="Arial" panose="020B0604020202020204" pitchFamily="34" charset="0"/>
              </a:rPr>
              <a:t>Genotype</a:t>
            </a:r>
            <a:r>
              <a:rPr lang="en-US" altLang="ko-KR" b="1" dirty="0" smtClean="0">
                <a:latin typeface="Arial" panose="020B0604020202020204" pitchFamily="34" charset="0"/>
                <a:ea typeface="굴림" charset="0"/>
                <a:cs typeface="Arial" panose="020B0604020202020204" pitchFamily="34" charset="0"/>
              </a:rPr>
              <a:t> data</a:t>
            </a:r>
            <a:endParaRPr lang="en-US" altLang="ko-KR" b="1" dirty="0">
              <a:latin typeface="Arial" panose="020B0604020202020204" pitchFamily="34" charset="0"/>
              <a:ea typeface="굴림" charset="0"/>
              <a:cs typeface="Arial" panose="020B0604020202020204" pitchFamily="34" charset="0"/>
            </a:endParaRPr>
          </a:p>
        </p:txBody>
      </p:sp>
      <p:sp>
        <p:nvSpPr>
          <p:cNvPr id="14" name="Text Box 11"/>
          <p:cNvSpPr txBox="1">
            <a:spLocks noChangeArrowheads="1"/>
          </p:cNvSpPr>
          <p:nvPr/>
        </p:nvSpPr>
        <p:spPr bwMode="auto">
          <a:xfrm>
            <a:off x="269181" y="3079092"/>
            <a:ext cx="189507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a:latin typeface="Arial" panose="020B0604020202020204" pitchFamily="34" charset="0"/>
                <a:ea typeface="굴림" charset="0"/>
                <a:cs typeface="Arial" panose="020B0604020202020204" pitchFamily="34" charset="0"/>
              </a:rPr>
              <a:t>Gene expression </a:t>
            </a:r>
            <a:endParaRPr lang="en-US" altLang="ko-KR" sz="1600" b="1" dirty="0" smtClean="0">
              <a:latin typeface="Arial" panose="020B0604020202020204" pitchFamily="34" charset="0"/>
              <a:ea typeface="굴림" charset="0"/>
              <a:cs typeface="Arial" panose="020B0604020202020204" pitchFamily="34" charset="0"/>
            </a:endParaRPr>
          </a:p>
          <a:p>
            <a:pPr algn="ctr" latinLnBrk="1"/>
            <a:r>
              <a:rPr lang="en-US" altLang="ko-KR" sz="1600" b="1" dirty="0" smtClean="0">
                <a:latin typeface="Arial" panose="020B0604020202020204" pitchFamily="34" charset="0"/>
                <a:ea typeface="굴림" charset="0"/>
                <a:cs typeface="Arial" panose="020B0604020202020204" pitchFamily="34" charset="0"/>
              </a:rPr>
              <a:t>data</a:t>
            </a:r>
            <a:endParaRPr lang="en-US" altLang="ko-KR" sz="1600" b="1" dirty="0">
              <a:latin typeface="Arial" panose="020B0604020202020204" pitchFamily="34" charset="0"/>
              <a:ea typeface="굴림" charset="0"/>
              <a:cs typeface="Arial" panose="020B0604020202020204" pitchFamily="34" charset="0"/>
            </a:endParaRPr>
          </a:p>
        </p:txBody>
      </p:sp>
      <p:sp>
        <p:nvSpPr>
          <p:cNvPr id="19" name="Rectangle 18"/>
          <p:cNvSpPr/>
          <p:nvPr/>
        </p:nvSpPr>
        <p:spPr>
          <a:xfrm>
            <a:off x="1377050" y="4574716"/>
            <a:ext cx="2819400" cy="114300"/>
          </a:xfrm>
          <a:prstGeom prst="rect">
            <a:avLst/>
          </a:prstGeom>
          <a:solidFill>
            <a:schemeClr val="tx1">
              <a:lumMod val="95000"/>
              <a:lumOff val="5000"/>
            </a:schemeClr>
          </a:solidFill>
          <a:ln>
            <a:solidFill>
              <a:schemeClr val="tx1">
                <a:lumMod val="95000"/>
                <a:lumOff val="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20" name="Oval 19"/>
          <p:cNvSpPr/>
          <p:nvPr/>
        </p:nvSpPr>
        <p:spPr>
          <a:xfrm>
            <a:off x="1573900" y="4574716"/>
            <a:ext cx="45719" cy="114300"/>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21" name="Oval 20"/>
          <p:cNvSpPr/>
          <p:nvPr/>
        </p:nvSpPr>
        <p:spPr>
          <a:xfrm>
            <a:off x="3231250" y="4574716"/>
            <a:ext cx="45719" cy="114300"/>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22" name="Text Box 10"/>
          <p:cNvSpPr txBox="1">
            <a:spLocks noChangeArrowheads="1"/>
          </p:cNvSpPr>
          <p:nvPr/>
        </p:nvSpPr>
        <p:spPr bwMode="auto">
          <a:xfrm>
            <a:off x="560764" y="4447200"/>
            <a:ext cx="62709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latin typeface="Arial" panose="020B0604020202020204" pitchFamily="34" charset="0"/>
                <a:ea typeface="굴림" charset="0"/>
                <a:cs typeface="Arial" panose="020B0604020202020204" pitchFamily="34" charset="0"/>
              </a:rPr>
              <a:t>DNA</a:t>
            </a:r>
            <a:endParaRPr lang="en-US" altLang="ko-KR" sz="1600" b="1" dirty="0">
              <a:latin typeface="Arial" panose="020B0604020202020204" pitchFamily="34" charset="0"/>
              <a:ea typeface="굴림" charset="0"/>
              <a:cs typeface="Arial" panose="020B0604020202020204" pitchFamily="34" charset="0"/>
            </a:endParaRPr>
          </a:p>
        </p:txBody>
      </p:sp>
      <p:sp>
        <p:nvSpPr>
          <p:cNvPr id="32" name="Freeform 31"/>
          <p:cNvSpPr/>
          <p:nvPr/>
        </p:nvSpPr>
        <p:spPr>
          <a:xfrm>
            <a:off x="2029645" y="3795488"/>
            <a:ext cx="1332231" cy="155909"/>
          </a:xfrm>
          <a:custGeom>
            <a:avLst/>
            <a:gdLst>
              <a:gd name="connsiteX0" fmla="*/ 0 w 2501900"/>
              <a:gd name="connsiteY0" fmla="*/ 241327 h 255426"/>
              <a:gd name="connsiteX1" fmla="*/ 800100 w 2501900"/>
              <a:gd name="connsiteY1" fmla="*/ 27 h 255426"/>
              <a:gd name="connsiteX2" fmla="*/ 1689100 w 2501900"/>
              <a:gd name="connsiteY2" fmla="*/ 254027 h 255426"/>
              <a:gd name="connsiteX3" fmla="*/ 2501900 w 2501900"/>
              <a:gd name="connsiteY3" fmla="*/ 101627 h 255426"/>
            </a:gdLst>
            <a:ahLst/>
            <a:cxnLst>
              <a:cxn ang="0">
                <a:pos x="connsiteX0" y="connsiteY0"/>
              </a:cxn>
              <a:cxn ang="0">
                <a:pos x="connsiteX1" y="connsiteY1"/>
              </a:cxn>
              <a:cxn ang="0">
                <a:pos x="connsiteX2" y="connsiteY2"/>
              </a:cxn>
              <a:cxn ang="0">
                <a:pos x="connsiteX3" y="connsiteY3"/>
              </a:cxn>
            </a:cxnLst>
            <a:rect l="l" t="t" r="r" b="b"/>
            <a:pathLst>
              <a:path w="2501900" h="255426">
                <a:moveTo>
                  <a:pt x="0" y="241327"/>
                </a:moveTo>
                <a:cubicBezTo>
                  <a:pt x="259291" y="119618"/>
                  <a:pt x="518583" y="-2090"/>
                  <a:pt x="800100" y="27"/>
                </a:cubicBezTo>
                <a:cubicBezTo>
                  <a:pt x="1081617" y="2144"/>
                  <a:pt x="1405467" y="237094"/>
                  <a:pt x="1689100" y="254027"/>
                </a:cubicBezTo>
                <a:cubicBezTo>
                  <a:pt x="1972733" y="270960"/>
                  <a:pt x="2353733" y="129144"/>
                  <a:pt x="2501900" y="101627"/>
                </a:cubicBezTo>
              </a:path>
            </a:pathLst>
          </a:custGeom>
          <a:noFill/>
          <a:ln w="19050">
            <a:solidFill>
              <a:schemeClr val="tx1"/>
            </a:solidFill>
          </a:ln>
          <a:scene3d>
            <a:camera prst="perspectiveFront" fov="3000000"/>
            <a:lightRig rig="threePt" dir="tl"/>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33" name="Text Box 10"/>
          <p:cNvSpPr txBox="1">
            <a:spLocks noChangeArrowheads="1"/>
          </p:cNvSpPr>
          <p:nvPr/>
        </p:nvSpPr>
        <p:spPr bwMode="auto">
          <a:xfrm>
            <a:off x="903170" y="3828532"/>
            <a:ext cx="62709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latin typeface="Arial" panose="020B0604020202020204" pitchFamily="34" charset="0"/>
                <a:ea typeface="굴림" charset="0"/>
                <a:cs typeface="Arial" panose="020B0604020202020204" pitchFamily="34" charset="0"/>
              </a:rPr>
              <a:t>RNA</a:t>
            </a:r>
            <a:endParaRPr lang="en-US" altLang="ko-KR" sz="1600" b="1" dirty="0">
              <a:latin typeface="Arial" panose="020B0604020202020204" pitchFamily="34" charset="0"/>
              <a:ea typeface="굴림" charset="0"/>
              <a:cs typeface="Arial" panose="020B0604020202020204" pitchFamily="34" charset="0"/>
            </a:endParaRPr>
          </a:p>
        </p:txBody>
      </p:sp>
      <p:sp>
        <p:nvSpPr>
          <p:cNvPr id="41" name="Text Box 10"/>
          <p:cNvSpPr txBox="1">
            <a:spLocks noChangeArrowheads="1"/>
          </p:cNvSpPr>
          <p:nvPr/>
        </p:nvSpPr>
        <p:spPr bwMode="auto">
          <a:xfrm>
            <a:off x="290451" y="4933074"/>
            <a:ext cx="304602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solidFill>
                  <a:srgbClr val="FF0000"/>
                </a:solidFill>
                <a:latin typeface="Arial" panose="020B0604020202020204" pitchFamily="34" charset="0"/>
                <a:ea typeface="굴림" charset="0"/>
                <a:cs typeface="Arial" panose="020B0604020202020204" pitchFamily="34" charset="0"/>
              </a:rPr>
              <a:t>BMI/obesity associated SNPs</a:t>
            </a:r>
            <a:endParaRPr lang="en-US" altLang="ko-KR" sz="1600" b="1" dirty="0">
              <a:solidFill>
                <a:srgbClr val="FF0000"/>
              </a:solidFill>
              <a:latin typeface="Arial" panose="020B0604020202020204" pitchFamily="34" charset="0"/>
              <a:ea typeface="굴림" charset="0"/>
              <a:cs typeface="Arial" panose="020B0604020202020204" pitchFamily="34" charset="0"/>
            </a:endParaRPr>
          </a:p>
        </p:txBody>
      </p:sp>
      <p:cxnSp>
        <p:nvCxnSpPr>
          <p:cNvPr id="94" name="Straight Connector 93"/>
          <p:cNvCxnSpPr/>
          <p:nvPr/>
        </p:nvCxnSpPr>
        <p:spPr>
          <a:xfrm flipV="1">
            <a:off x="1752600" y="4395033"/>
            <a:ext cx="0" cy="26498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6" name="Straight Arrow Connector 95"/>
          <p:cNvCxnSpPr/>
          <p:nvPr/>
        </p:nvCxnSpPr>
        <p:spPr>
          <a:xfrm>
            <a:off x="1752600" y="4395033"/>
            <a:ext cx="209550" cy="0"/>
          </a:xfrm>
          <a:prstGeom prst="straightConnector1">
            <a:avLst/>
          </a:prstGeom>
          <a:ln w="28575">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01" name="Down Arrow 100"/>
          <p:cNvSpPr/>
          <p:nvPr/>
        </p:nvSpPr>
        <p:spPr>
          <a:xfrm>
            <a:off x="1573900" y="5271628"/>
            <a:ext cx="79908" cy="195164"/>
          </a:xfrm>
          <a:prstGeom prst="down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CA"/>
          </a:p>
        </p:txBody>
      </p:sp>
      <p:sp>
        <p:nvSpPr>
          <p:cNvPr id="102" name="Down Arrow 101"/>
          <p:cNvSpPr/>
          <p:nvPr/>
        </p:nvSpPr>
        <p:spPr>
          <a:xfrm flipV="1">
            <a:off x="1187860" y="3643866"/>
            <a:ext cx="79908" cy="195164"/>
          </a:xfrm>
          <a:prstGeom prst="down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8297031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err="1" smtClean="0"/>
              <a:t>eQTL</a:t>
            </a:r>
            <a:r>
              <a:rPr lang="en-US" sz="3200" dirty="0" smtClean="0"/>
              <a:t> analysis</a:t>
            </a:r>
            <a:endParaRPr lang="en-US" sz="3200" dirty="0"/>
          </a:p>
        </p:txBody>
      </p:sp>
      <p:sp>
        <p:nvSpPr>
          <p:cNvPr id="3" name="Content Placeholder 2"/>
          <p:cNvSpPr>
            <a:spLocks noGrp="1"/>
          </p:cNvSpPr>
          <p:nvPr>
            <p:ph idx="1"/>
          </p:nvPr>
        </p:nvSpPr>
        <p:spPr>
          <a:xfrm>
            <a:off x="900112" y="1785265"/>
            <a:ext cx="7345363" cy="1244599"/>
          </a:xfrm>
        </p:spPr>
        <p:txBody>
          <a:bodyPr/>
          <a:lstStyle/>
          <a:p>
            <a:pPr>
              <a:spcBef>
                <a:spcPts val="1200"/>
              </a:spcBef>
            </a:pPr>
            <a:r>
              <a:rPr lang="en-US" altLang="zh-TW" sz="1800" b="1" dirty="0" smtClean="0">
                <a:solidFill>
                  <a:schemeClr val="tx1"/>
                </a:solidFill>
              </a:rPr>
              <a:t>Goal </a:t>
            </a:r>
            <a:r>
              <a:rPr lang="en-US" altLang="zh-TW" sz="1800" b="1" dirty="0">
                <a:solidFill>
                  <a:schemeClr val="tx1"/>
                </a:solidFill>
              </a:rPr>
              <a:t>: </a:t>
            </a:r>
            <a:r>
              <a:rPr lang="en-US" sz="1800" dirty="0">
                <a:solidFill>
                  <a:schemeClr val="tx1"/>
                </a:solidFill>
              </a:rPr>
              <a:t>Test correlations between </a:t>
            </a:r>
            <a:r>
              <a:rPr lang="en-US" sz="1800" dirty="0">
                <a:solidFill>
                  <a:srgbClr val="FF0000"/>
                </a:solidFill>
              </a:rPr>
              <a:t>BMI/obesity associated variants </a:t>
            </a:r>
            <a:r>
              <a:rPr lang="en-US" sz="1800" dirty="0">
                <a:solidFill>
                  <a:schemeClr val="tx1"/>
                </a:solidFill>
              </a:rPr>
              <a:t>and expression levels of </a:t>
            </a:r>
            <a:r>
              <a:rPr lang="en-US" sz="1800" dirty="0">
                <a:solidFill>
                  <a:srgbClr val="FF0000"/>
                </a:solidFill>
              </a:rPr>
              <a:t>lincRNAs</a:t>
            </a:r>
            <a:r>
              <a:rPr lang="en-US" sz="1800" dirty="0">
                <a:solidFill>
                  <a:schemeClr val="tx1"/>
                </a:solidFill>
              </a:rPr>
              <a:t> in their genomic vicinity</a:t>
            </a:r>
          </a:p>
          <a:p>
            <a:pPr>
              <a:spcBef>
                <a:spcPts val="1200"/>
              </a:spcBef>
            </a:pPr>
            <a:endParaRPr lang="en-US" dirty="0"/>
          </a:p>
        </p:txBody>
      </p:sp>
      <p:sp>
        <p:nvSpPr>
          <p:cNvPr id="13" name="Text Box 10"/>
          <p:cNvSpPr txBox="1">
            <a:spLocks noChangeArrowheads="1"/>
          </p:cNvSpPr>
          <p:nvPr/>
        </p:nvSpPr>
        <p:spPr bwMode="auto">
          <a:xfrm>
            <a:off x="859344" y="5436686"/>
            <a:ext cx="16690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latin typeface="Arial" panose="020B0604020202020204" pitchFamily="34" charset="0"/>
                <a:ea typeface="굴림" charset="0"/>
                <a:cs typeface="Arial" panose="020B0604020202020204" pitchFamily="34" charset="0"/>
              </a:rPr>
              <a:t>Genotype</a:t>
            </a:r>
            <a:r>
              <a:rPr lang="en-US" altLang="ko-KR" b="1" dirty="0" smtClean="0">
                <a:latin typeface="Arial" panose="020B0604020202020204" pitchFamily="34" charset="0"/>
                <a:ea typeface="굴림" charset="0"/>
                <a:cs typeface="Arial" panose="020B0604020202020204" pitchFamily="34" charset="0"/>
              </a:rPr>
              <a:t> data</a:t>
            </a:r>
            <a:endParaRPr lang="en-US" altLang="ko-KR" b="1" dirty="0">
              <a:latin typeface="Arial" panose="020B0604020202020204" pitchFamily="34" charset="0"/>
              <a:ea typeface="굴림" charset="0"/>
              <a:cs typeface="Arial" panose="020B0604020202020204" pitchFamily="34" charset="0"/>
            </a:endParaRPr>
          </a:p>
        </p:txBody>
      </p:sp>
      <p:sp>
        <p:nvSpPr>
          <p:cNvPr id="14" name="Text Box 11"/>
          <p:cNvSpPr txBox="1">
            <a:spLocks noChangeArrowheads="1"/>
          </p:cNvSpPr>
          <p:nvPr/>
        </p:nvSpPr>
        <p:spPr bwMode="auto">
          <a:xfrm>
            <a:off x="269181" y="3079092"/>
            <a:ext cx="189507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a:latin typeface="Arial" panose="020B0604020202020204" pitchFamily="34" charset="0"/>
                <a:ea typeface="굴림" charset="0"/>
                <a:cs typeface="Arial" panose="020B0604020202020204" pitchFamily="34" charset="0"/>
              </a:rPr>
              <a:t>Gene expression </a:t>
            </a:r>
            <a:endParaRPr lang="en-US" altLang="ko-KR" sz="1600" b="1" dirty="0" smtClean="0">
              <a:latin typeface="Arial" panose="020B0604020202020204" pitchFamily="34" charset="0"/>
              <a:ea typeface="굴림" charset="0"/>
              <a:cs typeface="Arial" panose="020B0604020202020204" pitchFamily="34" charset="0"/>
            </a:endParaRPr>
          </a:p>
          <a:p>
            <a:pPr algn="ctr" latinLnBrk="1"/>
            <a:r>
              <a:rPr lang="en-US" altLang="ko-KR" sz="1600" b="1" dirty="0" smtClean="0">
                <a:latin typeface="Arial" panose="020B0604020202020204" pitchFamily="34" charset="0"/>
                <a:ea typeface="굴림" charset="0"/>
                <a:cs typeface="Arial" panose="020B0604020202020204" pitchFamily="34" charset="0"/>
              </a:rPr>
              <a:t>data</a:t>
            </a:r>
            <a:endParaRPr lang="en-US" altLang="ko-KR" sz="1600" b="1" dirty="0">
              <a:latin typeface="Arial" panose="020B0604020202020204" pitchFamily="34" charset="0"/>
              <a:ea typeface="굴림" charset="0"/>
              <a:cs typeface="Arial" panose="020B0604020202020204" pitchFamily="34" charset="0"/>
            </a:endParaRPr>
          </a:p>
        </p:txBody>
      </p:sp>
      <p:sp>
        <p:nvSpPr>
          <p:cNvPr id="19" name="Rectangle 18"/>
          <p:cNvSpPr/>
          <p:nvPr/>
        </p:nvSpPr>
        <p:spPr>
          <a:xfrm>
            <a:off x="1377050" y="4574716"/>
            <a:ext cx="2819400" cy="114300"/>
          </a:xfrm>
          <a:prstGeom prst="rect">
            <a:avLst/>
          </a:prstGeom>
          <a:solidFill>
            <a:schemeClr val="tx1">
              <a:lumMod val="95000"/>
              <a:lumOff val="5000"/>
            </a:schemeClr>
          </a:solidFill>
          <a:ln>
            <a:solidFill>
              <a:schemeClr val="tx1">
                <a:lumMod val="95000"/>
                <a:lumOff val="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20" name="Oval 19"/>
          <p:cNvSpPr/>
          <p:nvPr/>
        </p:nvSpPr>
        <p:spPr>
          <a:xfrm>
            <a:off x="1573900" y="4574716"/>
            <a:ext cx="45719" cy="114300"/>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21" name="Oval 20"/>
          <p:cNvSpPr/>
          <p:nvPr/>
        </p:nvSpPr>
        <p:spPr>
          <a:xfrm>
            <a:off x="3231250" y="4574716"/>
            <a:ext cx="45719" cy="114300"/>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22" name="Text Box 10"/>
          <p:cNvSpPr txBox="1">
            <a:spLocks noChangeArrowheads="1"/>
          </p:cNvSpPr>
          <p:nvPr/>
        </p:nvSpPr>
        <p:spPr bwMode="auto">
          <a:xfrm>
            <a:off x="560764" y="4447200"/>
            <a:ext cx="62709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latin typeface="Arial" panose="020B0604020202020204" pitchFamily="34" charset="0"/>
                <a:ea typeface="굴림" charset="0"/>
                <a:cs typeface="Arial" panose="020B0604020202020204" pitchFamily="34" charset="0"/>
              </a:rPr>
              <a:t>DNA</a:t>
            </a:r>
            <a:endParaRPr lang="en-US" altLang="ko-KR" sz="1600" b="1" dirty="0">
              <a:latin typeface="Arial" panose="020B0604020202020204" pitchFamily="34" charset="0"/>
              <a:ea typeface="굴림" charset="0"/>
              <a:cs typeface="Arial" panose="020B0604020202020204" pitchFamily="34" charset="0"/>
            </a:endParaRPr>
          </a:p>
        </p:txBody>
      </p:sp>
      <p:sp>
        <p:nvSpPr>
          <p:cNvPr id="32" name="Freeform 31"/>
          <p:cNvSpPr/>
          <p:nvPr/>
        </p:nvSpPr>
        <p:spPr>
          <a:xfrm>
            <a:off x="2029645" y="3795488"/>
            <a:ext cx="1332231" cy="155909"/>
          </a:xfrm>
          <a:custGeom>
            <a:avLst/>
            <a:gdLst>
              <a:gd name="connsiteX0" fmla="*/ 0 w 2501900"/>
              <a:gd name="connsiteY0" fmla="*/ 241327 h 255426"/>
              <a:gd name="connsiteX1" fmla="*/ 800100 w 2501900"/>
              <a:gd name="connsiteY1" fmla="*/ 27 h 255426"/>
              <a:gd name="connsiteX2" fmla="*/ 1689100 w 2501900"/>
              <a:gd name="connsiteY2" fmla="*/ 254027 h 255426"/>
              <a:gd name="connsiteX3" fmla="*/ 2501900 w 2501900"/>
              <a:gd name="connsiteY3" fmla="*/ 101627 h 255426"/>
            </a:gdLst>
            <a:ahLst/>
            <a:cxnLst>
              <a:cxn ang="0">
                <a:pos x="connsiteX0" y="connsiteY0"/>
              </a:cxn>
              <a:cxn ang="0">
                <a:pos x="connsiteX1" y="connsiteY1"/>
              </a:cxn>
              <a:cxn ang="0">
                <a:pos x="connsiteX2" y="connsiteY2"/>
              </a:cxn>
              <a:cxn ang="0">
                <a:pos x="connsiteX3" y="connsiteY3"/>
              </a:cxn>
            </a:cxnLst>
            <a:rect l="l" t="t" r="r" b="b"/>
            <a:pathLst>
              <a:path w="2501900" h="255426">
                <a:moveTo>
                  <a:pt x="0" y="241327"/>
                </a:moveTo>
                <a:cubicBezTo>
                  <a:pt x="259291" y="119618"/>
                  <a:pt x="518583" y="-2090"/>
                  <a:pt x="800100" y="27"/>
                </a:cubicBezTo>
                <a:cubicBezTo>
                  <a:pt x="1081617" y="2144"/>
                  <a:pt x="1405467" y="237094"/>
                  <a:pt x="1689100" y="254027"/>
                </a:cubicBezTo>
                <a:cubicBezTo>
                  <a:pt x="1972733" y="270960"/>
                  <a:pt x="2353733" y="129144"/>
                  <a:pt x="2501900" y="101627"/>
                </a:cubicBezTo>
              </a:path>
            </a:pathLst>
          </a:custGeom>
          <a:noFill/>
          <a:ln w="19050">
            <a:solidFill>
              <a:schemeClr val="tx1"/>
            </a:solidFill>
          </a:ln>
          <a:scene3d>
            <a:camera prst="perspectiveFront" fov="3000000"/>
            <a:lightRig rig="threePt" dir="tl"/>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33" name="Text Box 10"/>
          <p:cNvSpPr txBox="1">
            <a:spLocks noChangeArrowheads="1"/>
          </p:cNvSpPr>
          <p:nvPr/>
        </p:nvSpPr>
        <p:spPr bwMode="auto">
          <a:xfrm>
            <a:off x="726038" y="3828532"/>
            <a:ext cx="98135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solidFill>
                  <a:srgbClr val="FF0000"/>
                </a:solidFill>
                <a:latin typeface="Arial" panose="020B0604020202020204" pitchFamily="34" charset="0"/>
                <a:ea typeface="굴림" charset="0"/>
                <a:cs typeface="Arial" panose="020B0604020202020204" pitchFamily="34" charset="0"/>
              </a:rPr>
              <a:t>lincRNA</a:t>
            </a:r>
            <a:endParaRPr lang="en-US" altLang="ko-KR" sz="1600" b="1" dirty="0">
              <a:solidFill>
                <a:srgbClr val="FF0000"/>
              </a:solidFill>
              <a:latin typeface="Arial" panose="020B0604020202020204" pitchFamily="34" charset="0"/>
              <a:ea typeface="굴림" charset="0"/>
              <a:cs typeface="Arial" panose="020B0604020202020204" pitchFamily="34" charset="0"/>
            </a:endParaRPr>
          </a:p>
        </p:txBody>
      </p:sp>
      <p:sp>
        <p:nvSpPr>
          <p:cNvPr id="41" name="Text Box 10"/>
          <p:cNvSpPr txBox="1">
            <a:spLocks noChangeArrowheads="1"/>
          </p:cNvSpPr>
          <p:nvPr/>
        </p:nvSpPr>
        <p:spPr bwMode="auto">
          <a:xfrm>
            <a:off x="290451" y="4933074"/>
            <a:ext cx="304602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solidFill>
                  <a:srgbClr val="FF0000"/>
                </a:solidFill>
                <a:latin typeface="Arial" panose="020B0604020202020204" pitchFamily="34" charset="0"/>
                <a:ea typeface="굴림" charset="0"/>
                <a:cs typeface="Arial" panose="020B0604020202020204" pitchFamily="34" charset="0"/>
              </a:rPr>
              <a:t>BMI/obesity associated SNPs</a:t>
            </a:r>
            <a:endParaRPr lang="en-US" altLang="ko-KR" sz="1600" b="1" dirty="0">
              <a:solidFill>
                <a:srgbClr val="FF0000"/>
              </a:solidFill>
              <a:latin typeface="Arial" panose="020B0604020202020204" pitchFamily="34" charset="0"/>
              <a:ea typeface="굴림" charset="0"/>
              <a:cs typeface="Arial" panose="020B0604020202020204" pitchFamily="34" charset="0"/>
            </a:endParaRPr>
          </a:p>
        </p:txBody>
      </p:sp>
      <p:cxnSp>
        <p:nvCxnSpPr>
          <p:cNvPr id="94" name="Straight Connector 93"/>
          <p:cNvCxnSpPr/>
          <p:nvPr/>
        </p:nvCxnSpPr>
        <p:spPr>
          <a:xfrm flipV="1">
            <a:off x="1752600" y="4395033"/>
            <a:ext cx="0" cy="26498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6" name="Straight Arrow Connector 95"/>
          <p:cNvCxnSpPr/>
          <p:nvPr/>
        </p:nvCxnSpPr>
        <p:spPr>
          <a:xfrm>
            <a:off x="1752600" y="4395033"/>
            <a:ext cx="209550" cy="0"/>
          </a:xfrm>
          <a:prstGeom prst="straightConnector1">
            <a:avLst/>
          </a:prstGeom>
          <a:ln w="28575">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01" name="Down Arrow 100"/>
          <p:cNvSpPr/>
          <p:nvPr/>
        </p:nvSpPr>
        <p:spPr>
          <a:xfrm>
            <a:off x="1573900" y="5271628"/>
            <a:ext cx="79908" cy="195164"/>
          </a:xfrm>
          <a:prstGeom prst="down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CA"/>
          </a:p>
        </p:txBody>
      </p:sp>
      <p:sp>
        <p:nvSpPr>
          <p:cNvPr id="102" name="Down Arrow 101"/>
          <p:cNvSpPr/>
          <p:nvPr/>
        </p:nvSpPr>
        <p:spPr>
          <a:xfrm flipV="1">
            <a:off x="1187860" y="3643866"/>
            <a:ext cx="79908" cy="195164"/>
          </a:xfrm>
          <a:prstGeom prst="down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633588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err="1" smtClean="0"/>
              <a:t>Intergenic</a:t>
            </a:r>
            <a:r>
              <a:rPr lang="en-US" sz="3200" dirty="0" smtClean="0"/>
              <a:t> long noncoding RNAs</a:t>
            </a:r>
            <a:endParaRPr lang="en-US" sz="3200" dirty="0"/>
          </a:p>
        </p:txBody>
      </p:sp>
      <p:sp>
        <p:nvSpPr>
          <p:cNvPr id="3" name="Content Placeholder 2"/>
          <p:cNvSpPr>
            <a:spLocks noGrp="1"/>
          </p:cNvSpPr>
          <p:nvPr>
            <p:ph idx="1"/>
          </p:nvPr>
        </p:nvSpPr>
        <p:spPr>
          <a:xfrm>
            <a:off x="900112" y="1915887"/>
            <a:ext cx="7345363" cy="1625599"/>
          </a:xfrm>
        </p:spPr>
        <p:txBody>
          <a:bodyPr/>
          <a:lstStyle/>
          <a:p>
            <a:pPr>
              <a:spcBef>
                <a:spcPts val="1200"/>
              </a:spcBef>
            </a:pPr>
            <a:r>
              <a:rPr lang="en-US" sz="1800" dirty="0" smtClean="0">
                <a:solidFill>
                  <a:schemeClr val="tx1"/>
                </a:solidFill>
              </a:rPr>
              <a:t>Pervasive transcription of eukaryotic genomes (not just in protein-coding regions)</a:t>
            </a:r>
          </a:p>
          <a:p>
            <a:pPr>
              <a:spcBef>
                <a:spcPts val="1200"/>
              </a:spcBef>
            </a:pPr>
            <a:r>
              <a:rPr lang="en-US" sz="1800" dirty="0">
                <a:solidFill>
                  <a:schemeClr val="tx1"/>
                </a:solidFill>
              </a:rPr>
              <a:t>L</a:t>
            </a:r>
            <a:r>
              <a:rPr lang="en-US" sz="1800" dirty="0" smtClean="0">
                <a:solidFill>
                  <a:schemeClr val="tx1"/>
                </a:solidFill>
              </a:rPr>
              <a:t>arge </a:t>
            </a:r>
            <a:r>
              <a:rPr lang="en-US" sz="1800" dirty="0">
                <a:solidFill>
                  <a:schemeClr val="tx1"/>
                </a:solidFill>
              </a:rPr>
              <a:t>proportion of functional information is embedded within noncoding regions </a:t>
            </a:r>
            <a:endParaRPr lang="en-US" sz="1800" dirty="0" smtClean="0">
              <a:solidFill>
                <a:schemeClr val="tx1"/>
              </a:solidFill>
            </a:endParaRPr>
          </a:p>
          <a:p>
            <a:endParaRPr lang="en-US" dirty="0"/>
          </a:p>
        </p:txBody>
      </p:sp>
    </p:spTree>
    <p:extLst>
      <p:ext uri="{BB962C8B-B14F-4D97-AF65-F5344CB8AC3E}">
        <p14:creationId xmlns:p14="http://schemas.microsoft.com/office/powerpoint/2010/main" val="19838219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err="1" smtClean="0"/>
              <a:t>eQTL</a:t>
            </a:r>
            <a:r>
              <a:rPr lang="en-US" sz="3200" dirty="0" smtClean="0"/>
              <a:t> analysis</a:t>
            </a:r>
            <a:endParaRPr lang="en-US" sz="3200" dirty="0"/>
          </a:p>
        </p:txBody>
      </p:sp>
      <p:sp>
        <p:nvSpPr>
          <p:cNvPr id="3" name="Content Placeholder 2"/>
          <p:cNvSpPr>
            <a:spLocks noGrp="1"/>
          </p:cNvSpPr>
          <p:nvPr>
            <p:ph idx="1"/>
          </p:nvPr>
        </p:nvSpPr>
        <p:spPr>
          <a:xfrm>
            <a:off x="900112" y="1785265"/>
            <a:ext cx="7345363" cy="1244599"/>
          </a:xfrm>
        </p:spPr>
        <p:txBody>
          <a:bodyPr/>
          <a:lstStyle/>
          <a:p>
            <a:pPr>
              <a:spcBef>
                <a:spcPts val="1200"/>
              </a:spcBef>
            </a:pPr>
            <a:r>
              <a:rPr lang="en-US" altLang="zh-TW" sz="1800" b="1" dirty="0" smtClean="0">
                <a:solidFill>
                  <a:schemeClr val="tx1"/>
                </a:solidFill>
              </a:rPr>
              <a:t>Goal </a:t>
            </a:r>
            <a:r>
              <a:rPr lang="en-US" altLang="zh-TW" sz="1800" b="1" dirty="0">
                <a:solidFill>
                  <a:schemeClr val="tx1"/>
                </a:solidFill>
              </a:rPr>
              <a:t>: </a:t>
            </a:r>
            <a:r>
              <a:rPr lang="en-US" sz="1800" dirty="0">
                <a:solidFill>
                  <a:schemeClr val="tx1"/>
                </a:solidFill>
              </a:rPr>
              <a:t>Test correlations between </a:t>
            </a:r>
            <a:r>
              <a:rPr lang="en-US" sz="1800" dirty="0">
                <a:solidFill>
                  <a:srgbClr val="FF0000"/>
                </a:solidFill>
              </a:rPr>
              <a:t>BMI/obesity associated variants </a:t>
            </a:r>
            <a:r>
              <a:rPr lang="en-US" sz="1800" dirty="0">
                <a:solidFill>
                  <a:schemeClr val="tx1"/>
                </a:solidFill>
              </a:rPr>
              <a:t>and expression levels of </a:t>
            </a:r>
            <a:r>
              <a:rPr lang="en-US" sz="1800" dirty="0">
                <a:solidFill>
                  <a:srgbClr val="FF0000"/>
                </a:solidFill>
              </a:rPr>
              <a:t>lincRNAs</a:t>
            </a:r>
            <a:r>
              <a:rPr lang="en-US" sz="1800" dirty="0">
                <a:solidFill>
                  <a:schemeClr val="tx1"/>
                </a:solidFill>
              </a:rPr>
              <a:t> in their genomic vicinity</a:t>
            </a:r>
          </a:p>
          <a:p>
            <a:pPr>
              <a:spcBef>
                <a:spcPts val="1200"/>
              </a:spcBef>
            </a:pPr>
            <a:endParaRPr lang="en-US" dirty="0"/>
          </a:p>
        </p:txBody>
      </p:sp>
      <p:sp>
        <p:nvSpPr>
          <p:cNvPr id="13" name="Text Box 10"/>
          <p:cNvSpPr txBox="1">
            <a:spLocks noChangeArrowheads="1"/>
          </p:cNvSpPr>
          <p:nvPr/>
        </p:nvSpPr>
        <p:spPr bwMode="auto">
          <a:xfrm>
            <a:off x="859344" y="5436686"/>
            <a:ext cx="16690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latin typeface="Arial" panose="020B0604020202020204" pitchFamily="34" charset="0"/>
                <a:ea typeface="굴림" charset="0"/>
                <a:cs typeface="Arial" panose="020B0604020202020204" pitchFamily="34" charset="0"/>
              </a:rPr>
              <a:t>Genotype</a:t>
            </a:r>
            <a:r>
              <a:rPr lang="en-US" altLang="ko-KR" b="1" dirty="0" smtClean="0">
                <a:latin typeface="Arial" panose="020B0604020202020204" pitchFamily="34" charset="0"/>
                <a:ea typeface="굴림" charset="0"/>
                <a:cs typeface="Arial" panose="020B0604020202020204" pitchFamily="34" charset="0"/>
              </a:rPr>
              <a:t> data</a:t>
            </a:r>
            <a:endParaRPr lang="en-US" altLang="ko-KR" b="1" dirty="0">
              <a:latin typeface="Arial" panose="020B0604020202020204" pitchFamily="34" charset="0"/>
              <a:ea typeface="굴림" charset="0"/>
              <a:cs typeface="Arial" panose="020B0604020202020204" pitchFamily="34" charset="0"/>
            </a:endParaRPr>
          </a:p>
        </p:txBody>
      </p:sp>
      <p:sp>
        <p:nvSpPr>
          <p:cNvPr id="14" name="Text Box 11"/>
          <p:cNvSpPr txBox="1">
            <a:spLocks noChangeArrowheads="1"/>
          </p:cNvSpPr>
          <p:nvPr/>
        </p:nvSpPr>
        <p:spPr bwMode="auto">
          <a:xfrm>
            <a:off x="269181" y="3079092"/>
            <a:ext cx="189507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a:latin typeface="Arial" panose="020B0604020202020204" pitchFamily="34" charset="0"/>
                <a:ea typeface="굴림" charset="0"/>
                <a:cs typeface="Arial" panose="020B0604020202020204" pitchFamily="34" charset="0"/>
              </a:rPr>
              <a:t>Gene expression </a:t>
            </a:r>
            <a:endParaRPr lang="en-US" altLang="ko-KR" sz="1600" b="1" dirty="0" smtClean="0">
              <a:latin typeface="Arial" panose="020B0604020202020204" pitchFamily="34" charset="0"/>
              <a:ea typeface="굴림" charset="0"/>
              <a:cs typeface="Arial" panose="020B0604020202020204" pitchFamily="34" charset="0"/>
            </a:endParaRPr>
          </a:p>
          <a:p>
            <a:pPr algn="ctr" latinLnBrk="1"/>
            <a:r>
              <a:rPr lang="en-US" altLang="ko-KR" sz="1600" b="1" dirty="0" smtClean="0">
                <a:latin typeface="Arial" panose="020B0604020202020204" pitchFamily="34" charset="0"/>
                <a:ea typeface="굴림" charset="0"/>
                <a:cs typeface="Arial" panose="020B0604020202020204" pitchFamily="34" charset="0"/>
              </a:rPr>
              <a:t>data</a:t>
            </a:r>
            <a:endParaRPr lang="en-US" altLang="ko-KR" sz="1600" b="1" dirty="0">
              <a:latin typeface="Arial" panose="020B0604020202020204" pitchFamily="34" charset="0"/>
              <a:ea typeface="굴림" charset="0"/>
              <a:cs typeface="Arial" panose="020B0604020202020204" pitchFamily="34" charset="0"/>
            </a:endParaRPr>
          </a:p>
        </p:txBody>
      </p:sp>
      <p:sp>
        <p:nvSpPr>
          <p:cNvPr id="19" name="Rectangle 18"/>
          <p:cNvSpPr/>
          <p:nvPr/>
        </p:nvSpPr>
        <p:spPr>
          <a:xfrm>
            <a:off x="1377050" y="4574716"/>
            <a:ext cx="2819400" cy="114300"/>
          </a:xfrm>
          <a:prstGeom prst="rect">
            <a:avLst/>
          </a:prstGeom>
          <a:solidFill>
            <a:schemeClr val="tx1">
              <a:lumMod val="95000"/>
              <a:lumOff val="5000"/>
            </a:schemeClr>
          </a:solidFill>
          <a:ln>
            <a:solidFill>
              <a:schemeClr val="tx1">
                <a:lumMod val="95000"/>
                <a:lumOff val="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20" name="Oval 19"/>
          <p:cNvSpPr/>
          <p:nvPr/>
        </p:nvSpPr>
        <p:spPr>
          <a:xfrm>
            <a:off x="1573900" y="4574716"/>
            <a:ext cx="45719" cy="114300"/>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21" name="Oval 20"/>
          <p:cNvSpPr/>
          <p:nvPr/>
        </p:nvSpPr>
        <p:spPr>
          <a:xfrm>
            <a:off x="3231250" y="4574716"/>
            <a:ext cx="45719" cy="114300"/>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22" name="Text Box 10"/>
          <p:cNvSpPr txBox="1">
            <a:spLocks noChangeArrowheads="1"/>
          </p:cNvSpPr>
          <p:nvPr/>
        </p:nvSpPr>
        <p:spPr bwMode="auto">
          <a:xfrm>
            <a:off x="560764" y="4447200"/>
            <a:ext cx="62709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latin typeface="Arial" panose="020B0604020202020204" pitchFamily="34" charset="0"/>
                <a:ea typeface="굴림" charset="0"/>
                <a:cs typeface="Arial" panose="020B0604020202020204" pitchFamily="34" charset="0"/>
              </a:rPr>
              <a:t>DNA</a:t>
            </a:r>
            <a:endParaRPr lang="en-US" altLang="ko-KR" sz="1600" b="1" dirty="0">
              <a:latin typeface="Arial" panose="020B0604020202020204" pitchFamily="34" charset="0"/>
              <a:ea typeface="굴림" charset="0"/>
              <a:cs typeface="Arial" panose="020B0604020202020204" pitchFamily="34" charset="0"/>
            </a:endParaRPr>
          </a:p>
        </p:txBody>
      </p:sp>
      <p:sp>
        <p:nvSpPr>
          <p:cNvPr id="32" name="Freeform 31"/>
          <p:cNvSpPr/>
          <p:nvPr/>
        </p:nvSpPr>
        <p:spPr>
          <a:xfrm>
            <a:off x="2029645" y="3795488"/>
            <a:ext cx="1332231" cy="155909"/>
          </a:xfrm>
          <a:custGeom>
            <a:avLst/>
            <a:gdLst>
              <a:gd name="connsiteX0" fmla="*/ 0 w 2501900"/>
              <a:gd name="connsiteY0" fmla="*/ 241327 h 255426"/>
              <a:gd name="connsiteX1" fmla="*/ 800100 w 2501900"/>
              <a:gd name="connsiteY1" fmla="*/ 27 h 255426"/>
              <a:gd name="connsiteX2" fmla="*/ 1689100 w 2501900"/>
              <a:gd name="connsiteY2" fmla="*/ 254027 h 255426"/>
              <a:gd name="connsiteX3" fmla="*/ 2501900 w 2501900"/>
              <a:gd name="connsiteY3" fmla="*/ 101627 h 255426"/>
            </a:gdLst>
            <a:ahLst/>
            <a:cxnLst>
              <a:cxn ang="0">
                <a:pos x="connsiteX0" y="connsiteY0"/>
              </a:cxn>
              <a:cxn ang="0">
                <a:pos x="connsiteX1" y="connsiteY1"/>
              </a:cxn>
              <a:cxn ang="0">
                <a:pos x="connsiteX2" y="connsiteY2"/>
              </a:cxn>
              <a:cxn ang="0">
                <a:pos x="connsiteX3" y="connsiteY3"/>
              </a:cxn>
            </a:cxnLst>
            <a:rect l="l" t="t" r="r" b="b"/>
            <a:pathLst>
              <a:path w="2501900" h="255426">
                <a:moveTo>
                  <a:pt x="0" y="241327"/>
                </a:moveTo>
                <a:cubicBezTo>
                  <a:pt x="259291" y="119618"/>
                  <a:pt x="518583" y="-2090"/>
                  <a:pt x="800100" y="27"/>
                </a:cubicBezTo>
                <a:cubicBezTo>
                  <a:pt x="1081617" y="2144"/>
                  <a:pt x="1405467" y="237094"/>
                  <a:pt x="1689100" y="254027"/>
                </a:cubicBezTo>
                <a:cubicBezTo>
                  <a:pt x="1972733" y="270960"/>
                  <a:pt x="2353733" y="129144"/>
                  <a:pt x="2501900" y="101627"/>
                </a:cubicBezTo>
              </a:path>
            </a:pathLst>
          </a:custGeom>
          <a:noFill/>
          <a:ln w="19050">
            <a:solidFill>
              <a:schemeClr val="tx1"/>
            </a:solidFill>
          </a:ln>
          <a:scene3d>
            <a:camera prst="perspectiveFront" fov="3000000"/>
            <a:lightRig rig="threePt" dir="tl"/>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33" name="Text Box 10"/>
          <p:cNvSpPr txBox="1">
            <a:spLocks noChangeArrowheads="1"/>
          </p:cNvSpPr>
          <p:nvPr/>
        </p:nvSpPr>
        <p:spPr bwMode="auto">
          <a:xfrm>
            <a:off x="726038" y="3828532"/>
            <a:ext cx="98135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solidFill>
                  <a:srgbClr val="FF0000"/>
                </a:solidFill>
                <a:latin typeface="Arial" panose="020B0604020202020204" pitchFamily="34" charset="0"/>
                <a:ea typeface="굴림" charset="0"/>
                <a:cs typeface="Arial" panose="020B0604020202020204" pitchFamily="34" charset="0"/>
              </a:rPr>
              <a:t>lincRNA</a:t>
            </a:r>
            <a:endParaRPr lang="en-US" altLang="ko-KR" sz="1600" b="1" dirty="0">
              <a:solidFill>
                <a:srgbClr val="FF0000"/>
              </a:solidFill>
              <a:latin typeface="Arial" panose="020B0604020202020204" pitchFamily="34" charset="0"/>
              <a:ea typeface="굴림" charset="0"/>
              <a:cs typeface="Arial" panose="020B0604020202020204" pitchFamily="34" charset="0"/>
            </a:endParaRPr>
          </a:p>
        </p:txBody>
      </p:sp>
      <p:sp>
        <p:nvSpPr>
          <p:cNvPr id="41" name="Text Box 10"/>
          <p:cNvSpPr txBox="1">
            <a:spLocks noChangeArrowheads="1"/>
          </p:cNvSpPr>
          <p:nvPr/>
        </p:nvSpPr>
        <p:spPr bwMode="auto">
          <a:xfrm>
            <a:off x="290451" y="4933074"/>
            <a:ext cx="304602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sz="1600" b="1" dirty="0" smtClean="0">
                <a:solidFill>
                  <a:srgbClr val="FF0000"/>
                </a:solidFill>
                <a:latin typeface="Arial" panose="020B0604020202020204" pitchFamily="34" charset="0"/>
                <a:ea typeface="굴림" charset="0"/>
                <a:cs typeface="Arial" panose="020B0604020202020204" pitchFamily="34" charset="0"/>
              </a:rPr>
              <a:t>BMI/obesity associated SNPs</a:t>
            </a:r>
            <a:endParaRPr lang="en-US" altLang="ko-KR" sz="1600" b="1" dirty="0">
              <a:solidFill>
                <a:srgbClr val="FF0000"/>
              </a:solidFill>
              <a:latin typeface="Arial" panose="020B0604020202020204" pitchFamily="34" charset="0"/>
              <a:ea typeface="굴림" charset="0"/>
              <a:cs typeface="Arial" panose="020B0604020202020204" pitchFamily="34" charset="0"/>
            </a:endParaRPr>
          </a:p>
        </p:txBody>
      </p:sp>
      <p:sp>
        <p:nvSpPr>
          <p:cNvPr id="42" name="Text Box 10"/>
          <p:cNvSpPr txBox="1">
            <a:spLocks noChangeArrowheads="1"/>
          </p:cNvSpPr>
          <p:nvPr/>
        </p:nvSpPr>
        <p:spPr bwMode="auto">
          <a:xfrm>
            <a:off x="5341074" y="5694760"/>
            <a:ext cx="5822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b="1" dirty="0" smtClean="0">
                <a:latin typeface="Arial" panose="020B0604020202020204" pitchFamily="34" charset="0"/>
                <a:ea typeface="굴림" charset="0"/>
                <a:cs typeface="Arial" panose="020B0604020202020204" pitchFamily="34" charset="0"/>
              </a:rPr>
              <a:t>C/C</a:t>
            </a:r>
            <a:endParaRPr lang="en-US" altLang="ko-KR" b="1" dirty="0">
              <a:latin typeface="Arial" panose="020B0604020202020204" pitchFamily="34" charset="0"/>
              <a:ea typeface="굴림" charset="0"/>
              <a:cs typeface="Arial" panose="020B0604020202020204" pitchFamily="34" charset="0"/>
            </a:endParaRPr>
          </a:p>
        </p:txBody>
      </p:sp>
      <p:sp>
        <p:nvSpPr>
          <p:cNvPr id="43" name="Text Box 10"/>
          <p:cNvSpPr txBox="1">
            <a:spLocks noChangeArrowheads="1"/>
          </p:cNvSpPr>
          <p:nvPr/>
        </p:nvSpPr>
        <p:spPr bwMode="auto">
          <a:xfrm>
            <a:off x="6439834" y="5694760"/>
            <a:ext cx="5565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b="1" dirty="0" smtClean="0">
                <a:latin typeface="Arial" panose="020B0604020202020204" pitchFamily="34" charset="0"/>
                <a:ea typeface="굴림" charset="0"/>
                <a:cs typeface="Arial" panose="020B0604020202020204" pitchFamily="34" charset="0"/>
              </a:rPr>
              <a:t>C</a:t>
            </a:r>
            <a:r>
              <a:rPr lang="en-US" altLang="ko-KR" b="1" dirty="0" smtClean="0">
                <a:latin typeface="Arial" panose="020B0604020202020204" pitchFamily="34" charset="0"/>
                <a:ea typeface="굴림" charset="0"/>
                <a:cs typeface="Arial" panose="020B0604020202020204" pitchFamily="34" charset="0"/>
              </a:rPr>
              <a:t>/T</a:t>
            </a:r>
            <a:endParaRPr lang="en-US" altLang="ko-KR" b="1" dirty="0">
              <a:latin typeface="Arial" panose="020B0604020202020204" pitchFamily="34" charset="0"/>
              <a:ea typeface="굴림" charset="0"/>
              <a:cs typeface="Arial" panose="020B0604020202020204" pitchFamily="34" charset="0"/>
            </a:endParaRPr>
          </a:p>
        </p:txBody>
      </p:sp>
      <p:sp>
        <p:nvSpPr>
          <p:cNvPr id="44" name="Text Box 10"/>
          <p:cNvSpPr txBox="1">
            <a:spLocks noChangeArrowheads="1"/>
          </p:cNvSpPr>
          <p:nvPr/>
        </p:nvSpPr>
        <p:spPr bwMode="auto">
          <a:xfrm>
            <a:off x="7448057" y="5694760"/>
            <a:ext cx="530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b="1" dirty="0" smtClean="0">
                <a:latin typeface="Arial" panose="020B0604020202020204" pitchFamily="34" charset="0"/>
                <a:ea typeface="굴림" charset="0"/>
                <a:cs typeface="Arial" panose="020B0604020202020204" pitchFamily="34" charset="0"/>
              </a:rPr>
              <a:t>T/T</a:t>
            </a:r>
            <a:endParaRPr lang="en-US" altLang="ko-KR" b="1" dirty="0">
              <a:latin typeface="Arial" panose="020B0604020202020204" pitchFamily="34" charset="0"/>
              <a:ea typeface="굴림" charset="0"/>
              <a:cs typeface="Arial" panose="020B0604020202020204" pitchFamily="34" charset="0"/>
            </a:endParaRPr>
          </a:p>
        </p:txBody>
      </p:sp>
      <p:grpSp>
        <p:nvGrpSpPr>
          <p:cNvPr id="85" name="Group 84"/>
          <p:cNvGrpSpPr/>
          <p:nvPr/>
        </p:nvGrpSpPr>
        <p:grpSpPr>
          <a:xfrm>
            <a:off x="4907665" y="2873828"/>
            <a:ext cx="3524030" cy="2810313"/>
            <a:chOff x="5416075" y="3266813"/>
            <a:chExt cx="2356325" cy="1797432"/>
          </a:xfrm>
        </p:grpSpPr>
        <p:cxnSp>
          <p:nvCxnSpPr>
            <p:cNvPr id="35" name="Straight Connector 34"/>
            <p:cNvCxnSpPr>
              <a:cxnSpLocks noChangeAspect="1"/>
            </p:cNvCxnSpPr>
            <p:nvPr/>
          </p:nvCxnSpPr>
          <p:spPr>
            <a:xfrm>
              <a:off x="5416075" y="3266813"/>
              <a:ext cx="0" cy="1797432"/>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a:cxnSpLocks noChangeAspect="1"/>
            </p:cNvCxnSpPr>
            <p:nvPr/>
          </p:nvCxnSpPr>
          <p:spPr>
            <a:xfrm flipH="1">
              <a:off x="5426988" y="5064245"/>
              <a:ext cx="2345412"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grpSp>
          <p:nvGrpSpPr>
            <p:cNvPr id="84" name="Group 83"/>
            <p:cNvGrpSpPr/>
            <p:nvPr/>
          </p:nvGrpSpPr>
          <p:grpSpPr>
            <a:xfrm>
              <a:off x="5728881" y="4119094"/>
              <a:ext cx="257443" cy="612926"/>
              <a:chOff x="5728881" y="4119094"/>
              <a:chExt cx="257443" cy="612926"/>
            </a:xfrm>
          </p:grpSpPr>
          <p:cxnSp>
            <p:nvCxnSpPr>
              <p:cNvPr id="50" name="Straight Connector 49"/>
              <p:cNvCxnSpPr>
                <a:cxnSpLocks noChangeAspect="1"/>
              </p:cNvCxnSpPr>
              <p:nvPr/>
            </p:nvCxnSpPr>
            <p:spPr>
              <a:xfrm>
                <a:off x="5857602" y="4119094"/>
                <a:ext cx="0" cy="612926"/>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52" name="Straight Connector 51"/>
              <p:cNvCxnSpPr>
                <a:cxnSpLocks noChangeAspect="1"/>
              </p:cNvCxnSpPr>
              <p:nvPr/>
            </p:nvCxnSpPr>
            <p:spPr>
              <a:xfrm>
                <a:off x="5759361" y="4119094"/>
                <a:ext cx="196483"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6" name="Straight Connector 55"/>
              <p:cNvCxnSpPr>
                <a:cxnSpLocks noChangeAspect="1"/>
              </p:cNvCxnSpPr>
              <p:nvPr/>
            </p:nvCxnSpPr>
            <p:spPr>
              <a:xfrm>
                <a:off x="5759360" y="4732020"/>
                <a:ext cx="196483"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46" name="Rectangle 45"/>
              <p:cNvSpPr>
                <a:spLocks noChangeAspect="1"/>
              </p:cNvSpPr>
              <p:nvPr/>
            </p:nvSpPr>
            <p:spPr>
              <a:xfrm>
                <a:off x="5728881" y="4300974"/>
                <a:ext cx="257443" cy="24181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grpSp>
        <p:cxnSp>
          <p:nvCxnSpPr>
            <p:cNvPr id="57" name="Straight Connector 56"/>
            <p:cNvCxnSpPr>
              <a:cxnSpLocks noChangeAspect="1"/>
            </p:cNvCxnSpPr>
            <p:nvPr/>
          </p:nvCxnSpPr>
          <p:spPr>
            <a:xfrm>
              <a:off x="6577691" y="3894261"/>
              <a:ext cx="0" cy="612926"/>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58" name="Straight Connector 57"/>
            <p:cNvCxnSpPr>
              <a:cxnSpLocks noChangeAspect="1"/>
            </p:cNvCxnSpPr>
            <p:nvPr/>
          </p:nvCxnSpPr>
          <p:spPr>
            <a:xfrm>
              <a:off x="6479450" y="3894261"/>
              <a:ext cx="196483"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9" name="Straight Connector 58"/>
            <p:cNvCxnSpPr>
              <a:cxnSpLocks noChangeAspect="1"/>
            </p:cNvCxnSpPr>
            <p:nvPr/>
          </p:nvCxnSpPr>
          <p:spPr>
            <a:xfrm>
              <a:off x="6479449" y="4507187"/>
              <a:ext cx="196483"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60" name="Rectangle 59"/>
            <p:cNvSpPr>
              <a:spLocks noChangeAspect="1"/>
            </p:cNvSpPr>
            <p:nvPr/>
          </p:nvSpPr>
          <p:spPr>
            <a:xfrm>
              <a:off x="6448970" y="4076141"/>
              <a:ext cx="257443" cy="24181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cxnSp>
          <p:nvCxnSpPr>
            <p:cNvPr id="61" name="Straight Connector 60"/>
            <p:cNvCxnSpPr>
              <a:cxnSpLocks noChangeAspect="1"/>
            </p:cNvCxnSpPr>
            <p:nvPr/>
          </p:nvCxnSpPr>
          <p:spPr>
            <a:xfrm>
              <a:off x="7259225" y="3523226"/>
              <a:ext cx="0" cy="612926"/>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62" name="Straight Connector 61"/>
            <p:cNvCxnSpPr>
              <a:cxnSpLocks noChangeAspect="1"/>
            </p:cNvCxnSpPr>
            <p:nvPr/>
          </p:nvCxnSpPr>
          <p:spPr>
            <a:xfrm>
              <a:off x="7160984" y="3523226"/>
              <a:ext cx="196483"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3" name="Straight Connector 62"/>
            <p:cNvCxnSpPr>
              <a:cxnSpLocks noChangeAspect="1"/>
            </p:cNvCxnSpPr>
            <p:nvPr/>
          </p:nvCxnSpPr>
          <p:spPr>
            <a:xfrm>
              <a:off x="7160983" y="4136152"/>
              <a:ext cx="196483"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64" name="Rectangle 63"/>
            <p:cNvSpPr>
              <a:spLocks noChangeAspect="1"/>
            </p:cNvSpPr>
            <p:nvPr/>
          </p:nvSpPr>
          <p:spPr>
            <a:xfrm>
              <a:off x="7130504" y="3705106"/>
              <a:ext cx="257443" cy="241816"/>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grpSp>
      <p:sp>
        <p:nvSpPr>
          <p:cNvPr id="67" name="Text Box 10"/>
          <p:cNvSpPr txBox="1">
            <a:spLocks noChangeArrowheads="1"/>
          </p:cNvSpPr>
          <p:nvPr/>
        </p:nvSpPr>
        <p:spPr bwMode="auto">
          <a:xfrm rot="16200000">
            <a:off x="3385512" y="4048454"/>
            <a:ext cx="246734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dirty="0" smtClean="0">
                <a:latin typeface="Arial" panose="020B0604020202020204" pitchFamily="34" charset="0"/>
                <a:ea typeface="굴림" charset="0"/>
                <a:cs typeface="Arial" panose="020B0604020202020204" pitchFamily="34" charset="0"/>
              </a:rPr>
              <a:t>Gene e</a:t>
            </a:r>
            <a:r>
              <a:rPr lang="en-US" altLang="ko-KR" dirty="0" smtClean="0">
                <a:latin typeface="Arial" panose="020B0604020202020204" pitchFamily="34" charset="0"/>
                <a:ea typeface="굴림" charset="0"/>
                <a:cs typeface="Arial" panose="020B0604020202020204" pitchFamily="34" charset="0"/>
              </a:rPr>
              <a:t>xpression level</a:t>
            </a:r>
            <a:endParaRPr lang="en-US" altLang="ko-KR" dirty="0">
              <a:latin typeface="Arial" panose="020B0604020202020204" pitchFamily="34" charset="0"/>
              <a:ea typeface="굴림" charset="0"/>
              <a:cs typeface="Arial" panose="020B0604020202020204" pitchFamily="34" charset="0"/>
            </a:endParaRPr>
          </a:p>
        </p:txBody>
      </p:sp>
      <p:sp>
        <p:nvSpPr>
          <p:cNvPr id="68" name="Text Box 10"/>
          <p:cNvSpPr txBox="1">
            <a:spLocks noChangeArrowheads="1"/>
          </p:cNvSpPr>
          <p:nvPr/>
        </p:nvSpPr>
        <p:spPr bwMode="auto">
          <a:xfrm>
            <a:off x="5427919" y="6047884"/>
            <a:ext cx="250581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latinLnBrk="1"/>
            <a:r>
              <a:rPr lang="en-US" altLang="ko-KR" dirty="0" smtClean="0">
                <a:latin typeface="Arial" panose="020B0604020202020204" pitchFamily="34" charset="0"/>
                <a:ea typeface="굴림" charset="0"/>
                <a:cs typeface="Arial" panose="020B0604020202020204" pitchFamily="34" charset="0"/>
              </a:rPr>
              <a:t>Genotype of risk factor</a:t>
            </a:r>
            <a:endParaRPr lang="en-US" altLang="ko-KR" dirty="0">
              <a:latin typeface="Arial" panose="020B0604020202020204" pitchFamily="34" charset="0"/>
              <a:ea typeface="굴림" charset="0"/>
              <a:cs typeface="Arial" panose="020B0604020202020204" pitchFamily="34" charset="0"/>
            </a:endParaRPr>
          </a:p>
        </p:txBody>
      </p:sp>
      <p:cxnSp>
        <p:nvCxnSpPr>
          <p:cNvPr id="90" name="Straight Connector 89"/>
          <p:cNvCxnSpPr/>
          <p:nvPr/>
        </p:nvCxnSpPr>
        <p:spPr>
          <a:xfrm flipV="1">
            <a:off x="5567997" y="3683392"/>
            <a:ext cx="2145518" cy="1141904"/>
          </a:xfrm>
          <a:prstGeom prst="line">
            <a:avLst/>
          </a:prstGeom>
          <a:ln w="28575">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94" name="Straight Connector 93"/>
          <p:cNvCxnSpPr/>
          <p:nvPr/>
        </p:nvCxnSpPr>
        <p:spPr>
          <a:xfrm flipV="1">
            <a:off x="1752600" y="4395033"/>
            <a:ext cx="0" cy="26498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6" name="Straight Arrow Connector 95"/>
          <p:cNvCxnSpPr/>
          <p:nvPr/>
        </p:nvCxnSpPr>
        <p:spPr>
          <a:xfrm>
            <a:off x="1752600" y="4395033"/>
            <a:ext cx="209550" cy="0"/>
          </a:xfrm>
          <a:prstGeom prst="straightConnector1">
            <a:avLst/>
          </a:prstGeom>
          <a:ln w="28575">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01" name="Down Arrow 100"/>
          <p:cNvSpPr/>
          <p:nvPr/>
        </p:nvSpPr>
        <p:spPr>
          <a:xfrm>
            <a:off x="1573900" y="5271628"/>
            <a:ext cx="79908" cy="195164"/>
          </a:xfrm>
          <a:prstGeom prst="down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CA"/>
          </a:p>
        </p:txBody>
      </p:sp>
      <p:sp>
        <p:nvSpPr>
          <p:cNvPr id="102" name="Down Arrow 101"/>
          <p:cNvSpPr/>
          <p:nvPr/>
        </p:nvSpPr>
        <p:spPr>
          <a:xfrm flipV="1">
            <a:off x="1187860" y="3643866"/>
            <a:ext cx="79908" cy="195164"/>
          </a:xfrm>
          <a:prstGeom prst="down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6787721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Project aim</a:t>
            </a:r>
            <a:endParaRPr lang="en-US" sz="3200" dirty="0"/>
          </a:p>
        </p:txBody>
      </p:sp>
      <p:sp>
        <p:nvSpPr>
          <p:cNvPr id="3" name="Content Placeholder 2"/>
          <p:cNvSpPr>
            <a:spLocks noGrp="1"/>
          </p:cNvSpPr>
          <p:nvPr>
            <p:ph idx="1"/>
          </p:nvPr>
        </p:nvSpPr>
        <p:spPr/>
        <p:txBody>
          <a:bodyPr/>
          <a:lstStyle/>
          <a:p>
            <a:r>
              <a:rPr lang="en-US" sz="1800" b="1" dirty="0" err="1" smtClean="0">
                <a:solidFill>
                  <a:schemeClr val="tx1"/>
                </a:solidFill>
              </a:rPr>
              <a:t>eQTL</a:t>
            </a:r>
            <a:r>
              <a:rPr lang="en-US" sz="1800" b="1" dirty="0" smtClean="0">
                <a:solidFill>
                  <a:schemeClr val="tx1"/>
                </a:solidFill>
              </a:rPr>
              <a:t> analysis: </a:t>
            </a:r>
            <a:r>
              <a:rPr lang="en-US" sz="1800" dirty="0" smtClean="0">
                <a:solidFill>
                  <a:schemeClr val="tx1"/>
                </a:solidFill>
              </a:rPr>
              <a:t>Test correlations between </a:t>
            </a:r>
            <a:r>
              <a:rPr lang="en-US" sz="1800" dirty="0" smtClean="0">
                <a:solidFill>
                  <a:srgbClr val="FF0000"/>
                </a:solidFill>
              </a:rPr>
              <a:t>BMI/obesity associated variants</a:t>
            </a:r>
            <a:r>
              <a:rPr lang="en-US" sz="1800" dirty="0" smtClean="0">
                <a:solidFill>
                  <a:schemeClr val="tx1"/>
                </a:solidFill>
              </a:rPr>
              <a:t> and expression levels of </a:t>
            </a:r>
            <a:r>
              <a:rPr lang="en-US" sz="1800" dirty="0" smtClean="0">
                <a:solidFill>
                  <a:srgbClr val="FF0000"/>
                </a:solidFill>
              </a:rPr>
              <a:t>lincRNAs</a:t>
            </a:r>
            <a:r>
              <a:rPr lang="en-US" sz="1800" dirty="0" smtClean="0">
                <a:solidFill>
                  <a:schemeClr val="tx1"/>
                </a:solidFill>
              </a:rPr>
              <a:t> in their genomic vicinity</a:t>
            </a:r>
          </a:p>
          <a:p>
            <a:r>
              <a:rPr lang="en-US" sz="1800" b="1" dirty="0">
                <a:solidFill>
                  <a:schemeClr val="tx1"/>
                </a:solidFill>
              </a:rPr>
              <a:t>Data: </a:t>
            </a:r>
            <a:endParaRPr lang="en-US" sz="1800" b="1" dirty="0" smtClean="0">
              <a:solidFill>
                <a:schemeClr val="tx1"/>
              </a:solidFill>
            </a:endParaRPr>
          </a:p>
          <a:p>
            <a:pPr lvl="1"/>
            <a:r>
              <a:rPr lang="en-US" sz="1600" dirty="0" err="1" smtClean="0">
                <a:solidFill>
                  <a:schemeClr val="tx1"/>
                </a:solidFill>
              </a:rPr>
              <a:t>RNAseq</a:t>
            </a:r>
            <a:r>
              <a:rPr lang="en-US" sz="1600" dirty="0">
                <a:solidFill>
                  <a:schemeClr val="tx1"/>
                </a:solidFill>
              </a:rPr>
              <a:t>: gene expression </a:t>
            </a:r>
            <a:r>
              <a:rPr lang="en-US" sz="1600" dirty="0" smtClean="0">
                <a:solidFill>
                  <a:schemeClr val="tx1"/>
                </a:solidFill>
              </a:rPr>
              <a:t>levels from </a:t>
            </a:r>
            <a:r>
              <a:rPr lang="en-US" sz="1600" dirty="0" err="1" smtClean="0">
                <a:solidFill>
                  <a:schemeClr val="tx1"/>
                </a:solidFill>
              </a:rPr>
              <a:t>lymphoblastoid</a:t>
            </a:r>
            <a:r>
              <a:rPr lang="en-US" sz="1600" dirty="0" smtClean="0">
                <a:solidFill>
                  <a:schemeClr val="tx1"/>
                </a:solidFill>
              </a:rPr>
              <a:t> cell lines (LCLs) from 373 individuals of European descent (</a:t>
            </a:r>
            <a:r>
              <a:rPr lang="en-US" sz="1600" dirty="0" err="1" smtClean="0">
                <a:solidFill>
                  <a:schemeClr val="tx1"/>
                </a:solidFill>
              </a:rPr>
              <a:t>Lappalainen</a:t>
            </a:r>
            <a:r>
              <a:rPr lang="en-US" sz="1600" dirty="0" smtClean="0">
                <a:solidFill>
                  <a:schemeClr val="tx1"/>
                </a:solidFill>
              </a:rPr>
              <a:t> et al. 2013)</a:t>
            </a:r>
            <a:endParaRPr lang="en-US" sz="1600" dirty="0">
              <a:solidFill>
                <a:schemeClr val="tx1"/>
              </a:solidFill>
            </a:endParaRPr>
          </a:p>
          <a:p>
            <a:pPr lvl="1"/>
            <a:r>
              <a:rPr lang="en-US" sz="1600" dirty="0">
                <a:solidFill>
                  <a:schemeClr val="tx1"/>
                </a:solidFill>
              </a:rPr>
              <a:t>Genotype: BMI/obesity associated genetic markers (</a:t>
            </a:r>
            <a:r>
              <a:rPr lang="en-US" sz="1600" dirty="0" smtClean="0">
                <a:solidFill>
                  <a:schemeClr val="tx1"/>
                </a:solidFill>
              </a:rPr>
              <a:t>Locke </a:t>
            </a:r>
            <a:r>
              <a:rPr lang="en-US" sz="1600" dirty="0">
                <a:solidFill>
                  <a:schemeClr val="tx1"/>
                </a:solidFill>
              </a:rPr>
              <a:t>et al. </a:t>
            </a:r>
            <a:r>
              <a:rPr lang="en-US" sz="1600" dirty="0" smtClean="0">
                <a:solidFill>
                  <a:schemeClr val="tx1"/>
                </a:solidFill>
              </a:rPr>
              <a:t>2015)</a:t>
            </a:r>
            <a:endParaRPr lang="en-US" sz="1600" dirty="0">
              <a:solidFill>
                <a:schemeClr val="tx1"/>
              </a:solidFill>
            </a:endParaRPr>
          </a:p>
          <a:p>
            <a:endParaRPr lang="en-US" sz="1800" dirty="0" smtClean="0">
              <a:solidFill>
                <a:schemeClr val="tx1"/>
              </a:solidFill>
            </a:endParaRPr>
          </a:p>
          <a:p>
            <a:endParaRPr lang="en-US" dirty="0"/>
          </a:p>
        </p:txBody>
      </p:sp>
    </p:spTree>
    <p:extLst>
      <p:ext uri="{BB962C8B-B14F-4D97-AF65-F5344CB8AC3E}">
        <p14:creationId xmlns:p14="http://schemas.microsoft.com/office/powerpoint/2010/main" val="15978798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Project aim</a:t>
            </a:r>
            <a:endParaRPr lang="en-US" sz="3200" dirty="0"/>
          </a:p>
        </p:txBody>
      </p:sp>
      <p:sp>
        <p:nvSpPr>
          <p:cNvPr id="3" name="Content Placeholder 2"/>
          <p:cNvSpPr>
            <a:spLocks noGrp="1"/>
          </p:cNvSpPr>
          <p:nvPr>
            <p:ph idx="1"/>
          </p:nvPr>
        </p:nvSpPr>
        <p:spPr/>
        <p:txBody>
          <a:bodyPr/>
          <a:lstStyle/>
          <a:p>
            <a:r>
              <a:rPr lang="en-US" sz="1800" b="1" dirty="0" err="1" smtClean="0">
                <a:solidFill>
                  <a:schemeClr val="tx1"/>
                </a:solidFill>
              </a:rPr>
              <a:t>eQTL</a:t>
            </a:r>
            <a:r>
              <a:rPr lang="en-US" sz="1800" b="1" dirty="0" smtClean="0">
                <a:solidFill>
                  <a:schemeClr val="tx1"/>
                </a:solidFill>
              </a:rPr>
              <a:t> analysis: </a:t>
            </a:r>
            <a:r>
              <a:rPr lang="en-US" sz="1800" dirty="0" smtClean="0">
                <a:solidFill>
                  <a:schemeClr val="tx1"/>
                </a:solidFill>
              </a:rPr>
              <a:t>Test correlations between </a:t>
            </a:r>
            <a:r>
              <a:rPr lang="en-US" sz="1800" dirty="0" smtClean="0">
                <a:solidFill>
                  <a:srgbClr val="FF0000"/>
                </a:solidFill>
              </a:rPr>
              <a:t>BMI/obesity associated variants</a:t>
            </a:r>
            <a:r>
              <a:rPr lang="en-US" sz="1800" dirty="0" smtClean="0">
                <a:solidFill>
                  <a:schemeClr val="tx1"/>
                </a:solidFill>
              </a:rPr>
              <a:t> and expression levels of </a:t>
            </a:r>
            <a:r>
              <a:rPr lang="en-US" sz="1800" dirty="0" smtClean="0">
                <a:solidFill>
                  <a:srgbClr val="FF0000"/>
                </a:solidFill>
              </a:rPr>
              <a:t>lincRNAs</a:t>
            </a:r>
            <a:r>
              <a:rPr lang="en-US" sz="1800" dirty="0" smtClean="0">
                <a:solidFill>
                  <a:schemeClr val="tx1"/>
                </a:solidFill>
              </a:rPr>
              <a:t> in their genomic vicinity</a:t>
            </a:r>
          </a:p>
          <a:p>
            <a:r>
              <a:rPr lang="en-US" sz="1800" b="1" dirty="0">
                <a:solidFill>
                  <a:schemeClr val="tx1"/>
                </a:solidFill>
              </a:rPr>
              <a:t>Data: </a:t>
            </a:r>
          </a:p>
          <a:p>
            <a:pPr lvl="1"/>
            <a:r>
              <a:rPr lang="en-US" sz="1600" dirty="0" err="1">
                <a:solidFill>
                  <a:schemeClr val="tx1"/>
                </a:solidFill>
              </a:rPr>
              <a:t>RNAseq</a:t>
            </a:r>
            <a:r>
              <a:rPr lang="en-US" sz="1600" dirty="0">
                <a:solidFill>
                  <a:schemeClr val="tx1"/>
                </a:solidFill>
              </a:rPr>
              <a:t>: gene expression levels from </a:t>
            </a:r>
            <a:r>
              <a:rPr lang="en-US" sz="1600" dirty="0" err="1">
                <a:solidFill>
                  <a:schemeClr val="tx1"/>
                </a:solidFill>
              </a:rPr>
              <a:t>lymphoblastoid</a:t>
            </a:r>
            <a:r>
              <a:rPr lang="en-US" sz="1600" dirty="0">
                <a:solidFill>
                  <a:schemeClr val="tx1"/>
                </a:solidFill>
              </a:rPr>
              <a:t> cell lines (LCLs) from 373 individuals of European descent (</a:t>
            </a:r>
            <a:r>
              <a:rPr lang="en-US" sz="1600" dirty="0" err="1">
                <a:solidFill>
                  <a:schemeClr val="tx1"/>
                </a:solidFill>
              </a:rPr>
              <a:t>Lappalainen</a:t>
            </a:r>
            <a:r>
              <a:rPr lang="en-US" sz="1600" dirty="0">
                <a:solidFill>
                  <a:schemeClr val="tx1"/>
                </a:solidFill>
              </a:rPr>
              <a:t> et al. 2013)</a:t>
            </a:r>
          </a:p>
          <a:p>
            <a:pPr lvl="1"/>
            <a:r>
              <a:rPr lang="en-US" sz="1600" dirty="0">
                <a:solidFill>
                  <a:schemeClr val="tx1"/>
                </a:solidFill>
              </a:rPr>
              <a:t>Genotype: BMI/obesity associated genetic markers (Locke et al. 2015)</a:t>
            </a:r>
          </a:p>
          <a:p>
            <a:r>
              <a:rPr lang="en-US" sz="1800" b="1" dirty="0" smtClean="0">
                <a:solidFill>
                  <a:schemeClr val="tx1"/>
                </a:solidFill>
              </a:rPr>
              <a:t>What </a:t>
            </a:r>
            <a:r>
              <a:rPr lang="en-US" sz="1800" b="1" dirty="0">
                <a:solidFill>
                  <a:schemeClr val="tx1"/>
                </a:solidFill>
              </a:rPr>
              <a:t>does it involve?</a:t>
            </a:r>
          </a:p>
          <a:p>
            <a:pPr lvl="1"/>
            <a:r>
              <a:rPr lang="en-US" sz="1600" dirty="0">
                <a:solidFill>
                  <a:schemeClr val="tx1"/>
                </a:solidFill>
              </a:rPr>
              <a:t>Gene expression data normalization</a:t>
            </a:r>
          </a:p>
          <a:p>
            <a:pPr lvl="1"/>
            <a:r>
              <a:rPr lang="en-US" sz="1600" dirty="0">
                <a:solidFill>
                  <a:schemeClr val="tx1"/>
                </a:solidFill>
              </a:rPr>
              <a:t>Estimation of correlation between lincRNA expression and genotype genetic variants</a:t>
            </a:r>
          </a:p>
          <a:p>
            <a:pPr lvl="1"/>
            <a:r>
              <a:rPr lang="en-US" sz="1600" dirty="0">
                <a:solidFill>
                  <a:schemeClr val="tx1"/>
                </a:solidFill>
              </a:rPr>
              <a:t>Multiple hypothesis testing correction</a:t>
            </a:r>
          </a:p>
          <a:p>
            <a:endParaRPr lang="en-US" sz="1800" dirty="0" smtClean="0">
              <a:solidFill>
                <a:schemeClr val="tx1"/>
              </a:solidFill>
            </a:endParaRPr>
          </a:p>
          <a:p>
            <a:endParaRPr lang="en-US" dirty="0"/>
          </a:p>
        </p:txBody>
      </p:sp>
    </p:spTree>
    <p:extLst>
      <p:ext uri="{BB962C8B-B14F-4D97-AF65-F5344CB8AC3E}">
        <p14:creationId xmlns:p14="http://schemas.microsoft.com/office/powerpoint/2010/main" val="28889091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type="body" idx="4294967295"/>
          </p:nvPr>
        </p:nvSpPr>
        <p:spPr>
          <a:xfrm>
            <a:off x="1668008" y="1611085"/>
            <a:ext cx="7345362" cy="3932238"/>
          </a:xfrm>
        </p:spPr>
        <p:txBody>
          <a:bodyPr/>
          <a:lstStyle/>
          <a:p>
            <a:endParaRPr lang="en-US" altLang="zh-TW" dirty="0"/>
          </a:p>
          <a:p>
            <a:endParaRPr lang="en-US" altLang="zh-TW" dirty="0"/>
          </a:p>
          <a:p>
            <a:pPr>
              <a:buFontTx/>
              <a:buNone/>
            </a:pPr>
            <a:r>
              <a:rPr lang="en-US" altLang="zh-TW" dirty="0"/>
              <a:t>                        Thank you </a:t>
            </a:r>
            <a:r>
              <a:rPr lang="en-US" altLang="zh-TW" dirty="0">
                <a:latin typeface="Dotum" charset="0"/>
                <a:ea typeface="Dotum" charset="0"/>
                <a:cs typeface="Dotum" charset="0"/>
              </a:rPr>
              <a:t>☺</a:t>
            </a:r>
          </a:p>
        </p:txBody>
      </p:sp>
    </p:spTree>
    <p:extLst>
      <p:ext uri="{BB962C8B-B14F-4D97-AF65-F5344CB8AC3E}">
        <p14:creationId xmlns:p14="http://schemas.microsoft.com/office/powerpoint/2010/main" val="1353319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err="1" smtClean="0"/>
              <a:t>Intergenic</a:t>
            </a:r>
            <a:r>
              <a:rPr lang="en-US" sz="3200" dirty="0" smtClean="0"/>
              <a:t> long noncoding RNAs</a:t>
            </a:r>
            <a:endParaRPr lang="en-US" sz="3200" dirty="0"/>
          </a:p>
        </p:txBody>
      </p:sp>
      <p:sp>
        <p:nvSpPr>
          <p:cNvPr id="3" name="Content Placeholder 2"/>
          <p:cNvSpPr>
            <a:spLocks noGrp="1"/>
          </p:cNvSpPr>
          <p:nvPr>
            <p:ph idx="1"/>
          </p:nvPr>
        </p:nvSpPr>
        <p:spPr>
          <a:xfrm>
            <a:off x="900112" y="1915887"/>
            <a:ext cx="7345363" cy="1625599"/>
          </a:xfrm>
        </p:spPr>
        <p:txBody>
          <a:bodyPr/>
          <a:lstStyle/>
          <a:p>
            <a:pPr>
              <a:spcBef>
                <a:spcPts val="1200"/>
              </a:spcBef>
            </a:pPr>
            <a:r>
              <a:rPr lang="en-US" sz="1800" dirty="0" smtClean="0">
                <a:solidFill>
                  <a:schemeClr val="tx1"/>
                </a:solidFill>
              </a:rPr>
              <a:t>Pervasive transcription of eukaryotic genomes (not just in protein-coding regions)</a:t>
            </a:r>
          </a:p>
          <a:p>
            <a:pPr>
              <a:spcBef>
                <a:spcPts val="1200"/>
              </a:spcBef>
            </a:pPr>
            <a:r>
              <a:rPr lang="en-US" sz="1800" dirty="0">
                <a:solidFill>
                  <a:schemeClr val="tx1"/>
                </a:solidFill>
              </a:rPr>
              <a:t>L</a:t>
            </a:r>
            <a:r>
              <a:rPr lang="en-US" sz="1800" dirty="0" smtClean="0">
                <a:solidFill>
                  <a:schemeClr val="tx1"/>
                </a:solidFill>
              </a:rPr>
              <a:t>arge </a:t>
            </a:r>
            <a:r>
              <a:rPr lang="en-US" sz="1800" dirty="0">
                <a:solidFill>
                  <a:schemeClr val="tx1"/>
                </a:solidFill>
              </a:rPr>
              <a:t>proportion of functional information is embedded within noncoding regions </a:t>
            </a:r>
            <a:endParaRPr lang="en-US" sz="1800" dirty="0" smtClean="0">
              <a:solidFill>
                <a:schemeClr val="tx1"/>
              </a:solidFill>
            </a:endParaRPr>
          </a:p>
          <a:p>
            <a:endParaRPr lang="en-US" dirty="0"/>
          </a:p>
        </p:txBody>
      </p:sp>
      <p:pic>
        <p:nvPicPr>
          <p:cNvPr id="4" name="Picture 3"/>
          <p:cNvPicPr/>
          <p:nvPr/>
        </p:nvPicPr>
        <p:blipFill rotWithShape="1">
          <a:blip r:embed="rId3">
            <a:extLst>
              <a:ext uri="{28A0092B-C50C-407E-A947-70E740481C1C}">
                <a14:useLocalDpi xmlns:a14="http://schemas.microsoft.com/office/drawing/2010/main" val="0"/>
              </a:ext>
            </a:extLst>
          </a:blip>
          <a:srcRect b="11240"/>
          <a:stretch/>
        </p:blipFill>
        <p:spPr bwMode="auto">
          <a:xfrm>
            <a:off x="1623148" y="3342255"/>
            <a:ext cx="5815875" cy="2792186"/>
          </a:xfrm>
          <a:prstGeom prst="rect">
            <a:avLst/>
          </a:prstGeom>
          <a:ln>
            <a:noFill/>
          </a:ln>
          <a:extLst>
            <a:ext uri="{53640926-AAD7-44D8-BBD7-CCE9431645EC}">
              <a14:shadowObscured xmlns:a14="http://schemas.microsoft.com/office/drawing/2010/main"/>
            </a:ext>
          </a:extLst>
        </p:spPr>
      </p:pic>
      <p:sp>
        <p:nvSpPr>
          <p:cNvPr id="6" name="TextBox 5"/>
          <p:cNvSpPr txBox="1"/>
          <p:nvPr/>
        </p:nvSpPr>
        <p:spPr>
          <a:xfrm>
            <a:off x="7253695" y="6134441"/>
            <a:ext cx="1547812" cy="253916"/>
          </a:xfrm>
          <a:prstGeom prst="rect">
            <a:avLst/>
          </a:prstGeom>
          <a:noFill/>
        </p:spPr>
        <p:txBody>
          <a:bodyPr wrap="square" rtlCol="0">
            <a:spAutoFit/>
          </a:bodyPr>
          <a:lstStyle/>
          <a:p>
            <a:r>
              <a:rPr lang="en-CA" sz="1050" dirty="0" err="1" smtClean="0">
                <a:latin typeface="Arial" panose="020B0604020202020204" pitchFamily="34" charset="0"/>
                <a:cs typeface="Arial" panose="020B0604020202020204" pitchFamily="34" charset="0"/>
              </a:rPr>
              <a:t>Rinn</a:t>
            </a:r>
            <a:r>
              <a:rPr lang="en-CA" sz="1050" dirty="0" smtClean="0">
                <a:latin typeface="Arial" panose="020B0604020202020204" pitchFamily="34" charset="0"/>
                <a:cs typeface="Arial" panose="020B0604020202020204" pitchFamily="34" charset="0"/>
              </a:rPr>
              <a:t> and Chang, 2012</a:t>
            </a:r>
            <a:endParaRPr lang="en-CA" sz="10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9552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err="1" smtClean="0"/>
              <a:t>Intergenic</a:t>
            </a:r>
            <a:r>
              <a:rPr lang="en-US" sz="3200" dirty="0" smtClean="0"/>
              <a:t> long noncoding RNAs</a:t>
            </a:r>
            <a:endParaRPr lang="en-US" sz="3200" dirty="0"/>
          </a:p>
        </p:txBody>
      </p:sp>
      <p:sp>
        <p:nvSpPr>
          <p:cNvPr id="3" name="Content Placeholder 2"/>
          <p:cNvSpPr>
            <a:spLocks noGrp="1"/>
          </p:cNvSpPr>
          <p:nvPr>
            <p:ph idx="1"/>
          </p:nvPr>
        </p:nvSpPr>
        <p:spPr>
          <a:xfrm>
            <a:off x="900112" y="1915887"/>
            <a:ext cx="7345363" cy="2046513"/>
          </a:xfrm>
        </p:spPr>
        <p:txBody>
          <a:bodyPr>
            <a:noAutofit/>
          </a:bodyPr>
          <a:lstStyle/>
          <a:p>
            <a:pPr>
              <a:spcBef>
                <a:spcPts val="1200"/>
              </a:spcBef>
            </a:pPr>
            <a:r>
              <a:rPr lang="en-US" sz="1800" dirty="0" smtClean="0">
                <a:solidFill>
                  <a:schemeClr val="tx1"/>
                </a:solidFill>
              </a:rPr>
              <a:t>&gt; 200 </a:t>
            </a:r>
            <a:r>
              <a:rPr lang="en-US" sz="1800" dirty="0" err="1" smtClean="0">
                <a:solidFill>
                  <a:schemeClr val="tx1"/>
                </a:solidFill>
              </a:rPr>
              <a:t>bp</a:t>
            </a:r>
            <a:endParaRPr lang="en-US" sz="1800" dirty="0" smtClean="0">
              <a:solidFill>
                <a:schemeClr val="tx1"/>
              </a:solidFill>
            </a:endParaRPr>
          </a:p>
          <a:p>
            <a:pPr>
              <a:spcBef>
                <a:spcPts val="1200"/>
              </a:spcBef>
            </a:pPr>
            <a:r>
              <a:rPr lang="en-US" sz="1800" dirty="0" smtClean="0">
                <a:solidFill>
                  <a:schemeClr val="tx1"/>
                </a:solidFill>
              </a:rPr>
              <a:t>No apparent open reading frame (ORF)</a:t>
            </a:r>
          </a:p>
          <a:p>
            <a:pPr>
              <a:spcBef>
                <a:spcPts val="1200"/>
              </a:spcBef>
            </a:pPr>
            <a:r>
              <a:rPr lang="en-US" sz="1800" dirty="0" smtClean="0">
                <a:solidFill>
                  <a:schemeClr val="tx1"/>
                </a:solidFill>
              </a:rPr>
              <a:t>Pol II transcribed, capped and polyadenylated, and frequently spliced</a:t>
            </a:r>
          </a:p>
          <a:p>
            <a:pPr>
              <a:spcBef>
                <a:spcPts val="1200"/>
              </a:spcBef>
            </a:pPr>
            <a:r>
              <a:rPr lang="en-US" sz="1800" dirty="0" smtClean="0">
                <a:solidFill>
                  <a:schemeClr val="tx1"/>
                </a:solidFill>
              </a:rPr>
              <a:t>Tend to be expressed at lower levels and with temporal/tissue-specific profiles</a:t>
            </a:r>
          </a:p>
          <a:p>
            <a:pPr>
              <a:spcBef>
                <a:spcPts val="1200"/>
              </a:spcBef>
            </a:pPr>
            <a:r>
              <a:rPr lang="en-US" sz="1800" dirty="0" smtClean="0">
                <a:solidFill>
                  <a:schemeClr val="tx1"/>
                </a:solidFill>
              </a:rPr>
              <a:t>Currently &gt; 10,000 lincRNAs annotated in human genome</a:t>
            </a:r>
          </a:p>
        </p:txBody>
      </p:sp>
    </p:spTree>
    <p:extLst>
      <p:ext uri="{BB962C8B-B14F-4D97-AF65-F5344CB8AC3E}">
        <p14:creationId xmlns:p14="http://schemas.microsoft.com/office/powerpoint/2010/main" val="14026543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err="1" smtClean="0"/>
              <a:t>Intergenic</a:t>
            </a:r>
            <a:r>
              <a:rPr lang="en-US" sz="3200" dirty="0" smtClean="0"/>
              <a:t> long noncoding RNAs</a:t>
            </a:r>
            <a:endParaRPr lang="en-US" sz="3200" dirty="0"/>
          </a:p>
        </p:txBody>
      </p:sp>
      <p:sp>
        <p:nvSpPr>
          <p:cNvPr id="3" name="Content Placeholder 2"/>
          <p:cNvSpPr>
            <a:spLocks noGrp="1"/>
          </p:cNvSpPr>
          <p:nvPr>
            <p:ph idx="1"/>
          </p:nvPr>
        </p:nvSpPr>
        <p:spPr>
          <a:xfrm>
            <a:off x="900112" y="1915887"/>
            <a:ext cx="7345363" cy="2046513"/>
          </a:xfrm>
        </p:spPr>
        <p:txBody>
          <a:bodyPr>
            <a:noAutofit/>
          </a:bodyPr>
          <a:lstStyle/>
          <a:p>
            <a:pPr>
              <a:spcBef>
                <a:spcPts val="1200"/>
              </a:spcBef>
            </a:pPr>
            <a:r>
              <a:rPr lang="en-US" sz="1800" dirty="0" smtClean="0">
                <a:solidFill>
                  <a:schemeClr val="tx1"/>
                </a:solidFill>
              </a:rPr>
              <a:t>lincRNAs have been implicated in all levels of gene regulation</a:t>
            </a:r>
          </a:p>
          <a:p>
            <a:pPr>
              <a:spcBef>
                <a:spcPts val="1200"/>
              </a:spcBef>
            </a:pPr>
            <a:r>
              <a:rPr lang="en-US" sz="1800" dirty="0" smtClean="0">
                <a:solidFill>
                  <a:schemeClr val="tx1"/>
                </a:solidFill>
              </a:rPr>
              <a:t>&lt; 0.5</a:t>
            </a:r>
            <a:r>
              <a:rPr lang="en-US" sz="1800" dirty="0">
                <a:solidFill>
                  <a:schemeClr val="tx1"/>
                </a:solidFill>
              </a:rPr>
              <a:t>% of lincRNAs </a:t>
            </a:r>
            <a:r>
              <a:rPr lang="en-US" sz="1800" dirty="0" smtClean="0">
                <a:solidFill>
                  <a:schemeClr val="tx1"/>
                </a:solidFill>
              </a:rPr>
              <a:t>have </a:t>
            </a:r>
            <a:r>
              <a:rPr lang="en-US" sz="1800" dirty="0">
                <a:solidFill>
                  <a:schemeClr val="tx1"/>
                </a:solidFill>
              </a:rPr>
              <a:t>an established biological function</a:t>
            </a:r>
            <a:endParaRPr lang="en-US" dirty="0">
              <a:solidFill>
                <a:schemeClr val="tx1"/>
              </a:solidFill>
            </a:endParaRPr>
          </a:p>
        </p:txBody>
      </p:sp>
      <p:sp>
        <p:nvSpPr>
          <p:cNvPr id="6" name="TextBox 5"/>
          <p:cNvSpPr txBox="1"/>
          <p:nvPr/>
        </p:nvSpPr>
        <p:spPr>
          <a:xfrm>
            <a:off x="7124700" y="6134441"/>
            <a:ext cx="1676807" cy="253916"/>
          </a:xfrm>
          <a:prstGeom prst="rect">
            <a:avLst/>
          </a:prstGeom>
          <a:noFill/>
        </p:spPr>
        <p:txBody>
          <a:bodyPr wrap="square" rtlCol="0">
            <a:spAutoFit/>
          </a:bodyPr>
          <a:lstStyle/>
          <a:p>
            <a:r>
              <a:rPr lang="en-CA" sz="1050" dirty="0" err="1" smtClean="0">
                <a:latin typeface="Arial" panose="020B0604020202020204" pitchFamily="34" charset="0"/>
                <a:cs typeface="Arial" panose="020B0604020202020204" pitchFamily="34" charset="0"/>
              </a:rPr>
              <a:t>Ulitsky</a:t>
            </a:r>
            <a:r>
              <a:rPr lang="en-CA" sz="1050" dirty="0" smtClean="0">
                <a:latin typeface="Arial" panose="020B0604020202020204" pitchFamily="34" charset="0"/>
                <a:cs typeface="Arial" panose="020B0604020202020204" pitchFamily="34" charset="0"/>
              </a:rPr>
              <a:t> and </a:t>
            </a:r>
            <a:r>
              <a:rPr lang="en-CA" sz="1050" dirty="0" err="1" smtClean="0">
                <a:latin typeface="Arial" panose="020B0604020202020204" pitchFamily="34" charset="0"/>
                <a:cs typeface="Arial" panose="020B0604020202020204" pitchFamily="34" charset="0"/>
              </a:rPr>
              <a:t>Bartel</a:t>
            </a:r>
            <a:r>
              <a:rPr lang="en-CA" sz="1050" dirty="0" smtClean="0">
                <a:latin typeface="Arial" panose="020B0604020202020204" pitchFamily="34" charset="0"/>
                <a:cs typeface="Arial" panose="020B0604020202020204" pitchFamily="34" charset="0"/>
              </a:rPr>
              <a:t>, 2013</a:t>
            </a:r>
            <a:endParaRPr lang="en-CA" sz="1050" dirty="0">
              <a:latin typeface="Arial" panose="020B0604020202020204" pitchFamily="34" charset="0"/>
              <a:cs typeface="Arial" panose="020B0604020202020204" pitchFamily="34" charset="0"/>
            </a:endParaRPr>
          </a:p>
        </p:txBody>
      </p:sp>
      <p:pic>
        <p:nvPicPr>
          <p:cNvPr id="71684" name="Picture 4" descr="An external file that holds a picture, illustration, etc.&#10;Object name is nihms-501071-f000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9669" y="2763005"/>
            <a:ext cx="5534025" cy="32581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23463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Project aim</a:t>
            </a:r>
            <a:endParaRPr lang="en-US" sz="3200" dirty="0"/>
          </a:p>
        </p:txBody>
      </p:sp>
      <p:sp>
        <p:nvSpPr>
          <p:cNvPr id="3" name="Content Placeholder 2"/>
          <p:cNvSpPr>
            <a:spLocks noGrp="1"/>
          </p:cNvSpPr>
          <p:nvPr>
            <p:ph idx="1"/>
          </p:nvPr>
        </p:nvSpPr>
        <p:spPr>
          <a:xfrm>
            <a:off x="900113" y="1854201"/>
            <a:ext cx="7345363" cy="3931920"/>
          </a:xfrm>
        </p:spPr>
        <p:txBody>
          <a:bodyPr/>
          <a:lstStyle/>
          <a:p>
            <a:r>
              <a:rPr lang="en-US" sz="1800" dirty="0">
                <a:solidFill>
                  <a:schemeClr val="tx1"/>
                </a:solidFill>
              </a:rPr>
              <a:t>I</a:t>
            </a:r>
            <a:r>
              <a:rPr lang="en-US" sz="1800" dirty="0" smtClean="0">
                <a:solidFill>
                  <a:schemeClr val="tx1"/>
                </a:solidFill>
              </a:rPr>
              <a:t>dentify </a:t>
            </a:r>
            <a:r>
              <a:rPr lang="en-US" sz="1800" u="sng" dirty="0">
                <a:solidFill>
                  <a:schemeClr val="tx1"/>
                </a:solidFill>
              </a:rPr>
              <a:t>lincRNAs</a:t>
            </a:r>
            <a:r>
              <a:rPr lang="en-US" sz="1800" dirty="0">
                <a:solidFill>
                  <a:schemeClr val="tx1"/>
                </a:solidFill>
              </a:rPr>
              <a:t> </a:t>
            </a:r>
            <a:r>
              <a:rPr lang="en-US" sz="1800" dirty="0" smtClean="0">
                <a:solidFill>
                  <a:schemeClr val="tx1"/>
                </a:solidFill>
              </a:rPr>
              <a:t>likely associated with </a:t>
            </a:r>
            <a:r>
              <a:rPr lang="en-US" sz="1800" dirty="0">
                <a:solidFill>
                  <a:schemeClr val="tx1"/>
                </a:solidFill>
              </a:rPr>
              <a:t>genetic </a:t>
            </a:r>
            <a:r>
              <a:rPr lang="en-US" sz="1800" dirty="0" smtClean="0">
                <a:solidFill>
                  <a:schemeClr val="tx1"/>
                </a:solidFill>
              </a:rPr>
              <a:t>variants (SNPs) linked </a:t>
            </a:r>
            <a:r>
              <a:rPr lang="en-US" sz="1800" dirty="0">
                <a:solidFill>
                  <a:schemeClr val="tx1"/>
                </a:solidFill>
              </a:rPr>
              <a:t>to </a:t>
            </a:r>
            <a:r>
              <a:rPr lang="en-US" sz="1800" u="sng" dirty="0" smtClean="0">
                <a:solidFill>
                  <a:schemeClr val="tx1"/>
                </a:solidFill>
              </a:rPr>
              <a:t>OBESITY</a:t>
            </a:r>
            <a:r>
              <a:rPr lang="en-US" sz="1800" dirty="0" smtClean="0">
                <a:solidFill>
                  <a:schemeClr val="tx1"/>
                </a:solidFill>
              </a:rPr>
              <a:t> </a:t>
            </a:r>
          </a:p>
          <a:p>
            <a:r>
              <a:rPr lang="en-US" sz="1800" dirty="0" smtClean="0">
                <a:solidFill>
                  <a:schemeClr val="tx1"/>
                </a:solidFill>
              </a:rPr>
              <a:t>Obesity is a growing global health problem</a:t>
            </a:r>
          </a:p>
          <a:p>
            <a:r>
              <a:rPr lang="en-US" sz="1800" dirty="0" smtClean="0">
                <a:solidFill>
                  <a:schemeClr val="tx1"/>
                </a:solidFill>
              </a:rPr>
              <a:t>Over 13% of adults were considered to be obese in 2014 (WHO)</a:t>
            </a:r>
          </a:p>
          <a:p>
            <a:r>
              <a:rPr lang="en-US" sz="1800" dirty="0" smtClean="0">
                <a:solidFill>
                  <a:schemeClr val="tx1"/>
                </a:solidFill>
              </a:rPr>
              <a:t>Body Mass Index (BMI) is commonly used to assess obesity</a:t>
            </a:r>
          </a:p>
          <a:p>
            <a:r>
              <a:rPr lang="en-US" sz="1800" dirty="0" smtClean="0">
                <a:solidFill>
                  <a:schemeClr val="tx1"/>
                </a:solidFill>
              </a:rPr>
              <a:t>Genetic factors found to contribute to variability in BMI between individuals</a:t>
            </a:r>
          </a:p>
          <a:p>
            <a:endParaRPr lang="en-US" sz="1800" dirty="0" smtClean="0">
              <a:solidFill>
                <a:schemeClr val="tx1"/>
              </a:solidFill>
            </a:endParaRPr>
          </a:p>
          <a:p>
            <a:endParaRPr lang="en-US" dirty="0"/>
          </a:p>
        </p:txBody>
      </p:sp>
    </p:spTree>
    <p:extLst>
      <p:ext uri="{BB962C8B-B14F-4D97-AF65-F5344CB8AC3E}">
        <p14:creationId xmlns:p14="http://schemas.microsoft.com/office/powerpoint/2010/main" val="9036994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Project aim</a:t>
            </a:r>
            <a:endParaRPr lang="en-US" sz="3200" dirty="0"/>
          </a:p>
        </p:txBody>
      </p:sp>
      <p:sp>
        <p:nvSpPr>
          <p:cNvPr id="3" name="Content Placeholder 2"/>
          <p:cNvSpPr>
            <a:spLocks noGrp="1"/>
          </p:cNvSpPr>
          <p:nvPr>
            <p:ph idx="1"/>
          </p:nvPr>
        </p:nvSpPr>
        <p:spPr>
          <a:xfrm>
            <a:off x="900113" y="1854200"/>
            <a:ext cx="7345363" cy="4444999"/>
          </a:xfrm>
        </p:spPr>
        <p:txBody>
          <a:bodyPr/>
          <a:lstStyle/>
          <a:p>
            <a:r>
              <a:rPr lang="en-US" sz="1800" dirty="0">
                <a:solidFill>
                  <a:schemeClr val="tx1"/>
                </a:solidFill>
              </a:rPr>
              <a:t>I</a:t>
            </a:r>
            <a:r>
              <a:rPr lang="en-US" sz="1800" dirty="0" smtClean="0">
                <a:solidFill>
                  <a:schemeClr val="tx1"/>
                </a:solidFill>
              </a:rPr>
              <a:t>dentify </a:t>
            </a:r>
            <a:r>
              <a:rPr lang="en-US" sz="1800" u="sng" dirty="0">
                <a:solidFill>
                  <a:schemeClr val="tx1"/>
                </a:solidFill>
              </a:rPr>
              <a:t>lincRNAs</a:t>
            </a:r>
            <a:r>
              <a:rPr lang="en-US" sz="1800" dirty="0">
                <a:solidFill>
                  <a:schemeClr val="tx1"/>
                </a:solidFill>
              </a:rPr>
              <a:t> </a:t>
            </a:r>
            <a:r>
              <a:rPr lang="en-US" sz="1800" dirty="0" smtClean="0">
                <a:solidFill>
                  <a:schemeClr val="tx1"/>
                </a:solidFill>
              </a:rPr>
              <a:t>likely associated with </a:t>
            </a:r>
            <a:r>
              <a:rPr lang="en-US" sz="1800" dirty="0">
                <a:solidFill>
                  <a:schemeClr val="tx1"/>
                </a:solidFill>
              </a:rPr>
              <a:t>genetic </a:t>
            </a:r>
            <a:r>
              <a:rPr lang="en-US" sz="1800" dirty="0" smtClean="0">
                <a:solidFill>
                  <a:schemeClr val="tx1"/>
                </a:solidFill>
              </a:rPr>
              <a:t>variants (SNPs) linked </a:t>
            </a:r>
            <a:r>
              <a:rPr lang="en-US" sz="1800" dirty="0">
                <a:solidFill>
                  <a:schemeClr val="tx1"/>
                </a:solidFill>
              </a:rPr>
              <a:t>to </a:t>
            </a:r>
            <a:r>
              <a:rPr lang="en-US" sz="1800" u="sng" dirty="0" smtClean="0">
                <a:solidFill>
                  <a:schemeClr val="tx1"/>
                </a:solidFill>
              </a:rPr>
              <a:t>OBESITY</a:t>
            </a:r>
          </a:p>
          <a:p>
            <a:endParaRPr lang="en-US" sz="1800" u="sng" dirty="0">
              <a:solidFill>
                <a:schemeClr val="tx1"/>
              </a:solidFill>
            </a:endParaRPr>
          </a:p>
          <a:p>
            <a:endParaRPr lang="en-US" sz="1800" dirty="0">
              <a:solidFill>
                <a:schemeClr val="tx1"/>
              </a:solidFill>
            </a:endParaRPr>
          </a:p>
          <a:p>
            <a:endParaRPr lang="en-US" sz="1800" dirty="0" smtClean="0">
              <a:solidFill>
                <a:schemeClr val="tx1"/>
              </a:solidFill>
            </a:endParaRPr>
          </a:p>
          <a:p>
            <a:endParaRPr lang="en-US" sz="1800" dirty="0" smtClean="0">
              <a:solidFill>
                <a:schemeClr val="tx1"/>
              </a:solidFill>
            </a:endParaRPr>
          </a:p>
          <a:p>
            <a:endParaRPr lang="en-US" sz="1800" dirty="0">
              <a:solidFill>
                <a:schemeClr val="tx1"/>
              </a:solidFill>
            </a:endParaRPr>
          </a:p>
          <a:p>
            <a:endParaRPr lang="en-US" dirty="0"/>
          </a:p>
        </p:txBody>
      </p:sp>
    </p:spTree>
    <p:extLst>
      <p:ext uri="{BB962C8B-B14F-4D97-AF65-F5344CB8AC3E}">
        <p14:creationId xmlns:p14="http://schemas.microsoft.com/office/powerpoint/2010/main" val="38949399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Project aim</a:t>
            </a:r>
            <a:endParaRPr lang="en-US" sz="3200" dirty="0"/>
          </a:p>
        </p:txBody>
      </p:sp>
      <p:sp>
        <p:nvSpPr>
          <p:cNvPr id="3" name="Content Placeholder 2"/>
          <p:cNvSpPr>
            <a:spLocks noGrp="1"/>
          </p:cNvSpPr>
          <p:nvPr>
            <p:ph idx="1"/>
          </p:nvPr>
        </p:nvSpPr>
        <p:spPr>
          <a:xfrm>
            <a:off x="900113" y="1854200"/>
            <a:ext cx="7345363" cy="4444999"/>
          </a:xfrm>
        </p:spPr>
        <p:txBody>
          <a:bodyPr/>
          <a:lstStyle/>
          <a:p>
            <a:r>
              <a:rPr lang="en-US" sz="1800" dirty="0">
                <a:solidFill>
                  <a:schemeClr val="tx1"/>
                </a:solidFill>
              </a:rPr>
              <a:t>I</a:t>
            </a:r>
            <a:r>
              <a:rPr lang="en-US" sz="1800" dirty="0" smtClean="0">
                <a:solidFill>
                  <a:schemeClr val="tx1"/>
                </a:solidFill>
              </a:rPr>
              <a:t>dentify </a:t>
            </a:r>
            <a:r>
              <a:rPr lang="en-US" sz="1800" u="sng" dirty="0">
                <a:solidFill>
                  <a:schemeClr val="tx1"/>
                </a:solidFill>
              </a:rPr>
              <a:t>lincRNAs</a:t>
            </a:r>
            <a:r>
              <a:rPr lang="en-US" sz="1800" dirty="0">
                <a:solidFill>
                  <a:schemeClr val="tx1"/>
                </a:solidFill>
              </a:rPr>
              <a:t> </a:t>
            </a:r>
            <a:r>
              <a:rPr lang="en-US" sz="1800" dirty="0" smtClean="0">
                <a:solidFill>
                  <a:schemeClr val="tx1"/>
                </a:solidFill>
              </a:rPr>
              <a:t>likely associated with </a:t>
            </a:r>
            <a:r>
              <a:rPr lang="en-US" sz="1800" dirty="0">
                <a:solidFill>
                  <a:schemeClr val="tx1"/>
                </a:solidFill>
              </a:rPr>
              <a:t>genetic </a:t>
            </a:r>
            <a:r>
              <a:rPr lang="en-US" sz="1800" dirty="0" smtClean="0">
                <a:solidFill>
                  <a:schemeClr val="tx1"/>
                </a:solidFill>
              </a:rPr>
              <a:t>variants (SNPs) linked </a:t>
            </a:r>
            <a:r>
              <a:rPr lang="en-US" sz="1800" dirty="0">
                <a:solidFill>
                  <a:schemeClr val="tx1"/>
                </a:solidFill>
              </a:rPr>
              <a:t>to </a:t>
            </a:r>
            <a:r>
              <a:rPr lang="en-US" sz="1800" u="sng" dirty="0" smtClean="0">
                <a:solidFill>
                  <a:schemeClr val="tx1"/>
                </a:solidFill>
              </a:rPr>
              <a:t>OBESITY</a:t>
            </a:r>
          </a:p>
          <a:p>
            <a:endParaRPr lang="en-US" sz="1800" u="sng" dirty="0">
              <a:solidFill>
                <a:schemeClr val="tx1"/>
              </a:solidFill>
            </a:endParaRPr>
          </a:p>
          <a:p>
            <a:endParaRPr lang="en-US" sz="1800" dirty="0">
              <a:solidFill>
                <a:schemeClr val="tx1"/>
              </a:solidFill>
            </a:endParaRPr>
          </a:p>
          <a:p>
            <a:endParaRPr lang="en-US" sz="1800" dirty="0" smtClean="0">
              <a:solidFill>
                <a:schemeClr val="tx1"/>
              </a:solidFill>
            </a:endParaRPr>
          </a:p>
          <a:p>
            <a:endParaRPr lang="en-US" sz="1800" dirty="0" smtClean="0">
              <a:solidFill>
                <a:schemeClr val="tx1"/>
              </a:solidFill>
            </a:endParaRPr>
          </a:p>
          <a:p>
            <a:endParaRPr lang="en-US" sz="1800" dirty="0">
              <a:solidFill>
                <a:schemeClr val="tx1"/>
              </a:solidFill>
            </a:endParaRPr>
          </a:p>
          <a:p>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2005" y="2579212"/>
            <a:ext cx="4049254" cy="2134222"/>
          </a:xfrm>
          <a:prstGeom prst="rect">
            <a:avLst/>
          </a:prstGeom>
        </p:spPr>
      </p:pic>
      <p:sp>
        <p:nvSpPr>
          <p:cNvPr id="5" name="TextBox 4"/>
          <p:cNvSpPr txBox="1"/>
          <p:nvPr/>
        </p:nvSpPr>
        <p:spPr>
          <a:xfrm>
            <a:off x="1473318" y="4607103"/>
            <a:ext cx="3048000" cy="338554"/>
          </a:xfrm>
          <a:prstGeom prst="rect">
            <a:avLst/>
          </a:prstGeom>
          <a:noFill/>
        </p:spPr>
        <p:txBody>
          <a:bodyPr wrap="square" rtlCol="0">
            <a:spAutoFit/>
          </a:bodyPr>
          <a:lstStyle/>
          <a:p>
            <a:r>
              <a:rPr lang="en-CA" sz="1600" b="1" dirty="0" smtClean="0"/>
              <a:t>97 genomic loci linked to BMI</a:t>
            </a:r>
            <a:endParaRPr lang="en-CA" sz="1600" b="1" dirty="0"/>
          </a:p>
        </p:txBody>
      </p:sp>
    </p:spTree>
    <p:extLst>
      <p:ext uri="{BB962C8B-B14F-4D97-AF65-F5344CB8AC3E}">
        <p14:creationId xmlns:p14="http://schemas.microsoft.com/office/powerpoint/2010/main" val="34370999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Project aim</a:t>
            </a:r>
            <a:endParaRPr lang="en-US" sz="3200" dirty="0"/>
          </a:p>
        </p:txBody>
      </p:sp>
      <p:sp>
        <p:nvSpPr>
          <p:cNvPr id="3" name="Content Placeholder 2"/>
          <p:cNvSpPr>
            <a:spLocks noGrp="1"/>
          </p:cNvSpPr>
          <p:nvPr>
            <p:ph idx="1"/>
          </p:nvPr>
        </p:nvSpPr>
        <p:spPr>
          <a:xfrm>
            <a:off x="900113" y="1854200"/>
            <a:ext cx="7345363" cy="4444999"/>
          </a:xfrm>
        </p:spPr>
        <p:txBody>
          <a:bodyPr/>
          <a:lstStyle/>
          <a:p>
            <a:r>
              <a:rPr lang="en-US" sz="1800" dirty="0">
                <a:solidFill>
                  <a:schemeClr val="tx1"/>
                </a:solidFill>
              </a:rPr>
              <a:t>I</a:t>
            </a:r>
            <a:r>
              <a:rPr lang="en-US" sz="1800" dirty="0" smtClean="0">
                <a:solidFill>
                  <a:schemeClr val="tx1"/>
                </a:solidFill>
              </a:rPr>
              <a:t>dentify </a:t>
            </a:r>
            <a:r>
              <a:rPr lang="en-US" sz="1800" u="sng" dirty="0">
                <a:solidFill>
                  <a:schemeClr val="tx1"/>
                </a:solidFill>
              </a:rPr>
              <a:t>lincRNAs</a:t>
            </a:r>
            <a:r>
              <a:rPr lang="en-US" sz="1800" dirty="0">
                <a:solidFill>
                  <a:schemeClr val="tx1"/>
                </a:solidFill>
              </a:rPr>
              <a:t> </a:t>
            </a:r>
            <a:r>
              <a:rPr lang="en-US" sz="1800" dirty="0" smtClean="0">
                <a:solidFill>
                  <a:schemeClr val="tx1"/>
                </a:solidFill>
              </a:rPr>
              <a:t>likely associated with </a:t>
            </a:r>
            <a:r>
              <a:rPr lang="en-US" sz="1800" dirty="0">
                <a:solidFill>
                  <a:schemeClr val="tx1"/>
                </a:solidFill>
              </a:rPr>
              <a:t>genetic </a:t>
            </a:r>
            <a:r>
              <a:rPr lang="en-US" sz="1800" dirty="0" smtClean="0">
                <a:solidFill>
                  <a:schemeClr val="tx1"/>
                </a:solidFill>
              </a:rPr>
              <a:t>variants (SNPs) linked </a:t>
            </a:r>
            <a:r>
              <a:rPr lang="en-US" sz="1800" dirty="0">
                <a:solidFill>
                  <a:schemeClr val="tx1"/>
                </a:solidFill>
              </a:rPr>
              <a:t>to </a:t>
            </a:r>
            <a:r>
              <a:rPr lang="en-US" sz="1800" u="sng" dirty="0" smtClean="0">
                <a:solidFill>
                  <a:schemeClr val="tx1"/>
                </a:solidFill>
              </a:rPr>
              <a:t>OBESITY</a:t>
            </a:r>
          </a:p>
          <a:p>
            <a:endParaRPr lang="en-US" sz="1800" u="sng" dirty="0">
              <a:solidFill>
                <a:schemeClr val="tx1"/>
              </a:solidFill>
            </a:endParaRPr>
          </a:p>
          <a:p>
            <a:endParaRPr lang="en-US" sz="1800" dirty="0">
              <a:solidFill>
                <a:schemeClr val="tx1"/>
              </a:solidFill>
            </a:endParaRPr>
          </a:p>
          <a:p>
            <a:endParaRPr lang="en-US" sz="1800" dirty="0" smtClean="0">
              <a:solidFill>
                <a:schemeClr val="tx1"/>
              </a:solidFill>
            </a:endParaRPr>
          </a:p>
          <a:p>
            <a:endParaRPr lang="en-US" sz="1800" dirty="0" smtClean="0">
              <a:solidFill>
                <a:schemeClr val="tx1"/>
              </a:solidFill>
            </a:endParaRPr>
          </a:p>
          <a:p>
            <a:endParaRPr lang="en-US" sz="1800" dirty="0">
              <a:solidFill>
                <a:schemeClr val="tx1"/>
              </a:solidFill>
            </a:endParaRPr>
          </a:p>
          <a:p>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2005" y="2579212"/>
            <a:ext cx="4049254" cy="2134222"/>
          </a:xfrm>
          <a:prstGeom prst="rect">
            <a:avLst/>
          </a:prstGeom>
        </p:spPr>
      </p:pic>
      <p:sp>
        <p:nvSpPr>
          <p:cNvPr id="7" name="TextBox 6"/>
          <p:cNvSpPr txBox="1"/>
          <p:nvPr/>
        </p:nvSpPr>
        <p:spPr>
          <a:xfrm>
            <a:off x="1473318" y="4607103"/>
            <a:ext cx="3048000" cy="338554"/>
          </a:xfrm>
          <a:prstGeom prst="rect">
            <a:avLst/>
          </a:prstGeom>
          <a:noFill/>
        </p:spPr>
        <p:txBody>
          <a:bodyPr wrap="square" rtlCol="0">
            <a:spAutoFit/>
          </a:bodyPr>
          <a:lstStyle/>
          <a:p>
            <a:r>
              <a:rPr lang="en-CA" sz="1600" b="1" dirty="0" smtClean="0"/>
              <a:t>97 genomic loci linked to BMI</a:t>
            </a:r>
            <a:endParaRPr lang="en-CA" sz="1600" b="1"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31771" y="3068401"/>
            <a:ext cx="4074444" cy="1984837"/>
          </a:xfrm>
          <a:prstGeom prst="rect">
            <a:avLst/>
          </a:prstGeom>
        </p:spPr>
      </p:pic>
      <p:sp>
        <p:nvSpPr>
          <p:cNvPr id="8" name="TextBox 7"/>
          <p:cNvSpPr txBox="1"/>
          <p:nvPr/>
        </p:nvSpPr>
        <p:spPr>
          <a:xfrm>
            <a:off x="4344993" y="5046073"/>
            <a:ext cx="3347578" cy="338554"/>
          </a:xfrm>
          <a:prstGeom prst="rect">
            <a:avLst/>
          </a:prstGeom>
          <a:noFill/>
        </p:spPr>
        <p:txBody>
          <a:bodyPr wrap="square" rtlCol="0">
            <a:spAutoFit/>
          </a:bodyPr>
          <a:lstStyle/>
          <a:p>
            <a:r>
              <a:rPr lang="en-CA" sz="1600" b="1" dirty="0" err="1" smtClean="0"/>
              <a:t>RNAseq</a:t>
            </a:r>
            <a:r>
              <a:rPr lang="en-CA" sz="1600" b="1" dirty="0" smtClean="0"/>
              <a:t> data for 373 individuals</a:t>
            </a:r>
            <a:endParaRPr lang="en-CA" sz="1600" b="1" dirty="0"/>
          </a:p>
        </p:txBody>
      </p:sp>
    </p:spTree>
    <p:extLst>
      <p:ext uri="{BB962C8B-B14F-4D97-AF65-F5344CB8AC3E}">
        <p14:creationId xmlns:p14="http://schemas.microsoft.com/office/powerpoint/2010/main" val="10076441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3678</TotalTime>
  <Words>2207</Words>
  <Application>Microsoft Office PowerPoint</Application>
  <PresentationFormat>On-screen Show (4:3)</PresentationFormat>
  <Paragraphs>272</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Capital</vt:lpstr>
      <vt:lpstr>Identification of obesity-associated intergenic long noncoding RNAs</vt:lpstr>
      <vt:lpstr>Intergenic long noncoding RNAs</vt:lpstr>
      <vt:lpstr>Intergenic long noncoding RNAs</vt:lpstr>
      <vt:lpstr>Intergenic long noncoding RNAs</vt:lpstr>
      <vt:lpstr>Intergenic long noncoding RNAs</vt:lpstr>
      <vt:lpstr>Project aim</vt:lpstr>
      <vt:lpstr>Project aim</vt:lpstr>
      <vt:lpstr>Project aim</vt:lpstr>
      <vt:lpstr>Project aim</vt:lpstr>
      <vt:lpstr>Project aim</vt:lpstr>
      <vt:lpstr>eQTL analysis</vt:lpstr>
      <vt:lpstr>eQTL analysis</vt:lpstr>
      <vt:lpstr>eQTL analysis</vt:lpstr>
      <vt:lpstr>eQTL analysis</vt:lpstr>
      <vt:lpstr>eQTL analysis</vt:lpstr>
      <vt:lpstr>eQTL analysis</vt:lpstr>
      <vt:lpstr>eQTL analysis</vt:lpstr>
      <vt:lpstr>eQTL analysis</vt:lpstr>
      <vt:lpstr>eQTL analysis</vt:lpstr>
      <vt:lpstr>eQTL analysis</vt:lpstr>
      <vt:lpstr>Project aim</vt:lpstr>
      <vt:lpstr>Project aim</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Jennifer Tan</cp:lastModifiedBy>
  <cp:revision>65</cp:revision>
  <dcterms:created xsi:type="dcterms:W3CDTF">2015-02-12T16:51:43Z</dcterms:created>
  <dcterms:modified xsi:type="dcterms:W3CDTF">2015-02-19T22:06:04Z</dcterms:modified>
</cp:coreProperties>
</file>