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1"/>
  </p:notesMasterIdLst>
  <p:sldIdLst>
    <p:sldId id="256" r:id="rId2"/>
    <p:sldId id="257" r:id="rId3"/>
    <p:sldId id="269" r:id="rId4"/>
    <p:sldId id="315" r:id="rId5"/>
    <p:sldId id="272" r:id="rId6"/>
    <p:sldId id="273" r:id="rId7"/>
    <p:sldId id="275" r:id="rId8"/>
    <p:sldId id="279" r:id="rId9"/>
    <p:sldId id="314" r:id="rId10"/>
    <p:sldId id="267" r:id="rId11"/>
    <p:sldId id="287" r:id="rId12"/>
    <p:sldId id="280" r:id="rId13"/>
    <p:sldId id="311" r:id="rId14"/>
    <p:sldId id="312" r:id="rId15"/>
    <p:sldId id="313" r:id="rId16"/>
    <p:sldId id="282" r:id="rId17"/>
    <p:sldId id="283" r:id="rId18"/>
    <p:sldId id="284" r:id="rId19"/>
    <p:sldId id="285" r:id="rId20"/>
    <p:sldId id="286" r:id="rId21"/>
    <p:sldId id="300" r:id="rId22"/>
    <p:sldId id="307" r:id="rId23"/>
    <p:sldId id="299" r:id="rId24"/>
    <p:sldId id="289" r:id="rId25"/>
    <p:sldId id="301" r:id="rId26"/>
    <p:sldId id="317" r:id="rId27"/>
    <p:sldId id="318" r:id="rId28"/>
    <p:sldId id="263" r:id="rId29"/>
    <p:sldId id="264"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0" clrIdx="0"/>
  <p:cmAuthor id="1" name="Lucie Alexia"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688" autoAdjust="0"/>
    <p:restoredTop sz="93250" autoAdjust="0"/>
  </p:normalViewPr>
  <p:slideViewPr>
    <p:cSldViewPr snapToGrid="0" snapToObjects="1">
      <p:cViewPr>
        <p:scale>
          <a:sx n="80" d="100"/>
          <a:sy n="80" d="100"/>
        </p:scale>
        <p:origin x="-2304"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09T09:28:46.905" idx="4">
    <p:pos x="4925" y="1109"/>
    <p:text>Le deuxième point est un peu redondant avec le premier.
Pr le deuxième point, mettez plutôt "peu de gènes étudiés et d'études génétiques du comportement alimentaire. Mettez le nom et la fonction des gènes déjà découverts et enlevez le "(exemple)"
Mettez le 4ème point (exclusivité) avant le troisième (grande probabilité). C'est plus logique chronologiquement parlant. L'exclusisvité vient aussi du fait que ce sont des données à large échelle. Ce qui n'était pas le cas auparavant.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4-09T09:34:39.668" idx="6">
    <p:pos x="10" y="10"/>
    <p:text>J'aime bien cette slide , ça parle tout de suite à celui qui la voit. J'auras néanmoins mis des croix en reprenant les vraies données comme références.Ou comme on avait dit un tableau tout bête avec les aliments en lignes et en colonnes  les individus et ensuite les cases auraient contenu des valeurs entre 0 et 7  avec une légende à côté explquant à quoi correspondent ces valeurs. Ça aurait montré la quantité de donnée à analyser. Là vous montrez uniquement le questionnaire pr une personne finalement.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84BD8-6A94-41B5-AACE-43EB4060CBB2}" type="datetimeFigureOut">
              <a:rPr lang="fr-CH" smtClean="0"/>
              <a:t>30.05.13</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FE7F1-CF46-438B-9801-249F807A60CF}" type="slidenum">
              <a:rPr lang="fr-CH" smtClean="0"/>
              <a:t>‹#›</a:t>
            </a:fld>
            <a:endParaRPr lang="fr-CH"/>
          </a:p>
        </p:txBody>
      </p:sp>
    </p:spTree>
    <p:extLst>
      <p:ext uri="{BB962C8B-B14F-4D97-AF65-F5344CB8AC3E}">
        <p14:creationId xmlns:p14="http://schemas.microsoft.com/office/powerpoint/2010/main" val="30224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7C8FE7F1-CF46-438B-9801-249F807A60CF}" type="slidenum">
              <a:rPr lang="fr-CH" smtClean="0"/>
              <a:t>2</a:t>
            </a:fld>
            <a:endParaRPr lang="fr-CH"/>
          </a:p>
        </p:txBody>
      </p:sp>
    </p:spTree>
    <p:extLst>
      <p:ext uri="{BB962C8B-B14F-4D97-AF65-F5344CB8AC3E}">
        <p14:creationId xmlns:p14="http://schemas.microsoft.com/office/powerpoint/2010/main" val="419251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140FC8D-DB6D-964D-8179-3F5DBDCE353E}" type="slidenum">
              <a:rPr lang="en-US"/>
              <a:pPr eaLnBrk="1" hangingPunct="1"/>
              <a:t>5</a:t>
            </a:fld>
            <a:endParaRPr lang="en-US"/>
          </a:p>
        </p:txBody>
      </p:sp>
      <p:sp>
        <p:nvSpPr>
          <p:cNvPr id="172034" name="Rectangle 2"/>
          <p:cNvSpPr>
            <a:spLocks noGrp="1" noRot="1" noChangeAspect="1" noChangeArrowheads="1" noTextEdit="1"/>
          </p:cNvSpPr>
          <p:nvPr>
            <p:ph type="sldImg"/>
          </p:nvPr>
        </p:nvSpPr>
        <p:spPr>
          <a:xfrm>
            <a:off x="1144588" y="685800"/>
            <a:ext cx="4570412" cy="3427413"/>
          </a:xfrm>
          <a:ln/>
          <a:extLst/>
        </p:spPr>
      </p:sp>
      <p:sp>
        <p:nvSpPr>
          <p:cNvPr id="172035" name="Rectangle 3"/>
          <p:cNvSpPr>
            <a:spLocks noGrp="1" noChangeArrowheads="1"/>
          </p:cNvSpPr>
          <p:nvPr>
            <p:ph type="body" idx="1"/>
          </p:nvPr>
        </p:nvSpPr>
        <p:spPr/>
        <p:txBody>
          <a:bodyPr/>
          <a:lstStyle/>
          <a:p>
            <a:pPr>
              <a:defRPr/>
            </a:pP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C8FE7F1-CF46-438B-9801-249F807A60CF}" type="slidenum">
              <a:rPr lang="fr-CH" smtClean="0"/>
              <a:t>6</a:t>
            </a:fld>
            <a:endParaRPr lang="fr-CH"/>
          </a:p>
        </p:txBody>
      </p:sp>
    </p:spTree>
    <p:extLst>
      <p:ext uri="{BB962C8B-B14F-4D97-AF65-F5344CB8AC3E}">
        <p14:creationId xmlns:p14="http://schemas.microsoft.com/office/powerpoint/2010/main" val="233950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Régression linéaire (</a:t>
            </a:r>
            <a:r>
              <a:rPr lang="fr-FR" dirty="0" err="1" smtClean="0"/>
              <a:t>formule+schéma</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Analyse en composante principale (simplification des données alimentaires, schéma)</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C8FE7F1-CF46-438B-9801-249F807A60CF}" type="slidenum">
              <a:rPr lang="fr-CH" smtClean="0"/>
              <a:t>10</a:t>
            </a:fld>
            <a:endParaRPr lang="fr-CH"/>
          </a:p>
        </p:txBody>
      </p:sp>
    </p:spTree>
    <p:extLst>
      <p:ext uri="{BB962C8B-B14F-4D97-AF65-F5344CB8AC3E}">
        <p14:creationId xmlns:p14="http://schemas.microsoft.com/office/powerpoint/2010/main" val="217080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Chacun des points est un variant</a:t>
            </a:r>
          </a:p>
          <a:p>
            <a:r>
              <a:rPr lang="fr-CH" dirty="0" smtClean="0"/>
              <a:t>Significatif au niveau du génome</a:t>
            </a:r>
            <a:endParaRPr lang="fr-CH" dirty="0"/>
          </a:p>
        </p:txBody>
      </p:sp>
      <p:sp>
        <p:nvSpPr>
          <p:cNvPr id="4" name="Slide Number Placeholder 3"/>
          <p:cNvSpPr>
            <a:spLocks noGrp="1"/>
          </p:cNvSpPr>
          <p:nvPr>
            <p:ph type="sldNum" sz="quarter" idx="10"/>
          </p:nvPr>
        </p:nvSpPr>
        <p:spPr/>
        <p:txBody>
          <a:bodyPr/>
          <a:lstStyle/>
          <a:p>
            <a:fld id="{7C8FE7F1-CF46-438B-9801-249F807A60CF}" type="slidenum">
              <a:rPr lang="fr-CH" smtClean="0"/>
              <a:t>16</a:t>
            </a:fld>
            <a:endParaRPr lang="fr-CH"/>
          </a:p>
        </p:txBody>
      </p:sp>
    </p:spTree>
    <p:extLst>
      <p:ext uri="{BB962C8B-B14F-4D97-AF65-F5344CB8AC3E}">
        <p14:creationId xmlns:p14="http://schemas.microsoft.com/office/powerpoint/2010/main" val="239121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PC2chromosome 3</a:t>
            </a:r>
            <a:endParaRPr lang="fr-CH" dirty="0"/>
          </a:p>
        </p:txBody>
      </p:sp>
      <p:sp>
        <p:nvSpPr>
          <p:cNvPr id="4" name="Slide Number Placeholder 3"/>
          <p:cNvSpPr>
            <a:spLocks noGrp="1"/>
          </p:cNvSpPr>
          <p:nvPr>
            <p:ph type="sldNum" sz="quarter" idx="10"/>
          </p:nvPr>
        </p:nvSpPr>
        <p:spPr/>
        <p:txBody>
          <a:bodyPr/>
          <a:lstStyle/>
          <a:p>
            <a:fld id="{7C8FE7F1-CF46-438B-9801-249F807A60CF}" type="slidenum">
              <a:rPr lang="fr-CH" smtClean="0"/>
              <a:t>24</a:t>
            </a:fld>
            <a:endParaRPr lang="fr-CH"/>
          </a:p>
        </p:txBody>
      </p:sp>
    </p:spTree>
    <p:extLst>
      <p:ext uri="{BB962C8B-B14F-4D97-AF65-F5344CB8AC3E}">
        <p14:creationId xmlns:p14="http://schemas.microsoft.com/office/powerpoint/2010/main" val="362517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7C8FE7F1-CF46-438B-9801-249F807A60CF}" type="slidenum">
              <a:rPr lang="fr-CH" smtClean="0"/>
              <a:t>27</a:t>
            </a:fld>
            <a:endParaRPr lang="fr-CH"/>
          </a:p>
        </p:txBody>
      </p:sp>
    </p:spTree>
    <p:extLst>
      <p:ext uri="{BB962C8B-B14F-4D97-AF65-F5344CB8AC3E}">
        <p14:creationId xmlns:p14="http://schemas.microsoft.com/office/powerpoint/2010/main" val="278724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BA59E08-C88A-A64F-A23C-7AE2128B55D6}" type="datetimeFigureOut">
              <a:rPr lang="fr-FR" smtClean="0"/>
              <a:t>30.05.13</a:t>
            </a:fld>
            <a:endParaRPr lang="fr-F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8DDBEC5-AA02-654D-A605-0B4854CDA969}" type="slidenum">
              <a:rPr lang="fr-FR" smtClean="0"/>
              <a:t>‹#›</a:t>
            </a:fld>
            <a:endParaRPr lang="fr-F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r-F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59E08-C88A-A64F-A23C-7AE2128B55D6}" type="datetimeFigureOut">
              <a:rPr lang="fr-FR" smtClean="0"/>
              <a:t>30.05.13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DDBEC5-AA02-654D-A605-0B4854CDA969}"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59E08-C88A-A64F-A23C-7AE2128B55D6}" type="datetimeFigureOut">
              <a:rPr lang="fr-FR" smtClean="0"/>
              <a:t>30.05.13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8DDBEC5-AA02-654D-A605-0B4854CDA969}"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59E08-C88A-A64F-A23C-7AE2128B55D6}" type="datetimeFigureOut">
              <a:rPr lang="fr-FR" smtClean="0"/>
              <a:t>30.05.13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DDBEC5-AA02-654D-A605-0B4854CDA969}" type="slidenum">
              <a:rPr lang="fr-FR" smtClean="0"/>
              <a:t>‹#›</a:t>
            </a:fld>
            <a:endParaRPr lang="fr-F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BA59E08-C88A-A64F-A23C-7AE2128B55D6}" type="datetimeFigureOut">
              <a:rPr lang="fr-FR" smtClean="0"/>
              <a:t>30.05.13</a:t>
            </a:fld>
            <a:endParaRPr lang="fr-F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8DDBEC5-AA02-654D-A605-0B4854CDA969}" type="slidenum">
              <a:rPr lang="fr-FR" smtClean="0"/>
              <a:t>‹#›</a:t>
            </a:fld>
            <a:endParaRPr lang="fr-F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fr-F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A59E08-C88A-A64F-A23C-7AE2128B55D6}" type="datetimeFigureOut">
              <a:rPr lang="fr-FR" smtClean="0"/>
              <a:t>30.05.13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DDBEC5-AA02-654D-A605-0B4854CDA969}" type="slidenum">
              <a:rPr lang="fr-FR" smtClean="0"/>
              <a:t>‹#›</a:t>
            </a:fld>
            <a:endParaRPr lang="fr-F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A59E08-C88A-A64F-A23C-7AE2128B55D6}" type="datetimeFigureOut">
              <a:rPr lang="fr-FR" smtClean="0"/>
              <a:t>30.05.13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8DDBEC5-AA02-654D-A605-0B4854CDA969}" type="slidenum">
              <a:rPr lang="fr-FR" smtClean="0"/>
              <a:t>‹#›</a:t>
            </a:fld>
            <a:endParaRPr lang="fr-F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A59E08-C88A-A64F-A23C-7AE2128B55D6}" type="datetimeFigureOut">
              <a:rPr lang="fr-FR" smtClean="0"/>
              <a:t>30.05.13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DDBEC5-AA02-654D-A605-0B4854CDA969}" type="slidenum">
              <a:rPr lang="fr-FR" smtClean="0"/>
              <a:t>‹#›</a:t>
            </a:fld>
            <a:endParaRPr lang="fr-F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BA59E08-C88A-A64F-A23C-7AE2128B55D6}" type="datetimeFigureOut">
              <a:rPr lang="fr-FR" smtClean="0"/>
              <a:t>30.05.13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DDBEC5-AA02-654D-A605-0B4854CDA969}"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59E08-C88A-A64F-A23C-7AE2128B55D6}" type="datetimeFigureOut">
              <a:rPr lang="fr-FR" smtClean="0"/>
              <a:t>30.05.13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8DDBEC5-AA02-654D-A605-0B4854CDA969}" type="slidenum">
              <a:rPr lang="fr-FR" smtClean="0"/>
              <a:t>‹#›</a:t>
            </a:fld>
            <a:endParaRPr lang="fr-F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59E08-C88A-A64F-A23C-7AE2128B55D6}" type="datetimeFigureOut">
              <a:rPr lang="fr-FR" smtClean="0"/>
              <a:t>30.05.13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DDBEC5-AA02-654D-A605-0B4854CDA969}" type="slidenum">
              <a:rPr lang="fr-FR" smtClean="0"/>
              <a:t>‹#›</a:t>
            </a:fld>
            <a:endParaRPr lang="fr-F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BA59E08-C88A-A64F-A23C-7AE2128B55D6}" type="datetimeFigureOut">
              <a:rPr lang="fr-FR" smtClean="0"/>
              <a:t>30.05.13</a:t>
            </a:fld>
            <a:endParaRPr lang="fr-F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fr-F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8DDBEC5-AA02-654D-A605-0B4854CDA969}"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ucie.Bidlingmeyer@unil.ch" TargetMode="External"/><Relationship Id="rId4" Type="http://schemas.openxmlformats.org/officeDocument/2006/relationships/hyperlink" Target="mailto:Yu.Larpin@unil.ch" TargetMode="External"/><Relationship Id="rId1" Type="http://schemas.openxmlformats.org/officeDocument/2006/relationships/slideLayout" Target="../slideLayouts/slideLayout2.xml"/><Relationship Id="rId2" Type="http://schemas.openxmlformats.org/officeDocument/2006/relationships/hyperlink" Target="mailto:Phanie-Laure.Bidlingmeyer@unil.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7000"/>
            <a:lum/>
          </a:blip>
          <a:srcRect/>
          <a:stretch>
            <a:fillRect t="-3000" b="-3000"/>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20000" y="180000"/>
            <a:ext cx="6480048" cy="3216343"/>
          </a:xfrm>
        </p:spPr>
        <p:txBody>
          <a:bodyPr>
            <a:normAutofit/>
          </a:bodyPr>
          <a:lstStyle/>
          <a:p>
            <a:pPr algn="r"/>
            <a:r>
              <a:rPr lang="fr-FR" sz="2800" dirty="0" smtClean="0">
                <a:solidFill>
                  <a:schemeClr val="tx1"/>
                </a:solidFill>
              </a:rPr>
              <a:t>Phanie Bidlingmeyer</a:t>
            </a:r>
          </a:p>
          <a:p>
            <a:pPr algn="r"/>
            <a:r>
              <a:rPr lang="fr-FR" sz="2800" dirty="0">
                <a:solidFill>
                  <a:schemeClr val="tx1"/>
                </a:solidFill>
              </a:rPr>
              <a:t>Lucie </a:t>
            </a:r>
            <a:r>
              <a:rPr lang="fr-FR" sz="2800" dirty="0" err="1">
                <a:solidFill>
                  <a:schemeClr val="tx1"/>
                </a:solidFill>
              </a:rPr>
              <a:t>Bidlingmeyer</a:t>
            </a:r>
            <a:endParaRPr lang="fr-FR" sz="2800" dirty="0" smtClean="0">
              <a:solidFill>
                <a:schemeClr val="tx1"/>
              </a:solidFill>
            </a:endParaRPr>
          </a:p>
          <a:p>
            <a:pPr algn="r"/>
            <a:r>
              <a:rPr lang="fr-FR" sz="2800" dirty="0" smtClean="0">
                <a:solidFill>
                  <a:schemeClr val="tx1"/>
                </a:solidFill>
              </a:rPr>
              <a:t>  </a:t>
            </a:r>
            <a:r>
              <a:rPr lang="fr-FR" sz="2800" dirty="0" err="1">
                <a:solidFill>
                  <a:schemeClr val="tx1"/>
                </a:solidFill>
              </a:rPr>
              <a:t>Yu</a:t>
            </a:r>
            <a:r>
              <a:rPr lang="fr-FR" sz="2800" dirty="0">
                <a:solidFill>
                  <a:schemeClr val="tx1"/>
                </a:solidFill>
              </a:rPr>
              <a:t> </a:t>
            </a:r>
            <a:r>
              <a:rPr lang="fr-FR" sz="2800" dirty="0" err="1" smtClean="0">
                <a:solidFill>
                  <a:schemeClr val="tx1"/>
                </a:solidFill>
              </a:rPr>
              <a:t>Larpin</a:t>
            </a:r>
            <a:endParaRPr lang="fr-FR" dirty="0" smtClean="0">
              <a:solidFill>
                <a:schemeClr val="tx1"/>
              </a:solidFill>
            </a:endParaRPr>
          </a:p>
          <a:p>
            <a:pPr algn="r"/>
            <a:endParaRPr lang="fr-FR" dirty="0" smtClean="0">
              <a:solidFill>
                <a:schemeClr val="tx1"/>
              </a:solidFill>
            </a:endParaRPr>
          </a:p>
          <a:p>
            <a:pPr algn="r"/>
            <a:r>
              <a:rPr lang="fr-FR" dirty="0" smtClean="0">
                <a:solidFill>
                  <a:schemeClr val="tx1"/>
                </a:solidFill>
              </a:rPr>
              <a:t>Assistants: </a:t>
            </a:r>
          </a:p>
          <a:p>
            <a:pPr algn="r"/>
            <a:r>
              <a:rPr lang="fr-FR" dirty="0" smtClean="0">
                <a:solidFill>
                  <a:schemeClr val="tx1"/>
                </a:solidFill>
              </a:rPr>
              <a:t>Diana Marek </a:t>
            </a:r>
          </a:p>
          <a:p>
            <a:pPr algn="r"/>
            <a:r>
              <a:rPr lang="fr-FR" dirty="0" smtClean="0">
                <a:solidFill>
                  <a:schemeClr val="tx1"/>
                </a:solidFill>
              </a:rPr>
              <a:t> Tanguy Corre</a:t>
            </a:r>
          </a:p>
        </p:txBody>
      </p:sp>
      <p:sp>
        <p:nvSpPr>
          <p:cNvPr id="2" name="Titre 1"/>
          <p:cNvSpPr>
            <a:spLocks noGrp="1"/>
          </p:cNvSpPr>
          <p:nvPr>
            <p:ph type="title"/>
          </p:nvPr>
        </p:nvSpPr>
        <p:spPr>
          <a:xfrm>
            <a:off x="180000" y="4321642"/>
            <a:ext cx="8061793" cy="2301240"/>
          </a:xfrm>
        </p:spPr>
        <p:txBody>
          <a:bodyPr anchor="b">
            <a:normAutofit/>
          </a:bodyPr>
          <a:lstStyle/>
          <a:p>
            <a:pPr algn="l"/>
            <a:r>
              <a:rPr lang="en-US" dirty="0" err="1" smtClean="0">
                <a:solidFill>
                  <a:schemeClr val="tx1"/>
                </a:solidFill>
              </a:rPr>
              <a:t>Étude</a:t>
            </a:r>
            <a:r>
              <a:rPr lang="en-US" dirty="0" smtClean="0">
                <a:solidFill>
                  <a:schemeClr val="tx1"/>
                </a:solidFill>
              </a:rPr>
              <a:t> </a:t>
            </a:r>
            <a:br>
              <a:rPr lang="en-US" dirty="0" smtClean="0">
                <a:solidFill>
                  <a:schemeClr val="tx1"/>
                </a:solidFill>
              </a:rPr>
            </a:br>
            <a:r>
              <a:rPr lang="en-US" dirty="0" smtClean="0">
                <a:solidFill>
                  <a:schemeClr val="tx1"/>
                </a:solidFill>
              </a:rPr>
              <a:t>de la </a:t>
            </a:r>
            <a:r>
              <a:rPr lang="en-US" dirty="0" err="1" smtClean="0">
                <a:solidFill>
                  <a:schemeClr val="tx1"/>
                </a:solidFill>
              </a:rPr>
              <a:t>génétique</a:t>
            </a:r>
            <a:r>
              <a:rPr lang="en-US" dirty="0" smtClean="0">
                <a:solidFill>
                  <a:schemeClr val="tx1"/>
                </a:solidFill>
              </a:rPr>
              <a:t> des </a:t>
            </a:r>
            <a:r>
              <a:rPr lang="fr-CH" dirty="0" smtClean="0">
                <a:solidFill>
                  <a:schemeClr val="tx1"/>
                </a:solidFill>
              </a:rPr>
              <a:t>préférences</a:t>
            </a:r>
            <a:r>
              <a:rPr lang="en-US" dirty="0" smtClean="0">
                <a:solidFill>
                  <a:schemeClr val="tx1"/>
                </a:solidFill>
              </a:rPr>
              <a:t> </a:t>
            </a:r>
            <a:r>
              <a:rPr lang="en-US" dirty="0" err="1" smtClean="0">
                <a:solidFill>
                  <a:schemeClr val="tx1"/>
                </a:solidFill>
              </a:rPr>
              <a:t>Alimentaires</a:t>
            </a:r>
            <a:r>
              <a:rPr lang="en-US"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28569974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C.jpeg"/>
          <p:cNvPicPr>
            <a:picLocks noChangeAspect="1"/>
          </p:cNvPicPr>
          <p:nvPr/>
        </p:nvPicPr>
        <p:blipFill rotWithShape="1">
          <a:blip r:embed="rId3">
            <a:extLst>
              <a:ext uri="{28A0092B-C50C-407E-A947-70E740481C1C}">
                <a14:useLocalDpi xmlns:a14="http://schemas.microsoft.com/office/drawing/2010/main" val="0"/>
              </a:ext>
            </a:extLst>
          </a:blip>
          <a:srcRect b="12244"/>
          <a:stretch/>
        </p:blipFill>
        <p:spPr>
          <a:xfrm>
            <a:off x="987778" y="2128090"/>
            <a:ext cx="7168444" cy="3821445"/>
          </a:xfrm>
          <a:prstGeom prst="rect">
            <a:avLst/>
          </a:prstGeom>
        </p:spPr>
      </p:pic>
      <p:sp>
        <p:nvSpPr>
          <p:cNvPr id="13" name="Content Placeholder 12"/>
          <p:cNvSpPr>
            <a:spLocks noGrp="1"/>
          </p:cNvSpPr>
          <p:nvPr>
            <p:ph idx="1"/>
          </p:nvPr>
        </p:nvSpPr>
        <p:spPr>
          <a:xfrm>
            <a:off x="380999" y="1719071"/>
            <a:ext cx="8407893" cy="4836108"/>
          </a:xfrm>
        </p:spPr>
        <p:txBody>
          <a:bodyPr>
            <a:normAutofit lnSpcReduction="10000"/>
          </a:bodyPr>
          <a:lstStyle/>
          <a:p>
            <a:pPr marL="45720" indent="0">
              <a:buNone/>
            </a:pPr>
            <a:endParaRPr lang="fr-CH" dirty="0" smtClean="0"/>
          </a:p>
          <a:p>
            <a:pPr marL="45720" indent="0">
              <a:buNone/>
            </a:pPr>
            <a:endParaRPr lang="fr-CH" dirty="0"/>
          </a:p>
          <a:p>
            <a:pPr marL="45720" indent="0">
              <a:buNone/>
            </a:pPr>
            <a:endParaRPr lang="fr-CH" dirty="0" smtClean="0"/>
          </a:p>
          <a:p>
            <a:pPr marL="45720" indent="0">
              <a:buNone/>
            </a:pPr>
            <a:endParaRPr lang="fr-CH" dirty="0"/>
          </a:p>
          <a:p>
            <a:pPr marL="45720" indent="0">
              <a:buNone/>
            </a:pPr>
            <a:endParaRPr lang="fr-CH" dirty="0" smtClean="0"/>
          </a:p>
          <a:p>
            <a:pPr marL="45720" indent="0">
              <a:buNone/>
            </a:pPr>
            <a:endParaRPr lang="fr-CH" dirty="0"/>
          </a:p>
          <a:p>
            <a:pPr marL="45720" indent="0">
              <a:buNone/>
            </a:pPr>
            <a:endParaRPr lang="fr-CH" dirty="0" smtClean="0"/>
          </a:p>
          <a:p>
            <a:pPr marL="45720" indent="0">
              <a:buNone/>
            </a:pPr>
            <a:endParaRPr lang="fr-CH" dirty="0"/>
          </a:p>
          <a:p>
            <a:pPr marL="45720" indent="0">
              <a:buNone/>
            </a:pPr>
            <a:endParaRPr lang="fr-CH" dirty="0" smtClean="0"/>
          </a:p>
          <a:p>
            <a:pPr marL="45720" indent="0">
              <a:buNone/>
            </a:pPr>
            <a:endParaRPr lang="fr-CH" dirty="0"/>
          </a:p>
          <a:p>
            <a:pPr marL="45720" indent="0">
              <a:buNone/>
            </a:pPr>
            <a:endParaRPr lang="fr-CH" sz="500" dirty="0"/>
          </a:p>
          <a:p>
            <a:pPr marL="45720" indent="0">
              <a:buNone/>
            </a:pPr>
            <a:endParaRPr lang="fr-CH" sz="500" dirty="0" smtClean="0"/>
          </a:p>
          <a:p>
            <a:pPr marL="45720" indent="0">
              <a:buNone/>
            </a:pPr>
            <a:endParaRPr lang="fr-CH" sz="500" dirty="0"/>
          </a:p>
          <a:p>
            <a:pPr marL="45720" indent="0">
              <a:buNone/>
            </a:pPr>
            <a:endParaRPr lang="fr-CH" sz="500" dirty="0" smtClean="0"/>
          </a:p>
          <a:p>
            <a:pPr marL="45720" indent="0">
              <a:buNone/>
            </a:pPr>
            <a:endParaRPr lang="fr-CH" sz="500" dirty="0" smtClean="0"/>
          </a:p>
          <a:p>
            <a:pPr marL="45720" indent="0">
              <a:buNone/>
            </a:pPr>
            <a:r>
              <a:rPr lang="fr-CH" dirty="0" smtClean="0"/>
              <a:t>	       </a:t>
            </a:r>
          </a:p>
          <a:p>
            <a:pPr marL="45720" indent="0">
              <a:buNone/>
            </a:pPr>
            <a:endParaRPr lang="fr-CH" dirty="0"/>
          </a:p>
          <a:p>
            <a:pPr marL="45720" indent="0">
              <a:buNone/>
            </a:pPr>
            <a:r>
              <a:rPr lang="fr-CH" dirty="0" smtClean="0"/>
              <a:t>	     PC1 à PC10</a:t>
            </a:r>
            <a:endParaRPr lang="fr-CH" dirty="0"/>
          </a:p>
        </p:txBody>
      </p:sp>
      <p:sp>
        <p:nvSpPr>
          <p:cNvPr id="2" name="Titre 1"/>
          <p:cNvSpPr>
            <a:spLocks noGrp="1"/>
          </p:cNvSpPr>
          <p:nvPr>
            <p:ph type="title"/>
          </p:nvPr>
        </p:nvSpPr>
        <p:spPr/>
        <p:txBody>
          <a:bodyPr/>
          <a:lstStyle/>
          <a:p>
            <a:r>
              <a:rPr lang="fr-FR" dirty="0" smtClean="0">
                <a:latin typeface="+mn-lt"/>
              </a:rPr>
              <a:t>Méthodes:</a:t>
            </a:r>
            <a:r>
              <a:rPr lang="fr-FR" dirty="0"/>
              <a:t> </a:t>
            </a:r>
            <a:r>
              <a:rPr lang="fr-FR" sz="2500" dirty="0"/>
              <a:t>Analyse en composante principale </a:t>
            </a:r>
            <a:endParaRPr lang="fr-FR" sz="2500" dirty="0">
              <a:latin typeface="+mn-lt"/>
            </a:endParaRPr>
          </a:p>
        </p:txBody>
      </p:sp>
      <p:cxnSp>
        <p:nvCxnSpPr>
          <p:cNvPr id="15" name="Straight Connector 14"/>
          <p:cNvCxnSpPr/>
          <p:nvPr/>
        </p:nvCxnSpPr>
        <p:spPr>
          <a:xfrm>
            <a:off x="2018806" y="5890160"/>
            <a:ext cx="6293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458192" y="5890160"/>
            <a:ext cx="0" cy="2968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14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Méthodes : </a:t>
            </a:r>
            <a:r>
              <a:rPr lang="fr-FR" sz="2500" dirty="0"/>
              <a:t>composantes Principales</a:t>
            </a:r>
          </a:p>
        </p:txBody>
      </p:sp>
      <p:graphicFrame>
        <p:nvGraphicFramePr>
          <p:cNvPr id="4" name="Table 3"/>
          <p:cNvGraphicFramePr>
            <a:graphicFrameLocks noGrp="1"/>
          </p:cNvGraphicFramePr>
          <p:nvPr>
            <p:extLst>
              <p:ext uri="{D42A27DB-BD31-4B8C-83A1-F6EECF244321}">
                <p14:modId xmlns:p14="http://schemas.microsoft.com/office/powerpoint/2010/main" val="3471462409"/>
              </p:ext>
            </p:extLst>
          </p:nvPr>
        </p:nvGraphicFramePr>
        <p:xfrm>
          <a:off x="368300" y="2203450"/>
          <a:ext cx="8407400" cy="3591289"/>
        </p:xfrm>
        <a:graphic>
          <a:graphicData uri="http://schemas.openxmlformats.org/drawingml/2006/table">
            <a:tbl>
              <a:tblPr>
                <a:tableStyleId>{5C22544A-7EE6-4342-B048-85BDC9FD1C3A}</a:tableStyleId>
              </a:tblPr>
              <a:tblGrid>
                <a:gridCol w="885619"/>
                <a:gridCol w="1175839"/>
                <a:gridCol w="634295"/>
                <a:gridCol w="634295"/>
                <a:gridCol w="634295"/>
                <a:gridCol w="634295"/>
                <a:gridCol w="634295"/>
                <a:gridCol w="634295"/>
                <a:gridCol w="634295"/>
                <a:gridCol w="634295"/>
                <a:gridCol w="634295"/>
                <a:gridCol w="637287"/>
              </a:tblGrid>
              <a:tr h="276253">
                <a:tc>
                  <a:txBody>
                    <a:bodyPr/>
                    <a:lstStyle/>
                    <a:p>
                      <a:pPr algn="ctr" rtl="0" fontAlgn="b"/>
                      <a:r>
                        <a:rPr lang="fr-CH" sz="1100" u="none" strike="noStrike">
                          <a:effectLst/>
                        </a:rPr>
                        <a:t> </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 </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Comp10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yaourt light</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94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183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110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yaourt aux fruits</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149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417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117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203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730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fromage blanc 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63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feta, mozzarella</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82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69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143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gruyère, tomme</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236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231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fondue au fromage</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pain blanc, tresse</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246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1246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42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476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84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1362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106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FFQ10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pain complet</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269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956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112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531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459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1031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133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FFQ11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musli ou autres</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226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133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50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132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90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FFQ13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biscottes</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FFQ14</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Beefsteak, cheval</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98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19</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7</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53">
                <a:tc>
                  <a:txBody>
                    <a:bodyPr/>
                    <a:lstStyle/>
                    <a:p>
                      <a:pPr algn="ctr" rtl="0" fontAlgn="b"/>
                      <a:r>
                        <a:rPr lang="fr-CH" sz="1100" u="none" strike="noStrike">
                          <a:effectLst/>
                        </a:rPr>
                        <a:t>FFQ15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fr-CH" sz="1100" u="none" strike="noStrike">
                          <a:effectLst/>
                        </a:rPr>
                        <a:t>poulet sans peau</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88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32</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45</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3</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16</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8</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21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0</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a:effectLst/>
                        </a:rPr>
                        <a:t>1</a:t>
                      </a:r>
                      <a:endParaRPr lang="fr-CH" sz="1100" b="0" i="0" u="none" strike="noStrike">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100" u="none" strike="noStrike" dirty="0">
                          <a:effectLst/>
                        </a:rPr>
                        <a:t>2</a:t>
                      </a:r>
                      <a:endParaRPr lang="fr-CH" sz="1100" b="0" i="0" u="none" strike="noStrike" dirty="0">
                        <a:solidFill>
                          <a:srgbClr val="000000"/>
                        </a:solidFill>
                        <a:effectLst/>
                        <a:latin typeface="Calibri"/>
                      </a:endParaRPr>
                    </a:p>
                  </a:txBody>
                  <a:tcPr marL="8982" marR="8982" marT="898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286078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lstStyle/>
              <a:p>
                <a:endParaRPr lang="fr-CH" dirty="0" smtClean="0"/>
              </a:p>
              <a:p>
                <a:pPr marL="45720" indent="0">
                  <a:buNone/>
                </a:pPr>
                <a14:m>
                  <m:oMathPara xmlns:m="http://schemas.openxmlformats.org/officeDocument/2006/math" xmlns="">
                    <m:oMathParaPr>
                      <m:jc m:val="centerGroup"/>
                    </m:oMathParaPr>
                    <m:oMath xmlns:m="http://schemas.openxmlformats.org/officeDocument/2006/math">
                      <m:sSub>
                        <m:sSubPr>
                          <m:ctrlPr>
                            <a:rPr lang="fr-CH" sz="3000" i="1" smtClean="0">
                              <a:latin typeface="Cambria Math"/>
                            </a:rPr>
                          </m:ctrlPr>
                        </m:sSubPr>
                        <m:e>
                          <m:r>
                            <a:rPr lang="fr-CH" sz="3000" b="0" i="1" smtClean="0">
                              <a:latin typeface="Cambria Math"/>
                            </a:rPr>
                            <m:t>𝑃𝐶</m:t>
                          </m:r>
                        </m:e>
                        <m:sub>
                          <m:r>
                            <a:rPr lang="fr-CH" sz="3000" b="0" i="1" smtClean="0">
                              <a:latin typeface="Cambria Math"/>
                            </a:rPr>
                            <m:t>𝑖</m:t>
                          </m:r>
                        </m:sub>
                      </m:sSub>
                      <m:r>
                        <a:rPr lang="fr-CH" sz="3000" b="0" i="1" smtClean="0">
                          <a:latin typeface="Cambria Math"/>
                        </a:rPr>
                        <m:t>=</m:t>
                      </m:r>
                      <m:r>
                        <a:rPr lang="fr-CH" sz="3000" b="0" i="1" smtClean="0">
                          <a:latin typeface="Cambria Math"/>
                          <a:ea typeface="Cambria Math"/>
                        </a:rPr>
                        <m:t>𝛼</m:t>
                      </m:r>
                      <m:r>
                        <a:rPr lang="fr-CH" sz="3000" b="0" i="1" smtClean="0">
                          <a:latin typeface="Cambria Math"/>
                          <a:ea typeface="Cambria Math"/>
                        </a:rPr>
                        <m:t>+</m:t>
                      </m:r>
                      <m:r>
                        <a:rPr lang="fr-CH" sz="3000" b="0" i="1" smtClean="0">
                          <a:latin typeface="Cambria Math"/>
                          <a:ea typeface="Cambria Math"/>
                        </a:rPr>
                        <m:t>𝛽</m:t>
                      </m:r>
                      <m:sSub>
                        <m:sSubPr>
                          <m:ctrlPr>
                            <a:rPr lang="fr-CH" sz="3000" b="0" i="1" smtClean="0">
                              <a:latin typeface="Cambria Math"/>
                              <a:ea typeface="Cambria Math"/>
                            </a:rPr>
                          </m:ctrlPr>
                        </m:sSubPr>
                        <m:e>
                          <m:r>
                            <a:rPr lang="fr-CH" sz="3000" b="0" i="1" smtClean="0">
                              <a:latin typeface="Cambria Math"/>
                              <a:ea typeface="Cambria Math"/>
                            </a:rPr>
                            <m:t>𝑆𝑁𝑃</m:t>
                          </m:r>
                        </m:e>
                        <m:sub>
                          <m:r>
                            <a:rPr lang="fr-CH" sz="3000" b="0" i="1" smtClean="0">
                              <a:latin typeface="Cambria Math"/>
                              <a:ea typeface="Cambria Math"/>
                            </a:rPr>
                            <m:t>𝑗</m:t>
                          </m:r>
                        </m:sub>
                      </m:sSub>
                      <m:r>
                        <a:rPr lang="fr-CH" sz="3000" b="0" i="1" smtClean="0">
                          <a:latin typeface="Cambria Math"/>
                          <a:ea typeface="Cambria Math"/>
                        </a:rPr>
                        <m:t>+</m:t>
                      </m:r>
                      <m:r>
                        <a:rPr lang="fr-CH" sz="3000" b="0" i="1" smtClean="0">
                          <a:latin typeface="Cambria Math"/>
                          <a:ea typeface="Cambria Math"/>
                        </a:rPr>
                        <m:t>𝜖</m:t>
                      </m:r>
                    </m:oMath>
                  </m:oMathPara>
                </a14:m>
                <a:endParaRPr lang="fr-CH" sz="3000" dirty="0"/>
              </a:p>
              <a:p>
                <a:endParaRPr lang="fr-CH" dirty="0" smtClean="0"/>
              </a:p>
              <a:p>
                <a:endParaRPr lang="fr-CH" dirty="0"/>
              </a:p>
              <a:p>
                <a:r>
                  <a:rPr lang="fr-CH" dirty="0" smtClean="0"/>
                  <a:t>PC : phénotype, les </a:t>
                </a:r>
              </a:p>
              <a:p>
                <a:pPr marL="45720" indent="0">
                  <a:buNone/>
                </a:pPr>
                <a:r>
                  <a:rPr lang="fr-CH" dirty="0"/>
                  <a:t>c</a:t>
                </a:r>
                <a:r>
                  <a:rPr lang="fr-CH" dirty="0" smtClean="0"/>
                  <a:t>omposantes principales</a:t>
                </a:r>
              </a:p>
              <a:p>
                <a:r>
                  <a:rPr lang="fr-CH" dirty="0" smtClean="0"/>
                  <a:t>SNP : génotype</a:t>
                </a:r>
              </a:p>
              <a:p>
                <a:r>
                  <a:rPr lang="el-GR" dirty="0" smtClean="0"/>
                  <a:t>β</a:t>
                </a:r>
                <a:r>
                  <a:rPr lang="fr-CH" dirty="0" smtClean="0"/>
                  <a:t> : taille de l’effet</a:t>
                </a:r>
              </a:p>
              <a:p>
                <a14:m>
                  <m:oMath xmlns:m="http://schemas.openxmlformats.org/officeDocument/2006/math" xmlns="">
                    <m:r>
                      <a:rPr lang="fr-CH" i="1" smtClean="0">
                        <a:latin typeface="Cambria Math"/>
                        <a:ea typeface="Cambria Math"/>
                      </a:rPr>
                      <m:t>𝜖</m:t>
                    </m:r>
                  </m:oMath>
                </a14:m>
                <a:r>
                  <a:rPr lang="fr-CH" dirty="0" smtClean="0"/>
                  <a:t> : erreur </a:t>
                </a:r>
                <a:endParaRPr lang="fr-CH"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rotWithShape="1">
                <a:blip r:embed="rId2"/>
                <a:stretch>
                  <a:fillRect l="-145"/>
                </a:stretch>
              </a:blipFill>
            </p:spPr>
            <p:txBody>
              <a:bodyPr/>
              <a:lstStyle/>
              <a:p>
                <a:r>
                  <a:rPr lang="fr-CH">
                    <a:noFill/>
                  </a:rPr>
                  <a:t> </a:t>
                </a:r>
              </a:p>
            </p:txBody>
          </p:sp>
        </mc:Fallback>
      </mc:AlternateContent>
      <p:sp>
        <p:nvSpPr>
          <p:cNvPr id="2" name="Title 1"/>
          <p:cNvSpPr>
            <a:spLocks noGrp="1"/>
          </p:cNvSpPr>
          <p:nvPr>
            <p:ph type="title"/>
          </p:nvPr>
        </p:nvSpPr>
        <p:spPr/>
        <p:txBody>
          <a:bodyPr/>
          <a:lstStyle/>
          <a:p>
            <a:r>
              <a:rPr lang="fr-CH" dirty="0" smtClean="0"/>
              <a:t>Méthodes : </a:t>
            </a:r>
            <a:r>
              <a:rPr lang="fr-CH" sz="2500" dirty="0" smtClean="0"/>
              <a:t>régression linéaire</a:t>
            </a:r>
            <a:endParaRPr lang="fr-CH" sz="25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974" y="2693581"/>
            <a:ext cx="470535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6838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r>
                  <a:rPr lang="fr-CH" sz="3000" dirty="0" smtClean="0"/>
                  <a:t>Seuil de </a:t>
                </a:r>
                <a:r>
                  <a:rPr lang="fr-CH" sz="3000" dirty="0" err="1"/>
                  <a:t>Bonferroni</a:t>
                </a:r>
                <a:r>
                  <a:rPr lang="fr-CH" sz="3000" dirty="0"/>
                  <a:t>:</a:t>
                </a:r>
              </a:p>
              <a:p>
                <a:pPr marL="45720" indent="0">
                  <a:buNone/>
                </a:pPr>
                <a14:m>
                  <m:oMathPara xmlns:m="http://schemas.openxmlformats.org/officeDocument/2006/math" xmlns="">
                    <m:oMathParaPr>
                      <m:jc m:val="centerGroup"/>
                    </m:oMathParaPr>
                    <m:oMath xmlns:m="http://schemas.openxmlformats.org/officeDocument/2006/math">
                      <m:r>
                        <a:rPr lang="fr-CH" sz="3000" b="1" i="1" smtClean="0">
                          <a:latin typeface="Cambria Math"/>
                        </a:rPr>
                        <m:t>𝟐</m:t>
                      </m:r>
                      <m:r>
                        <a:rPr lang="fr-CH" sz="3000" b="1" i="1" smtClean="0">
                          <a:latin typeface="Cambria Math"/>
                          <a:ea typeface="Cambria Math"/>
                        </a:rPr>
                        <m:t>∙</m:t>
                      </m:r>
                      <m:sSup>
                        <m:sSupPr>
                          <m:ctrlPr>
                            <a:rPr lang="fr-CH" sz="3000" b="1" i="1" smtClean="0">
                              <a:latin typeface="Cambria Math"/>
                              <a:ea typeface="Cambria Math"/>
                            </a:rPr>
                          </m:ctrlPr>
                        </m:sSupPr>
                        <m:e>
                          <m:r>
                            <a:rPr lang="fr-CH" sz="3000" b="1" i="1" smtClean="0">
                              <a:latin typeface="Cambria Math"/>
                              <a:ea typeface="Cambria Math"/>
                            </a:rPr>
                            <m:t>𝟏𝟎</m:t>
                          </m:r>
                        </m:e>
                        <m:sup>
                          <m:r>
                            <a:rPr lang="fr-CH" sz="3000" b="1" i="1" smtClean="0">
                              <a:latin typeface="Cambria Math"/>
                              <a:ea typeface="Cambria Math"/>
                            </a:rPr>
                            <m:t>−</m:t>
                          </m:r>
                          <m:r>
                            <a:rPr lang="fr-CH" sz="3000" b="1" i="1" smtClean="0">
                              <a:latin typeface="Cambria Math"/>
                              <a:ea typeface="Cambria Math"/>
                            </a:rPr>
                            <m:t>𝟖</m:t>
                          </m:r>
                        </m:sup>
                      </m:sSup>
                    </m:oMath>
                  </m:oMathPara>
                </a14:m>
                <a:endParaRPr lang="fr-CH" sz="3000" b="1" dirty="0" smtClean="0"/>
              </a:p>
              <a:p>
                <a:r>
                  <a:rPr lang="fr-CH" sz="3000" dirty="0" smtClean="0"/>
                  <a:t>Seuil de </a:t>
                </a:r>
                <a:r>
                  <a:rPr lang="fr-CH" sz="3000" dirty="0" err="1" smtClean="0"/>
                  <a:t>Bonferroni</a:t>
                </a:r>
                <a:r>
                  <a:rPr lang="fr-CH" sz="3000" dirty="0" smtClean="0"/>
                  <a:t> corrigé en fonction  de la corrélation entre le SNP, donc les tests ne sont pas indépendants:</a:t>
                </a:r>
              </a:p>
              <a:p>
                <a:pPr marL="45720" indent="0">
                  <a:buNone/>
                </a:pPr>
                <a14:m>
                  <m:oMathPara xmlns:m="http://schemas.openxmlformats.org/officeDocument/2006/math" xmlns="">
                    <m:oMathParaPr>
                      <m:jc m:val="centerGroup"/>
                    </m:oMathParaPr>
                    <m:oMath xmlns:m="http://schemas.openxmlformats.org/officeDocument/2006/math">
                      <m:r>
                        <a:rPr lang="fr-CH" sz="4000" b="1" i="1" smtClean="0">
                          <a:latin typeface="Cambria Math"/>
                        </a:rPr>
                        <m:t>𝟓</m:t>
                      </m:r>
                      <m:r>
                        <a:rPr lang="fr-CH" sz="4000" b="1" i="1" smtClean="0">
                          <a:latin typeface="Cambria Math"/>
                          <a:ea typeface="Cambria Math"/>
                        </a:rPr>
                        <m:t>∙</m:t>
                      </m:r>
                      <m:sSup>
                        <m:sSupPr>
                          <m:ctrlPr>
                            <a:rPr lang="fr-CH" sz="4000" b="1" i="1" smtClean="0">
                              <a:latin typeface="Cambria Math"/>
                              <a:ea typeface="Cambria Math"/>
                            </a:rPr>
                          </m:ctrlPr>
                        </m:sSupPr>
                        <m:e>
                          <m:r>
                            <a:rPr lang="fr-CH" sz="4000" b="1" i="1" smtClean="0">
                              <a:latin typeface="Cambria Math"/>
                              <a:ea typeface="Cambria Math"/>
                            </a:rPr>
                            <m:t>𝟏𝟎</m:t>
                          </m:r>
                        </m:e>
                        <m:sup>
                          <m:r>
                            <a:rPr lang="fr-CH" sz="4000" b="1" i="1" smtClean="0">
                              <a:latin typeface="Cambria Math"/>
                              <a:ea typeface="Cambria Math"/>
                            </a:rPr>
                            <m:t>−</m:t>
                          </m:r>
                          <m:r>
                            <a:rPr lang="fr-CH" sz="4000" b="1" i="1" smtClean="0">
                              <a:latin typeface="Cambria Math"/>
                              <a:ea typeface="Cambria Math"/>
                            </a:rPr>
                            <m:t>𝟖</m:t>
                          </m:r>
                        </m:sup>
                      </m:sSup>
                    </m:oMath>
                  </m:oMathPara>
                </a14:m>
                <a:endParaRPr lang="fr-CH" sz="4000" b="1"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725" t="-1660"/>
                </a:stretch>
              </a:blipFill>
            </p:spPr>
            <p:txBody>
              <a:bodyPr/>
              <a:lstStyle/>
              <a:p>
                <a:r>
                  <a:rPr lang="fr-CH">
                    <a:noFill/>
                  </a:rPr>
                  <a:t> </a:t>
                </a:r>
              </a:p>
            </p:txBody>
          </p:sp>
        </mc:Fallback>
      </mc:AlternateContent>
      <p:sp>
        <p:nvSpPr>
          <p:cNvPr id="3" name="Title 2"/>
          <p:cNvSpPr>
            <a:spLocks noGrp="1"/>
          </p:cNvSpPr>
          <p:nvPr>
            <p:ph type="title"/>
          </p:nvPr>
        </p:nvSpPr>
        <p:spPr/>
        <p:txBody>
          <a:bodyPr/>
          <a:lstStyle/>
          <a:p>
            <a:r>
              <a:rPr lang="fr-CH" dirty="0" smtClean="0"/>
              <a:t>seuil</a:t>
            </a:r>
            <a:endParaRPr lang="fr-CH" dirty="0"/>
          </a:p>
        </p:txBody>
      </p:sp>
    </p:spTree>
    <p:extLst>
      <p:ext uri="{BB962C8B-B14F-4D97-AF65-F5344CB8AC3E}">
        <p14:creationId xmlns:p14="http://schemas.microsoft.com/office/powerpoint/2010/main" val="30795188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fr-CH" sz="3000" b="1" dirty="0" smtClean="0"/>
                  <a:t>Échantillon: </a:t>
                </a:r>
                <a:r>
                  <a:rPr lang="fr-CH" sz="3000" dirty="0" err="1" smtClean="0"/>
                  <a:t>CoLaus</a:t>
                </a:r>
                <a:r>
                  <a:rPr lang="fr-CH" sz="3000" dirty="0" smtClean="0"/>
                  <a:t> </a:t>
                </a:r>
                <a:r>
                  <a:rPr lang="fr-CH" sz="2500" dirty="0" smtClean="0"/>
                  <a:t>(n=3933)</a:t>
                </a:r>
              </a:p>
              <a:p>
                <a:r>
                  <a:rPr lang="fr-CH" sz="3000" b="1" dirty="0" smtClean="0"/>
                  <a:t>Génotypes : </a:t>
                </a:r>
                <a:r>
                  <a:rPr lang="fr-CH" sz="3000" dirty="0" smtClean="0"/>
                  <a:t>2,5 millions de </a:t>
                </a:r>
                <a:r>
                  <a:rPr lang="fr-CH" sz="3000" dirty="0" err="1" smtClean="0"/>
                  <a:t>SNPs</a:t>
                </a:r>
                <a:r>
                  <a:rPr lang="fr-CH" sz="3000" dirty="0" smtClean="0"/>
                  <a:t> </a:t>
                </a:r>
                <a:r>
                  <a:rPr lang="fr-CH" sz="2500" dirty="0" smtClean="0"/>
                  <a:t>(</a:t>
                </a:r>
                <a:r>
                  <a:rPr lang="fr-CH" sz="2500" dirty="0" err="1" smtClean="0"/>
                  <a:t>génotypés</a:t>
                </a:r>
                <a:r>
                  <a:rPr lang="fr-CH" sz="2500" dirty="0" smtClean="0"/>
                  <a:t> + imputés)</a:t>
                </a:r>
              </a:p>
              <a:p>
                <a:r>
                  <a:rPr lang="fr-CH" sz="3000" b="1" dirty="0" smtClean="0"/>
                  <a:t>Phénotypes: </a:t>
                </a:r>
                <a:r>
                  <a:rPr lang="fr-CH" sz="3000" dirty="0" smtClean="0"/>
                  <a:t>10ères composantes principales</a:t>
                </a:r>
              </a:p>
              <a:p>
                <a:r>
                  <a:rPr lang="fr-CH" sz="3000" b="1" dirty="0" smtClean="0"/>
                  <a:t>Méthodes d’associations</a:t>
                </a:r>
                <a:r>
                  <a:rPr lang="fr-CH" sz="3000" dirty="0" smtClean="0"/>
                  <a:t>: Régressions linéaires</a:t>
                </a:r>
              </a:p>
              <a:p>
                <a:r>
                  <a:rPr lang="fr-CH" sz="3000" b="1" dirty="0" smtClean="0"/>
                  <a:t>Seuil: </a:t>
                </a:r>
                <a14:m>
                  <m:oMath xmlns:m="http://schemas.openxmlformats.org/officeDocument/2006/math" xmlns="">
                    <m:r>
                      <a:rPr lang="fr-CH" sz="3000" b="1" i="1" smtClean="0">
                        <a:latin typeface="Cambria Math"/>
                      </a:rPr>
                      <m:t>𝟓</m:t>
                    </m:r>
                    <m:r>
                      <a:rPr lang="fr-CH" sz="3000" b="1" i="1" smtClean="0">
                        <a:latin typeface="Cambria Math"/>
                        <a:ea typeface="Cambria Math"/>
                      </a:rPr>
                      <m:t>∙</m:t>
                    </m:r>
                    <m:sSup>
                      <m:sSupPr>
                        <m:ctrlPr>
                          <a:rPr lang="fr-CH" sz="3000" b="1" i="1" smtClean="0">
                            <a:latin typeface="Cambria Math"/>
                            <a:ea typeface="Cambria Math"/>
                          </a:rPr>
                        </m:ctrlPr>
                      </m:sSupPr>
                      <m:e>
                        <m:r>
                          <a:rPr lang="fr-CH" sz="3000" b="1" i="1" smtClean="0">
                            <a:latin typeface="Cambria Math"/>
                            <a:ea typeface="Cambria Math"/>
                          </a:rPr>
                          <m:t>𝟏𝟎</m:t>
                        </m:r>
                      </m:e>
                      <m:sup>
                        <m:r>
                          <a:rPr lang="fr-CH" sz="3000" b="1" i="1" smtClean="0">
                            <a:latin typeface="Cambria Math"/>
                            <a:ea typeface="Cambria Math"/>
                          </a:rPr>
                          <m:t>−</m:t>
                        </m:r>
                        <m:r>
                          <a:rPr lang="fr-CH" sz="3000" b="1" i="1" smtClean="0">
                            <a:latin typeface="Cambria Math"/>
                            <a:ea typeface="Cambria Math"/>
                          </a:rPr>
                          <m:t>𝟖</m:t>
                        </m:r>
                      </m:sup>
                    </m:sSup>
                  </m:oMath>
                </a14:m>
                <a:endParaRPr lang="fr-CH" sz="3000" dirty="0" smtClean="0"/>
              </a:p>
              <a:p>
                <a:endParaRPr lang="fr-CH" dirty="0" smtClean="0"/>
              </a:p>
              <a:p>
                <a:endParaRPr lang="fr-CH"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725" t="-1660"/>
                </a:stretch>
              </a:blipFill>
            </p:spPr>
            <p:txBody>
              <a:bodyPr/>
              <a:lstStyle/>
              <a:p>
                <a:r>
                  <a:rPr lang="fr-CH">
                    <a:noFill/>
                  </a:rPr>
                  <a:t> </a:t>
                </a:r>
              </a:p>
            </p:txBody>
          </p:sp>
        </mc:Fallback>
      </mc:AlternateContent>
      <p:sp>
        <p:nvSpPr>
          <p:cNvPr id="3" name="Title 2"/>
          <p:cNvSpPr>
            <a:spLocks noGrp="1"/>
          </p:cNvSpPr>
          <p:nvPr>
            <p:ph type="title"/>
          </p:nvPr>
        </p:nvSpPr>
        <p:spPr/>
        <p:txBody>
          <a:bodyPr/>
          <a:lstStyle/>
          <a:p>
            <a:r>
              <a:rPr lang="fr-CH" dirty="0" smtClean="0"/>
              <a:t>Résumé et application</a:t>
            </a:r>
            <a:endParaRPr lang="fr-CH" dirty="0"/>
          </a:p>
        </p:txBody>
      </p:sp>
    </p:spTree>
    <p:extLst>
      <p:ext uri="{BB962C8B-B14F-4D97-AF65-F5344CB8AC3E}">
        <p14:creationId xmlns:p14="http://schemas.microsoft.com/office/powerpoint/2010/main" val="643353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fr-CH"/>
          </a:p>
        </p:txBody>
      </p:sp>
      <p:sp>
        <p:nvSpPr>
          <p:cNvPr id="4" name="Title 3"/>
          <p:cNvSpPr>
            <a:spLocks noGrp="1"/>
          </p:cNvSpPr>
          <p:nvPr>
            <p:ph type="title"/>
          </p:nvPr>
        </p:nvSpPr>
        <p:spPr/>
        <p:txBody>
          <a:bodyPr/>
          <a:lstStyle/>
          <a:p>
            <a:r>
              <a:rPr lang="fr-CH" sz="5000" dirty="0" smtClean="0"/>
              <a:t>Résultats</a:t>
            </a:r>
            <a:r>
              <a:rPr lang="fr-CH" dirty="0" smtClean="0"/>
              <a:t> </a:t>
            </a:r>
            <a:endParaRPr lang="fr-CH" dirty="0"/>
          </a:p>
        </p:txBody>
      </p:sp>
    </p:spTree>
    <p:extLst>
      <p:ext uri="{BB962C8B-B14F-4D97-AF65-F5344CB8AC3E}">
        <p14:creationId xmlns:p14="http://schemas.microsoft.com/office/powerpoint/2010/main" val="259120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signal significatif </a:t>
            </a:r>
            <a:r>
              <a:rPr lang="fr-FR" sz="2500" dirty="0" smtClean="0"/>
              <a:t>pour l’analyse de la Principale composante 2</a:t>
            </a:r>
            <a:endParaRPr lang="fr-FR" sz="2500" dirty="0"/>
          </a:p>
        </p:txBody>
      </p:sp>
      <p:sp>
        <p:nvSpPr>
          <p:cNvPr id="4" name="Rectangle 3"/>
          <p:cNvSpPr/>
          <p:nvPr/>
        </p:nvSpPr>
        <p:spPr>
          <a:xfrm>
            <a:off x="1622610" y="1866358"/>
            <a:ext cx="1649460" cy="369332"/>
          </a:xfrm>
          <a:prstGeom prst="rect">
            <a:avLst/>
          </a:prstGeom>
        </p:spPr>
        <p:txBody>
          <a:bodyPr wrap="none">
            <a:spAutoFit/>
          </a:bodyPr>
          <a:lstStyle/>
          <a:p>
            <a:r>
              <a:rPr lang="fr-FR" dirty="0" smtClean="0"/>
              <a:t>Manhattan plot</a:t>
            </a:r>
            <a:endParaRPr lang="fr-FR" dirty="0"/>
          </a:p>
        </p:txBody>
      </p:sp>
      <p:sp>
        <p:nvSpPr>
          <p:cNvPr id="5" name="Rectangle 4"/>
          <p:cNvSpPr/>
          <p:nvPr/>
        </p:nvSpPr>
        <p:spPr>
          <a:xfrm>
            <a:off x="6756864" y="1866358"/>
            <a:ext cx="920782" cy="369332"/>
          </a:xfrm>
          <a:prstGeom prst="rect">
            <a:avLst/>
          </a:prstGeom>
        </p:spPr>
        <p:txBody>
          <a:bodyPr wrap="none">
            <a:spAutoFit/>
          </a:bodyPr>
          <a:lstStyle/>
          <a:p>
            <a:r>
              <a:rPr lang="fr-FR" dirty="0" smtClean="0"/>
              <a:t>QQ plot</a:t>
            </a:r>
            <a:endParaRPr lang="fr-FR" dirty="0"/>
          </a:p>
        </p:txBody>
      </p:sp>
      <p:pic>
        <p:nvPicPr>
          <p:cNvPr id="3" name="Image 2" descr="plotF2.jpg"/>
          <p:cNvPicPr>
            <a:picLocks noChangeAspect="1"/>
          </p:cNvPicPr>
          <p:nvPr/>
        </p:nvPicPr>
        <p:blipFill rotWithShape="1">
          <a:blip r:embed="rId3">
            <a:extLst>
              <a:ext uri="{28A0092B-C50C-407E-A947-70E740481C1C}">
                <a14:useLocalDpi xmlns:a14="http://schemas.microsoft.com/office/drawing/2010/main" val="0"/>
              </a:ext>
            </a:extLst>
          </a:blip>
          <a:srcRect l="2778" r="6561"/>
          <a:stretch/>
        </p:blipFill>
        <p:spPr>
          <a:xfrm>
            <a:off x="4643686" y="2279295"/>
            <a:ext cx="4340826" cy="3590999"/>
          </a:xfrm>
          <a:prstGeom prst="rect">
            <a:avLst/>
          </a:prstGeom>
        </p:spPr>
      </p:pic>
      <p:pic>
        <p:nvPicPr>
          <p:cNvPr id="8" name="Image 7" descr="manF2, 2lignes.jpg"/>
          <p:cNvPicPr>
            <a:picLocks noChangeAspect="1"/>
          </p:cNvPicPr>
          <p:nvPr/>
        </p:nvPicPr>
        <p:blipFill rotWithShape="1">
          <a:blip r:embed="rId4">
            <a:alphaModFix/>
            <a:extLst>
              <a:ext uri="{28A0092B-C50C-407E-A947-70E740481C1C}">
                <a14:useLocalDpi xmlns:a14="http://schemas.microsoft.com/office/drawing/2010/main" val="0"/>
              </a:ext>
            </a:extLst>
          </a:blip>
          <a:srcRect l="3346" t="5472" r="7896"/>
          <a:stretch/>
        </p:blipFill>
        <p:spPr>
          <a:xfrm>
            <a:off x="106326" y="2264727"/>
            <a:ext cx="4537360" cy="3624202"/>
          </a:xfrm>
          <a:prstGeom prst="rect">
            <a:avLst/>
          </a:prstGeom>
        </p:spPr>
      </p:pic>
    </p:spTree>
    <p:extLst>
      <p:ext uri="{BB962C8B-B14F-4D97-AF65-F5344CB8AC3E}">
        <p14:creationId xmlns:p14="http://schemas.microsoft.com/office/powerpoint/2010/main" val="42829803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 composante 4</a:t>
            </a:r>
            <a:endParaRPr lang="fr-FR" dirty="0"/>
          </a:p>
        </p:txBody>
      </p:sp>
      <p:sp>
        <p:nvSpPr>
          <p:cNvPr id="4" name="Rectangle 3"/>
          <p:cNvSpPr/>
          <p:nvPr/>
        </p:nvSpPr>
        <p:spPr>
          <a:xfrm>
            <a:off x="1595300" y="1861040"/>
            <a:ext cx="1649460" cy="369332"/>
          </a:xfrm>
          <a:prstGeom prst="rect">
            <a:avLst/>
          </a:prstGeom>
        </p:spPr>
        <p:txBody>
          <a:bodyPr wrap="none">
            <a:spAutoFit/>
          </a:bodyPr>
          <a:lstStyle/>
          <a:p>
            <a:r>
              <a:rPr lang="fr-FR" dirty="0" smtClean="0"/>
              <a:t>Manhattan plot</a:t>
            </a:r>
            <a:endParaRPr lang="fr-FR" dirty="0"/>
          </a:p>
        </p:txBody>
      </p:sp>
      <p:sp>
        <p:nvSpPr>
          <p:cNvPr id="5" name="Rectangle 4"/>
          <p:cNvSpPr/>
          <p:nvPr/>
        </p:nvSpPr>
        <p:spPr>
          <a:xfrm>
            <a:off x="6756864" y="1873265"/>
            <a:ext cx="920782" cy="369332"/>
          </a:xfrm>
          <a:prstGeom prst="rect">
            <a:avLst/>
          </a:prstGeom>
        </p:spPr>
        <p:txBody>
          <a:bodyPr wrap="none">
            <a:spAutoFit/>
          </a:bodyPr>
          <a:lstStyle/>
          <a:p>
            <a:r>
              <a:rPr lang="fr-FR" dirty="0" smtClean="0"/>
              <a:t>QQ plot</a:t>
            </a:r>
            <a:endParaRPr lang="fr-FR" dirty="0"/>
          </a:p>
        </p:txBody>
      </p:sp>
      <p:pic>
        <p:nvPicPr>
          <p:cNvPr id="6" name="Image 5" descr="manF4, 2lignes.jpg"/>
          <p:cNvPicPr>
            <a:picLocks noChangeAspect="1"/>
          </p:cNvPicPr>
          <p:nvPr/>
        </p:nvPicPr>
        <p:blipFill rotWithShape="1">
          <a:blip r:embed="rId2">
            <a:extLst>
              <a:ext uri="{28A0092B-C50C-407E-A947-70E740481C1C}">
                <a14:useLocalDpi xmlns:a14="http://schemas.microsoft.com/office/drawing/2010/main" val="0"/>
              </a:ext>
            </a:extLst>
          </a:blip>
          <a:srcRect l="4538" t="5175" r="8087"/>
          <a:stretch/>
        </p:blipFill>
        <p:spPr>
          <a:xfrm>
            <a:off x="159492" y="2264727"/>
            <a:ext cx="4529470" cy="3686807"/>
          </a:xfrm>
          <a:prstGeom prst="rect">
            <a:avLst/>
          </a:prstGeom>
        </p:spPr>
      </p:pic>
      <p:pic>
        <p:nvPicPr>
          <p:cNvPr id="7" name="Image 6" descr="plotF4.jpg"/>
          <p:cNvPicPr>
            <a:picLocks noChangeAspect="1"/>
          </p:cNvPicPr>
          <p:nvPr/>
        </p:nvPicPr>
        <p:blipFill rotWithShape="1">
          <a:blip r:embed="rId3">
            <a:extLst>
              <a:ext uri="{28A0092B-C50C-407E-A947-70E740481C1C}">
                <a14:useLocalDpi xmlns:a14="http://schemas.microsoft.com/office/drawing/2010/main" val="0"/>
              </a:ext>
            </a:extLst>
          </a:blip>
          <a:srcRect l="3775" r="6769"/>
          <a:stretch/>
        </p:blipFill>
        <p:spPr>
          <a:xfrm>
            <a:off x="4700481" y="2254929"/>
            <a:ext cx="4273398" cy="3582818"/>
          </a:xfrm>
          <a:prstGeom prst="rect">
            <a:avLst/>
          </a:prstGeom>
        </p:spPr>
      </p:pic>
    </p:spTree>
    <p:extLst>
      <p:ext uri="{BB962C8B-B14F-4D97-AF65-F5344CB8AC3E}">
        <p14:creationId xmlns:p14="http://schemas.microsoft.com/office/powerpoint/2010/main" val="33235955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 composante 9 </a:t>
            </a:r>
            <a:endParaRPr lang="fr-FR" dirty="0"/>
          </a:p>
        </p:txBody>
      </p:sp>
      <p:sp>
        <p:nvSpPr>
          <p:cNvPr id="4" name="Rectangle 3"/>
          <p:cNvSpPr/>
          <p:nvPr/>
        </p:nvSpPr>
        <p:spPr>
          <a:xfrm>
            <a:off x="1622610" y="1885596"/>
            <a:ext cx="1649460" cy="369332"/>
          </a:xfrm>
          <a:prstGeom prst="rect">
            <a:avLst/>
          </a:prstGeom>
        </p:spPr>
        <p:txBody>
          <a:bodyPr wrap="none">
            <a:spAutoFit/>
          </a:bodyPr>
          <a:lstStyle/>
          <a:p>
            <a:r>
              <a:rPr lang="fr-FR" dirty="0" smtClean="0"/>
              <a:t>Manhattan plot</a:t>
            </a:r>
            <a:endParaRPr lang="fr-FR" dirty="0"/>
          </a:p>
        </p:txBody>
      </p:sp>
      <p:sp>
        <p:nvSpPr>
          <p:cNvPr id="5" name="Rectangle 4"/>
          <p:cNvSpPr/>
          <p:nvPr/>
        </p:nvSpPr>
        <p:spPr>
          <a:xfrm>
            <a:off x="6756864" y="1866491"/>
            <a:ext cx="920782" cy="369332"/>
          </a:xfrm>
          <a:prstGeom prst="rect">
            <a:avLst/>
          </a:prstGeom>
        </p:spPr>
        <p:txBody>
          <a:bodyPr wrap="none">
            <a:spAutoFit/>
          </a:bodyPr>
          <a:lstStyle/>
          <a:p>
            <a:r>
              <a:rPr lang="fr-FR" dirty="0" smtClean="0"/>
              <a:t>QQ plot</a:t>
            </a:r>
            <a:endParaRPr lang="fr-FR" dirty="0"/>
          </a:p>
        </p:txBody>
      </p:sp>
      <p:pic>
        <p:nvPicPr>
          <p:cNvPr id="3" name="Image 2" descr="manF9, 2lignes.jpg"/>
          <p:cNvPicPr>
            <a:picLocks noChangeAspect="1"/>
          </p:cNvPicPr>
          <p:nvPr/>
        </p:nvPicPr>
        <p:blipFill rotWithShape="1">
          <a:blip r:embed="rId2">
            <a:extLst>
              <a:ext uri="{28A0092B-C50C-407E-A947-70E740481C1C}">
                <a14:useLocalDpi xmlns:a14="http://schemas.microsoft.com/office/drawing/2010/main" val="0"/>
              </a:ext>
            </a:extLst>
          </a:blip>
          <a:srcRect l="4706" t="4829" r="7701"/>
          <a:stretch/>
        </p:blipFill>
        <p:spPr>
          <a:xfrm>
            <a:off x="138223" y="2275361"/>
            <a:ext cx="4351586" cy="3546071"/>
          </a:xfrm>
          <a:prstGeom prst="rect">
            <a:avLst/>
          </a:prstGeom>
        </p:spPr>
      </p:pic>
      <p:pic>
        <p:nvPicPr>
          <p:cNvPr id="8" name="Image 7" descr="plotF9.jpg"/>
          <p:cNvPicPr>
            <a:picLocks noChangeAspect="1"/>
          </p:cNvPicPr>
          <p:nvPr/>
        </p:nvPicPr>
        <p:blipFill rotWithShape="1">
          <a:blip r:embed="rId3">
            <a:extLst>
              <a:ext uri="{28A0092B-C50C-407E-A947-70E740481C1C}">
                <a14:useLocalDpi xmlns:a14="http://schemas.microsoft.com/office/drawing/2010/main" val="0"/>
              </a:ext>
            </a:extLst>
          </a:blip>
          <a:srcRect t="571" r="6134"/>
          <a:stretch/>
        </p:blipFill>
        <p:spPr>
          <a:xfrm>
            <a:off x="4489809" y="2275360"/>
            <a:ext cx="4484070" cy="3562385"/>
          </a:xfrm>
          <a:prstGeom prst="rect">
            <a:avLst/>
          </a:prstGeom>
        </p:spPr>
      </p:pic>
    </p:spTree>
    <p:extLst>
      <p:ext uri="{BB962C8B-B14F-4D97-AF65-F5344CB8AC3E}">
        <p14:creationId xmlns:p14="http://schemas.microsoft.com/office/powerpoint/2010/main" val="36710751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 composante 10 </a:t>
            </a:r>
            <a:endParaRPr lang="fr-FR" dirty="0"/>
          </a:p>
        </p:txBody>
      </p:sp>
      <p:sp>
        <p:nvSpPr>
          <p:cNvPr id="4" name="Rectangle 3"/>
          <p:cNvSpPr/>
          <p:nvPr/>
        </p:nvSpPr>
        <p:spPr>
          <a:xfrm>
            <a:off x="1636266" y="1854085"/>
            <a:ext cx="1649460" cy="369332"/>
          </a:xfrm>
          <a:prstGeom prst="rect">
            <a:avLst/>
          </a:prstGeom>
        </p:spPr>
        <p:txBody>
          <a:bodyPr wrap="none">
            <a:spAutoFit/>
          </a:bodyPr>
          <a:lstStyle/>
          <a:p>
            <a:r>
              <a:rPr lang="fr-FR" dirty="0" smtClean="0"/>
              <a:t>Manhattan plot</a:t>
            </a:r>
            <a:endParaRPr lang="fr-FR" dirty="0"/>
          </a:p>
        </p:txBody>
      </p:sp>
      <p:sp>
        <p:nvSpPr>
          <p:cNvPr id="5" name="Rectangle 4"/>
          <p:cNvSpPr/>
          <p:nvPr/>
        </p:nvSpPr>
        <p:spPr>
          <a:xfrm>
            <a:off x="6756864" y="1854085"/>
            <a:ext cx="920782" cy="369332"/>
          </a:xfrm>
          <a:prstGeom prst="rect">
            <a:avLst/>
          </a:prstGeom>
        </p:spPr>
        <p:txBody>
          <a:bodyPr wrap="none">
            <a:spAutoFit/>
          </a:bodyPr>
          <a:lstStyle/>
          <a:p>
            <a:r>
              <a:rPr lang="fr-FR" dirty="0" smtClean="0"/>
              <a:t>QQ plot</a:t>
            </a:r>
            <a:endParaRPr lang="fr-FR" dirty="0"/>
          </a:p>
        </p:txBody>
      </p:sp>
      <p:pic>
        <p:nvPicPr>
          <p:cNvPr id="6" name="Image 5" descr="manF10.jpg"/>
          <p:cNvPicPr>
            <a:picLocks noChangeAspect="1"/>
          </p:cNvPicPr>
          <p:nvPr/>
        </p:nvPicPr>
        <p:blipFill rotWithShape="1">
          <a:blip r:embed="rId2">
            <a:extLst>
              <a:ext uri="{28A0092B-C50C-407E-A947-70E740481C1C}">
                <a14:useLocalDpi xmlns:a14="http://schemas.microsoft.com/office/drawing/2010/main" val="0"/>
              </a:ext>
            </a:extLst>
          </a:blip>
          <a:srcRect l="4771" t="3828" r="6518"/>
          <a:stretch/>
        </p:blipFill>
        <p:spPr>
          <a:xfrm>
            <a:off x="148856" y="2254096"/>
            <a:ext cx="4534948" cy="3687219"/>
          </a:xfrm>
          <a:prstGeom prst="rect">
            <a:avLst/>
          </a:prstGeom>
        </p:spPr>
      </p:pic>
      <p:pic>
        <p:nvPicPr>
          <p:cNvPr id="7" name="Image 6" descr="plotF10.jpg"/>
          <p:cNvPicPr>
            <a:picLocks noChangeAspect="1"/>
          </p:cNvPicPr>
          <p:nvPr/>
        </p:nvPicPr>
        <p:blipFill rotWithShape="1">
          <a:blip r:embed="rId3">
            <a:extLst>
              <a:ext uri="{28A0092B-C50C-407E-A947-70E740481C1C}">
                <a14:useLocalDpi xmlns:a14="http://schemas.microsoft.com/office/drawing/2010/main" val="0"/>
              </a:ext>
            </a:extLst>
          </a:blip>
          <a:srcRect l="3992" r="6406"/>
          <a:stretch/>
        </p:blipFill>
        <p:spPr>
          <a:xfrm>
            <a:off x="4694437" y="2256178"/>
            <a:ext cx="4290075" cy="3591000"/>
          </a:xfrm>
          <a:prstGeom prst="rect">
            <a:avLst/>
          </a:prstGeom>
        </p:spPr>
      </p:pic>
      <p:cxnSp>
        <p:nvCxnSpPr>
          <p:cNvPr id="16" name="Straight Connector 15"/>
          <p:cNvCxnSpPr/>
          <p:nvPr/>
        </p:nvCxnSpPr>
        <p:spPr>
          <a:xfrm>
            <a:off x="581891" y="3063834"/>
            <a:ext cx="39426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813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3000" dirty="0" smtClean="0"/>
              <a:t>Etude d’association sur l’ensemble du génome (GWAS) pour les habitudes alimentaires </a:t>
            </a:r>
          </a:p>
          <a:p>
            <a:r>
              <a:rPr lang="fr-FR" sz="3000" dirty="0" smtClean="0"/>
              <a:t>Expliquer la </a:t>
            </a:r>
            <a:r>
              <a:rPr lang="fr-FR" sz="3000" dirty="0"/>
              <a:t>variabilité des </a:t>
            </a:r>
            <a:r>
              <a:rPr lang="fr-FR" sz="3000" dirty="0" smtClean="0"/>
              <a:t>préférences alimentaires grâce à la génétique</a:t>
            </a:r>
          </a:p>
          <a:p>
            <a:endParaRPr lang="fr-FR" dirty="0"/>
          </a:p>
        </p:txBody>
      </p:sp>
      <p:sp>
        <p:nvSpPr>
          <p:cNvPr id="2" name="Titre 1"/>
          <p:cNvSpPr>
            <a:spLocks noGrp="1"/>
          </p:cNvSpPr>
          <p:nvPr>
            <p:ph type="title"/>
          </p:nvPr>
        </p:nvSpPr>
        <p:spPr/>
        <p:txBody>
          <a:bodyPr/>
          <a:lstStyle/>
          <a:p>
            <a:r>
              <a:rPr lang="fr-FR" dirty="0" smtClean="0">
                <a:latin typeface="+mn-lt"/>
              </a:rPr>
              <a:t>Buts</a:t>
            </a:r>
            <a:endParaRPr lang="fr-FR" dirty="0">
              <a:latin typeface="+mn-lt"/>
            </a:endParaRPr>
          </a:p>
        </p:txBody>
      </p:sp>
    </p:spTree>
    <p:extLst>
      <p:ext uri="{BB962C8B-B14F-4D97-AF65-F5344CB8AC3E}">
        <p14:creationId xmlns:p14="http://schemas.microsoft.com/office/powerpoint/2010/main" val="2330483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8249356" cy="1143000"/>
          </a:xfrm>
        </p:spPr>
        <p:txBody>
          <a:bodyPr>
            <a:normAutofit/>
          </a:bodyPr>
          <a:lstStyle/>
          <a:p>
            <a:pPr algn="ctr"/>
            <a:r>
              <a:rPr lang="fr-FR" dirty="0" smtClean="0"/>
              <a:t>Résultats de la régression linéaire</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3889079723"/>
              </p:ext>
            </p:extLst>
          </p:nvPr>
        </p:nvGraphicFramePr>
        <p:xfrm>
          <a:off x="142505" y="2690037"/>
          <a:ext cx="8823365" cy="2551813"/>
        </p:xfrm>
        <a:graphic>
          <a:graphicData uri="http://schemas.openxmlformats.org/drawingml/2006/table">
            <a:tbl>
              <a:tblPr>
                <a:tableStyleId>{073A0DAA-6AF3-43AB-8588-CEC1D06C72B9}</a:tableStyleId>
              </a:tblPr>
              <a:tblGrid>
                <a:gridCol w="731734"/>
                <a:gridCol w="734206"/>
                <a:gridCol w="761398"/>
                <a:gridCol w="781595"/>
                <a:gridCol w="423091"/>
                <a:gridCol w="416996"/>
                <a:gridCol w="711239"/>
                <a:gridCol w="435804"/>
                <a:gridCol w="558872"/>
                <a:gridCol w="525230"/>
                <a:gridCol w="439387"/>
                <a:gridCol w="653143"/>
                <a:gridCol w="486888"/>
                <a:gridCol w="522515"/>
                <a:gridCol w="641267"/>
              </a:tblGrid>
              <a:tr h="364693">
                <a:tc>
                  <a:txBody>
                    <a:bodyPr/>
                    <a:lstStyle/>
                    <a:p>
                      <a:pPr algn="ctr" fontAlgn="b"/>
                      <a:r>
                        <a:rPr lang="fr-CH" sz="1000" b="1" u="none" strike="noStrike" dirty="0">
                          <a:effectLst/>
                        </a:rPr>
                        <a:t>composante principale</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name</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chromosome</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position</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allele1</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allele2</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effallelefreq</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n</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a:effectLst/>
                        </a:rPr>
                        <a:t>beta</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err="1">
                          <a:effectLst/>
                        </a:rPr>
                        <a:t>sebeta</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Rsq</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Imputation type</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call</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err="1">
                          <a:effectLst/>
                        </a:rPr>
                        <a:t>pHWE</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err="1">
                          <a:effectLst/>
                        </a:rPr>
                        <a:t>pvalue</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520">
                <a:tc>
                  <a:txBody>
                    <a:bodyPr/>
                    <a:lstStyle/>
                    <a:p>
                      <a:pPr algn="ctr" fontAlgn="b"/>
                      <a:r>
                        <a:rPr lang="fr-CH" sz="1000" b="1" u="none" strike="noStrike">
                          <a:effectLst/>
                        </a:rPr>
                        <a:t>2</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a:effectLst/>
                        </a:rPr>
                        <a:t>rs7623540</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3</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189972242</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C</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0.3038</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3916</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0.1414</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0.0243</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0.847</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NA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0.5451</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6.12E-09</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520">
                <a:tc>
                  <a:txBody>
                    <a:bodyPr/>
                    <a:lstStyle/>
                    <a:p>
                      <a:pPr algn="ctr" fontAlgn="b"/>
                      <a:r>
                        <a:rPr lang="fr-CH" sz="1000" b="1" u="none" strike="noStrike">
                          <a:effectLst/>
                        </a:rPr>
                        <a:t>2</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rs11723365</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4</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187746192</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T</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C</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0.3193</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3916</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0.1147</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0.0222</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0.9944</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NA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0.3474</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2.43E-07</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520">
                <a:tc>
                  <a:txBody>
                    <a:bodyPr/>
                    <a:lstStyle/>
                    <a:p>
                      <a:pPr algn="ctr" fontAlgn="b"/>
                      <a:r>
                        <a:rPr lang="fr-CH" sz="1000" b="1" u="none" strike="noStrike">
                          <a:effectLst/>
                        </a:rPr>
                        <a:t>4</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rs2726353</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11</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98961826</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C</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T</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0.0933</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dirty="0">
                          <a:effectLst/>
                        </a:rPr>
                        <a:t>3915</a:t>
                      </a:r>
                      <a:endParaRPr lang="fr-CH" sz="1000" b="0"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-0.196</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0.0371</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NA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1</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0.9996</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0.2578</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1.25E-07</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520">
                <a:tc>
                  <a:txBody>
                    <a:bodyPr/>
                    <a:lstStyle/>
                    <a:p>
                      <a:pPr algn="ctr" fontAlgn="b"/>
                      <a:r>
                        <a:rPr lang="fr-CH" sz="1000" b="1" u="none" strike="noStrike">
                          <a:effectLst/>
                        </a:rPr>
                        <a:t>9</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rs1820973</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2</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114595686</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G</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0.3124</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3917</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-0.144</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a:effectLst/>
                        </a:rPr>
                        <a:t>0.0282</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0.7356</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NA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0.8303</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3.16E-07</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520">
                <a:tc>
                  <a:txBody>
                    <a:bodyPr/>
                    <a:lstStyle/>
                    <a:p>
                      <a:pPr algn="ctr" fontAlgn="b"/>
                      <a:r>
                        <a:rPr lang="fr-CH" sz="1000" b="1" u="none" strike="noStrike">
                          <a:effectLst/>
                        </a:rPr>
                        <a:t>9</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rs10739208</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9</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9975322</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T</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C</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0.3333</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3917</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-0.121</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0.0242</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NA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1</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0.9212</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0.3018</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5.25E-07</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520">
                <a:tc>
                  <a:txBody>
                    <a:bodyPr/>
                    <a:lstStyle/>
                    <a:p>
                      <a:pPr algn="ctr" fontAlgn="b"/>
                      <a:r>
                        <a:rPr lang="fr-CH" sz="1000" b="1" u="none" strike="noStrike" dirty="0">
                          <a:effectLst/>
                        </a:rPr>
                        <a:t>10</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a:effectLst/>
                        </a:rPr>
                        <a:t>rs6455670</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6</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160315110</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G</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T</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0.2358</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3914</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a:effectLst/>
                        </a:rPr>
                        <a:t>0.1434</a:t>
                      </a:r>
                      <a:endParaRPr lang="fr-CH" sz="1000" b="1"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a:effectLst/>
                        </a:rPr>
                        <a:t>0.0278</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0.9171</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NA</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u="none" strike="noStrike">
                          <a:effectLst/>
                        </a:rPr>
                        <a:t>0.3476</a:t>
                      </a:r>
                      <a:endParaRPr lang="fr-CH" sz="1000" b="0" i="0" u="none" strike="noStrike">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fr-CH" sz="1000" b="1" u="none" strike="noStrike" dirty="0">
                          <a:effectLst/>
                        </a:rPr>
                        <a:t>2.60E-07</a:t>
                      </a:r>
                      <a:endParaRPr lang="fr-CH" sz="1000" b="1" i="0" u="none" strike="noStrike" dirty="0">
                        <a:solidFill>
                          <a:srgbClr val="000000"/>
                        </a:solidFill>
                        <a:effectLst/>
                        <a:latin typeface="Calibri"/>
                      </a:endParaRPr>
                    </a:p>
                  </a:txBody>
                  <a:tcPr marL="7273" marR="7273" marT="72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939209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Analyse </a:t>
            </a:r>
            <a:r>
              <a:rPr lang="fr-CH" dirty="0" err="1" smtClean="0"/>
              <a:t>détailléE</a:t>
            </a:r>
            <a:r>
              <a:rPr lang="fr-CH" dirty="0" smtClean="0"/>
              <a:t> de la </a:t>
            </a:r>
            <a:r>
              <a:rPr lang="fr-CH" dirty="0"/>
              <a:t>SNP</a:t>
            </a:r>
            <a:br>
              <a:rPr lang="fr-CH" dirty="0"/>
            </a:br>
            <a:r>
              <a:rPr lang="fr-CH" dirty="0" smtClean="0"/>
              <a:t>rs7623540</a:t>
            </a:r>
            <a:endParaRPr lang="fr-C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1662002"/>
            <a:ext cx="726757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5479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SNP rs7623540</a:t>
            </a:r>
            <a:endParaRPr lang="fr-CH"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17" y="2084993"/>
            <a:ext cx="8659818" cy="3975565"/>
          </a:xfrm>
          <a:prstGeom prst="rect">
            <a:avLst/>
          </a:prstGeom>
        </p:spPr>
      </p:pic>
    </p:spTree>
    <p:extLst>
      <p:ext uri="{BB962C8B-B14F-4D97-AF65-F5344CB8AC3E}">
        <p14:creationId xmlns:p14="http://schemas.microsoft.com/office/powerpoint/2010/main" val="42662282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dirty="0" smtClean="0"/>
              <a:t>Rs7623540: </a:t>
            </a:r>
            <a:r>
              <a:rPr lang="fr-FR" sz="3000" dirty="0" smtClean="0"/>
              <a:t>gène LPP (</a:t>
            </a:r>
            <a:r>
              <a:rPr lang="fr-FR" sz="3000" dirty="0" err="1" smtClean="0"/>
              <a:t>Lipoma-preferred</a:t>
            </a:r>
            <a:r>
              <a:rPr lang="fr-FR" sz="3000" dirty="0" smtClean="0"/>
              <a:t> </a:t>
            </a:r>
            <a:r>
              <a:rPr lang="fr-FR" sz="3000" dirty="0" err="1" smtClean="0"/>
              <a:t>partner</a:t>
            </a:r>
            <a:r>
              <a:rPr lang="fr-FR" sz="3000" dirty="0" smtClean="0"/>
              <a:t>) codant pour une protéine permettant l’adhésion des cellules entre elles et leur mobilité. Associé avec:</a:t>
            </a:r>
            <a:endParaRPr lang="fr-FR" sz="3200" dirty="0"/>
          </a:p>
          <a:p>
            <a:pPr lvl="1"/>
            <a:r>
              <a:rPr lang="fr-FR" sz="3000" dirty="0" smtClean="0"/>
              <a:t>L’obésité</a:t>
            </a:r>
            <a:endParaRPr lang="fr-FR" sz="3000" dirty="0"/>
          </a:p>
          <a:p>
            <a:pPr lvl="1"/>
            <a:r>
              <a:rPr lang="fr-FR" sz="3000" dirty="0"/>
              <a:t>L</a:t>
            </a:r>
            <a:r>
              <a:rPr lang="fr-FR" sz="3000" dirty="0" smtClean="0"/>
              <a:t>a maladie de cœliaque</a:t>
            </a:r>
          </a:p>
          <a:p>
            <a:pPr lvl="1"/>
            <a:r>
              <a:rPr lang="fr-FR" sz="3000" dirty="0" smtClean="0"/>
              <a:t>Des maladies auto-immunes</a:t>
            </a:r>
          </a:p>
        </p:txBody>
      </p:sp>
      <p:sp>
        <p:nvSpPr>
          <p:cNvPr id="2" name="Title 1"/>
          <p:cNvSpPr>
            <a:spLocks noGrp="1"/>
          </p:cNvSpPr>
          <p:nvPr>
            <p:ph type="title"/>
          </p:nvPr>
        </p:nvSpPr>
        <p:spPr/>
        <p:txBody>
          <a:bodyPr/>
          <a:lstStyle/>
          <a:p>
            <a:r>
              <a:rPr lang="fr-CH" dirty="0" smtClean="0"/>
              <a:t>Interprétation</a:t>
            </a:r>
            <a:endParaRPr lang="fr-CH" dirty="0"/>
          </a:p>
        </p:txBody>
      </p:sp>
    </p:spTree>
    <p:extLst>
      <p:ext uri="{BB962C8B-B14F-4D97-AF65-F5344CB8AC3E}">
        <p14:creationId xmlns:p14="http://schemas.microsoft.com/office/powerpoint/2010/main" val="19916204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717" t="5834" r="5165"/>
          <a:stretch/>
        </p:blipFill>
        <p:spPr>
          <a:xfrm>
            <a:off x="154375" y="4657768"/>
            <a:ext cx="9144000" cy="22995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00" y="1632448"/>
            <a:ext cx="9144000" cy="3035953"/>
          </a:xfrm>
          <a:prstGeom prst="rect">
            <a:avLst/>
          </a:prstGeom>
        </p:spPr>
      </p:pic>
      <p:sp>
        <p:nvSpPr>
          <p:cNvPr id="2" name="Content Placeholder 1"/>
          <p:cNvSpPr>
            <a:spLocks noGrp="1"/>
          </p:cNvSpPr>
          <p:nvPr>
            <p:ph sz="half" idx="1"/>
          </p:nvPr>
        </p:nvSpPr>
        <p:spPr>
          <a:xfrm>
            <a:off x="961901" y="1677099"/>
            <a:ext cx="7310252" cy="4407408"/>
          </a:xfrm>
        </p:spPr>
        <p:txBody>
          <a:bodyPr/>
          <a:lstStyle/>
          <a:p>
            <a:endParaRPr lang="fr-CH" dirty="0" smtClean="0"/>
          </a:p>
          <a:p>
            <a:endParaRPr lang="fr-CH" sz="1500" dirty="0" smtClean="0"/>
          </a:p>
          <a:p>
            <a:pPr marL="45720" indent="0" algn="ctr">
              <a:buNone/>
            </a:pPr>
            <a:r>
              <a:rPr lang="fr-CH" dirty="0" smtClean="0"/>
              <a:t>Phénotype = 97 aliments </a:t>
            </a:r>
          </a:p>
          <a:p>
            <a:endParaRPr lang="fr-CH" dirty="0" smtClean="0"/>
          </a:p>
          <a:p>
            <a:endParaRPr lang="fr-CH" dirty="0"/>
          </a:p>
          <a:p>
            <a:pPr marL="45720" indent="0" algn="ctr">
              <a:buNone/>
            </a:pPr>
            <a:endParaRPr lang="fr-CH" sz="1000" dirty="0" smtClean="0"/>
          </a:p>
          <a:p>
            <a:pPr marL="45720" indent="0" algn="ctr">
              <a:buNone/>
            </a:pPr>
            <a:endParaRPr lang="fr-CH" sz="1200" dirty="0" smtClean="0"/>
          </a:p>
          <a:p>
            <a:pPr marL="45720" indent="0" algn="ctr">
              <a:buNone/>
            </a:pPr>
            <a:r>
              <a:rPr lang="fr-CH" dirty="0" smtClean="0"/>
              <a:t>Taille de l’effet de la SNP Rs7623540</a:t>
            </a:r>
            <a:endParaRPr lang="fr-CH" dirty="0"/>
          </a:p>
        </p:txBody>
      </p:sp>
      <p:sp>
        <p:nvSpPr>
          <p:cNvPr id="3" name="Content Placeholder 2"/>
          <p:cNvSpPr>
            <a:spLocks noGrp="1"/>
          </p:cNvSpPr>
          <p:nvPr>
            <p:ph sz="half" idx="2"/>
          </p:nvPr>
        </p:nvSpPr>
        <p:spPr>
          <a:xfrm>
            <a:off x="0" y="1718901"/>
            <a:ext cx="558140" cy="4407408"/>
          </a:xfrm>
        </p:spPr>
        <p:txBody>
          <a:bodyPr vert="vert270"/>
          <a:lstStyle/>
          <a:p>
            <a:pPr marL="45720" indent="0">
              <a:buNone/>
            </a:pPr>
            <a:r>
              <a:rPr lang="fr-CH" sz="1000" dirty="0" smtClean="0"/>
              <a:t>        </a:t>
            </a:r>
            <a:r>
              <a:rPr lang="el-GR" sz="1000" dirty="0" smtClean="0"/>
              <a:t>β</a:t>
            </a:r>
            <a:r>
              <a:rPr lang="fr-CH" sz="1000" dirty="0"/>
              <a:t>	</a:t>
            </a:r>
            <a:r>
              <a:rPr lang="fr-CH" sz="1000" dirty="0" smtClean="0"/>
              <a:t>	         -log(p)</a:t>
            </a:r>
            <a:endParaRPr lang="fr-CH" sz="1000" dirty="0"/>
          </a:p>
          <a:p>
            <a:pPr marL="45720" indent="0">
              <a:buNone/>
            </a:pPr>
            <a:endParaRPr lang="fr-CH" dirty="0"/>
          </a:p>
        </p:txBody>
      </p:sp>
      <p:sp>
        <p:nvSpPr>
          <p:cNvPr id="4" name="Title 3"/>
          <p:cNvSpPr>
            <a:spLocks noGrp="1"/>
          </p:cNvSpPr>
          <p:nvPr>
            <p:ph type="title"/>
          </p:nvPr>
        </p:nvSpPr>
        <p:spPr>
          <a:xfrm>
            <a:off x="376790" y="355847"/>
            <a:ext cx="8381260" cy="1054394"/>
          </a:xfrm>
        </p:spPr>
        <p:txBody>
          <a:bodyPr>
            <a:normAutofit fontScale="90000"/>
          </a:bodyPr>
          <a:lstStyle/>
          <a:p>
            <a:r>
              <a:rPr lang="fr-CH" dirty="0" smtClean="0"/>
              <a:t>Régression linéaire de la SNP </a:t>
            </a:r>
            <a:r>
              <a:rPr lang="en-US" dirty="0" smtClean="0"/>
              <a:t>rs7623540</a:t>
            </a:r>
            <a:endParaRPr lang="fr-CH" dirty="0"/>
          </a:p>
        </p:txBody>
      </p:sp>
    </p:spTree>
    <p:extLst>
      <p:ext uri="{BB962C8B-B14F-4D97-AF65-F5344CB8AC3E}">
        <p14:creationId xmlns:p14="http://schemas.microsoft.com/office/powerpoint/2010/main" val="38451738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Zoom des signaux suggestifs</a:t>
            </a:r>
            <a:endParaRPr lang="fr-CH"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3"/>
          <a:stretch/>
        </p:blipFill>
        <p:spPr bwMode="auto">
          <a:xfrm>
            <a:off x="599627" y="1633592"/>
            <a:ext cx="36195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193" y="1640735"/>
            <a:ext cx="3624263"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27" y="4176596"/>
            <a:ext cx="3619500" cy="251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193" y="4176767"/>
            <a:ext cx="3624263"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737" y="2636342"/>
            <a:ext cx="4020911" cy="280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077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r-CH"/>
          </a:p>
        </p:txBody>
      </p:sp>
      <p:sp>
        <p:nvSpPr>
          <p:cNvPr id="3" name="Title 2"/>
          <p:cNvSpPr>
            <a:spLocks noGrp="1"/>
          </p:cNvSpPr>
          <p:nvPr>
            <p:ph type="title"/>
          </p:nvPr>
        </p:nvSpPr>
        <p:spPr/>
        <p:txBody>
          <a:bodyPr/>
          <a:lstStyle/>
          <a:p>
            <a:r>
              <a:rPr lang="fr-CH" sz="5000" dirty="0" smtClean="0"/>
              <a:t>Conclusions</a:t>
            </a:r>
            <a:endParaRPr lang="fr-CH" sz="5000" dirty="0"/>
          </a:p>
        </p:txBody>
      </p:sp>
    </p:spTree>
    <p:extLst>
      <p:ext uri="{BB962C8B-B14F-4D97-AF65-F5344CB8AC3E}">
        <p14:creationId xmlns:p14="http://schemas.microsoft.com/office/powerpoint/2010/main" val="36731317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r-CH" sz="3000" dirty="0" smtClean="0"/>
              <a:t>Un résultat significatif dans le gène LPP</a:t>
            </a:r>
          </a:p>
          <a:p>
            <a:pPr marL="45720" indent="0">
              <a:buNone/>
            </a:pPr>
            <a:r>
              <a:rPr lang="fr-CH" sz="3000" dirty="0" smtClean="0"/>
              <a:t> </a:t>
            </a:r>
          </a:p>
          <a:p>
            <a:r>
              <a:rPr lang="fr-CH" sz="2400" dirty="0" smtClean="0"/>
              <a:t>nécessite de faire un réplicat dans une autre cohorte</a:t>
            </a:r>
          </a:p>
          <a:p>
            <a:endParaRPr lang="fr-CH" sz="2400" dirty="0" smtClean="0"/>
          </a:p>
          <a:p>
            <a:r>
              <a:rPr lang="fr-CH" sz="2400" dirty="0" smtClean="0"/>
              <a:t>Planifier des expérimentations (p.ex. </a:t>
            </a:r>
            <a:r>
              <a:rPr lang="fr-CH" sz="2400" dirty="0" smtClean="0"/>
              <a:t>animales) </a:t>
            </a:r>
            <a:r>
              <a:rPr lang="fr-CH" sz="2400" dirty="0" smtClean="0"/>
              <a:t>pour validation fonctionnelle</a:t>
            </a:r>
            <a:endParaRPr lang="fr-CH" sz="2400" dirty="0"/>
          </a:p>
        </p:txBody>
      </p:sp>
      <p:sp>
        <p:nvSpPr>
          <p:cNvPr id="3" name="Title 2"/>
          <p:cNvSpPr>
            <a:spLocks noGrp="1"/>
          </p:cNvSpPr>
          <p:nvPr>
            <p:ph type="title"/>
          </p:nvPr>
        </p:nvSpPr>
        <p:spPr/>
        <p:txBody>
          <a:bodyPr/>
          <a:lstStyle/>
          <a:p>
            <a:r>
              <a:rPr lang="fr-CH" dirty="0" smtClean="0"/>
              <a:t>discussion</a:t>
            </a:r>
            <a:endParaRPr lang="fr-CH" dirty="0"/>
          </a:p>
        </p:txBody>
      </p:sp>
    </p:spTree>
    <p:extLst>
      <p:ext uri="{BB962C8B-B14F-4D97-AF65-F5344CB8AC3E}">
        <p14:creationId xmlns:p14="http://schemas.microsoft.com/office/powerpoint/2010/main" val="20574770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fr-CH" sz="3000" dirty="0" smtClean="0"/>
              <a:t>Niveau de difficulté élevé (</a:t>
            </a:r>
            <a:r>
              <a:rPr lang="fr-FR" sz="3000" dirty="0" smtClean="0"/>
              <a:t>Gérer </a:t>
            </a:r>
            <a:r>
              <a:rPr lang="fr-FR" sz="3000" dirty="0"/>
              <a:t>la masse de données et leur </a:t>
            </a:r>
            <a:r>
              <a:rPr lang="fr-FR" sz="3000" dirty="0" smtClean="0"/>
              <a:t>complexité; 2.5 </a:t>
            </a:r>
            <a:r>
              <a:rPr lang="fr-FR" sz="3000" dirty="0"/>
              <a:t>millions de </a:t>
            </a:r>
            <a:r>
              <a:rPr lang="fr-FR" sz="3000" dirty="0" err="1" smtClean="0"/>
              <a:t>SNPs</a:t>
            </a:r>
            <a:r>
              <a:rPr lang="fr-FR" sz="3000" dirty="0" smtClean="0"/>
              <a:t>; Imputations; Analyse </a:t>
            </a:r>
            <a:r>
              <a:rPr lang="fr-FR" sz="3000" dirty="0"/>
              <a:t>en composante </a:t>
            </a:r>
            <a:r>
              <a:rPr lang="fr-FR" sz="3000" dirty="0" smtClean="0"/>
              <a:t>principale; Utilisation </a:t>
            </a:r>
            <a:r>
              <a:rPr lang="fr-FR" sz="3000" dirty="0"/>
              <a:t>de </a:t>
            </a:r>
            <a:r>
              <a:rPr lang="fr-FR" sz="3000" dirty="0" err="1" smtClean="0"/>
              <a:t>matlab</a:t>
            </a:r>
            <a:r>
              <a:rPr lang="fr-FR" sz="3000" dirty="0" smtClean="0"/>
              <a:t>)</a:t>
            </a:r>
            <a:endParaRPr lang="fr-CH" sz="3000" dirty="0" smtClean="0"/>
          </a:p>
          <a:p>
            <a:r>
              <a:rPr lang="fr-CH" sz="3000" dirty="0" smtClean="0"/>
              <a:t>Descriptif théorique des méthodes</a:t>
            </a:r>
          </a:p>
          <a:p>
            <a:endParaRPr lang="fr-CH" sz="3000" dirty="0" smtClean="0"/>
          </a:p>
          <a:p>
            <a:endParaRPr lang="fr-CH" sz="3000" dirty="0" smtClean="0"/>
          </a:p>
          <a:p>
            <a:r>
              <a:rPr lang="fr-CH" sz="3000" dirty="0" smtClean="0"/>
              <a:t>Travail expérimental</a:t>
            </a:r>
          </a:p>
          <a:p>
            <a:r>
              <a:rPr lang="fr-CH" sz="3000" dirty="0" smtClean="0"/>
              <a:t>Travail en petit groupe</a:t>
            </a:r>
            <a:endParaRPr lang="fr-CH" sz="3000" dirty="0"/>
          </a:p>
        </p:txBody>
      </p:sp>
      <p:sp>
        <p:nvSpPr>
          <p:cNvPr id="2" name="Title 1"/>
          <p:cNvSpPr>
            <a:spLocks noGrp="1"/>
          </p:cNvSpPr>
          <p:nvPr>
            <p:ph type="title"/>
          </p:nvPr>
        </p:nvSpPr>
        <p:spPr/>
        <p:txBody>
          <a:bodyPr/>
          <a:lstStyle/>
          <a:p>
            <a:r>
              <a:rPr lang="fr-CH" dirty="0">
                <a:latin typeface="+mn-lt"/>
              </a:rPr>
              <a:t>F</a:t>
            </a:r>
            <a:r>
              <a:rPr lang="fr-CH" dirty="0" smtClean="0">
                <a:latin typeface="+mn-lt"/>
              </a:rPr>
              <a:t>eedback</a:t>
            </a:r>
            <a:endParaRPr lang="fr-CH" dirty="0">
              <a:latin typeface="+mn-lt"/>
            </a:endParaRPr>
          </a:p>
        </p:txBody>
      </p:sp>
    </p:spTree>
    <p:extLst>
      <p:ext uri="{BB962C8B-B14F-4D97-AF65-F5344CB8AC3E}">
        <p14:creationId xmlns:p14="http://schemas.microsoft.com/office/powerpoint/2010/main" val="18802360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r-CH" sz="3000" dirty="0" smtClean="0"/>
              <a:t>Questions ?</a:t>
            </a:r>
          </a:p>
          <a:p>
            <a:pPr marL="0" indent="0" algn="ctr">
              <a:buNone/>
            </a:pPr>
            <a:endParaRPr lang="fr-CH" dirty="0" smtClean="0"/>
          </a:p>
          <a:p>
            <a:pPr marL="0" indent="0" algn="ctr">
              <a:buNone/>
            </a:pPr>
            <a:endParaRPr lang="fr-CH" dirty="0" smtClean="0"/>
          </a:p>
          <a:p>
            <a:pPr marL="0" indent="0" algn="ctr">
              <a:buNone/>
            </a:pPr>
            <a:endParaRPr lang="fr-CH" dirty="0"/>
          </a:p>
          <a:p>
            <a:pPr marL="0" indent="0" algn="ctr">
              <a:buNone/>
            </a:pPr>
            <a:endParaRPr lang="fr-CH" dirty="0"/>
          </a:p>
          <a:p>
            <a:pPr marL="0" indent="0" algn="ctr">
              <a:buNone/>
            </a:pPr>
            <a:endParaRPr lang="fr-CH" dirty="0"/>
          </a:p>
          <a:p>
            <a:pPr marL="0" indent="0" algn="ctr">
              <a:buNone/>
            </a:pPr>
            <a:r>
              <a:rPr lang="fr-CH" sz="2000" dirty="0" smtClean="0">
                <a:solidFill>
                  <a:srgbClr val="FF6600"/>
                </a:solidFill>
                <a:hlinkClick r:id="rId2"/>
              </a:rPr>
              <a:t>Phanie-Laure.Bidlingmeyer@unil.ch</a:t>
            </a:r>
            <a:endParaRPr lang="fr-CH" sz="2000" dirty="0" smtClean="0">
              <a:solidFill>
                <a:srgbClr val="FF6600"/>
              </a:solidFill>
            </a:endParaRPr>
          </a:p>
          <a:p>
            <a:pPr marL="0" indent="0" algn="ctr">
              <a:buNone/>
            </a:pPr>
            <a:r>
              <a:rPr lang="fr-CH" sz="2000" dirty="0" smtClean="0">
                <a:solidFill>
                  <a:srgbClr val="FF6600"/>
                </a:solidFill>
                <a:hlinkClick r:id="rId3"/>
              </a:rPr>
              <a:t>Lucie.Bidlingmeyer@unil.ch</a:t>
            </a:r>
            <a:endParaRPr lang="fr-CH" sz="2000" dirty="0" smtClean="0">
              <a:solidFill>
                <a:srgbClr val="FF6600"/>
              </a:solidFill>
            </a:endParaRPr>
          </a:p>
          <a:p>
            <a:pPr marL="0" indent="0" algn="ctr">
              <a:buNone/>
            </a:pPr>
            <a:r>
              <a:rPr lang="fr-CH" sz="2000" dirty="0" smtClean="0">
                <a:solidFill>
                  <a:srgbClr val="FF6600"/>
                </a:solidFill>
                <a:hlinkClick r:id="rId4"/>
              </a:rPr>
              <a:t>Yu.Larpin@unil.ch</a:t>
            </a:r>
            <a:endParaRPr lang="fr-CH" sz="2000" dirty="0" smtClean="0">
              <a:solidFill>
                <a:srgbClr val="FF6600"/>
              </a:solidFill>
            </a:endParaRPr>
          </a:p>
          <a:p>
            <a:pPr marL="0" indent="0" algn="ctr">
              <a:buNone/>
            </a:pPr>
            <a:endParaRPr lang="fr-CH" dirty="0" smtClean="0"/>
          </a:p>
          <a:p>
            <a:pPr marL="0" indent="0" algn="ctr">
              <a:buNone/>
            </a:pPr>
            <a:endParaRPr lang="fr-CH" dirty="0"/>
          </a:p>
        </p:txBody>
      </p:sp>
      <p:sp>
        <p:nvSpPr>
          <p:cNvPr id="2" name="Title 1"/>
          <p:cNvSpPr>
            <a:spLocks noGrp="1"/>
          </p:cNvSpPr>
          <p:nvPr>
            <p:ph type="title"/>
          </p:nvPr>
        </p:nvSpPr>
        <p:spPr/>
        <p:txBody>
          <a:bodyPr>
            <a:normAutofit fontScale="90000"/>
          </a:bodyPr>
          <a:lstStyle/>
          <a:p>
            <a:pPr algn="ctr"/>
            <a:r>
              <a:rPr lang="fr-CH" dirty="0" smtClean="0">
                <a:latin typeface="+mn-lt"/>
              </a:rPr>
              <a:t>Merci de votre attention</a:t>
            </a:r>
            <a:br>
              <a:rPr lang="fr-CH" dirty="0" smtClean="0">
                <a:latin typeface="+mn-lt"/>
              </a:rPr>
            </a:br>
            <a:endParaRPr lang="fr-CH" dirty="0">
              <a:latin typeface="+mn-lt"/>
            </a:endParaRPr>
          </a:p>
        </p:txBody>
      </p:sp>
    </p:spTree>
    <p:extLst>
      <p:ext uri="{BB962C8B-B14F-4D97-AF65-F5344CB8AC3E}">
        <p14:creationId xmlns:p14="http://schemas.microsoft.com/office/powerpoint/2010/main" val="182134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3000" dirty="0" smtClean="0"/>
              <a:t>Les liens entre la génétique et les habitudes alimentaires sont peu connus</a:t>
            </a:r>
          </a:p>
          <a:p>
            <a:r>
              <a:rPr lang="fr-FR" sz="3000" dirty="0" smtClean="0"/>
              <a:t>Peu d’études génétiques du comportement alimentaire </a:t>
            </a:r>
          </a:p>
          <a:p>
            <a:r>
              <a:rPr lang="fr-FR" sz="3000" dirty="0" smtClean="0"/>
              <a:t>Exclusivité </a:t>
            </a:r>
            <a:r>
              <a:rPr lang="fr-FR" sz="3000" dirty="0"/>
              <a:t>des données de recherche à ce sujet</a:t>
            </a:r>
          </a:p>
          <a:p>
            <a:r>
              <a:rPr lang="fr-FR" sz="3000" dirty="0" smtClean="0"/>
              <a:t>Grande probabilité de trouver des résultats inédits</a:t>
            </a:r>
          </a:p>
          <a:p>
            <a:pPr marL="45720" indent="0">
              <a:buNone/>
            </a:pPr>
            <a:endParaRPr lang="fr-FR" dirty="0"/>
          </a:p>
        </p:txBody>
      </p:sp>
      <p:sp>
        <p:nvSpPr>
          <p:cNvPr id="2" name="Titre 1"/>
          <p:cNvSpPr>
            <a:spLocks noGrp="1"/>
          </p:cNvSpPr>
          <p:nvPr>
            <p:ph type="title"/>
          </p:nvPr>
        </p:nvSpPr>
        <p:spPr/>
        <p:txBody>
          <a:bodyPr/>
          <a:lstStyle/>
          <a:p>
            <a:r>
              <a:rPr lang="fr-FR" dirty="0" smtClean="0">
                <a:latin typeface="+mn-lt"/>
              </a:rPr>
              <a:t>Contexte</a:t>
            </a:r>
            <a:endParaRPr lang="fr-FR" dirty="0">
              <a:latin typeface="+mn-lt"/>
            </a:endParaRPr>
          </a:p>
        </p:txBody>
      </p:sp>
    </p:spTree>
    <p:extLst>
      <p:ext uri="{BB962C8B-B14F-4D97-AF65-F5344CB8AC3E}">
        <p14:creationId xmlns:p14="http://schemas.microsoft.com/office/powerpoint/2010/main" val="42141246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r-CH"/>
          </a:p>
        </p:txBody>
      </p:sp>
      <p:sp>
        <p:nvSpPr>
          <p:cNvPr id="3" name="Title 2"/>
          <p:cNvSpPr>
            <a:spLocks noGrp="1"/>
          </p:cNvSpPr>
          <p:nvPr>
            <p:ph type="title"/>
          </p:nvPr>
        </p:nvSpPr>
        <p:spPr/>
        <p:txBody>
          <a:bodyPr/>
          <a:lstStyle/>
          <a:p>
            <a:r>
              <a:rPr lang="fr-CH" sz="5000" dirty="0" smtClean="0"/>
              <a:t>Matériels</a:t>
            </a:r>
            <a:endParaRPr lang="fr-CH" sz="5000" dirty="0"/>
          </a:p>
        </p:txBody>
      </p:sp>
    </p:spTree>
    <p:extLst>
      <p:ext uri="{BB962C8B-B14F-4D97-AF65-F5344CB8AC3E}">
        <p14:creationId xmlns:p14="http://schemas.microsoft.com/office/powerpoint/2010/main" val="3590051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Line 3"/>
          <p:cNvSpPr>
            <a:spLocks noChangeShapeType="1"/>
          </p:cNvSpPr>
          <p:nvPr/>
        </p:nvSpPr>
        <p:spPr bwMode="auto">
          <a:xfrm flipV="1">
            <a:off x="533400" y="1682057"/>
            <a:ext cx="0" cy="609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p>
        </p:txBody>
      </p:sp>
      <p:sp>
        <p:nvSpPr>
          <p:cNvPr id="171012" name="Line 4"/>
          <p:cNvSpPr>
            <a:spLocks noChangeShapeType="1"/>
          </p:cNvSpPr>
          <p:nvPr/>
        </p:nvSpPr>
        <p:spPr bwMode="auto">
          <a:xfrm>
            <a:off x="533400" y="4120457"/>
            <a:ext cx="0" cy="533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p>
        </p:txBody>
      </p:sp>
      <p:sp>
        <p:nvSpPr>
          <p:cNvPr id="171013" name="Text Box 5"/>
          <p:cNvSpPr txBox="1">
            <a:spLocks noChangeArrowheads="1"/>
          </p:cNvSpPr>
          <p:nvPr/>
        </p:nvSpPr>
        <p:spPr bwMode="auto">
          <a:xfrm rot="-5400000">
            <a:off x="-348456" y="2792513"/>
            <a:ext cx="1836737" cy="8350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dirty="0"/>
              <a:t>6</a:t>
            </a:r>
            <a:r>
              <a:rPr lang="ja-JP" altLang="en-US" sz="2400" dirty="0"/>
              <a:t>’</a:t>
            </a:r>
            <a:r>
              <a:rPr lang="en-US" altLang="ja-JP" sz="2400" dirty="0"/>
              <a:t>189 </a:t>
            </a:r>
          </a:p>
          <a:p>
            <a:pPr algn="ctr" eaLnBrk="1" hangingPunct="1"/>
            <a:r>
              <a:rPr lang="en-US" sz="2400" dirty="0" err="1" smtClean="0"/>
              <a:t>individus</a:t>
            </a:r>
            <a:endParaRPr lang="en-US" sz="2400" dirty="0"/>
          </a:p>
        </p:txBody>
      </p:sp>
      <p:grpSp>
        <p:nvGrpSpPr>
          <p:cNvPr id="171025" name="Group 17"/>
          <p:cNvGrpSpPr>
            <a:grpSpLocks/>
          </p:cNvGrpSpPr>
          <p:nvPr/>
        </p:nvGrpSpPr>
        <p:grpSpPr bwMode="auto">
          <a:xfrm>
            <a:off x="5029200" y="1639194"/>
            <a:ext cx="3505200" cy="4137025"/>
            <a:chOff x="768" y="939"/>
            <a:chExt cx="2208" cy="2606"/>
          </a:xfrm>
        </p:grpSpPr>
        <p:sp>
          <p:nvSpPr>
            <p:cNvPr id="171015" name="Rectangle 7"/>
            <p:cNvSpPr>
              <a:spLocks noChangeArrowheads="1"/>
            </p:cNvSpPr>
            <p:nvPr/>
          </p:nvSpPr>
          <p:spPr bwMode="auto">
            <a:xfrm>
              <a:off x="768" y="939"/>
              <a:ext cx="2208" cy="187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sz="4000" dirty="0">
                <a:cs typeface="Arial" charset="0"/>
              </a:endParaRPr>
            </a:p>
            <a:p>
              <a:pPr algn="ctr">
                <a:defRPr/>
              </a:pPr>
              <a:endParaRPr lang="en-US" sz="4000" dirty="0">
                <a:cs typeface="Arial" charset="0"/>
              </a:endParaRPr>
            </a:p>
            <a:p>
              <a:pPr algn="ctr">
                <a:defRPr/>
              </a:pPr>
              <a:endParaRPr lang="en-US" sz="4000" dirty="0">
                <a:cs typeface="Arial" charset="0"/>
              </a:endParaRPr>
            </a:p>
            <a:p>
              <a:pPr algn="ctr">
                <a:defRPr/>
              </a:pPr>
              <a:r>
                <a:rPr lang="en-US" sz="4000" dirty="0" err="1" smtClean="0">
                  <a:cs typeface="Arial" charset="0"/>
                </a:rPr>
                <a:t>Phénotypes</a:t>
              </a:r>
              <a:endParaRPr lang="en-US" sz="4000" dirty="0">
                <a:cs typeface="Arial" charset="0"/>
              </a:endParaRPr>
            </a:p>
          </p:txBody>
        </p:sp>
        <p:pic>
          <p:nvPicPr>
            <p:cNvPr id="10255" name="Picture 8" descr="measur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 y="1083"/>
              <a:ext cx="1200"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7" name="Text Box 9"/>
            <p:cNvSpPr txBox="1">
              <a:spLocks noChangeArrowheads="1"/>
            </p:cNvSpPr>
            <p:nvPr/>
          </p:nvSpPr>
          <p:spPr bwMode="auto">
            <a:xfrm>
              <a:off x="1056" y="3051"/>
              <a:ext cx="1632" cy="4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spcBef>
                  <a:spcPct val="50000"/>
                </a:spcBef>
                <a:defRPr/>
              </a:pPr>
              <a:r>
                <a:rPr lang="en-US" sz="2000" dirty="0">
                  <a:cs typeface="Arial" charset="0"/>
                </a:rPr>
                <a:t>159 </a:t>
              </a:r>
              <a:r>
                <a:rPr lang="en-US" sz="2000" dirty="0" err="1" smtClean="0">
                  <a:cs typeface="Arial" charset="0"/>
                </a:rPr>
                <a:t>mesures</a:t>
              </a:r>
              <a:endParaRPr lang="en-US" sz="2000" dirty="0">
                <a:cs typeface="Arial" charset="0"/>
              </a:endParaRPr>
            </a:p>
            <a:p>
              <a:pPr algn="ctr">
                <a:lnSpc>
                  <a:spcPct val="70000"/>
                </a:lnSpc>
                <a:spcBef>
                  <a:spcPct val="50000"/>
                </a:spcBef>
                <a:defRPr/>
              </a:pPr>
              <a:r>
                <a:rPr lang="en-US" sz="2000" dirty="0" smtClean="0">
                  <a:cs typeface="Arial" charset="0"/>
                </a:rPr>
                <a:t>139 </a:t>
              </a:r>
              <a:r>
                <a:rPr lang="en-US" sz="2000" dirty="0">
                  <a:cs typeface="Arial" charset="0"/>
                </a:rPr>
                <a:t>questions</a:t>
              </a:r>
            </a:p>
          </p:txBody>
        </p:sp>
        <p:sp>
          <p:nvSpPr>
            <p:cNvPr id="171018" name="Line 10"/>
            <p:cNvSpPr>
              <a:spLocks noChangeShapeType="1"/>
            </p:cNvSpPr>
            <p:nvPr/>
          </p:nvSpPr>
          <p:spPr bwMode="auto">
            <a:xfrm flipH="1" flipV="1">
              <a:off x="768" y="3291"/>
              <a:ext cx="28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p>
          </p:txBody>
        </p:sp>
        <p:sp>
          <p:nvSpPr>
            <p:cNvPr id="171019" name="Line 11"/>
            <p:cNvSpPr>
              <a:spLocks noChangeShapeType="1"/>
            </p:cNvSpPr>
            <p:nvPr/>
          </p:nvSpPr>
          <p:spPr bwMode="auto">
            <a:xfrm flipV="1">
              <a:off x="2688" y="3291"/>
              <a:ext cx="28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p>
          </p:txBody>
        </p:sp>
      </p:grpSp>
      <p:grpSp>
        <p:nvGrpSpPr>
          <p:cNvPr id="10246" name="Group 18"/>
          <p:cNvGrpSpPr>
            <a:grpSpLocks/>
          </p:cNvGrpSpPr>
          <p:nvPr/>
        </p:nvGrpSpPr>
        <p:grpSpPr bwMode="auto">
          <a:xfrm>
            <a:off x="1219200" y="1639194"/>
            <a:ext cx="3524250" cy="4114800"/>
            <a:chOff x="3177" y="939"/>
            <a:chExt cx="2220" cy="2592"/>
          </a:xfrm>
        </p:grpSpPr>
        <p:sp>
          <p:nvSpPr>
            <p:cNvPr id="171010" name="Rectangle 2"/>
            <p:cNvSpPr>
              <a:spLocks noChangeArrowheads="1"/>
            </p:cNvSpPr>
            <p:nvPr/>
          </p:nvSpPr>
          <p:spPr bwMode="auto">
            <a:xfrm>
              <a:off x="3189" y="939"/>
              <a:ext cx="2208" cy="1872"/>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sz="4000" dirty="0">
                <a:cs typeface="Arial" charset="0"/>
              </a:endParaRPr>
            </a:p>
            <a:p>
              <a:pPr algn="ctr">
                <a:defRPr/>
              </a:pPr>
              <a:endParaRPr lang="en-US" sz="4000" dirty="0">
                <a:cs typeface="Arial" charset="0"/>
              </a:endParaRPr>
            </a:p>
            <a:p>
              <a:pPr algn="ctr">
                <a:defRPr/>
              </a:pPr>
              <a:endParaRPr lang="en-US" sz="4000" dirty="0">
                <a:cs typeface="Arial" charset="0"/>
              </a:endParaRPr>
            </a:p>
            <a:p>
              <a:pPr algn="ctr">
                <a:defRPr/>
              </a:pPr>
              <a:r>
                <a:rPr lang="en-US" sz="4000" dirty="0" err="1" smtClean="0">
                  <a:cs typeface="Arial" charset="0"/>
                </a:rPr>
                <a:t>Génotypes</a:t>
              </a:r>
              <a:endParaRPr lang="en-US" sz="4000" dirty="0">
                <a:cs typeface="Arial" charset="0"/>
              </a:endParaRPr>
            </a:p>
          </p:txBody>
        </p:sp>
        <p:pic>
          <p:nvPicPr>
            <p:cNvPr id="10250" name="Picture 6" descr="GP49AR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 y="1179"/>
              <a:ext cx="1200" cy="9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0" name="Text Box 12"/>
            <p:cNvSpPr txBox="1">
              <a:spLocks noChangeArrowheads="1"/>
            </p:cNvSpPr>
            <p:nvPr/>
          </p:nvSpPr>
          <p:spPr bwMode="auto">
            <a:xfrm>
              <a:off x="3465" y="3051"/>
              <a:ext cx="163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spcBef>
                  <a:spcPct val="50000"/>
                </a:spcBef>
                <a:defRPr/>
              </a:pPr>
              <a:r>
                <a:rPr lang="en-US" sz="2400">
                  <a:cs typeface="Arial" charset="0"/>
                </a:rPr>
                <a:t>500.000 SNPs</a:t>
              </a:r>
              <a:endParaRPr lang="en-US" sz="2800">
                <a:cs typeface="Arial" charset="0"/>
              </a:endParaRPr>
            </a:p>
          </p:txBody>
        </p:sp>
        <p:sp>
          <p:nvSpPr>
            <p:cNvPr id="171021" name="Line 13"/>
            <p:cNvSpPr>
              <a:spLocks noChangeShapeType="1"/>
            </p:cNvSpPr>
            <p:nvPr/>
          </p:nvSpPr>
          <p:spPr bwMode="auto">
            <a:xfrm flipH="1" flipV="1">
              <a:off x="3177" y="3291"/>
              <a:ext cx="28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p>
          </p:txBody>
        </p:sp>
        <p:sp>
          <p:nvSpPr>
            <p:cNvPr id="171022" name="Line 14"/>
            <p:cNvSpPr>
              <a:spLocks noChangeShapeType="1"/>
            </p:cNvSpPr>
            <p:nvPr/>
          </p:nvSpPr>
          <p:spPr bwMode="auto">
            <a:xfrm flipV="1">
              <a:off x="5097" y="3291"/>
              <a:ext cx="28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p>
          </p:txBody>
        </p:sp>
      </p:grpSp>
      <p:sp>
        <p:nvSpPr>
          <p:cNvPr id="171023" name="Rectangle 15"/>
          <p:cNvSpPr>
            <a:spLocks noGrp="1" noChangeArrowheads="1"/>
          </p:cNvSpPr>
          <p:nvPr>
            <p:ph type="title"/>
          </p:nvPr>
        </p:nvSpPr>
        <p:spPr>
          <a:xfrm>
            <a:off x="0" y="0"/>
            <a:ext cx="9144000" cy="1071563"/>
          </a:xfrm>
          <a:extLst>
            <a:ext uri="{909E8E84-426E-40dd-AFC4-6F175D3DCCD1}">
              <a14:hiddenFill xmlns:a14="http://schemas.microsoft.com/office/drawing/2010/main">
                <a:solidFill>
                  <a:srgbClr val="FFCC00"/>
                </a:solidFill>
              </a14:hiddenFill>
            </a:ext>
          </a:extLst>
        </p:spPr>
        <p:txBody>
          <a:bodyPr/>
          <a:lstStyle/>
          <a:p>
            <a:pPr algn="ctr">
              <a:defRPr/>
            </a:pPr>
            <a:r>
              <a:rPr lang="fr-FR" dirty="0" smtClean="0">
                <a:latin typeface="+mn-lt"/>
              </a:rPr>
              <a:t/>
            </a:r>
            <a:br>
              <a:rPr lang="fr-FR" dirty="0" smtClean="0">
                <a:latin typeface="+mn-lt"/>
              </a:rPr>
            </a:br>
            <a:r>
              <a:rPr lang="fr-FR" dirty="0" smtClean="0">
                <a:latin typeface="+mn-lt"/>
              </a:rPr>
              <a:t>Cohorte </a:t>
            </a:r>
            <a:r>
              <a:rPr lang="fr-FR" dirty="0">
                <a:latin typeface="+mn-lt"/>
              </a:rPr>
              <a:t>Lausannoise (</a:t>
            </a:r>
            <a:r>
              <a:rPr lang="fr-FR" dirty="0" err="1">
                <a:latin typeface="+mn-lt"/>
              </a:rPr>
              <a:t>CoLaus</a:t>
            </a:r>
            <a:r>
              <a:rPr lang="fr-FR" dirty="0">
                <a:latin typeface="+mn-lt"/>
              </a:rPr>
              <a:t>)</a:t>
            </a:r>
            <a:endParaRPr lang="en-US" dirty="0">
              <a:latin typeface="+mn-lt"/>
              <a:cs typeface="Calibri"/>
            </a:endParaRPr>
          </a:p>
        </p:txBody>
      </p:sp>
      <p:sp>
        <p:nvSpPr>
          <p:cNvPr id="171024" name="Text Box 16"/>
          <p:cNvSpPr txBox="1">
            <a:spLocks noChangeArrowheads="1"/>
          </p:cNvSpPr>
          <p:nvPr/>
        </p:nvSpPr>
        <p:spPr bwMode="auto">
          <a:xfrm>
            <a:off x="152400" y="6172200"/>
            <a:ext cx="75628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cs typeface="Arial" charset="0"/>
              </a:rPr>
              <a:t>Collaboration with:</a:t>
            </a:r>
            <a:br>
              <a:rPr lang="en-US">
                <a:cs typeface="Arial" charset="0"/>
              </a:rPr>
            </a:br>
            <a:r>
              <a:rPr lang="en-US">
                <a:cs typeface="Arial" charset="0"/>
              </a:rPr>
              <a:t>Vincent Mooser (GSK), </a:t>
            </a:r>
            <a:r>
              <a:rPr lang="en-US" i="1">
                <a:cs typeface="Arial" charset="0"/>
              </a:rPr>
              <a:t>Peter Vollenweider &amp; Gerard Waeber (CHUV)</a:t>
            </a:r>
            <a:endParaRPr lang="en-US">
              <a:cs typeface="Arial" charset="0"/>
            </a:endParaRPr>
          </a:p>
        </p:txBody>
      </p:sp>
    </p:spTree>
    <p:extLst>
      <p:ext uri="{BB962C8B-B14F-4D97-AF65-F5344CB8AC3E}">
        <p14:creationId xmlns:p14="http://schemas.microsoft.com/office/powerpoint/2010/main" val="8251946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n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23454"/>
            <a:ext cx="5110162" cy="4867346"/>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1"/>
          </p:nvPr>
        </p:nvSpPr>
        <p:spPr/>
        <p:txBody>
          <a:bodyPr>
            <a:normAutofit/>
          </a:bodyPr>
          <a:lstStyle/>
          <a:p>
            <a:pPr marL="2194560" lvl="8" indent="0">
              <a:buNone/>
            </a:pPr>
            <a:endParaRPr lang="fr-CH" dirty="0" smtClean="0"/>
          </a:p>
          <a:p>
            <a:pPr marL="2194560" lvl="8" indent="0">
              <a:buNone/>
            </a:pPr>
            <a:endParaRPr lang="fr-CH" dirty="0"/>
          </a:p>
        </p:txBody>
      </p:sp>
      <p:sp>
        <p:nvSpPr>
          <p:cNvPr id="7" name="Text Placeholder 6"/>
          <p:cNvSpPr>
            <a:spLocks noGrp="1"/>
          </p:cNvSpPr>
          <p:nvPr>
            <p:ph sz="half" idx="2"/>
          </p:nvPr>
        </p:nvSpPr>
        <p:spPr/>
        <p:txBody>
          <a:bodyPr>
            <a:normAutofit/>
          </a:bodyPr>
          <a:lstStyle/>
          <a:p>
            <a:pPr marL="45720" indent="0">
              <a:buNone/>
            </a:pPr>
            <a:r>
              <a:rPr lang="fr-CH" dirty="0" smtClean="0"/>
              <a:t>          </a:t>
            </a:r>
            <a:r>
              <a:rPr lang="fr-CH" sz="2000" dirty="0" smtClean="0"/>
              <a:t>Extrait des génotypes</a:t>
            </a:r>
            <a:endParaRPr lang="fr-CH" sz="2000" dirty="0"/>
          </a:p>
        </p:txBody>
      </p:sp>
      <p:sp>
        <p:nvSpPr>
          <p:cNvPr id="4" name="Titre 3"/>
          <p:cNvSpPr>
            <a:spLocks noGrp="1"/>
          </p:cNvSpPr>
          <p:nvPr>
            <p:ph type="title"/>
          </p:nvPr>
        </p:nvSpPr>
        <p:spPr/>
        <p:txBody>
          <a:bodyPr/>
          <a:lstStyle/>
          <a:p>
            <a:pPr algn="ctr"/>
            <a:r>
              <a:rPr lang="fr-FR" dirty="0" smtClean="0">
                <a:latin typeface="+mn-lt"/>
              </a:rPr>
              <a:t>Génotypes</a:t>
            </a:r>
            <a:endParaRPr lang="fr-FR"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111196145"/>
              </p:ext>
            </p:extLst>
          </p:nvPr>
        </p:nvGraphicFramePr>
        <p:xfrm>
          <a:off x="5938466" y="2214161"/>
          <a:ext cx="2636838" cy="4376641"/>
        </p:xfrm>
        <a:graphic>
          <a:graphicData uri="http://schemas.openxmlformats.org/drawingml/2006/table">
            <a:tbl>
              <a:tblPr>
                <a:tableStyleId>{5C22544A-7EE6-4342-B048-85BDC9FD1C3A}</a:tableStyleId>
              </a:tblPr>
              <a:tblGrid>
                <a:gridCol w="808038"/>
                <a:gridCol w="609600"/>
                <a:gridCol w="609600"/>
                <a:gridCol w="609600"/>
              </a:tblGrid>
              <a:tr h="247547">
                <a:tc>
                  <a:txBody>
                    <a:bodyPr/>
                    <a:lstStyle/>
                    <a:p>
                      <a:pPr algn="l" fontAlgn="b"/>
                      <a:r>
                        <a:rPr lang="fr-CH" sz="1100" u="none" strike="noStrike" dirty="0">
                          <a:effectLst/>
                        </a:rPr>
                        <a:t> </a:t>
                      </a:r>
                      <a:endParaRPr lang="fr-CH"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H" sz="1100" u="none" strike="noStrike">
                          <a:effectLst/>
                        </a:rPr>
                        <a:t>SNP 1</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H" sz="1100" u="none" strike="noStrike">
                          <a:effectLst/>
                        </a:rPr>
                        <a:t>SNP 2</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CH" sz="1100" u="none" strike="noStrike">
                          <a:effectLst/>
                        </a:rPr>
                        <a:t>SNP 3</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 </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2</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3</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4</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0219">
                <a:tc>
                  <a:txBody>
                    <a:bodyPr/>
                    <a:lstStyle/>
                    <a:p>
                      <a:pPr algn="l" fontAlgn="b"/>
                      <a:r>
                        <a:rPr lang="fr-CH" sz="1100" u="none" strike="noStrike">
                          <a:effectLst/>
                        </a:rPr>
                        <a:t>personne 5</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0.02</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0.04</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dirty="0">
                          <a:effectLst/>
                        </a:rPr>
                        <a:t>0</a:t>
                      </a:r>
                      <a:endParaRPr lang="fr-CH" sz="1100" b="0" i="0" u="none" strike="noStrike" dirty="0">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6</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7</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8</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1.62</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0.75</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9</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10</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11</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12</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dirty="0">
                          <a:effectLst/>
                        </a:rPr>
                        <a:t>0</a:t>
                      </a:r>
                      <a:endParaRPr lang="fr-CH" sz="1100" b="0" i="0" u="none" strike="noStrike" dirty="0">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13</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1</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14</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0.98</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0.98</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15</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925">
                <a:tc>
                  <a:txBody>
                    <a:bodyPr/>
                    <a:lstStyle/>
                    <a:p>
                      <a:pPr algn="l" fontAlgn="b"/>
                      <a:r>
                        <a:rPr lang="fr-CH" sz="1100" u="none" strike="noStrike">
                          <a:effectLst/>
                        </a:rPr>
                        <a:t>personne 16</a:t>
                      </a:r>
                      <a:endParaRPr lang="fr-CH"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2</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a:effectLst/>
                        </a:rPr>
                        <a:t>0</a:t>
                      </a:r>
                      <a:endParaRPr lang="fr-CH" sz="1100" b="0" i="0" u="none" strike="noStrike">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fr-CH" sz="1100" u="none" strike="noStrike" dirty="0">
                          <a:effectLst/>
                        </a:rPr>
                        <a:t>2</a:t>
                      </a:r>
                      <a:endParaRPr lang="fr-CH" sz="1100" b="0" i="0" u="none" strike="noStrike" dirty="0">
                        <a:solidFill>
                          <a:srgbClr val="000000"/>
                        </a:solidFill>
                        <a:effectLst/>
                        <a:latin typeface="Franklin Gothic Medium"/>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170609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3-03-28 à 16.16.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218547"/>
            <a:ext cx="9067800" cy="5562600"/>
          </a:xfrm>
          <a:prstGeom prst="rect">
            <a:avLst/>
          </a:prstGeom>
        </p:spPr>
      </p:pic>
      <p:sp>
        <p:nvSpPr>
          <p:cNvPr id="6" name="Titre 5"/>
          <p:cNvSpPr>
            <a:spLocks noGrp="1"/>
          </p:cNvSpPr>
          <p:nvPr>
            <p:ph type="title"/>
          </p:nvPr>
        </p:nvSpPr>
        <p:spPr>
          <a:xfrm>
            <a:off x="381370" y="164153"/>
            <a:ext cx="8381260" cy="1054394"/>
          </a:xfrm>
        </p:spPr>
        <p:txBody>
          <a:bodyPr/>
          <a:lstStyle/>
          <a:p>
            <a:pPr algn="ctr"/>
            <a:r>
              <a:rPr lang="fr-FR" dirty="0" smtClean="0">
                <a:latin typeface="+mn-lt"/>
              </a:rPr>
              <a:t>Phénotypes</a:t>
            </a:r>
            <a:endParaRPr lang="fr-FR" dirty="0">
              <a:latin typeface="+mn-lt"/>
            </a:endParaRPr>
          </a:p>
        </p:txBody>
      </p:sp>
      <p:sp>
        <p:nvSpPr>
          <p:cNvPr id="3" name="ZoneTexte 2"/>
          <p:cNvSpPr txBox="1"/>
          <p:nvPr/>
        </p:nvSpPr>
        <p:spPr>
          <a:xfrm>
            <a:off x="2521754" y="2870663"/>
            <a:ext cx="705555" cy="369332"/>
          </a:xfrm>
          <a:prstGeom prst="rect">
            <a:avLst/>
          </a:prstGeom>
          <a:noFill/>
        </p:spPr>
        <p:txBody>
          <a:bodyPr wrap="square" rtlCol="0">
            <a:spAutoFit/>
          </a:bodyPr>
          <a:lstStyle/>
          <a:p>
            <a:r>
              <a:rPr lang="fr-FR" dirty="0" smtClean="0"/>
              <a:t>    X</a:t>
            </a:r>
            <a:endParaRPr lang="fr-FR" dirty="0"/>
          </a:p>
        </p:txBody>
      </p:sp>
      <p:sp>
        <p:nvSpPr>
          <p:cNvPr id="5" name="ZoneTexte 4"/>
          <p:cNvSpPr txBox="1"/>
          <p:nvPr/>
        </p:nvSpPr>
        <p:spPr>
          <a:xfrm>
            <a:off x="1847145" y="3242733"/>
            <a:ext cx="705555" cy="369332"/>
          </a:xfrm>
          <a:prstGeom prst="rect">
            <a:avLst/>
          </a:prstGeom>
          <a:noFill/>
        </p:spPr>
        <p:txBody>
          <a:bodyPr wrap="square" rtlCol="0">
            <a:spAutoFit/>
          </a:bodyPr>
          <a:lstStyle/>
          <a:p>
            <a:r>
              <a:rPr lang="fr-FR" dirty="0" smtClean="0"/>
              <a:t>  X</a:t>
            </a:r>
            <a:endParaRPr lang="fr-FR" dirty="0"/>
          </a:p>
        </p:txBody>
      </p:sp>
      <p:sp>
        <p:nvSpPr>
          <p:cNvPr id="7" name="ZoneTexte 6"/>
          <p:cNvSpPr txBox="1"/>
          <p:nvPr/>
        </p:nvSpPr>
        <p:spPr>
          <a:xfrm>
            <a:off x="3203221" y="3815181"/>
            <a:ext cx="705555" cy="369332"/>
          </a:xfrm>
          <a:prstGeom prst="rect">
            <a:avLst/>
          </a:prstGeom>
          <a:noFill/>
        </p:spPr>
        <p:txBody>
          <a:bodyPr wrap="square" rtlCol="0">
            <a:spAutoFit/>
          </a:bodyPr>
          <a:lstStyle/>
          <a:p>
            <a:r>
              <a:rPr lang="fr-FR" dirty="0" smtClean="0"/>
              <a:t>  X</a:t>
            </a:r>
            <a:endParaRPr lang="fr-FR" dirty="0"/>
          </a:p>
        </p:txBody>
      </p:sp>
      <p:sp>
        <p:nvSpPr>
          <p:cNvPr id="8" name="ZoneTexte 7"/>
          <p:cNvSpPr txBox="1"/>
          <p:nvPr/>
        </p:nvSpPr>
        <p:spPr>
          <a:xfrm>
            <a:off x="1847144" y="4835907"/>
            <a:ext cx="705555" cy="369332"/>
          </a:xfrm>
          <a:prstGeom prst="rect">
            <a:avLst/>
          </a:prstGeom>
          <a:noFill/>
        </p:spPr>
        <p:txBody>
          <a:bodyPr wrap="square" rtlCol="0">
            <a:spAutoFit/>
          </a:bodyPr>
          <a:lstStyle/>
          <a:p>
            <a:r>
              <a:rPr lang="fr-FR" dirty="0" smtClean="0"/>
              <a:t>  X</a:t>
            </a:r>
            <a:endParaRPr lang="fr-FR" dirty="0"/>
          </a:p>
        </p:txBody>
      </p:sp>
      <p:sp>
        <p:nvSpPr>
          <p:cNvPr id="9" name="ZoneTexte 8"/>
          <p:cNvSpPr txBox="1"/>
          <p:nvPr/>
        </p:nvSpPr>
        <p:spPr>
          <a:xfrm>
            <a:off x="1871232" y="4280206"/>
            <a:ext cx="595488" cy="369332"/>
          </a:xfrm>
          <a:prstGeom prst="rect">
            <a:avLst/>
          </a:prstGeom>
          <a:noFill/>
        </p:spPr>
        <p:txBody>
          <a:bodyPr wrap="square" rtlCol="0">
            <a:spAutoFit/>
          </a:bodyPr>
          <a:lstStyle/>
          <a:p>
            <a:r>
              <a:rPr lang="fr-FR" dirty="0" smtClean="0"/>
              <a:t>  X</a:t>
            </a:r>
            <a:endParaRPr lang="fr-FR" dirty="0"/>
          </a:p>
        </p:txBody>
      </p:sp>
      <p:sp>
        <p:nvSpPr>
          <p:cNvPr id="10" name="ZoneTexte 9"/>
          <p:cNvSpPr txBox="1"/>
          <p:nvPr/>
        </p:nvSpPr>
        <p:spPr>
          <a:xfrm>
            <a:off x="2607733" y="5288844"/>
            <a:ext cx="705555" cy="369332"/>
          </a:xfrm>
          <a:prstGeom prst="rect">
            <a:avLst/>
          </a:prstGeom>
          <a:noFill/>
        </p:spPr>
        <p:txBody>
          <a:bodyPr wrap="square" rtlCol="0">
            <a:spAutoFit/>
          </a:bodyPr>
          <a:lstStyle/>
          <a:p>
            <a:r>
              <a:rPr lang="fr-FR" dirty="0" smtClean="0"/>
              <a:t>  X</a:t>
            </a:r>
            <a:endParaRPr lang="fr-FR" dirty="0"/>
          </a:p>
        </p:txBody>
      </p:sp>
      <p:sp>
        <p:nvSpPr>
          <p:cNvPr id="11" name="ZoneTexte 10"/>
          <p:cNvSpPr txBox="1"/>
          <p:nvPr/>
        </p:nvSpPr>
        <p:spPr>
          <a:xfrm>
            <a:off x="4428068" y="5777941"/>
            <a:ext cx="705555" cy="369332"/>
          </a:xfrm>
          <a:prstGeom prst="rect">
            <a:avLst/>
          </a:prstGeom>
          <a:noFill/>
        </p:spPr>
        <p:txBody>
          <a:bodyPr wrap="square" rtlCol="0">
            <a:spAutoFit/>
          </a:bodyPr>
          <a:lstStyle/>
          <a:p>
            <a:r>
              <a:rPr lang="fr-FR" dirty="0" smtClean="0"/>
              <a:t>   X</a:t>
            </a:r>
            <a:endParaRPr lang="fr-FR" dirty="0"/>
          </a:p>
        </p:txBody>
      </p:sp>
      <p:sp>
        <p:nvSpPr>
          <p:cNvPr id="12" name="ZoneTexte 11"/>
          <p:cNvSpPr txBox="1"/>
          <p:nvPr/>
        </p:nvSpPr>
        <p:spPr>
          <a:xfrm>
            <a:off x="1816199" y="6341525"/>
            <a:ext cx="705555" cy="369332"/>
          </a:xfrm>
          <a:prstGeom prst="rect">
            <a:avLst/>
          </a:prstGeom>
          <a:noFill/>
        </p:spPr>
        <p:txBody>
          <a:bodyPr wrap="square" rtlCol="0">
            <a:spAutoFit/>
          </a:bodyPr>
          <a:lstStyle/>
          <a:p>
            <a:r>
              <a:rPr lang="fr-FR" dirty="0" smtClean="0"/>
              <a:t>   X</a:t>
            </a:r>
            <a:endParaRPr lang="fr-FR" dirty="0"/>
          </a:p>
        </p:txBody>
      </p:sp>
    </p:spTree>
    <p:extLst>
      <p:ext uri="{BB962C8B-B14F-4D97-AF65-F5344CB8AC3E}">
        <p14:creationId xmlns:p14="http://schemas.microsoft.com/office/powerpoint/2010/main" val="4477163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mn-lt"/>
              </a:rPr>
              <a:t>Fréquences</a:t>
            </a:r>
            <a:endParaRPr lang="fr-FR" dirty="0">
              <a:latin typeface="+mn-lt"/>
            </a:endParaRPr>
          </a:p>
        </p:txBody>
      </p:sp>
      <p:graphicFrame>
        <p:nvGraphicFramePr>
          <p:cNvPr id="4" name="Tableau 3"/>
          <p:cNvGraphicFramePr>
            <a:graphicFrameLocks noGrp="1"/>
          </p:cNvGraphicFramePr>
          <p:nvPr>
            <p:extLst>
              <p:ext uri="{D42A27DB-BD31-4B8C-83A1-F6EECF244321}">
                <p14:modId xmlns:p14="http://schemas.microsoft.com/office/powerpoint/2010/main" val="2223480419"/>
              </p:ext>
            </p:extLst>
          </p:nvPr>
        </p:nvGraphicFramePr>
        <p:xfrm>
          <a:off x="-3" y="1488556"/>
          <a:ext cx="9144000" cy="5369447"/>
        </p:xfrm>
        <a:graphic>
          <a:graphicData uri="http://schemas.openxmlformats.org/drawingml/2006/table">
            <a:tbl>
              <a:tblPr/>
              <a:tblGrid>
                <a:gridCol w="1016000"/>
                <a:gridCol w="1016000"/>
                <a:gridCol w="1016000"/>
                <a:gridCol w="1016000"/>
                <a:gridCol w="1016000"/>
                <a:gridCol w="1016000"/>
                <a:gridCol w="1016000"/>
                <a:gridCol w="1016000"/>
                <a:gridCol w="1016000"/>
              </a:tblGrid>
              <a:tr h="617177">
                <a:tc>
                  <a:txBody>
                    <a:bodyPr/>
                    <a:lstStyle/>
                    <a:p>
                      <a:pPr algn="ctr" fontAlgn="b"/>
                      <a:r>
                        <a:rPr lang="fr-FR" sz="1600" b="0" i="0" u="none" strike="noStrike" dirty="0" smtClean="0">
                          <a:solidFill>
                            <a:srgbClr val="000000"/>
                          </a:solidFill>
                          <a:effectLst/>
                          <a:latin typeface="Arial"/>
                          <a:cs typeface="Arial"/>
                        </a:rPr>
                        <a:t>Personne  </a:t>
                      </a:r>
                      <a:endParaRPr lang="fr-FR" sz="1600" b="0" i="0" u="none" strike="noStrike" dirty="0">
                        <a:solidFill>
                          <a:srgbClr val="000000"/>
                        </a:solidFill>
                        <a:effectLst/>
                        <a:latin typeface="Arial"/>
                        <a:cs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yaourt aux fruits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feta, mozzarella</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gruyère, tomme</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fondue au fromage</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pain blanc, tresse</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corn-flakes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Beefsteak, cheval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steak haché</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9</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6</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18">
                <a:tc>
                  <a:txBody>
                    <a:bodyPr/>
                    <a:lstStyle/>
                    <a:p>
                      <a:pPr algn="ctr" fontAlgn="b"/>
                      <a:r>
                        <a:rPr lang="fr-FR" sz="1600" b="0" i="0" u="none" strike="noStrike">
                          <a:solidFill>
                            <a:srgbClr val="000000"/>
                          </a:solidFill>
                          <a:effectLst/>
                          <a:latin typeface="Arial"/>
                          <a:cs typeface="Arial"/>
                        </a:rPr>
                        <a:t>11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600" b="0" i="0" u="none" strike="noStrike">
                          <a:solidFill>
                            <a:srgbClr val="000000"/>
                          </a:solidFill>
                          <a:effectLst/>
                          <a:latin typeface="Arial"/>
                          <a:cs typeface="Arial"/>
                        </a:rPr>
                        <a:t>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316818">
                <a:tc>
                  <a:txBody>
                    <a:bodyPr/>
                    <a:lstStyle/>
                    <a:p>
                      <a:pPr algn="l" fontAlgn="b"/>
                      <a:endParaRPr lang="fr-FR" sz="16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r>
              <a:tr h="316818">
                <a:tc gridSpan="4">
                  <a:txBody>
                    <a:bodyPr/>
                    <a:lstStyle/>
                    <a:p>
                      <a:pPr algn="l" fontAlgn="ctr"/>
                      <a:r>
                        <a:rPr lang="fr-FR" sz="1600" b="0" i="0" u="none" strike="noStrike">
                          <a:solidFill>
                            <a:srgbClr val="000000"/>
                          </a:solidFill>
                          <a:effectLst/>
                          <a:latin typeface="Arial"/>
                          <a:cs typeface="Arial"/>
                        </a:rPr>
                        <a:t>1=jamais ces 4 dernières semaines</a:t>
                      </a:r>
                    </a:p>
                  </a:txBody>
                  <a:tcPr marL="12700" marR="12700" marT="1270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l" fontAlgn="b"/>
                      <a:r>
                        <a:rPr lang="fr-FR" sz="1600" b="0" i="0" u="none" strike="noStrike">
                          <a:solidFill>
                            <a:srgbClr val="000000"/>
                          </a:solidFill>
                          <a:effectLst/>
                          <a:latin typeface="Arial"/>
                          <a:cs typeface="Arial"/>
                        </a:rPr>
                        <a:t>4=1 à 2x par semaine</a:t>
                      </a:r>
                    </a:p>
                  </a:txBody>
                  <a:tcPr marL="12700" marR="12700" marT="12700" marB="0" anchor="b">
                    <a:lnL>
                      <a:noFill/>
                    </a:lnL>
                    <a:lnR>
                      <a:noFill/>
                    </a:lnR>
                    <a:lnT>
                      <a:noFill/>
                    </a:lnT>
                    <a:lnB>
                      <a:noFill/>
                    </a:lnB>
                  </a:tcPr>
                </a:tc>
                <a:tc hMerge="1">
                  <a:txBody>
                    <a:bodyPr/>
                    <a:lstStyle/>
                    <a:p>
                      <a:endParaRPr lang="fr-FR"/>
                    </a:p>
                  </a:txBody>
                  <a:tcPr/>
                </a:tc>
                <a:tc gridSpan="2">
                  <a:txBody>
                    <a:bodyPr/>
                    <a:lstStyle/>
                    <a:p>
                      <a:pPr algn="l" fontAlgn="ctr"/>
                      <a:r>
                        <a:rPr lang="fr-FR" sz="1600" b="0" i="0" u="none" strike="noStrike">
                          <a:solidFill>
                            <a:srgbClr val="000000"/>
                          </a:solidFill>
                          <a:effectLst/>
                          <a:latin typeface="Arial"/>
                          <a:cs typeface="Arial"/>
                        </a:rPr>
                        <a:t>7=2x ou plus par jour</a:t>
                      </a:r>
                    </a:p>
                  </a:txBody>
                  <a:tcPr marL="12700" marR="12700" marT="12700" marB="0" anchor="ctr">
                    <a:lnL>
                      <a:noFill/>
                    </a:lnL>
                    <a:lnR>
                      <a:noFill/>
                    </a:lnR>
                    <a:lnT>
                      <a:noFill/>
                    </a:lnT>
                    <a:lnB>
                      <a:noFill/>
                    </a:lnB>
                  </a:tcPr>
                </a:tc>
                <a:tc hMerge="1">
                  <a:txBody>
                    <a:bodyPr/>
                    <a:lstStyle/>
                    <a:p>
                      <a:endParaRPr lang="fr-FR"/>
                    </a:p>
                  </a:txBody>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r>
              <a:tr h="316818">
                <a:tc gridSpan="2">
                  <a:txBody>
                    <a:bodyPr/>
                    <a:lstStyle/>
                    <a:p>
                      <a:pPr algn="l" fontAlgn="ctr"/>
                      <a:r>
                        <a:rPr lang="fr-FR" sz="1600" b="0" i="0" u="none" strike="noStrike">
                          <a:solidFill>
                            <a:srgbClr val="000000"/>
                          </a:solidFill>
                          <a:effectLst/>
                          <a:latin typeface="Arial"/>
                          <a:cs typeface="Arial"/>
                        </a:rPr>
                        <a:t>2=1x par mois</a:t>
                      </a:r>
                    </a:p>
                  </a:txBody>
                  <a:tcPr marL="12700" marR="12700" marT="12700" marB="0" anchor="ctr">
                    <a:lnL>
                      <a:noFill/>
                    </a:lnL>
                    <a:lnR>
                      <a:noFill/>
                    </a:lnR>
                    <a:lnT>
                      <a:noFill/>
                    </a:lnT>
                    <a:lnB>
                      <a:noFill/>
                    </a:lnB>
                  </a:tcPr>
                </a:tc>
                <a:tc hMerge="1">
                  <a:txBody>
                    <a:bodyPr/>
                    <a:lstStyle/>
                    <a:p>
                      <a:endParaRPr lang="fr-FR"/>
                    </a:p>
                  </a:txBody>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gridSpan="2">
                  <a:txBody>
                    <a:bodyPr/>
                    <a:lstStyle/>
                    <a:p>
                      <a:pPr algn="l" fontAlgn="ctr"/>
                      <a:r>
                        <a:rPr lang="fr-FR" sz="1600" b="0" i="0" u="none" strike="noStrike">
                          <a:solidFill>
                            <a:srgbClr val="000000"/>
                          </a:solidFill>
                          <a:effectLst/>
                          <a:latin typeface="Arial"/>
                          <a:cs typeface="Arial"/>
                        </a:rPr>
                        <a:t>5=3 à 4x par semaine</a:t>
                      </a:r>
                    </a:p>
                  </a:txBody>
                  <a:tcPr marL="12700" marR="12700" marT="12700" marB="0" anchor="ctr">
                    <a:lnL>
                      <a:noFill/>
                    </a:lnL>
                    <a:lnR>
                      <a:noFill/>
                    </a:lnR>
                    <a:lnT>
                      <a:noFill/>
                    </a:lnT>
                    <a:lnB>
                      <a:noFill/>
                    </a:lnB>
                  </a:tcPr>
                </a:tc>
                <a:tc hMerge="1">
                  <a:txBody>
                    <a:bodyPr/>
                    <a:lstStyle/>
                    <a:p>
                      <a:endParaRPr lang="fr-FR"/>
                    </a:p>
                  </a:txBody>
                  <a:tcPr/>
                </a:tc>
                <a:tc>
                  <a:txBody>
                    <a:bodyPr/>
                    <a:lstStyle/>
                    <a:p>
                      <a:pPr algn="l" fontAlgn="ctr"/>
                      <a:endParaRPr lang="fr-FR" sz="1600" b="0" i="0" u="none" strike="noStrike">
                        <a:solidFill>
                          <a:srgbClr val="000000"/>
                        </a:solidFill>
                        <a:effectLst/>
                        <a:latin typeface="Arial"/>
                        <a:cs typeface="Arial"/>
                      </a:endParaRPr>
                    </a:p>
                  </a:txBody>
                  <a:tcPr marL="12700" marR="12700" marT="12700" marB="0" anchor="ctr">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r>
              <a:tr h="316818">
                <a:tc gridSpan="2">
                  <a:txBody>
                    <a:bodyPr/>
                    <a:lstStyle/>
                    <a:p>
                      <a:pPr algn="l" fontAlgn="ctr"/>
                      <a:r>
                        <a:rPr lang="fr-FR" sz="1600" b="0" i="0" u="none" strike="noStrike">
                          <a:solidFill>
                            <a:srgbClr val="000000"/>
                          </a:solidFill>
                          <a:effectLst/>
                          <a:latin typeface="Arial"/>
                          <a:cs typeface="Arial"/>
                        </a:rPr>
                        <a:t>3=2 à 3x par mois</a:t>
                      </a:r>
                    </a:p>
                  </a:txBody>
                  <a:tcPr marL="12700" marR="12700" marT="12700" marB="0" anchor="ctr">
                    <a:lnL>
                      <a:noFill/>
                    </a:lnL>
                    <a:lnR>
                      <a:noFill/>
                    </a:lnR>
                    <a:lnT>
                      <a:noFill/>
                    </a:lnT>
                    <a:lnB>
                      <a:noFill/>
                    </a:lnB>
                  </a:tcPr>
                </a:tc>
                <a:tc hMerge="1">
                  <a:txBody>
                    <a:bodyPr/>
                    <a:lstStyle/>
                    <a:p>
                      <a:endParaRPr lang="fr-FR"/>
                    </a:p>
                  </a:txBody>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gridSpan="2">
                  <a:txBody>
                    <a:bodyPr/>
                    <a:lstStyle/>
                    <a:p>
                      <a:pPr algn="l" fontAlgn="ctr"/>
                      <a:r>
                        <a:rPr lang="fr-FR" sz="1600" b="0" i="0" u="none" strike="noStrike">
                          <a:solidFill>
                            <a:srgbClr val="000000"/>
                          </a:solidFill>
                          <a:effectLst/>
                          <a:latin typeface="Arial"/>
                          <a:cs typeface="Arial"/>
                        </a:rPr>
                        <a:t>6=1x par jour</a:t>
                      </a:r>
                    </a:p>
                  </a:txBody>
                  <a:tcPr marL="12700" marR="12700" marT="12700" marB="0" anchor="ctr">
                    <a:lnL>
                      <a:noFill/>
                    </a:lnL>
                    <a:lnR>
                      <a:noFill/>
                    </a:lnR>
                    <a:lnT>
                      <a:noFill/>
                    </a:lnT>
                    <a:lnB>
                      <a:noFill/>
                    </a:lnB>
                  </a:tcPr>
                </a:tc>
                <a:tc hMerge="1">
                  <a:txBody>
                    <a:bodyPr/>
                    <a:lstStyle/>
                    <a:p>
                      <a:endParaRPr lang="fr-FR"/>
                    </a:p>
                  </a:txBody>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40970509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r-CH"/>
          </a:p>
        </p:txBody>
      </p:sp>
      <p:sp>
        <p:nvSpPr>
          <p:cNvPr id="3" name="Title 2"/>
          <p:cNvSpPr>
            <a:spLocks noGrp="1"/>
          </p:cNvSpPr>
          <p:nvPr>
            <p:ph type="title"/>
          </p:nvPr>
        </p:nvSpPr>
        <p:spPr/>
        <p:txBody>
          <a:bodyPr/>
          <a:lstStyle/>
          <a:p>
            <a:r>
              <a:rPr lang="fr-CH" sz="5000" dirty="0" smtClean="0"/>
              <a:t>Méthodes</a:t>
            </a:r>
            <a:endParaRPr lang="fr-CH" sz="5000" dirty="0"/>
          </a:p>
        </p:txBody>
      </p:sp>
    </p:spTree>
    <p:extLst>
      <p:ext uri="{BB962C8B-B14F-4D97-AF65-F5344CB8AC3E}">
        <p14:creationId xmlns:p14="http://schemas.microsoft.com/office/powerpoint/2010/main" val="415082985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TotalTime>
  <Words>1032</Words>
  <Application>Microsoft Macintosh PowerPoint</Application>
  <PresentationFormat>Présentation à l'écran (4:3)</PresentationFormat>
  <Paragraphs>598</Paragraphs>
  <Slides>29</Slides>
  <Notes>7</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Grid</vt:lpstr>
      <vt:lpstr>Étude  de la génétique des préférences Alimentaires </vt:lpstr>
      <vt:lpstr>Buts</vt:lpstr>
      <vt:lpstr>Contexte</vt:lpstr>
      <vt:lpstr>Matériels</vt:lpstr>
      <vt:lpstr> Cohorte Lausannoise (CoLaus)</vt:lpstr>
      <vt:lpstr>Génotypes</vt:lpstr>
      <vt:lpstr>Phénotypes</vt:lpstr>
      <vt:lpstr>Fréquences</vt:lpstr>
      <vt:lpstr>Méthodes</vt:lpstr>
      <vt:lpstr>Méthodes: Analyse en composante principale </vt:lpstr>
      <vt:lpstr>Méthodes : composantes Principales</vt:lpstr>
      <vt:lpstr>Méthodes : régression linéaire</vt:lpstr>
      <vt:lpstr>seuil</vt:lpstr>
      <vt:lpstr>Résumé et application</vt:lpstr>
      <vt:lpstr>Résultats </vt:lpstr>
      <vt:lpstr>Un signal significatif pour l’analyse de la Principale composante 2</vt:lpstr>
      <vt:lpstr>Principale composante 4</vt:lpstr>
      <vt:lpstr>Principale composante 9 </vt:lpstr>
      <vt:lpstr>Principale composante 10 </vt:lpstr>
      <vt:lpstr>Résultats de la régression linéaire</vt:lpstr>
      <vt:lpstr>Analyse détailléE de la SNP rs7623540</vt:lpstr>
      <vt:lpstr>SNP rs7623540</vt:lpstr>
      <vt:lpstr>Interprétation</vt:lpstr>
      <vt:lpstr>Régression linéaire de la SNP rs7623540</vt:lpstr>
      <vt:lpstr>Zoom des signaux suggestifs</vt:lpstr>
      <vt:lpstr>Conclusions</vt:lpstr>
      <vt:lpstr>discussion</vt:lpstr>
      <vt:lpstr>Feedback</vt:lpstr>
      <vt:lpstr>Merci de votre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of eating patterns project</dc:title>
  <dc:creator>Phanie Bidlingmeyer</dc:creator>
  <cp:lastModifiedBy>Phanie Bidlingmeyer</cp:lastModifiedBy>
  <cp:revision>133</cp:revision>
  <dcterms:created xsi:type="dcterms:W3CDTF">2013-03-24T13:21:03Z</dcterms:created>
  <dcterms:modified xsi:type="dcterms:W3CDTF">2013-05-30T20:01:17Z</dcterms:modified>
</cp:coreProperties>
</file>