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4" r:id="rId3"/>
    <p:sldId id="275" r:id="rId4"/>
    <p:sldId id="259" r:id="rId5"/>
    <p:sldId id="276" r:id="rId6"/>
    <p:sldId id="277" r:id="rId7"/>
    <p:sldId id="261" r:id="rId8"/>
    <p:sldId id="260" r:id="rId9"/>
    <p:sldId id="262" r:id="rId10"/>
    <p:sldId id="265" r:id="rId11"/>
    <p:sldId id="266" r:id="rId12"/>
    <p:sldId id="278" r:id="rId13"/>
    <p:sldId id="279" r:id="rId14"/>
    <p:sldId id="267" r:id="rId15"/>
    <p:sldId id="269" r:id="rId16"/>
    <p:sldId id="257" r:id="rId17"/>
    <p:sldId id="272" r:id="rId18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9B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142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F9CA-DC54-C24F-AF8F-6E16CE7DBB28}" type="datetimeFigureOut">
              <a:rPr lang="fr-FR" smtClean="0"/>
              <a:t>29.05.12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B1FD-4E63-364F-A845-EA3EC004879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7887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F9CA-DC54-C24F-AF8F-6E16CE7DBB28}" type="datetimeFigureOut">
              <a:rPr lang="fr-FR" smtClean="0"/>
              <a:t>29.05.12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B1FD-4E63-364F-A845-EA3EC004879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988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F9CA-DC54-C24F-AF8F-6E16CE7DBB28}" type="datetimeFigureOut">
              <a:rPr lang="fr-FR" smtClean="0"/>
              <a:t>29.05.12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B1FD-4E63-364F-A845-EA3EC004879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1527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F9CA-DC54-C24F-AF8F-6E16CE7DBB28}" type="datetimeFigureOut">
              <a:rPr lang="fr-FR" smtClean="0"/>
              <a:t>29.05.12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B1FD-4E63-364F-A845-EA3EC004879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9643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F9CA-DC54-C24F-AF8F-6E16CE7DBB28}" type="datetimeFigureOut">
              <a:rPr lang="fr-FR" smtClean="0"/>
              <a:t>29.05.12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B1FD-4E63-364F-A845-EA3EC004879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4521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F9CA-DC54-C24F-AF8F-6E16CE7DBB28}" type="datetimeFigureOut">
              <a:rPr lang="fr-FR" smtClean="0"/>
              <a:t>29.05.12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B1FD-4E63-364F-A845-EA3EC004879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6978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F9CA-DC54-C24F-AF8F-6E16CE7DBB28}" type="datetimeFigureOut">
              <a:rPr lang="fr-FR" smtClean="0"/>
              <a:t>29.05.12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B1FD-4E63-364F-A845-EA3EC004879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4082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F9CA-DC54-C24F-AF8F-6E16CE7DBB28}" type="datetimeFigureOut">
              <a:rPr lang="fr-FR" smtClean="0"/>
              <a:t>29.05.12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B1FD-4E63-364F-A845-EA3EC004879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6796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F9CA-DC54-C24F-AF8F-6E16CE7DBB28}" type="datetimeFigureOut">
              <a:rPr lang="fr-FR" smtClean="0"/>
              <a:t>29.05.12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B1FD-4E63-364F-A845-EA3EC004879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891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F9CA-DC54-C24F-AF8F-6E16CE7DBB28}" type="datetimeFigureOut">
              <a:rPr lang="fr-FR" smtClean="0"/>
              <a:t>29.05.12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B1FD-4E63-364F-A845-EA3EC004879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9232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F9CA-DC54-C24F-AF8F-6E16CE7DBB28}" type="datetimeFigureOut">
              <a:rPr lang="fr-FR" smtClean="0"/>
              <a:t>29.05.12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B1FD-4E63-364F-A845-EA3EC004879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2173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1C9B0E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3F9CA-DC54-C24F-AF8F-6E16CE7DBB28}" type="datetimeFigureOut">
              <a:rPr lang="fr-FR" smtClean="0"/>
              <a:t>29.05.12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7B1FD-4E63-364F-A845-EA3EC004879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1305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remy.morier.genoud@gmail.com" TargetMode="Externa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9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33463" y="877727"/>
            <a:ext cx="7608649" cy="2794371"/>
          </a:xfrm>
        </p:spPr>
        <p:txBody>
          <a:bodyPr anchor="ctr" anchorCtr="0">
            <a:normAutofit/>
          </a:bodyPr>
          <a:lstStyle/>
          <a:p>
            <a:r>
              <a:rPr lang="fr-FR" sz="4000" b="1" i="1" dirty="0" smtClean="0"/>
              <a:t>Implémentation d’un </a:t>
            </a:r>
            <a:r>
              <a:rPr lang="fr-FR" sz="4000" b="1" i="1" dirty="0" smtClean="0"/>
              <a:t>modèle </a:t>
            </a:r>
            <a:r>
              <a:rPr lang="fr-FR" sz="4000" b="1" i="1" dirty="0" smtClean="0"/>
              <a:t>évolutif</a:t>
            </a:r>
            <a:r>
              <a:rPr lang="fr-FR" sz="4000" b="1" i="1" dirty="0"/>
              <a:t> </a:t>
            </a:r>
            <a:r>
              <a:rPr lang="fr-FR" sz="4000" b="1" i="1" dirty="0" smtClean="0"/>
              <a:t>pour </a:t>
            </a:r>
            <a:r>
              <a:rPr lang="fr-FR" sz="4000" b="1" i="1" dirty="0" smtClean="0"/>
              <a:t>l’étude </a:t>
            </a:r>
            <a:r>
              <a:rPr lang="fr-FR" sz="4000" b="1" i="1" dirty="0" smtClean="0"/>
              <a:t>de traits quantitatifs</a:t>
            </a:r>
            <a:endParaRPr lang="fr-FR" sz="4000" i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959128"/>
            <a:ext cx="6400800" cy="2229750"/>
          </a:xfrm>
        </p:spPr>
        <p:txBody>
          <a:bodyPr>
            <a:normAutofit fontScale="92500" lnSpcReduction="20000"/>
          </a:bodyPr>
          <a:lstStyle/>
          <a:p>
            <a:r>
              <a:rPr lang="fr-FR" sz="2600" dirty="0" smtClean="0">
                <a:solidFill>
                  <a:srgbClr val="0000FF"/>
                </a:solidFill>
              </a:rPr>
              <a:t>Rémy Morier-Genoud</a:t>
            </a:r>
          </a:p>
          <a:p>
            <a:r>
              <a:rPr lang="nl-NL" sz="2600" u="sng" dirty="0" smtClean="0">
                <a:solidFill>
                  <a:srgbClr val="0000FF"/>
                </a:solidFill>
                <a:hlinkClick r:id="rId2"/>
              </a:rPr>
              <a:t>remy.morier.genoud</a:t>
            </a:r>
            <a:r>
              <a:rPr lang="nl-NL" sz="2600" u="sng" dirty="0">
                <a:solidFill>
                  <a:srgbClr val="0000FF"/>
                </a:solidFill>
                <a:hlinkClick r:id="rId2"/>
              </a:rPr>
              <a:t>@</a:t>
            </a:r>
            <a:r>
              <a:rPr lang="nl-NL" sz="2600" u="sng" dirty="0" smtClean="0">
                <a:solidFill>
                  <a:srgbClr val="0000FF"/>
                </a:solidFill>
                <a:hlinkClick r:id="rId2"/>
              </a:rPr>
              <a:t>gmail.com</a:t>
            </a:r>
            <a:endParaRPr lang="fr-FR" sz="2600" dirty="0" smtClean="0">
              <a:solidFill>
                <a:srgbClr val="0000FF"/>
              </a:solidFill>
            </a:endParaRPr>
          </a:p>
          <a:p>
            <a:endParaRPr lang="fr-FR" sz="2600" dirty="0" smtClean="0">
              <a:solidFill>
                <a:srgbClr val="0000FF"/>
              </a:solidFill>
            </a:endParaRPr>
          </a:p>
          <a:p>
            <a:r>
              <a:rPr lang="fr-FR" sz="2600" dirty="0" err="1" smtClean="0">
                <a:solidFill>
                  <a:srgbClr val="0000FF"/>
                </a:solidFill>
              </a:rPr>
              <a:t>Supervisors</a:t>
            </a:r>
            <a:r>
              <a:rPr lang="fr-FR" sz="2600" dirty="0" smtClean="0">
                <a:solidFill>
                  <a:srgbClr val="0000FF"/>
                </a:solidFill>
              </a:rPr>
              <a:t>: Anna </a:t>
            </a:r>
            <a:r>
              <a:rPr lang="fr-FR" sz="2600" dirty="0" err="1" smtClean="0">
                <a:solidFill>
                  <a:srgbClr val="0000FF"/>
                </a:solidFill>
              </a:rPr>
              <a:t>Kostikova</a:t>
            </a:r>
            <a:r>
              <a:rPr lang="fr-FR" sz="2600" dirty="0" smtClean="0">
                <a:solidFill>
                  <a:srgbClr val="0000FF"/>
                </a:solidFill>
              </a:rPr>
              <a:t>, Nicolas </a:t>
            </a:r>
            <a:r>
              <a:rPr lang="fr-FR" sz="2600" dirty="0" err="1" smtClean="0">
                <a:solidFill>
                  <a:srgbClr val="0000FF"/>
                </a:solidFill>
              </a:rPr>
              <a:t>Salamin</a:t>
            </a:r>
            <a:endParaRPr lang="fr-FR" sz="2600" dirty="0" smtClean="0">
              <a:solidFill>
                <a:srgbClr val="0000FF"/>
              </a:solidFill>
            </a:endParaRPr>
          </a:p>
          <a:p>
            <a:r>
              <a:rPr lang="fr-FR" sz="2600" dirty="0" smtClean="0">
                <a:solidFill>
                  <a:srgbClr val="0000FF"/>
                </a:solidFill>
              </a:rPr>
              <a:t>In Sven </a:t>
            </a:r>
            <a:r>
              <a:rPr lang="fr-FR" sz="2600" dirty="0" err="1" smtClean="0">
                <a:solidFill>
                  <a:srgbClr val="0000FF"/>
                </a:solidFill>
              </a:rPr>
              <a:t>Bergmann's</a:t>
            </a:r>
            <a:r>
              <a:rPr lang="fr-FR" sz="2600" dirty="0" smtClean="0">
                <a:solidFill>
                  <a:srgbClr val="0000FF"/>
                </a:solidFill>
              </a:rPr>
              <a:t> Class: "</a:t>
            </a:r>
            <a:r>
              <a:rPr lang="fr-FR" sz="2600" dirty="0" err="1" smtClean="0">
                <a:solidFill>
                  <a:srgbClr val="0000FF"/>
                </a:solidFill>
              </a:rPr>
              <a:t>Solving</a:t>
            </a:r>
            <a:r>
              <a:rPr lang="fr-FR" sz="2600" dirty="0" smtClean="0">
                <a:solidFill>
                  <a:srgbClr val="0000FF"/>
                </a:solidFill>
              </a:rPr>
              <a:t> </a:t>
            </a:r>
            <a:r>
              <a:rPr lang="fr-FR" sz="2600" dirty="0" err="1" smtClean="0">
                <a:solidFill>
                  <a:srgbClr val="0000FF"/>
                </a:solidFill>
              </a:rPr>
              <a:t>biological</a:t>
            </a:r>
            <a:r>
              <a:rPr lang="fr-FR" sz="2600" dirty="0" smtClean="0">
                <a:solidFill>
                  <a:srgbClr val="0000FF"/>
                </a:solidFill>
              </a:rPr>
              <a:t> </a:t>
            </a:r>
            <a:r>
              <a:rPr lang="fr-FR" sz="2600" dirty="0" err="1" smtClean="0">
                <a:solidFill>
                  <a:srgbClr val="0000FF"/>
                </a:solidFill>
              </a:rPr>
              <a:t>problem</a:t>
            </a:r>
            <a:r>
              <a:rPr lang="fr-FR" sz="2600" dirty="0" smtClean="0">
                <a:solidFill>
                  <a:srgbClr val="0000FF"/>
                </a:solidFill>
              </a:rPr>
              <a:t> </a:t>
            </a:r>
            <a:r>
              <a:rPr lang="fr-FR" sz="2600" dirty="0" err="1" smtClean="0">
                <a:solidFill>
                  <a:srgbClr val="0000FF"/>
                </a:solidFill>
              </a:rPr>
              <a:t>that</a:t>
            </a:r>
            <a:r>
              <a:rPr lang="fr-FR" sz="2600" dirty="0" smtClean="0">
                <a:solidFill>
                  <a:srgbClr val="0000FF"/>
                </a:solidFill>
              </a:rPr>
              <a:t> </a:t>
            </a:r>
            <a:r>
              <a:rPr lang="fr-FR" sz="2600" dirty="0" err="1" smtClean="0">
                <a:solidFill>
                  <a:srgbClr val="0000FF"/>
                </a:solidFill>
              </a:rPr>
              <a:t>requires</a:t>
            </a:r>
            <a:r>
              <a:rPr lang="fr-FR" sz="2600" dirty="0" smtClean="0">
                <a:solidFill>
                  <a:srgbClr val="0000FF"/>
                </a:solidFill>
              </a:rPr>
              <a:t> Math (2012)"</a:t>
            </a:r>
          </a:p>
          <a:p>
            <a:endParaRPr lang="fr-FR" dirty="0"/>
          </a:p>
        </p:txBody>
      </p:sp>
      <p:pic>
        <p:nvPicPr>
          <p:cNvPr id="4" name="Image 3" descr="Capture d’écran 2012-05-28 à 15.35.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130" y="0"/>
            <a:ext cx="1300870" cy="88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886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799" y="-103378"/>
            <a:ext cx="8144417" cy="1185668"/>
          </a:xfrm>
        </p:spPr>
        <p:txBody>
          <a:bodyPr>
            <a:normAutofit fontScale="90000"/>
          </a:bodyPr>
          <a:lstStyle/>
          <a:p>
            <a:r>
              <a:rPr lang="fr-FR" b="1" i="1" dirty="0" smtClean="0"/>
              <a:t>Matrice de </a:t>
            </a:r>
            <a:br>
              <a:rPr lang="fr-FR" b="1" i="1" dirty="0" smtClean="0"/>
            </a:br>
            <a:r>
              <a:rPr lang="fr-FR" b="1" i="1" dirty="0" smtClean="0"/>
              <a:t>Variance &amp; Covariance </a:t>
            </a:r>
            <a:endParaRPr lang="fr-FR" dirty="0"/>
          </a:p>
        </p:txBody>
      </p:sp>
      <p:pic>
        <p:nvPicPr>
          <p:cNvPr id="4" name="Image 3" descr="Capture d’écran 2012-05-28 à 15.35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130" y="0"/>
            <a:ext cx="1300870" cy="88292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85799" y="3871180"/>
            <a:ext cx="7928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00"/>
                </a:solidFill>
              </a:rPr>
              <a:t>((A:0.1,B:0.1)AncAB:0.6,(C:0.3,(D:0.1,E:0.1)AncDE:</a:t>
            </a:r>
            <a:r>
              <a:rPr lang="en-GB" b="1" dirty="0">
                <a:solidFill>
                  <a:srgbClr val="FF6600"/>
                </a:solidFill>
              </a:rPr>
              <a:t>0.2</a:t>
            </a:r>
            <a:r>
              <a:rPr lang="en-GB" b="1" dirty="0">
                <a:solidFill>
                  <a:srgbClr val="000000"/>
                </a:solidFill>
              </a:rPr>
              <a:t>)AncCDE:</a:t>
            </a:r>
            <a:r>
              <a:rPr lang="en-GB" b="1" dirty="0">
                <a:solidFill>
                  <a:srgbClr val="FF6600"/>
                </a:solidFill>
              </a:rPr>
              <a:t>0.4</a:t>
            </a:r>
            <a:r>
              <a:rPr lang="en-GB" b="1" dirty="0">
                <a:solidFill>
                  <a:srgbClr val="000000"/>
                </a:solidFill>
              </a:rPr>
              <a:t>)AncRoot:0.9;</a:t>
            </a: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7" name="Image 6" descr="Macintosh HD:Users:remymorier-genoud:Desktop:Capture d’écran 2012-05-12 à 10.59.09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74" y="4368054"/>
            <a:ext cx="3436536" cy="191321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Flèche vers le bas 7"/>
          <p:cNvSpPr/>
          <p:nvPr/>
        </p:nvSpPr>
        <p:spPr>
          <a:xfrm rot="16200000">
            <a:off x="4501535" y="4969423"/>
            <a:ext cx="445817" cy="840631"/>
          </a:xfrm>
          <a:prstGeom prst="downArrow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685799" y="1210454"/>
            <a:ext cx="7928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000000"/>
                </a:solidFill>
              </a:rPr>
              <a:t>(A:0.7,B:0.7,C:0.7,D:0.7,E:0.7)</a:t>
            </a:r>
            <a:r>
              <a:rPr lang="it-IT" b="1" dirty="0" smtClean="0">
                <a:solidFill>
                  <a:srgbClr val="000000"/>
                </a:solidFill>
              </a:rPr>
              <a:t>AncABCDE:0.9</a:t>
            </a:r>
            <a:r>
              <a:rPr lang="en-GB" b="1" dirty="0" smtClean="0">
                <a:solidFill>
                  <a:srgbClr val="000000"/>
                </a:solidFill>
              </a:rPr>
              <a:t>;</a:t>
            </a: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3" name="Image 2" descr="Capture d’écran 2012-05-29 à 21.08.5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74" y="1784327"/>
            <a:ext cx="3436536" cy="1924944"/>
          </a:xfrm>
          <a:prstGeom prst="rect">
            <a:avLst/>
          </a:prstGeom>
        </p:spPr>
      </p:pic>
      <p:sp>
        <p:nvSpPr>
          <p:cNvPr id="12" name="Flèche vers le bas 11"/>
          <p:cNvSpPr/>
          <p:nvPr/>
        </p:nvSpPr>
        <p:spPr>
          <a:xfrm rot="16200000">
            <a:off x="4501535" y="2292621"/>
            <a:ext cx="445817" cy="840631"/>
          </a:xfrm>
          <a:prstGeom prst="downArrow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 descr="Capture d’écran 2012-05-29 à 21.12.4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131" y="2012626"/>
            <a:ext cx="3009900" cy="1536700"/>
          </a:xfrm>
          <a:prstGeom prst="rect">
            <a:avLst/>
          </a:prstGeom>
        </p:spPr>
      </p:pic>
      <p:pic>
        <p:nvPicPr>
          <p:cNvPr id="15" name="Image 14" descr="Capture d’écran 2012-05-29 à 21.13.27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131" y="4670828"/>
            <a:ext cx="2997200" cy="14859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266968" y="5835228"/>
            <a:ext cx="367159" cy="321500"/>
          </a:xfrm>
          <a:prstGeom prst="rect">
            <a:avLst/>
          </a:prstGeom>
          <a:solidFill>
            <a:srgbClr val="FF6600">
              <a:alpha val="4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5377805" y="1579786"/>
            <a:ext cx="3166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</a:t>
            </a:r>
            <a:r>
              <a:rPr lang="fr-FR" dirty="0" smtClean="0"/>
              <a:t>oi </a:t>
            </a:r>
            <a:r>
              <a:rPr lang="fr-FR" dirty="0" err="1" smtClean="0"/>
              <a:t>multinormale</a:t>
            </a:r>
            <a:r>
              <a:rPr lang="fr-FR" dirty="0" smtClean="0"/>
              <a:t> indépendante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5447131" y="4227687"/>
            <a:ext cx="3166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</a:t>
            </a:r>
            <a:r>
              <a:rPr lang="fr-FR" dirty="0" smtClean="0"/>
              <a:t>oi </a:t>
            </a:r>
            <a:r>
              <a:rPr lang="fr-FR" dirty="0" err="1" smtClean="0"/>
              <a:t>multinormale</a:t>
            </a:r>
            <a:r>
              <a:rPr lang="fr-FR" dirty="0" smtClean="0"/>
              <a:t> dépendante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3404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799" y="-121319"/>
            <a:ext cx="8144417" cy="871325"/>
          </a:xfrm>
        </p:spPr>
        <p:txBody>
          <a:bodyPr>
            <a:normAutofit/>
          </a:bodyPr>
          <a:lstStyle/>
          <a:p>
            <a:r>
              <a:rPr lang="fr-FR" sz="4000" b="1" i="1" dirty="0" smtClean="0"/>
              <a:t>Optimisation</a:t>
            </a:r>
            <a:endParaRPr lang="fr-FR" sz="4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62388" y="2700602"/>
            <a:ext cx="6267828" cy="3375752"/>
          </a:xfrm>
        </p:spPr>
        <p:txBody>
          <a:bodyPr>
            <a:normAutofit/>
          </a:bodyPr>
          <a:lstStyle/>
          <a:p>
            <a:pPr algn="l"/>
            <a:r>
              <a:rPr lang="fr-FR" dirty="0" smtClean="0">
                <a:solidFill>
                  <a:schemeClr val="tx1"/>
                </a:solidFill>
              </a:rPr>
              <a:t>   2 modules</a:t>
            </a:r>
            <a:r>
              <a:rPr lang="fr-FR" i="1" dirty="0" smtClean="0">
                <a:solidFill>
                  <a:schemeClr val="tx1"/>
                </a:solidFill>
              </a:rPr>
              <a:t> Python:</a:t>
            </a:r>
          </a:p>
          <a:p>
            <a:pPr algn="l"/>
            <a:endParaRPr lang="fr-FR" i="1" dirty="0" smtClean="0">
              <a:solidFill>
                <a:schemeClr val="tx1"/>
              </a:solidFill>
            </a:endParaRPr>
          </a:p>
          <a:p>
            <a:pPr algn="l"/>
            <a:r>
              <a:rPr lang="fr-FR" i="1" dirty="0" err="1" smtClean="0">
                <a:solidFill>
                  <a:schemeClr val="tx1"/>
                </a:solidFill>
              </a:rPr>
              <a:t>Numpy</a:t>
            </a:r>
            <a:endParaRPr lang="fr-FR" i="1" dirty="0" smtClean="0">
              <a:solidFill>
                <a:schemeClr val="tx1"/>
              </a:solidFill>
            </a:endParaRPr>
          </a:p>
          <a:p>
            <a:pPr algn="l"/>
            <a:r>
              <a:rPr lang="fr-FR" dirty="0" smtClean="0">
                <a:solidFill>
                  <a:schemeClr val="tx1"/>
                </a:solidFill>
              </a:rPr>
              <a:t>&amp;</a:t>
            </a:r>
          </a:p>
          <a:p>
            <a:pPr algn="l"/>
            <a:r>
              <a:rPr lang="fr-FR" dirty="0" err="1" smtClean="0">
                <a:solidFill>
                  <a:schemeClr val="tx1"/>
                </a:solidFill>
              </a:rPr>
              <a:t>Scipy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4" name="Image 3" descr="Capture d’écran 2012-05-28 à 15.35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130" y="0"/>
            <a:ext cx="1300870" cy="882920"/>
          </a:xfrm>
          <a:prstGeom prst="rect">
            <a:avLst/>
          </a:prstGeom>
        </p:spPr>
      </p:pic>
      <p:pic>
        <p:nvPicPr>
          <p:cNvPr id="6" name="Image 5" descr="Capture d’écran 2012-05-28 à 17.20.5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528" y="3905376"/>
            <a:ext cx="1843876" cy="1729822"/>
          </a:xfrm>
          <a:prstGeom prst="rect">
            <a:avLst/>
          </a:prstGeom>
        </p:spPr>
      </p:pic>
      <p:pic>
        <p:nvPicPr>
          <p:cNvPr id="7" name="Image 6" descr="Capture d’écran 2012-05-29 à 21.18.5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1399550"/>
            <a:ext cx="7798702" cy="96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20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71788" y="2243819"/>
            <a:ext cx="8458428" cy="4453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Rplot_sigma0.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816" y="2243819"/>
            <a:ext cx="4453429" cy="445342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799" y="265829"/>
            <a:ext cx="8144417" cy="871325"/>
          </a:xfrm>
        </p:spPr>
        <p:txBody>
          <a:bodyPr>
            <a:normAutofit fontScale="90000"/>
          </a:bodyPr>
          <a:lstStyle/>
          <a:p>
            <a:r>
              <a:rPr lang="fr-FR" b="1" i="1" dirty="0" smtClean="0"/>
              <a:t>Résultats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25082" y="1137155"/>
            <a:ext cx="8762163" cy="5242724"/>
          </a:xfrm>
        </p:spPr>
        <p:txBody>
          <a:bodyPr>
            <a:normAutofit/>
          </a:bodyPr>
          <a:lstStyle/>
          <a:p>
            <a:pPr algn="l"/>
            <a:r>
              <a:rPr lang="fr-FR" sz="2400" u="sng" dirty="0" smtClean="0">
                <a:solidFill>
                  <a:schemeClr val="tx1"/>
                </a:solidFill>
              </a:rPr>
              <a:t>Simulations</a:t>
            </a:r>
            <a:r>
              <a:rPr lang="fr-FR" sz="2400" dirty="0" smtClean="0">
                <a:solidFill>
                  <a:schemeClr val="tx1"/>
                </a:solidFill>
              </a:rPr>
              <a:t>: </a:t>
            </a:r>
          </a:p>
          <a:p>
            <a:pPr algn="l"/>
            <a:r>
              <a:rPr lang="fr-FR" sz="2400" dirty="0">
                <a:solidFill>
                  <a:schemeClr val="tx1"/>
                </a:solidFill>
              </a:rPr>
              <a:t>T</a:t>
            </a:r>
            <a:r>
              <a:rPr lang="fr-FR" sz="2400" dirty="0" smtClean="0">
                <a:solidFill>
                  <a:schemeClr val="tx1"/>
                </a:solidFill>
              </a:rPr>
              <a:t>raits tirés aléatoirement dans R, suivant un arbre et un sigma donné</a:t>
            </a:r>
          </a:p>
          <a:p>
            <a:pPr algn="l"/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4" name="Image 3" descr="Capture d’écran 2012-05-28 à 15.35.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130" y="0"/>
            <a:ext cx="1300870" cy="882920"/>
          </a:xfrm>
          <a:prstGeom prst="rect">
            <a:avLst/>
          </a:prstGeom>
        </p:spPr>
      </p:pic>
      <p:pic>
        <p:nvPicPr>
          <p:cNvPr id="6" name="Image 5" descr="Rplot_sigma0.05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88" y="2243819"/>
            <a:ext cx="4453429" cy="4453429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2829616" y="3150701"/>
            <a:ext cx="14308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σ</a:t>
            </a:r>
            <a:r>
              <a:rPr lang="fr-FR" baseline="-25000" dirty="0" err="1" smtClean="0"/>
              <a:t>attendu</a:t>
            </a:r>
            <a:r>
              <a:rPr lang="fr-FR" dirty="0" smtClean="0"/>
              <a:t> = </a:t>
            </a:r>
            <a:r>
              <a:rPr lang="fr-FR" dirty="0" smtClean="0">
                <a:solidFill>
                  <a:srgbClr val="93CDDD"/>
                </a:solidFill>
              </a:rPr>
              <a:t>0.05</a:t>
            </a:r>
          </a:p>
          <a:p>
            <a:r>
              <a:rPr lang="fr-FR" dirty="0" err="1" smtClean="0"/>
              <a:t>σ</a:t>
            </a:r>
            <a:r>
              <a:rPr lang="fr-FR" baseline="-25000" dirty="0" err="1" smtClean="0"/>
              <a:t>calculé</a:t>
            </a:r>
            <a:r>
              <a:rPr lang="fr-FR" dirty="0" smtClean="0"/>
              <a:t> </a:t>
            </a:r>
            <a:r>
              <a:rPr lang="fr-FR" dirty="0"/>
              <a:t>= </a:t>
            </a:r>
            <a:r>
              <a:rPr lang="fr-FR" dirty="0" smtClean="0">
                <a:solidFill>
                  <a:srgbClr val="FF0000"/>
                </a:solidFill>
              </a:rPr>
              <a:t>0.02</a:t>
            </a:r>
            <a:endParaRPr lang="fr-FR" dirty="0">
              <a:solidFill>
                <a:srgbClr val="FF0000"/>
              </a:solidFill>
            </a:endParaRPr>
          </a:p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7399331" y="3150701"/>
            <a:ext cx="14308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σ</a:t>
            </a:r>
            <a:r>
              <a:rPr lang="fr-FR" baseline="-25000" dirty="0" err="1" smtClean="0"/>
              <a:t>attendu</a:t>
            </a:r>
            <a:r>
              <a:rPr lang="fr-FR" dirty="0" smtClean="0"/>
              <a:t> = </a:t>
            </a:r>
            <a:r>
              <a:rPr lang="fr-FR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0.10</a:t>
            </a:r>
          </a:p>
          <a:p>
            <a:r>
              <a:rPr lang="fr-FR" dirty="0" err="1" smtClean="0"/>
              <a:t>σ</a:t>
            </a:r>
            <a:r>
              <a:rPr lang="fr-FR" baseline="-25000" dirty="0" err="1" smtClean="0"/>
              <a:t>calculé</a:t>
            </a:r>
            <a:r>
              <a:rPr lang="fr-FR" dirty="0" smtClean="0"/>
              <a:t> </a:t>
            </a:r>
            <a:r>
              <a:rPr lang="fr-FR" dirty="0"/>
              <a:t>= </a:t>
            </a:r>
            <a:r>
              <a:rPr lang="fr-FR" dirty="0" smtClean="0">
                <a:solidFill>
                  <a:srgbClr val="FF0000"/>
                </a:solidFill>
              </a:rPr>
              <a:t>0.09</a:t>
            </a:r>
            <a:endParaRPr lang="fr-FR" dirty="0">
              <a:solidFill>
                <a:srgbClr val="FF0000"/>
              </a:solidFill>
            </a:endParaRPr>
          </a:p>
          <a:p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1223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71788" y="2243819"/>
            <a:ext cx="8458428" cy="4453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799" y="265829"/>
            <a:ext cx="8144417" cy="871325"/>
          </a:xfrm>
        </p:spPr>
        <p:txBody>
          <a:bodyPr>
            <a:normAutofit fontScale="90000"/>
          </a:bodyPr>
          <a:lstStyle/>
          <a:p>
            <a:r>
              <a:rPr lang="fr-FR" b="1" i="1" dirty="0" smtClean="0"/>
              <a:t>Résultats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25082" y="1137155"/>
            <a:ext cx="8762163" cy="5242724"/>
          </a:xfrm>
        </p:spPr>
        <p:txBody>
          <a:bodyPr>
            <a:normAutofit/>
          </a:bodyPr>
          <a:lstStyle/>
          <a:p>
            <a:pPr algn="l"/>
            <a:r>
              <a:rPr lang="fr-FR" sz="2400" u="sng" dirty="0" smtClean="0">
                <a:solidFill>
                  <a:schemeClr val="tx1"/>
                </a:solidFill>
              </a:rPr>
              <a:t>Simulations</a:t>
            </a:r>
            <a:r>
              <a:rPr lang="fr-FR" sz="2400" dirty="0" smtClean="0">
                <a:solidFill>
                  <a:schemeClr val="tx1"/>
                </a:solidFill>
              </a:rPr>
              <a:t>: </a:t>
            </a:r>
          </a:p>
          <a:p>
            <a:pPr algn="l"/>
            <a:r>
              <a:rPr lang="fr-FR" sz="2400" dirty="0">
                <a:solidFill>
                  <a:schemeClr val="tx1"/>
                </a:solidFill>
              </a:rPr>
              <a:t>T</a:t>
            </a:r>
            <a:r>
              <a:rPr lang="fr-FR" sz="2400" dirty="0" smtClean="0">
                <a:solidFill>
                  <a:schemeClr val="tx1"/>
                </a:solidFill>
              </a:rPr>
              <a:t>raits tirés aléatoirement dans R, suivant un arbre et un sigma donné</a:t>
            </a:r>
          </a:p>
          <a:p>
            <a:pPr algn="l"/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4" name="Image 3" descr="Capture d’écran 2012-05-28 à 15.35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130" y="0"/>
            <a:ext cx="1300870" cy="882920"/>
          </a:xfrm>
          <a:prstGeom prst="rect">
            <a:avLst/>
          </a:prstGeom>
        </p:spPr>
      </p:pic>
      <p:pic>
        <p:nvPicPr>
          <p:cNvPr id="5" name="Image 4" descr="Rplot_sigma0.25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52" y="2298724"/>
            <a:ext cx="4398524" cy="4398524"/>
          </a:xfrm>
          <a:prstGeom prst="rect">
            <a:avLst/>
          </a:prstGeom>
        </p:spPr>
      </p:pic>
      <p:pic>
        <p:nvPicPr>
          <p:cNvPr id="6" name="Image 5" descr="Rplot_sigma0.5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468" y="2298724"/>
            <a:ext cx="4446748" cy="4446748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2952583" y="3150701"/>
            <a:ext cx="14308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σ</a:t>
            </a:r>
            <a:r>
              <a:rPr lang="fr-FR" baseline="-25000" dirty="0" err="1" smtClean="0"/>
              <a:t>attendu</a:t>
            </a:r>
            <a:r>
              <a:rPr lang="fr-FR" dirty="0" smtClean="0"/>
              <a:t> = </a:t>
            </a:r>
            <a:r>
              <a:rPr lang="fr-FR" dirty="0" smtClean="0">
                <a:solidFill>
                  <a:srgbClr val="93CDDD"/>
                </a:solidFill>
              </a:rPr>
              <a:t>0.25</a:t>
            </a:r>
          </a:p>
          <a:p>
            <a:r>
              <a:rPr lang="fr-FR" dirty="0" err="1" smtClean="0"/>
              <a:t>σ</a:t>
            </a:r>
            <a:r>
              <a:rPr lang="fr-FR" baseline="-25000" dirty="0" err="1" smtClean="0"/>
              <a:t>calculé</a:t>
            </a:r>
            <a:r>
              <a:rPr lang="fr-FR" dirty="0" smtClean="0"/>
              <a:t> </a:t>
            </a:r>
            <a:r>
              <a:rPr lang="fr-FR" dirty="0"/>
              <a:t>= </a:t>
            </a:r>
            <a:r>
              <a:rPr lang="fr-FR" dirty="0" smtClean="0">
                <a:solidFill>
                  <a:srgbClr val="FF0000"/>
                </a:solidFill>
              </a:rPr>
              <a:t>0.47</a:t>
            </a:r>
            <a:endParaRPr lang="fr-FR" dirty="0">
              <a:solidFill>
                <a:srgbClr val="FF0000"/>
              </a:solidFill>
            </a:endParaRPr>
          </a:p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7127687" y="3150701"/>
            <a:ext cx="14308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σ</a:t>
            </a:r>
            <a:r>
              <a:rPr lang="fr-FR" baseline="-25000" dirty="0" err="1" smtClean="0"/>
              <a:t>attendu</a:t>
            </a:r>
            <a:r>
              <a:rPr lang="fr-FR" dirty="0" smtClean="0"/>
              <a:t> = </a:t>
            </a:r>
            <a:r>
              <a:rPr lang="fr-FR" dirty="0" smtClean="0">
                <a:solidFill>
                  <a:srgbClr val="93CDDD"/>
                </a:solidFill>
              </a:rPr>
              <a:t>0.50</a:t>
            </a:r>
          </a:p>
          <a:p>
            <a:r>
              <a:rPr lang="fr-FR" dirty="0" err="1" smtClean="0"/>
              <a:t>σ</a:t>
            </a:r>
            <a:r>
              <a:rPr lang="fr-FR" baseline="-25000" dirty="0" err="1" smtClean="0"/>
              <a:t>calculé</a:t>
            </a:r>
            <a:r>
              <a:rPr lang="fr-FR" dirty="0" smtClean="0"/>
              <a:t> </a:t>
            </a:r>
            <a:r>
              <a:rPr lang="fr-FR" dirty="0"/>
              <a:t>= </a:t>
            </a:r>
            <a:r>
              <a:rPr lang="fr-FR" dirty="0" smtClean="0">
                <a:solidFill>
                  <a:srgbClr val="FF0000"/>
                </a:solidFill>
              </a:rPr>
              <a:t>2.08</a:t>
            </a:r>
            <a:endParaRPr lang="fr-FR" dirty="0">
              <a:solidFill>
                <a:srgbClr val="FF0000"/>
              </a:solidFill>
            </a:endParaRPr>
          </a:p>
          <a:p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05189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799" y="265829"/>
            <a:ext cx="8144417" cy="871325"/>
          </a:xfrm>
        </p:spPr>
        <p:txBody>
          <a:bodyPr>
            <a:normAutofit fontScale="90000"/>
          </a:bodyPr>
          <a:lstStyle/>
          <a:p>
            <a:r>
              <a:rPr lang="fr-FR" b="1" i="1" dirty="0" smtClean="0"/>
              <a:t>Résultats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16819" y="1137154"/>
            <a:ext cx="8165736" cy="4696299"/>
          </a:xfrm>
        </p:spPr>
        <p:txBody>
          <a:bodyPr>
            <a:normAutofit/>
          </a:bodyPr>
          <a:lstStyle/>
          <a:p>
            <a:pPr algn="l"/>
            <a:r>
              <a:rPr lang="fr-FR" sz="2400" b="1" i="1" dirty="0" err="1" smtClean="0">
                <a:solidFill>
                  <a:schemeClr val="tx1"/>
                </a:solidFill>
              </a:rPr>
              <a:t>Bioclim</a:t>
            </a:r>
            <a:r>
              <a:rPr lang="fr-FR" sz="2400" b="1" i="1" dirty="0" smtClean="0">
                <a:solidFill>
                  <a:schemeClr val="tx1"/>
                </a:solidFill>
              </a:rPr>
              <a:t>:</a:t>
            </a:r>
          </a:p>
          <a:p>
            <a:pPr algn="l"/>
            <a:r>
              <a:rPr lang="fr-FR" sz="2400" dirty="0" smtClean="0">
                <a:solidFill>
                  <a:schemeClr val="tx1"/>
                </a:solidFill>
              </a:rPr>
              <a:t>Bio1 </a:t>
            </a:r>
            <a:r>
              <a:rPr lang="fr-FR" sz="2400" dirty="0" smtClean="0">
                <a:solidFill>
                  <a:schemeClr val="tx1"/>
                </a:solidFill>
              </a:rPr>
              <a:t>– </a:t>
            </a:r>
            <a:r>
              <a:rPr lang="fr-FR" sz="2400" dirty="0" smtClean="0">
                <a:solidFill>
                  <a:schemeClr val="tx1"/>
                </a:solidFill>
              </a:rPr>
              <a:t>Température annuelle moyenne:</a:t>
            </a:r>
          </a:p>
          <a:p>
            <a:pPr algn="l"/>
            <a:r>
              <a:rPr lang="fr-FR" sz="2400" b="1" dirty="0" smtClean="0">
                <a:solidFill>
                  <a:srgbClr val="0000FF"/>
                </a:solidFill>
              </a:rPr>
              <a:t>-&gt; [</a:t>
            </a:r>
            <a:r>
              <a:rPr lang="fr-FR" sz="2400" b="1" dirty="0" err="1" smtClean="0">
                <a:solidFill>
                  <a:srgbClr val="0000FF"/>
                </a:solidFill>
              </a:rPr>
              <a:t>σ</a:t>
            </a:r>
            <a:r>
              <a:rPr lang="fr-FR" sz="2400" b="1" dirty="0" smtClean="0">
                <a:solidFill>
                  <a:srgbClr val="0000FF"/>
                </a:solidFill>
              </a:rPr>
              <a:t> = 2’022; </a:t>
            </a:r>
            <a:r>
              <a:rPr lang="fr-FR" sz="2400" b="1" dirty="0" err="1" smtClean="0">
                <a:solidFill>
                  <a:srgbClr val="0000FF"/>
                </a:solidFill>
              </a:rPr>
              <a:t>θ</a:t>
            </a:r>
            <a:r>
              <a:rPr lang="fr-FR" sz="2400" b="1" baseline="-25000" dirty="0" err="1" smtClean="0">
                <a:solidFill>
                  <a:srgbClr val="0000FF"/>
                </a:solidFill>
              </a:rPr>
              <a:t>anc</a:t>
            </a:r>
            <a:r>
              <a:rPr lang="fr-FR" sz="2400" b="1" dirty="0">
                <a:solidFill>
                  <a:srgbClr val="0000FF"/>
                </a:solidFill>
              </a:rPr>
              <a:t> </a:t>
            </a:r>
            <a:r>
              <a:rPr lang="fr-FR" sz="2400" b="1" dirty="0" smtClean="0">
                <a:solidFill>
                  <a:srgbClr val="0000FF"/>
                </a:solidFill>
              </a:rPr>
              <a:t>= 18.55]</a:t>
            </a:r>
            <a:endParaRPr lang="fr-FR" sz="2400" b="1" baseline="-25000" dirty="0" smtClean="0">
              <a:solidFill>
                <a:srgbClr val="0000FF"/>
              </a:solidFill>
            </a:endParaRPr>
          </a:p>
          <a:p>
            <a:pPr algn="l"/>
            <a:endParaRPr lang="fr-FR" sz="2400" dirty="0" smtClean="0">
              <a:solidFill>
                <a:schemeClr val="tx1"/>
              </a:solidFill>
            </a:endParaRPr>
          </a:p>
          <a:p>
            <a:pPr algn="l"/>
            <a:r>
              <a:rPr lang="fr-FR" sz="2400" dirty="0" smtClean="0">
                <a:solidFill>
                  <a:schemeClr val="tx1"/>
                </a:solidFill>
              </a:rPr>
              <a:t>Bio2 </a:t>
            </a:r>
            <a:r>
              <a:rPr lang="fr-FR" sz="2400" dirty="0" smtClean="0">
                <a:solidFill>
                  <a:schemeClr val="tx1"/>
                </a:solidFill>
              </a:rPr>
              <a:t>–</a:t>
            </a:r>
            <a:r>
              <a:rPr lang="fr-FR" sz="2400" dirty="0" smtClean="0">
                <a:solidFill>
                  <a:schemeClr val="tx1"/>
                </a:solidFill>
              </a:rPr>
              <a:t> Intervalle moyen des </a:t>
            </a:r>
            <a:r>
              <a:rPr lang="fr-FR" sz="2400" dirty="0" smtClean="0">
                <a:solidFill>
                  <a:schemeClr val="tx1"/>
                </a:solidFill>
              </a:rPr>
              <a:t>Températures journalière:</a:t>
            </a:r>
          </a:p>
          <a:p>
            <a:pPr algn="l"/>
            <a:r>
              <a:rPr lang="fr-FR" sz="2400" dirty="0" smtClean="0">
                <a:solidFill>
                  <a:schemeClr val="tx1"/>
                </a:solidFill>
              </a:rPr>
              <a:t>(</a:t>
            </a:r>
            <a:r>
              <a:rPr lang="fr-FR" sz="2400" dirty="0" err="1" smtClean="0">
                <a:solidFill>
                  <a:schemeClr val="tx1"/>
                </a:solidFill>
              </a:rPr>
              <a:t>mean</a:t>
            </a:r>
            <a:r>
              <a:rPr lang="fr-FR" sz="2400" dirty="0" smtClean="0">
                <a:solidFill>
                  <a:schemeClr val="tx1"/>
                </a:solidFill>
              </a:rPr>
              <a:t>(</a:t>
            </a:r>
            <a:r>
              <a:rPr lang="fr-FR" sz="2400" dirty="0" err="1" smtClean="0">
                <a:solidFill>
                  <a:schemeClr val="tx1"/>
                </a:solidFill>
              </a:rPr>
              <a:t>T</a:t>
            </a:r>
            <a:r>
              <a:rPr lang="fr-FR" sz="2400" baseline="-25000" dirty="0" err="1" smtClean="0">
                <a:solidFill>
                  <a:schemeClr val="tx1"/>
                </a:solidFill>
              </a:rPr>
              <a:t>max</a:t>
            </a:r>
            <a:r>
              <a:rPr lang="fr-FR" sz="2400" dirty="0" smtClean="0">
                <a:solidFill>
                  <a:schemeClr val="tx1"/>
                </a:solidFill>
              </a:rPr>
              <a:t>- </a:t>
            </a:r>
            <a:r>
              <a:rPr lang="fr-FR" sz="2400" dirty="0" err="1">
                <a:solidFill>
                  <a:schemeClr val="tx1"/>
                </a:solidFill>
              </a:rPr>
              <a:t>T</a:t>
            </a:r>
            <a:r>
              <a:rPr lang="fr-FR" sz="2400" baseline="-25000" dirty="0" err="1" smtClean="0">
                <a:solidFill>
                  <a:schemeClr val="tx1"/>
                </a:solidFill>
              </a:rPr>
              <a:t>min</a:t>
            </a:r>
            <a:r>
              <a:rPr lang="fr-FR" sz="2400" dirty="0" smtClean="0">
                <a:solidFill>
                  <a:schemeClr val="tx1"/>
                </a:solidFill>
              </a:rPr>
              <a:t>))</a:t>
            </a:r>
          </a:p>
          <a:p>
            <a:pPr algn="l"/>
            <a:r>
              <a:rPr lang="fr-FR" sz="2400" b="1" dirty="0">
                <a:solidFill>
                  <a:srgbClr val="0000FF"/>
                </a:solidFill>
              </a:rPr>
              <a:t>-&gt; [</a:t>
            </a:r>
            <a:r>
              <a:rPr lang="fr-FR" sz="2400" b="1" dirty="0" err="1">
                <a:solidFill>
                  <a:srgbClr val="0000FF"/>
                </a:solidFill>
              </a:rPr>
              <a:t>σ</a:t>
            </a:r>
            <a:r>
              <a:rPr lang="fr-FR" sz="2400" b="1" dirty="0">
                <a:solidFill>
                  <a:srgbClr val="0000FF"/>
                </a:solidFill>
              </a:rPr>
              <a:t> </a:t>
            </a:r>
            <a:r>
              <a:rPr lang="fr-FR" sz="2400" b="1" dirty="0" smtClean="0">
                <a:solidFill>
                  <a:srgbClr val="0000FF"/>
                </a:solidFill>
              </a:rPr>
              <a:t>= 209; </a:t>
            </a:r>
            <a:r>
              <a:rPr lang="fr-FR" sz="2400" b="1" dirty="0" err="1">
                <a:solidFill>
                  <a:srgbClr val="0000FF"/>
                </a:solidFill>
              </a:rPr>
              <a:t>θ</a:t>
            </a:r>
            <a:r>
              <a:rPr lang="fr-FR" sz="2400" b="1" baseline="-25000" dirty="0" err="1">
                <a:solidFill>
                  <a:srgbClr val="0000FF"/>
                </a:solidFill>
              </a:rPr>
              <a:t>anc</a:t>
            </a:r>
            <a:r>
              <a:rPr lang="fr-FR" sz="2400" b="1" dirty="0">
                <a:solidFill>
                  <a:srgbClr val="0000FF"/>
                </a:solidFill>
              </a:rPr>
              <a:t> = </a:t>
            </a:r>
            <a:r>
              <a:rPr lang="fr-FR" sz="2400" b="1" dirty="0" smtClean="0">
                <a:solidFill>
                  <a:srgbClr val="0000FF"/>
                </a:solidFill>
              </a:rPr>
              <a:t>9.54]</a:t>
            </a:r>
            <a:endParaRPr lang="fr-FR" sz="2400" b="1" baseline="-25000" dirty="0">
              <a:solidFill>
                <a:srgbClr val="0000FF"/>
              </a:solidFill>
            </a:endParaRPr>
          </a:p>
          <a:p>
            <a:pPr algn="l"/>
            <a:endParaRPr lang="fr-FR" sz="2400" dirty="0" smtClean="0">
              <a:solidFill>
                <a:schemeClr val="tx1"/>
              </a:solidFill>
            </a:endParaRPr>
          </a:p>
          <a:p>
            <a:pPr algn="l"/>
            <a:r>
              <a:rPr lang="fr-FR" sz="2400" dirty="0" smtClean="0">
                <a:solidFill>
                  <a:schemeClr val="tx1"/>
                </a:solidFill>
              </a:rPr>
              <a:t>Bio10 – Température moyenne du trimestre le plus chaud:</a:t>
            </a:r>
          </a:p>
          <a:p>
            <a:pPr algn="l"/>
            <a:r>
              <a:rPr lang="fr-FR" sz="2400" b="1" dirty="0">
                <a:solidFill>
                  <a:srgbClr val="0000FF"/>
                </a:solidFill>
              </a:rPr>
              <a:t>-&gt; [</a:t>
            </a:r>
            <a:r>
              <a:rPr lang="fr-FR" sz="2400" b="1" dirty="0" err="1">
                <a:solidFill>
                  <a:srgbClr val="0000FF"/>
                </a:solidFill>
              </a:rPr>
              <a:t>σ</a:t>
            </a:r>
            <a:r>
              <a:rPr lang="fr-FR" sz="2400" b="1" dirty="0">
                <a:solidFill>
                  <a:srgbClr val="0000FF"/>
                </a:solidFill>
              </a:rPr>
              <a:t> = </a:t>
            </a:r>
            <a:r>
              <a:rPr lang="fr-FR" sz="2400" b="1" dirty="0" smtClean="0">
                <a:solidFill>
                  <a:srgbClr val="0000FF"/>
                </a:solidFill>
              </a:rPr>
              <a:t>113; </a:t>
            </a:r>
            <a:r>
              <a:rPr lang="fr-FR" sz="2400" b="1" dirty="0" err="1">
                <a:solidFill>
                  <a:srgbClr val="0000FF"/>
                </a:solidFill>
              </a:rPr>
              <a:t>θ</a:t>
            </a:r>
            <a:r>
              <a:rPr lang="fr-FR" sz="2400" b="1" baseline="-25000" dirty="0" err="1">
                <a:solidFill>
                  <a:srgbClr val="0000FF"/>
                </a:solidFill>
              </a:rPr>
              <a:t>anc</a:t>
            </a:r>
            <a:r>
              <a:rPr lang="fr-FR" sz="2400" b="1" dirty="0">
                <a:solidFill>
                  <a:srgbClr val="0000FF"/>
                </a:solidFill>
              </a:rPr>
              <a:t> = </a:t>
            </a:r>
            <a:r>
              <a:rPr lang="fr-FR" sz="2400" b="1" dirty="0" smtClean="0">
                <a:solidFill>
                  <a:srgbClr val="0000FF"/>
                </a:solidFill>
              </a:rPr>
              <a:t>22.7]</a:t>
            </a:r>
            <a:endParaRPr lang="fr-FR" sz="2400" b="1" baseline="-25000" dirty="0">
              <a:solidFill>
                <a:srgbClr val="0000FF"/>
              </a:solidFill>
            </a:endParaRPr>
          </a:p>
          <a:p>
            <a:pPr algn="l"/>
            <a:endParaRPr lang="fr-FR" sz="2400" dirty="0" smtClean="0">
              <a:solidFill>
                <a:schemeClr val="tx1"/>
              </a:solidFill>
            </a:endParaRPr>
          </a:p>
          <a:p>
            <a:pPr algn="l"/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4" name="Image 3" descr="Capture d’écran 2012-05-28 à 15.35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130" y="0"/>
            <a:ext cx="1300870" cy="88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20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799" y="265829"/>
            <a:ext cx="8144417" cy="871325"/>
          </a:xfrm>
        </p:spPr>
        <p:txBody>
          <a:bodyPr>
            <a:normAutofit fontScale="90000"/>
          </a:bodyPr>
          <a:lstStyle/>
          <a:p>
            <a:r>
              <a:rPr lang="fr-FR" b="1" i="1" dirty="0" smtClean="0"/>
              <a:t>Conclusion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16818" y="1683579"/>
            <a:ext cx="8313397" cy="4696299"/>
          </a:xfrm>
        </p:spPr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Concordance </a:t>
            </a:r>
            <a:r>
              <a:rPr lang="fr-FR" dirty="0" smtClean="0">
                <a:solidFill>
                  <a:schemeClr val="tx1"/>
                </a:solidFill>
              </a:rPr>
              <a:t>des résultats avec R</a:t>
            </a:r>
          </a:p>
          <a:p>
            <a:pPr algn="l"/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smtClean="0">
                <a:solidFill>
                  <a:schemeClr val="tx1"/>
                </a:solidFill>
              </a:rPr>
              <a:t>	(méthode déjà établie pour </a:t>
            </a:r>
            <a:r>
              <a:rPr lang="fr-FR" i="1" dirty="0" err="1" smtClean="0">
                <a:solidFill>
                  <a:schemeClr val="tx1"/>
                </a:solidFill>
              </a:rPr>
              <a:t>Brownian</a:t>
            </a:r>
            <a:r>
              <a:rPr lang="fr-FR" i="1" dirty="0" smtClean="0">
                <a:solidFill>
                  <a:schemeClr val="tx1"/>
                </a:solidFill>
              </a:rPr>
              <a:t> Motion</a:t>
            </a:r>
            <a:r>
              <a:rPr lang="fr-FR" dirty="0" smtClean="0">
                <a:solidFill>
                  <a:schemeClr val="tx1"/>
                </a:solidFill>
              </a:rPr>
              <a:t>)</a:t>
            </a:r>
          </a:p>
          <a:p>
            <a:pPr algn="l"/>
            <a:endParaRPr lang="fr-FR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Perspectives: Comparaison </a:t>
            </a:r>
            <a:r>
              <a:rPr lang="fr-FR" dirty="0" smtClean="0">
                <a:solidFill>
                  <a:schemeClr val="tx1"/>
                </a:solidFill>
              </a:rPr>
              <a:t>avec résultats selon </a:t>
            </a:r>
            <a:r>
              <a:rPr lang="fr-FR" i="1" dirty="0" err="1" smtClean="0">
                <a:solidFill>
                  <a:schemeClr val="tx1"/>
                </a:solidFill>
              </a:rPr>
              <a:t>Ornstein</a:t>
            </a:r>
            <a:r>
              <a:rPr lang="fr-FR" i="1" dirty="0" smtClean="0">
                <a:solidFill>
                  <a:schemeClr val="tx1"/>
                </a:solidFill>
              </a:rPr>
              <a:t>-Uhlenbeck </a:t>
            </a:r>
            <a:r>
              <a:rPr lang="fr-FR" dirty="0" smtClean="0">
                <a:solidFill>
                  <a:schemeClr val="tx1"/>
                </a:solidFill>
              </a:rPr>
              <a:t>(OU), ou avec la méthode </a:t>
            </a:r>
            <a:r>
              <a:rPr lang="fr-FR" dirty="0" smtClean="0">
                <a:solidFill>
                  <a:schemeClr val="tx1"/>
                </a:solidFill>
              </a:rPr>
              <a:t>de </a:t>
            </a:r>
            <a:r>
              <a:rPr lang="fr-FR" i="1" dirty="0" smtClean="0">
                <a:solidFill>
                  <a:schemeClr val="tx1"/>
                </a:solidFill>
              </a:rPr>
              <a:t>Markov Chain Monte </a:t>
            </a:r>
            <a:r>
              <a:rPr lang="fr-FR" i="1" dirty="0" smtClean="0">
                <a:solidFill>
                  <a:schemeClr val="tx1"/>
                </a:solidFill>
              </a:rPr>
              <a:t>Carlo </a:t>
            </a:r>
            <a:r>
              <a:rPr lang="fr-FR" dirty="0" smtClean="0">
                <a:solidFill>
                  <a:schemeClr val="tx1"/>
                </a:solidFill>
              </a:rPr>
              <a:t>(MCMC).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4" name="Image 3" descr="Capture d’écran 2012-05-28 à 15.35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130" y="0"/>
            <a:ext cx="1300870" cy="88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20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25318"/>
            <a:ext cx="8229600" cy="42456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000" dirty="0" smtClean="0"/>
              <a:t> </a:t>
            </a:r>
          </a:p>
          <a:p>
            <a:pPr marL="0" indent="0">
              <a:buNone/>
            </a:pPr>
            <a:r>
              <a:rPr lang="fr-FR" sz="2000" dirty="0" smtClean="0"/>
              <a:t>Butler M. A., King A. A., 2004. "</a:t>
            </a:r>
            <a:r>
              <a:rPr lang="fr-FR" sz="2000" dirty="0" err="1" smtClean="0"/>
              <a:t>Phylogenetic</a:t>
            </a:r>
            <a:r>
              <a:rPr lang="fr-FR" sz="2000" dirty="0" smtClean="0"/>
              <a:t> Comparative </a:t>
            </a:r>
            <a:r>
              <a:rPr lang="fr-FR" sz="2000" dirty="0" err="1" smtClean="0"/>
              <a:t>Analysis</a:t>
            </a:r>
            <a:r>
              <a:rPr lang="fr-FR" sz="2000" dirty="0" smtClean="0"/>
              <a:t>: A </a:t>
            </a:r>
            <a:r>
              <a:rPr lang="fr-FR" sz="2000" dirty="0" err="1" smtClean="0"/>
              <a:t>Modeling</a:t>
            </a:r>
            <a:r>
              <a:rPr lang="fr-FR" sz="2000" dirty="0" smtClean="0"/>
              <a:t> </a:t>
            </a:r>
            <a:r>
              <a:rPr lang="fr-FR" sz="2000" dirty="0" err="1" smtClean="0"/>
              <a:t>Approach</a:t>
            </a:r>
            <a:r>
              <a:rPr lang="fr-FR" sz="2000" dirty="0" smtClean="0"/>
              <a:t>    for Adaptive Evolution", p 683 </a:t>
            </a:r>
            <a:r>
              <a:rPr lang="fr-FR" sz="2000" i="1" dirty="0" smtClean="0"/>
              <a:t>in</a:t>
            </a:r>
            <a:r>
              <a:rPr lang="fr-FR" sz="2000" dirty="0" smtClean="0"/>
              <a:t> The American </a:t>
            </a:r>
            <a:r>
              <a:rPr lang="fr-FR" sz="2000" dirty="0" err="1" smtClean="0"/>
              <a:t>Naturalist</a:t>
            </a:r>
            <a:r>
              <a:rPr lang="fr-FR" sz="2000" dirty="0" smtClean="0"/>
              <a:t> vol146 N°6.</a:t>
            </a:r>
          </a:p>
          <a:p>
            <a:pPr marL="0" indent="0">
              <a:buNone/>
            </a:pPr>
            <a:r>
              <a:rPr lang="fr-FR" sz="2000" dirty="0" smtClean="0"/>
              <a:t> </a:t>
            </a:r>
          </a:p>
          <a:p>
            <a:pPr marL="0" indent="0">
              <a:buNone/>
            </a:pPr>
            <a:r>
              <a:rPr lang="fr-FR" sz="2000" dirty="0" err="1" smtClean="0"/>
              <a:t>Appendix</a:t>
            </a:r>
            <a:r>
              <a:rPr lang="fr-FR" sz="2000" dirty="0" smtClean="0"/>
              <a:t> </a:t>
            </a:r>
            <a:r>
              <a:rPr lang="fr-FR" sz="2000" dirty="0" err="1" smtClean="0"/>
              <a:t>from</a:t>
            </a:r>
            <a:r>
              <a:rPr lang="fr-FR" sz="2000" dirty="0" smtClean="0"/>
              <a:t> M. A. Butler and A. A. King, “</a:t>
            </a:r>
            <a:r>
              <a:rPr lang="fr-FR" sz="2000" dirty="0" err="1" smtClean="0"/>
              <a:t>Phylogenetic</a:t>
            </a:r>
            <a:r>
              <a:rPr lang="fr-FR" sz="2000" dirty="0" smtClean="0"/>
              <a:t> Comparative </a:t>
            </a:r>
            <a:r>
              <a:rPr lang="fr-FR" sz="2000" dirty="0" err="1" smtClean="0"/>
              <a:t>Analysis</a:t>
            </a:r>
            <a:r>
              <a:rPr lang="fr-FR" sz="2000" dirty="0" smtClean="0"/>
              <a:t>: A </a:t>
            </a:r>
            <a:r>
              <a:rPr lang="fr-FR" sz="2000" dirty="0" err="1" smtClean="0"/>
              <a:t>Modeling</a:t>
            </a:r>
            <a:r>
              <a:rPr lang="fr-FR" sz="2000" dirty="0" smtClean="0"/>
              <a:t> </a:t>
            </a:r>
            <a:r>
              <a:rPr lang="fr-FR" sz="2000" dirty="0" err="1" smtClean="0"/>
              <a:t>Approach</a:t>
            </a:r>
            <a:r>
              <a:rPr lang="fr-FR" sz="2000" dirty="0" smtClean="0"/>
              <a:t> for Adaptive Evolution”.</a:t>
            </a:r>
          </a:p>
          <a:p>
            <a:pPr marL="0" indent="0">
              <a:buNone/>
            </a:pPr>
            <a:r>
              <a:rPr lang="fr-FR" sz="2000" dirty="0" smtClean="0"/>
              <a:t> </a:t>
            </a:r>
          </a:p>
          <a:p>
            <a:pPr marL="0" indent="0">
              <a:buNone/>
            </a:pPr>
            <a:r>
              <a:rPr lang="fr-FR" sz="2000" dirty="0" smtClean="0"/>
              <a:t>Walsh B., 2004. "Markov Chain Monte Carlo and Gibbs </a:t>
            </a:r>
            <a:r>
              <a:rPr lang="fr-FR" sz="2000" dirty="0" err="1" smtClean="0"/>
              <a:t>Sampling</a:t>
            </a:r>
            <a:r>
              <a:rPr lang="fr-FR" sz="2000" dirty="0" smtClean="0"/>
              <a:t>". Lecture Notes for EEB 581.</a:t>
            </a:r>
          </a:p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r>
              <a:rPr lang="fr-FR" sz="2000" dirty="0" smtClean="0"/>
              <a:t>Les photographies d’animaux présentes dans ce document sont tirées de Google/image. </a:t>
            </a:r>
          </a:p>
          <a:p>
            <a:pPr marL="0" indent="0">
              <a:buNone/>
            </a:pPr>
            <a:endParaRPr lang="fr-FR" sz="2000" dirty="0"/>
          </a:p>
        </p:txBody>
      </p:sp>
      <p:pic>
        <p:nvPicPr>
          <p:cNvPr id="4" name="Image 3" descr="Capture d’écran 2012-05-28 à 15.35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130" y="0"/>
            <a:ext cx="1300870" cy="882920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685799" y="265829"/>
            <a:ext cx="8144417" cy="871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i="1" smtClean="0"/>
              <a:t>Références</a:t>
            </a:r>
            <a:endParaRPr lang="fr-FR" sz="4000"/>
          </a:p>
        </p:txBody>
      </p:sp>
      <p:sp>
        <p:nvSpPr>
          <p:cNvPr id="2" name="Rectangle 1"/>
          <p:cNvSpPr/>
          <p:nvPr/>
        </p:nvSpPr>
        <p:spPr>
          <a:xfrm>
            <a:off x="2369281" y="6160352"/>
            <a:ext cx="4150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u="sng" dirty="0" smtClean="0"/>
              <a:t>Contact: </a:t>
            </a:r>
            <a:r>
              <a:rPr lang="nl-NL" u="sng" dirty="0" err="1" smtClean="0">
                <a:solidFill>
                  <a:srgbClr val="0000FF"/>
                </a:solidFill>
              </a:rPr>
              <a:t>remy.morier.genoud</a:t>
            </a:r>
            <a:r>
              <a:rPr lang="nl-NL" u="sng" dirty="0" err="1">
                <a:solidFill>
                  <a:srgbClr val="0000FF"/>
                </a:solidFill>
              </a:rPr>
              <a:t>@</a:t>
            </a:r>
            <a:r>
              <a:rPr lang="nl-NL" u="sng" dirty="0" err="1" smtClean="0">
                <a:solidFill>
                  <a:srgbClr val="0000FF"/>
                </a:solidFill>
              </a:rPr>
              <a:t>gmail.com</a:t>
            </a:r>
            <a:endParaRPr lang="fr-FR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13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799" y="41131"/>
            <a:ext cx="8144417" cy="871325"/>
          </a:xfrm>
        </p:spPr>
        <p:txBody>
          <a:bodyPr>
            <a:normAutofit/>
          </a:bodyPr>
          <a:lstStyle/>
          <a:p>
            <a:r>
              <a:rPr lang="fr-FR" b="1" i="1" dirty="0" smtClean="0"/>
              <a:t>Merci de votre attention!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16819" y="5174629"/>
            <a:ext cx="8062372" cy="1196227"/>
          </a:xfrm>
        </p:spPr>
        <p:txBody>
          <a:bodyPr>
            <a:normAutofit/>
          </a:bodyPr>
          <a:lstStyle/>
          <a:p>
            <a:pPr algn="l"/>
            <a:r>
              <a:rPr lang="fr-FR" sz="2800" i="1" dirty="0" smtClean="0">
                <a:solidFill>
                  <a:schemeClr val="tx1"/>
                </a:solidFill>
              </a:rPr>
              <a:t>Merci à Anna </a:t>
            </a:r>
            <a:r>
              <a:rPr lang="fr-FR" sz="2800" i="1" dirty="0" err="1" smtClean="0">
                <a:solidFill>
                  <a:schemeClr val="tx1"/>
                </a:solidFill>
              </a:rPr>
              <a:t>Kostikova</a:t>
            </a:r>
            <a:r>
              <a:rPr lang="fr-FR" sz="2800" i="1" dirty="0" smtClean="0">
                <a:solidFill>
                  <a:schemeClr val="tx1"/>
                </a:solidFill>
              </a:rPr>
              <a:t> et Nicolas </a:t>
            </a:r>
            <a:r>
              <a:rPr lang="fr-FR" sz="2800" i="1" dirty="0" err="1" smtClean="0">
                <a:solidFill>
                  <a:schemeClr val="tx1"/>
                </a:solidFill>
              </a:rPr>
              <a:t>Salamin</a:t>
            </a:r>
            <a:r>
              <a:rPr lang="fr-FR" sz="2800" i="1" dirty="0" smtClean="0">
                <a:solidFill>
                  <a:schemeClr val="tx1"/>
                </a:solidFill>
              </a:rPr>
              <a:t> qui ont supervisé ce travail!</a:t>
            </a:r>
            <a:endParaRPr lang="fr-FR" sz="2800" i="1" dirty="0">
              <a:solidFill>
                <a:schemeClr val="tx1"/>
              </a:solidFill>
            </a:endParaRPr>
          </a:p>
        </p:txBody>
      </p:sp>
      <p:pic>
        <p:nvPicPr>
          <p:cNvPr id="4" name="Image 3" descr="Capture d’écran 2012-05-28 à 15.35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130" y="0"/>
            <a:ext cx="1300870" cy="882920"/>
          </a:xfrm>
          <a:prstGeom prst="rect">
            <a:avLst/>
          </a:prstGeom>
        </p:spPr>
      </p:pic>
      <p:pic>
        <p:nvPicPr>
          <p:cNvPr id="5" name="Image 4" descr="Capture d’écran 2012-05-28 à 16.05.5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153" y="1362557"/>
            <a:ext cx="4233211" cy="346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324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799" y="265829"/>
            <a:ext cx="8144417" cy="871325"/>
          </a:xfrm>
        </p:spPr>
        <p:txBody>
          <a:bodyPr>
            <a:normAutofit fontScale="90000"/>
          </a:bodyPr>
          <a:lstStyle/>
          <a:p>
            <a:r>
              <a:rPr lang="fr-FR" b="1" i="1" dirty="0" smtClean="0"/>
              <a:t>Buts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16819" y="1896018"/>
            <a:ext cx="8313397" cy="3424810"/>
          </a:xfrm>
        </p:spPr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Comprendre un modèle mathématique</a:t>
            </a:r>
          </a:p>
          <a:p>
            <a:pPr marL="457200" indent="-457200" algn="l">
              <a:buFont typeface="Arial"/>
              <a:buChar char="•"/>
            </a:pPr>
            <a:endParaRPr lang="fr-FR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Programmer </a:t>
            </a:r>
            <a:r>
              <a:rPr lang="fr-FR" dirty="0" smtClean="0">
                <a:solidFill>
                  <a:schemeClr val="tx1"/>
                </a:solidFill>
              </a:rPr>
              <a:t>un modèle </a:t>
            </a:r>
            <a:r>
              <a:rPr lang="fr-FR" dirty="0" smtClean="0">
                <a:solidFill>
                  <a:schemeClr val="tx1"/>
                </a:solidFill>
              </a:rPr>
              <a:t>dans </a:t>
            </a:r>
            <a:r>
              <a:rPr lang="fr-FR" i="1" dirty="0" smtClean="0">
                <a:solidFill>
                  <a:schemeClr val="tx1"/>
                </a:solidFill>
              </a:rPr>
              <a:t>Python</a:t>
            </a:r>
          </a:p>
          <a:p>
            <a:pPr marL="457200" indent="-457200" algn="l">
              <a:buFont typeface="Arial"/>
              <a:buChar char="•"/>
            </a:pPr>
            <a:endParaRPr lang="fr-FR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Développer un outil pour décrire le processus évolutif dans une phylogénie simplifiée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4" name="Image 3" descr="Capture d’écran 2012-05-28 à 15.35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130" y="0"/>
            <a:ext cx="1300870" cy="882920"/>
          </a:xfrm>
          <a:prstGeom prst="rect">
            <a:avLst/>
          </a:prstGeom>
        </p:spPr>
      </p:pic>
      <p:pic>
        <p:nvPicPr>
          <p:cNvPr id="5" name="Image 4" descr="Capture d’écran 2012-05-28 à 15.45.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149" y="3124694"/>
            <a:ext cx="609600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730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799" y="265829"/>
            <a:ext cx="8144417" cy="871325"/>
          </a:xfrm>
        </p:spPr>
        <p:txBody>
          <a:bodyPr>
            <a:normAutofit fontScale="90000"/>
          </a:bodyPr>
          <a:lstStyle/>
          <a:p>
            <a:r>
              <a:rPr lang="fr-FR" b="1" i="1" dirty="0" err="1" smtClean="0"/>
              <a:t>Amolops</a:t>
            </a:r>
            <a:r>
              <a:rPr lang="fr-FR" b="1" i="1" dirty="0" smtClean="0"/>
              <a:t> </a:t>
            </a:r>
            <a:r>
              <a:rPr lang="fr-FR" b="1" i="1" dirty="0" err="1" smtClean="0"/>
              <a:t>sp</a:t>
            </a:r>
            <a:r>
              <a:rPr lang="fr-FR" b="1" i="1" dirty="0" smtClean="0"/>
              <a:t>.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4" name="Image 3" descr="Capture d’écran 2012-05-28 à 15.35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130" y="0"/>
            <a:ext cx="1300870" cy="882920"/>
          </a:xfrm>
          <a:prstGeom prst="rect">
            <a:avLst/>
          </a:prstGeom>
        </p:spPr>
      </p:pic>
      <p:pic>
        <p:nvPicPr>
          <p:cNvPr id="5" name="Image 4" descr="Capture d’écran 2012-05-28 à 16.56.1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580" y="2470102"/>
            <a:ext cx="3086100" cy="2463800"/>
          </a:xfrm>
          <a:prstGeom prst="rect">
            <a:avLst/>
          </a:prstGeom>
        </p:spPr>
      </p:pic>
      <p:pic>
        <p:nvPicPr>
          <p:cNvPr id="6" name="Image 5" descr="Macintosh HD:Users:remymorier-genoud:Desktop:Capture d’écran 2012-05-20 à 13.22.01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33" y="1551892"/>
            <a:ext cx="2332990" cy="1836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 descr="Macintosh HD:Users:remymorier-genoud:Desktop:Capture d’écran 2012-05-20 à 13.22.31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610" y="1297843"/>
            <a:ext cx="2769235" cy="1845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Macintosh HD:Users:remymorier-genoud:Desktop:Capture d’écran 2012-05-20 à 13.20.46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45" y="4235884"/>
            <a:ext cx="3155339" cy="240526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ZoneTexte 8"/>
          <p:cNvSpPr txBox="1"/>
          <p:nvPr/>
        </p:nvSpPr>
        <p:spPr>
          <a:xfrm>
            <a:off x="4011511" y="5498792"/>
            <a:ext cx="4818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i="1" dirty="0" err="1" smtClean="0"/>
              <a:t>Amolops</a:t>
            </a:r>
            <a:r>
              <a:rPr lang="fr-FR" i="1" dirty="0" smtClean="0"/>
              <a:t> </a:t>
            </a:r>
            <a:r>
              <a:rPr lang="fr-FR" i="1" dirty="0" err="1" smtClean="0"/>
              <a:t>sp</a:t>
            </a:r>
            <a:r>
              <a:rPr lang="fr-FR" dirty="0" smtClean="0"/>
              <a:t>. Une petite grenouille chinoise</a:t>
            </a:r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Phylogénie simplifiée basée sur 9 espèces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6065680" y="3388312"/>
            <a:ext cx="3078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Traits quantitatifs: </a:t>
            </a:r>
            <a:r>
              <a:rPr lang="fr-FR" sz="2000" b="1" i="1" dirty="0" err="1" smtClean="0"/>
              <a:t>Bioclim</a:t>
            </a:r>
            <a:endParaRPr lang="fr-FR" sz="2000" b="1" i="1" dirty="0" smtClean="0"/>
          </a:p>
          <a:p>
            <a:r>
              <a:rPr lang="fr-FR" sz="2000" b="1" dirty="0" smtClean="0"/>
              <a:t>-&gt; mesures de </a:t>
            </a:r>
            <a:r>
              <a:rPr lang="fr-FR" sz="2000" b="1" dirty="0" err="1" smtClean="0"/>
              <a:t>condtition</a:t>
            </a:r>
            <a:r>
              <a:rPr lang="fr-FR" sz="2000" b="1" dirty="0" smtClean="0"/>
              <a:t> climatiques pour les 9 </a:t>
            </a:r>
          </a:p>
          <a:p>
            <a:r>
              <a:rPr lang="fr-FR" sz="2000" b="1" dirty="0" smtClean="0"/>
              <a:t>espèces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3178433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799" y="265829"/>
            <a:ext cx="8144417" cy="871325"/>
          </a:xfrm>
        </p:spPr>
        <p:txBody>
          <a:bodyPr>
            <a:normAutofit fontScale="90000"/>
          </a:bodyPr>
          <a:lstStyle/>
          <a:p>
            <a:r>
              <a:rPr lang="fr-FR" b="1" i="1" dirty="0" err="1" smtClean="0"/>
              <a:t>Brownian</a:t>
            </a:r>
            <a:r>
              <a:rPr lang="fr-FR" b="1" i="1" dirty="0" smtClean="0"/>
              <a:t> motion (BM)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16819" y="2179244"/>
            <a:ext cx="8165736" cy="3381505"/>
          </a:xfrm>
        </p:spPr>
        <p:txBody>
          <a:bodyPr>
            <a:normAutofit lnSpcReduction="10000"/>
          </a:bodyPr>
          <a:lstStyle/>
          <a:p>
            <a:r>
              <a:rPr lang="fr-FR" sz="4000" b="1" i="1" dirty="0" err="1" smtClean="0">
                <a:solidFill>
                  <a:schemeClr val="tx1"/>
                </a:solidFill>
              </a:rPr>
              <a:t>dX</a:t>
            </a:r>
            <a:r>
              <a:rPr lang="fr-FR" sz="4000" b="1" i="1" baseline="-25000" dirty="0" err="1" smtClean="0">
                <a:solidFill>
                  <a:schemeClr val="tx1"/>
                </a:solidFill>
              </a:rPr>
              <a:t>i</a:t>
            </a:r>
            <a:r>
              <a:rPr lang="fr-FR" sz="4000" b="1" i="1" dirty="0" smtClean="0">
                <a:solidFill>
                  <a:schemeClr val="tx1"/>
                </a:solidFill>
              </a:rPr>
              <a:t>(</a:t>
            </a:r>
            <a:r>
              <a:rPr lang="fr-FR" sz="4000" b="1" i="1" dirty="0" err="1" smtClean="0">
                <a:solidFill>
                  <a:schemeClr val="tx1"/>
                </a:solidFill>
              </a:rPr>
              <a:t>t</a:t>
            </a:r>
            <a:r>
              <a:rPr lang="fr-FR" sz="4000" b="1" i="1" dirty="0" smtClean="0">
                <a:solidFill>
                  <a:schemeClr val="tx1"/>
                </a:solidFill>
              </a:rPr>
              <a:t>) = </a:t>
            </a:r>
            <a:r>
              <a:rPr lang="fr-FR" sz="4000" b="1" i="1" dirty="0" err="1" smtClean="0">
                <a:solidFill>
                  <a:schemeClr val="tx1"/>
                </a:solidFill>
              </a:rPr>
              <a:t>σdB</a:t>
            </a:r>
            <a:r>
              <a:rPr lang="fr-FR" sz="4000" b="1" i="1" baseline="-25000" dirty="0" err="1" smtClean="0">
                <a:solidFill>
                  <a:schemeClr val="tx1"/>
                </a:solidFill>
              </a:rPr>
              <a:t>i</a:t>
            </a:r>
            <a:r>
              <a:rPr lang="fr-FR" sz="4000" b="1" i="1" dirty="0" smtClean="0">
                <a:solidFill>
                  <a:schemeClr val="tx1"/>
                </a:solidFill>
              </a:rPr>
              <a:t>(</a:t>
            </a:r>
            <a:r>
              <a:rPr lang="fr-FR" sz="4000" b="1" i="1" dirty="0" err="1" smtClean="0">
                <a:solidFill>
                  <a:schemeClr val="tx1"/>
                </a:solidFill>
              </a:rPr>
              <a:t>t</a:t>
            </a:r>
            <a:r>
              <a:rPr lang="fr-FR" sz="4000" b="1" i="1" dirty="0" smtClean="0">
                <a:solidFill>
                  <a:schemeClr val="tx1"/>
                </a:solidFill>
              </a:rPr>
              <a:t>) </a:t>
            </a:r>
          </a:p>
          <a:p>
            <a:endParaRPr lang="fr-FR" i="1" dirty="0" smtClean="0">
              <a:solidFill>
                <a:schemeClr val="tx1"/>
              </a:solidFill>
            </a:endParaRPr>
          </a:p>
          <a:p>
            <a:endParaRPr lang="fr-FR" i="1" dirty="0" smtClean="0">
              <a:solidFill>
                <a:schemeClr val="tx1"/>
              </a:solidFill>
            </a:endParaRPr>
          </a:p>
          <a:p>
            <a:pPr algn="l"/>
            <a:r>
              <a:rPr lang="fr-FR" sz="2400" i="1" dirty="0">
                <a:solidFill>
                  <a:schemeClr val="tx1"/>
                </a:solidFill>
              </a:rPr>
              <a:t>i = </a:t>
            </a:r>
            <a:r>
              <a:rPr lang="fr-FR" sz="2400" i="1" dirty="0" err="1">
                <a:solidFill>
                  <a:schemeClr val="tx1"/>
                </a:solidFill>
              </a:rPr>
              <a:t>i</a:t>
            </a:r>
            <a:r>
              <a:rPr lang="fr-FR" sz="2400" i="1" baseline="30000" dirty="0" err="1">
                <a:solidFill>
                  <a:schemeClr val="tx1"/>
                </a:solidFill>
              </a:rPr>
              <a:t>ème</a:t>
            </a:r>
            <a:r>
              <a:rPr lang="fr-FR" sz="2400" i="1" baseline="30000" dirty="0">
                <a:solidFill>
                  <a:schemeClr val="tx1"/>
                </a:solidFill>
              </a:rPr>
              <a:t> </a:t>
            </a:r>
            <a:r>
              <a:rPr lang="fr-FR" sz="2400" i="1" dirty="0" smtClean="0">
                <a:solidFill>
                  <a:schemeClr val="tx1"/>
                </a:solidFill>
              </a:rPr>
              <a:t>taxon</a:t>
            </a:r>
          </a:p>
          <a:p>
            <a:pPr algn="l"/>
            <a:r>
              <a:rPr lang="fr-FR" sz="2400" i="1" dirty="0" err="1" smtClean="0">
                <a:solidFill>
                  <a:schemeClr val="tx1"/>
                </a:solidFill>
              </a:rPr>
              <a:t>dX</a:t>
            </a:r>
            <a:r>
              <a:rPr lang="fr-FR" sz="2400" i="1" baseline="-25000" dirty="0" err="1" smtClean="0">
                <a:solidFill>
                  <a:schemeClr val="tx1"/>
                </a:solidFill>
              </a:rPr>
              <a:t>i</a:t>
            </a:r>
            <a:r>
              <a:rPr lang="fr-FR" sz="2400" i="1" dirty="0" smtClean="0">
                <a:solidFill>
                  <a:schemeClr val="tx1"/>
                </a:solidFill>
              </a:rPr>
              <a:t>(</a:t>
            </a:r>
            <a:r>
              <a:rPr lang="fr-FR" sz="2400" i="1" dirty="0" err="1" smtClean="0">
                <a:solidFill>
                  <a:schemeClr val="tx1"/>
                </a:solidFill>
              </a:rPr>
              <a:t>t</a:t>
            </a:r>
            <a:r>
              <a:rPr lang="fr-FR" sz="2400" i="1" dirty="0" smtClean="0">
                <a:solidFill>
                  <a:schemeClr val="tx1"/>
                </a:solidFill>
              </a:rPr>
              <a:t>) = trait phénotypique du taxa i au temps </a:t>
            </a:r>
            <a:r>
              <a:rPr lang="fr-FR" sz="2400" i="1" dirty="0" err="1" smtClean="0">
                <a:solidFill>
                  <a:schemeClr val="tx1"/>
                </a:solidFill>
              </a:rPr>
              <a:t>t</a:t>
            </a:r>
            <a:r>
              <a:rPr lang="fr-FR" sz="2400" i="1" dirty="0" smtClean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fr-FR" sz="2400" i="1" dirty="0" err="1" smtClean="0">
                <a:solidFill>
                  <a:schemeClr val="tx1"/>
                </a:solidFill>
              </a:rPr>
              <a:t>σ</a:t>
            </a:r>
            <a:r>
              <a:rPr lang="fr-FR" sz="2400" i="1" dirty="0" smtClean="0">
                <a:solidFill>
                  <a:schemeClr val="tx1"/>
                </a:solidFill>
              </a:rPr>
              <a:t> = force de la dérive</a:t>
            </a:r>
          </a:p>
          <a:p>
            <a:pPr algn="l"/>
            <a:r>
              <a:rPr lang="fr-FR" sz="2400" i="1" dirty="0" err="1" smtClean="0">
                <a:solidFill>
                  <a:schemeClr val="tx1"/>
                </a:solidFill>
              </a:rPr>
              <a:t>dB</a:t>
            </a:r>
            <a:r>
              <a:rPr lang="fr-FR" sz="2400" i="1" baseline="-25000" dirty="0" err="1" smtClean="0">
                <a:solidFill>
                  <a:schemeClr val="tx1"/>
                </a:solidFill>
              </a:rPr>
              <a:t>i</a:t>
            </a:r>
            <a:r>
              <a:rPr lang="fr-FR" sz="2400" i="1" dirty="0" smtClean="0">
                <a:solidFill>
                  <a:schemeClr val="tx1"/>
                </a:solidFill>
              </a:rPr>
              <a:t>(</a:t>
            </a:r>
            <a:r>
              <a:rPr lang="fr-FR" sz="2400" i="1" dirty="0" err="1" smtClean="0">
                <a:solidFill>
                  <a:schemeClr val="tx1"/>
                </a:solidFill>
              </a:rPr>
              <a:t>t</a:t>
            </a:r>
            <a:r>
              <a:rPr lang="fr-FR" sz="2400" i="1" dirty="0" smtClean="0">
                <a:solidFill>
                  <a:schemeClr val="tx1"/>
                </a:solidFill>
              </a:rPr>
              <a:t>) = variables aléatoire issues d’une distribution normale</a:t>
            </a:r>
            <a:endParaRPr lang="fr-FR" sz="2400" i="1" dirty="0">
              <a:solidFill>
                <a:schemeClr val="tx1"/>
              </a:solidFill>
            </a:endParaRPr>
          </a:p>
        </p:txBody>
      </p:sp>
      <p:pic>
        <p:nvPicPr>
          <p:cNvPr id="4" name="Image 3" descr="Capture d’écran 2012-05-28 à 15.35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130" y="0"/>
            <a:ext cx="1300870" cy="88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404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799" y="-128601"/>
            <a:ext cx="8144417" cy="1181208"/>
          </a:xfrm>
        </p:spPr>
        <p:txBody>
          <a:bodyPr>
            <a:normAutofit fontScale="90000"/>
          </a:bodyPr>
          <a:lstStyle/>
          <a:p>
            <a:r>
              <a:rPr lang="fr-FR" b="1" i="1" dirty="0" smtClean="0"/>
              <a:t>Loi Normale </a:t>
            </a:r>
            <a:br>
              <a:rPr lang="fr-FR" b="1" i="1" dirty="0" smtClean="0"/>
            </a:br>
            <a:r>
              <a:rPr lang="fr-FR" b="1" i="1" dirty="0" smtClean="0"/>
              <a:t>et mouvement Brownien</a:t>
            </a:r>
            <a:endParaRPr lang="fr-FR" dirty="0"/>
          </a:p>
        </p:txBody>
      </p:sp>
      <p:pic>
        <p:nvPicPr>
          <p:cNvPr id="4" name="Image 3" descr="Capture d’écran 2012-05-28 à 15.35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130" y="0"/>
            <a:ext cx="1300870" cy="882920"/>
          </a:xfrm>
          <a:prstGeom prst="rect">
            <a:avLst/>
          </a:prstGeom>
        </p:spPr>
      </p:pic>
      <p:pic>
        <p:nvPicPr>
          <p:cNvPr id="5" name="Image 4" descr="Capture d’écran 2012-05-29 à 21.32.0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548" y="1289426"/>
            <a:ext cx="4191000" cy="10541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5799" y="2652126"/>
            <a:ext cx="7797537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i="1" dirty="0" err="1"/>
              <a:t>dX</a:t>
            </a:r>
            <a:r>
              <a:rPr lang="fr-FR" sz="2400" b="1" i="1" baseline="-25000" dirty="0" err="1"/>
              <a:t>i</a:t>
            </a:r>
            <a:r>
              <a:rPr lang="fr-FR" sz="2400" b="1" i="1" dirty="0"/>
              <a:t>(</a:t>
            </a:r>
            <a:r>
              <a:rPr lang="fr-FR" sz="2400" b="1" i="1" dirty="0" err="1"/>
              <a:t>t</a:t>
            </a:r>
            <a:r>
              <a:rPr lang="fr-FR" sz="2400" b="1" i="1" dirty="0"/>
              <a:t>) = </a:t>
            </a:r>
            <a:r>
              <a:rPr lang="fr-FR" sz="2400" b="1" i="1" dirty="0" err="1"/>
              <a:t>σdB</a:t>
            </a:r>
            <a:r>
              <a:rPr lang="fr-FR" sz="2400" b="1" i="1" baseline="-25000" dirty="0" err="1"/>
              <a:t>i</a:t>
            </a:r>
            <a:r>
              <a:rPr lang="fr-FR" sz="2400" b="1" i="1" dirty="0"/>
              <a:t>(</a:t>
            </a:r>
            <a:r>
              <a:rPr lang="fr-FR" sz="2400" b="1" i="1" dirty="0" err="1"/>
              <a:t>t</a:t>
            </a:r>
            <a:r>
              <a:rPr lang="fr-FR" sz="2400" b="1" i="1" dirty="0"/>
              <a:t>) </a:t>
            </a:r>
            <a:r>
              <a:rPr lang="fr-FR" sz="2400" b="1" i="1" dirty="0" smtClean="0"/>
              <a:t>-&gt; équation différentielle</a:t>
            </a:r>
          </a:p>
          <a:p>
            <a:pPr algn="ctr"/>
            <a:endParaRPr lang="fr-FR" sz="2400" b="1" i="1" dirty="0"/>
          </a:p>
          <a:p>
            <a:pPr algn="ctr"/>
            <a:endParaRPr lang="fr-FR" sz="2400" b="1" i="1" dirty="0"/>
          </a:p>
        </p:txBody>
      </p:sp>
      <p:cxnSp>
        <p:nvCxnSpPr>
          <p:cNvPr id="8" name="Connecteur droit 7"/>
          <p:cNvCxnSpPr/>
          <p:nvPr/>
        </p:nvCxnSpPr>
        <p:spPr>
          <a:xfrm>
            <a:off x="2486548" y="3520268"/>
            <a:ext cx="419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2486548" y="3520268"/>
            <a:ext cx="750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6141677" y="3514720"/>
            <a:ext cx="750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 </a:t>
            </a:r>
            <a:r>
              <a:rPr lang="fr-FR" dirty="0" smtClean="0"/>
              <a:t>+ 1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4051495" y="3483122"/>
            <a:ext cx="1141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t</a:t>
            </a:r>
            <a:r>
              <a:rPr lang="fr-FR" i="1" dirty="0" smtClean="0"/>
              <a:t>emps (</a:t>
            </a:r>
            <a:r>
              <a:rPr lang="fr-FR" i="1" dirty="0" err="1" smtClean="0"/>
              <a:t>t</a:t>
            </a:r>
            <a:r>
              <a:rPr lang="fr-FR" i="1" dirty="0" smtClean="0"/>
              <a:t>)</a:t>
            </a:r>
            <a:endParaRPr lang="fr-FR" i="1" dirty="0"/>
          </a:p>
        </p:txBody>
      </p:sp>
      <p:pic>
        <p:nvPicPr>
          <p:cNvPr id="12" name="Image 11" descr="Capture d’écran 2012-05-29 à 21.40.1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548" y="4034827"/>
            <a:ext cx="4191000" cy="267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268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799" y="-128601"/>
            <a:ext cx="8144417" cy="1181208"/>
          </a:xfrm>
        </p:spPr>
        <p:txBody>
          <a:bodyPr>
            <a:normAutofit/>
          </a:bodyPr>
          <a:lstStyle/>
          <a:p>
            <a:r>
              <a:rPr lang="fr-FR" b="1" i="1" dirty="0" smtClean="0"/>
              <a:t>exemple</a:t>
            </a:r>
            <a:endParaRPr lang="fr-FR" dirty="0"/>
          </a:p>
        </p:txBody>
      </p:sp>
      <p:pic>
        <p:nvPicPr>
          <p:cNvPr id="4" name="Image 3" descr="Capture d’écran 2012-05-28 à 15.35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130" y="0"/>
            <a:ext cx="1300870" cy="882920"/>
          </a:xfrm>
          <a:prstGeom prst="rect">
            <a:avLst/>
          </a:prstGeom>
        </p:spPr>
      </p:pic>
      <p:pic>
        <p:nvPicPr>
          <p:cNvPr id="3" name="Image 2" descr="Capture d’écran 2012-05-29 à 21.44.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079" y="1052607"/>
            <a:ext cx="5543756" cy="5588705"/>
          </a:xfrm>
          <a:prstGeom prst="rect">
            <a:avLst/>
          </a:prstGeom>
        </p:spPr>
      </p:pic>
      <p:sp>
        <p:nvSpPr>
          <p:cNvPr id="7" name="Cadre 6"/>
          <p:cNvSpPr/>
          <p:nvPr/>
        </p:nvSpPr>
        <p:spPr>
          <a:xfrm>
            <a:off x="2138289" y="6012053"/>
            <a:ext cx="1061106" cy="417950"/>
          </a:xfrm>
          <a:prstGeom prst="fram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3" name="Cadre 12"/>
          <p:cNvSpPr/>
          <p:nvPr/>
        </p:nvSpPr>
        <p:spPr>
          <a:xfrm>
            <a:off x="4718370" y="6012053"/>
            <a:ext cx="1061106" cy="417950"/>
          </a:xfrm>
          <a:prstGeom prst="fram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525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799" y="265829"/>
            <a:ext cx="8144417" cy="871325"/>
          </a:xfrm>
        </p:spPr>
        <p:txBody>
          <a:bodyPr>
            <a:normAutofit fontScale="90000"/>
          </a:bodyPr>
          <a:lstStyle/>
          <a:p>
            <a:r>
              <a:rPr lang="fr-FR" b="1" i="1" dirty="0" smtClean="0"/>
              <a:t>BM vs OU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46446" y="1683579"/>
            <a:ext cx="4253627" cy="3815213"/>
          </a:xfrm>
        </p:spPr>
        <p:txBody>
          <a:bodyPr>
            <a:normAutofit/>
          </a:bodyPr>
          <a:lstStyle/>
          <a:p>
            <a:pPr algn="l"/>
            <a:r>
              <a:rPr lang="fr-FR" sz="2400" i="1" dirty="0" err="1" smtClean="0">
                <a:solidFill>
                  <a:schemeClr val="tx1"/>
                </a:solidFill>
              </a:rPr>
              <a:t>Brownian</a:t>
            </a:r>
            <a:r>
              <a:rPr lang="fr-FR" sz="2400" i="1" dirty="0" smtClean="0">
                <a:solidFill>
                  <a:schemeClr val="tx1"/>
                </a:solidFill>
              </a:rPr>
              <a:t> motion </a:t>
            </a:r>
            <a:r>
              <a:rPr lang="fr-FR" sz="2400" dirty="0" smtClean="0">
                <a:solidFill>
                  <a:schemeClr val="tx1"/>
                </a:solidFill>
              </a:rPr>
              <a:t>(BM):</a:t>
            </a:r>
          </a:p>
          <a:p>
            <a:pPr algn="l"/>
            <a:r>
              <a:rPr lang="fr-FR" sz="2400" dirty="0">
                <a:solidFill>
                  <a:schemeClr val="tx1"/>
                </a:solidFill>
              </a:rPr>
              <a:t> </a:t>
            </a:r>
            <a:r>
              <a:rPr lang="fr-FR" sz="2400" b="1" i="1" dirty="0" err="1">
                <a:solidFill>
                  <a:schemeClr val="tx1"/>
                </a:solidFill>
              </a:rPr>
              <a:t>dX</a:t>
            </a:r>
            <a:r>
              <a:rPr lang="fr-FR" sz="2400" b="1" i="1" baseline="-25000" dirty="0" err="1">
                <a:solidFill>
                  <a:schemeClr val="tx1"/>
                </a:solidFill>
              </a:rPr>
              <a:t>i</a:t>
            </a:r>
            <a:r>
              <a:rPr lang="fr-FR" sz="2400" b="1" i="1" dirty="0">
                <a:solidFill>
                  <a:schemeClr val="tx1"/>
                </a:solidFill>
              </a:rPr>
              <a:t>(</a:t>
            </a:r>
            <a:r>
              <a:rPr lang="fr-FR" sz="2400" b="1" i="1" dirty="0" err="1">
                <a:solidFill>
                  <a:schemeClr val="tx1"/>
                </a:solidFill>
              </a:rPr>
              <a:t>t</a:t>
            </a:r>
            <a:r>
              <a:rPr lang="fr-FR" sz="2400" b="1" i="1" dirty="0">
                <a:solidFill>
                  <a:schemeClr val="tx1"/>
                </a:solidFill>
              </a:rPr>
              <a:t>) = </a:t>
            </a:r>
            <a:r>
              <a:rPr lang="fr-FR" sz="2400" b="1" i="1" dirty="0" err="1">
                <a:solidFill>
                  <a:schemeClr val="tx1"/>
                </a:solidFill>
              </a:rPr>
              <a:t>σdB</a:t>
            </a:r>
            <a:r>
              <a:rPr lang="fr-FR" sz="2400" b="1" i="1" baseline="-25000" dirty="0" err="1">
                <a:solidFill>
                  <a:schemeClr val="tx1"/>
                </a:solidFill>
              </a:rPr>
              <a:t>i</a:t>
            </a:r>
            <a:r>
              <a:rPr lang="fr-FR" sz="2400" b="1" i="1" dirty="0">
                <a:solidFill>
                  <a:schemeClr val="tx1"/>
                </a:solidFill>
              </a:rPr>
              <a:t>(</a:t>
            </a:r>
            <a:r>
              <a:rPr lang="fr-FR" sz="2400" b="1" i="1" dirty="0" err="1">
                <a:solidFill>
                  <a:schemeClr val="tx1"/>
                </a:solidFill>
              </a:rPr>
              <a:t>t</a:t>
            </a:r>
            <a:r>
              <a:rPr lang="fr-FR" sz="2400" b="1" i="1" dirty="0">
                <a:solidFill>
                  <a:schemeClr val="tx1"/>
                </a:solidFill>
              </a:rPr>
              <a:t>) </a:t>
            </a:r>
            <a:endParaRPr lang="fr-FR" sz="2400" b="1" i="1" dirty="0" smtClean="0">
              <a:solidFill>
                <a:schemeClr val="tx1"/>
              </a:solidFill>
            </a:endParaRPr>
          </a:p>
          <a:p>
            <a:pPr algn="l"/>
            <a:endParaRPr lang="fr-FR" sz="2400" dirty="0" smtClean="0">
              <a:solidFill>
                <a:schemeClr val="tx1"/>
              </a:solidFill>
            </a:endParaRPr>
          </a:p>
          <a:p>
            <a:pPr algn="l"/>
            <a:r>
              <a:rPr lang="fr-FR" sz="2400" dirty="0" err="1" smtClean="0">
                <a:solidFill>
                  <a:schemeClr val="tx1"/>
                </a:solidFill>
              </a:rPr>
              <a:t>Ornstein</a:t>
            </a:r>
            <a:r>
              <a:rPr lang="fr-FR" sz="2400" dirty="0" smtClean="0">
                <a:solidFill>
                  <a:schemeClr val="tx1"/>
                </a:solidFill>
              </a:rPr>
              <a:t>-Uhlenbeck (OU):</a:t>
            </a:r>
          </a:p>
          <a:p>
            <a:pPr algn="l"/>
            <a:r>
              <a:rPr lang="fr-FR" sz="2400" dirty="0">
                <a:solidFill>
                  <a:schemeClr val="tx1"/>
                </a:solidFill>
              </a:rPr>
              <a:t> </a:t>
            </a:r>
            <a:r>
              <a:rPr lang="fr-FR" sz="2400" b="1" i="1" dirty="0" err="1">
                <a:solidFill>
                  <a:schemeClr val="tx1"/>
                </a:solidFill>
              </a:rPr>
              <a:t>dX</a:t>
            </a:r>
            <a:r>
              <a:rPr lang="fr-FR" sz="2400" b="1" i="1" baseline="-25000" dirty="0" err="1">
                <a:solidFill>
                  <a:schemeClr val="tx1"/>
                </a:solidFill>
              </a:rPr>
              <a:t>i</a:t>
            </a:r>
            <a:r>
              <a:rPr lang="fr-FR" sz="2400" b="1" i="1" dirty="0">
                <a:solidFill>
                  <a:schemeClr val="tx1"/>
                </a:solidFill>
              </a:rPr>
              <a:t>(</a:t>
            </a:r>
            <a:r>
              <a:rPr lang="fr-FR" sz="2400" b="1" i="1" dirty="0" err="1">
                <a:solidFill>
                  <a:schemeClr val="tx1"/>
                </a:solidFill>
              </a:rPr>
              <a:t>t</a:t>
            </a:r>
            <a:r>
              <a:rPr lang="fr-FR" sz="2400" b="1" i="1" dirty="0">
                <a:solidFill>
                  <a:schemeClr val="tx1"/>
                </a:solidFill>
              </a:rPr>
              <a:t>) = </a:t>
            </a:r>
            <a:r>
              <a:rPr lang="fr-FR" sz="2400" b="1" i="1" dirty="0" smtClean="0">
                <a:solidFill>
                  <a:schemeClr val="tx1"/>
                </a:solidFill>
              </a:rPr>
              <a:t>α [</a:t>
            </a:r>
            <a:r>
              <a:rPr lang="fr-FR" sz="2400" b="1" i="1" dirty="0" err="1" smtClean="0">
                <a:solidFill>
                  <a:schemeClr val="tx1"/>
                </a:solidFill>
              </a:rPr>
              <a:t>θ</a:t>
            </a:r>
            <a:r>
              <a:rPr lang="fr-FR" sz="2400" b="1" i="1" dirty="0" smtClean="0">
                <a:solidFill>
                  <a:schemeClr val="tx1"/>
                </a:solidFill>
              </a:rPr>
              <a:t> – X(</a:t>
            </a:r>
            <a:r>
              <a:rPr lang="fr-FR" sz="2400" b="1" i="1" dirty="0" err="1" smtClean="0">
                <a:solidFill>
                  <a:schemeClr val="tx1"/>
                </a:solidFill>
              </a:rPr>
              <a:t>t</a:t>
            </a:r>
            <a:r>
              <a:rPr lang="fr-FR" sz="2400" b="1" i="1" dirty="0" smtClean="0">
                <a:solidFill>
                  <a:schemeClr val="tx1"/>
                </a:solidFill>
              </a:rPr>
              <a:t>)]</a:t>
            </a:r>
            <a:r>
              <a:rPr lang="fr-FR" sz="2400" b="1" i="1" dirty="0" err="1" smtClean="0">
                <a:solidFill>
                  <a:schemeClr val="tx1"/>
                </a:solidFill>
              </a:rPr>
              <a:t>dt</a:t>
            </a:r>
            <a:r>
              <a:rPr lang="fr-FR" sz="2400" b="1" i="1" dirty="0" smtClean="0">
                <a:solidFill>
                  <a:schemeClr val="tx1"/>
                </a:solidFill>
              </a:rPr>
              <a:t> + </a:t>
            </a:r>
            <a:r>
              <a:rPr lang="fr-FR" sz="2400" b="1" i="1" dirty="0" err="1" smtClean="0">
                <a:solidFill>
                  <a:schemeClr val="tx1"/>
                </a:solidFill>
              </a:rPr>
              <a:t>σdB</a:t>
            </a:r>
            <a:r>
              <a:rPr lang="fr-FR" sz="2400" b="1" i="1" baseline="-25000" dirty="0" err="1" smtClean="0">
                <a:solidFill>
                  <a:schemeClr val="tx1"/>
                </a:solidFill>
              </a:rPr>
              <a:t>i</a:t>
            </a:r>
            <a:r>
              <a:rPr lang="fr-FR" sz="2400" b="1" i="1" dirty="0">
                <a:solidFill>
                  <a:schemeClr val="tx1"/>
                </a:solidFill>
              </a:rPr>
              <a:t>(</a:t>
            </a:r>
            <a:r>
              <a:rPr lang="fr-FR" sz="2400" b="1" i="1" dirty="0" err="1">
                <a:solidFill>
                  <a:schemeClr val="tx1"/>
                </a:solidFill>
              </a:rPr>
              <a:t>t</a:t>
            </a:r>
            <a:r>
              <a:rPr lang="fr-FR" sz="2400" b="1" i="1" dirty="0" smtClean="0">
                <a:solidFill>
                  <a:schemeClr val="tx1"/>
                </a:solidFill>
              </a:rPr>
              <a:t>)</a:t>
            </a:r>
          </a:p>
          <a:p>
            <a:pPr algn="l"/>
            <a:endParaRPr lang="fr-FR" sz="2400" b="1" i="1" dirty="0">
              <a:solidFill>
                <a:schemeClr val="tx1"/>
              </a:solidFill>
            </a:endParaRPr>
          </a:p>
          <a:p>
            <a:pPr algn="l"/>
            <a:r>
              <a:rPr lang="fr-FR" sz="2400" b="1" i="1" dirty="0">
                <a:solidFill>
                  <a:schemeClr val="tx1"/>
                </a:solidFill>
              </a:rPr>
              <a:t>α</a:t>
            </a:r>
            <a:r>
              <a:rPr lang="fr-FR" sz="2400" dirty="0" smtClean="0">
                <a:solidFill>
                  <a:schemeClr val="tx1"/>
                </a:solidFill>
              </a:rPr>
              <a:t> = force de sélection</a:t>
            </a:r>
          </a:p>
          <a:p>
            <a:pPr algn="l"/>
            <a:r>
              <a:rPr lang="fr-FR" sz="2400" b="1" i="1" dirty="0" err="1">
                <a:solidFill>
                  <a:schemeClr val="tx1"/>
                </a:solidFill>
              </a:rPr>
              <a:t>θ</a:t>
            </a:r>
            <a:r>
              <a:rPr lang="fr-FR" sz="2400" b="1" i="1" dirty="0" smtClean="0">
                <a:solidFill>
                  <a:schemeClr val="tx1"/>
                </a:solidFill>
              </a:rPr>
              <a:t> </a:t>
            </a:r>
            <a:r>
              <a:rPr lang="fr-FR" sz="2400" dirty="0" smtClean="0">
                <a:solidFill>
                  <a:schemeClr val="tx1"/>
                </a:solidFill>
              </a:rPr>
              <a:t>= valeur de trait optimale</a:t>
            </a:r>
            <a:endParaRPr lang="fr-FR" sz="2400" dirty="0">
              <a:solidFill>
                <a:schemeClr val="tx1"/>
              </a:solidFill>
            </a:endParaRPr>
          </a:p>
          <a:p>
            <a:pPr algn="l"/>
            <a:endParaRPr lang="fr-FR" dirty="0" smtClean="0">
              <a:solidFill>
                <a:schemeClr val="tx1"/>
              </a:solidFill>
            </a:endParaRPr>
          </a:p>
          <a:p>
            <a:pPr algn="l"/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4" name="Image 3" descr="Capture d’écran 2012-05-28 à 15.35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130" y="0"/>
            <a:ext cx="1300870" cy="882920"/>
          </a:xfrm>
          <a:prstGeom prst="rect">
            <a:avLst/>
          </a:prstGeom>
        </p:spPr>
      </p:pic>
      <p:pic>
        <p:nvPicPr>
          <p:cNvPr id="5" name="Image 4" descr="Capture d’écran 2012-05-28 à 16.46.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992" y="1548955"/>
            <a:ext cx="4120224" cy="376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404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774976" y="2960494"/>
            <a:ext cx="3958168" cy="1131942"/>
          </a:xfrm>
        </p:spPr>
        <p:txBody>
          <a:bodyPr>
            <a:normAutofit fontScale="90000"/>
          </a:bodyPr>
          <a:lstStyle/>
          <a:p>
            <a:r>
              <a:rPr lang="fr-FR" b="1" i="1" dirty="0" smtClean="0"/>
              <a:t>Programme: </a:t>
            </a:r>
            <a:br>
              <a:rPr lang="fr-FR" b="1" i="1" dirty="0" smtClean="0"/>
            </a:br>
            <a:r>
              <a:rPr lang="fr-FR" b="1" i="1" dirty="0" smtClean="0"/>
              <a:t>vue d’ensemble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4" name="Image 3" descr="Capture d’écran 2012-05-28 à 15.35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130" y="0"/>
            <a:ext cx="1300870" cy="882920"/>
          </a:xfrm>
          <a:prstGeom prst="rect">
            <a:avLst/>
          </a:prstGeom>
        </p:spPr>
      </p:pic>
      <p:pic>
        <p:nvPicPr>
          <p:cNvPr id="5" name="Image 4" descr="Capture d’écran 2012-05-28 à 16.49.1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65" y="177800"/>
            <a:ext cx="4229100" cy="668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404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799" y="265829"/>
            <a:ext cx="8144417" cy="871325"/>
          </a:xfrm>
        </p:spPr>
        <p:txBody>
          <a:bodyPr>
            <a:normAutofit fontScale="90000"/>
          </a:bodyPr>
          <a:lstStyle/>
          <a:p>
            <a:r>
              <a:rPr lang="fr-FR" b="1" i="1" dirty="0" smtClean="0"/>
              <a:t>Inputs: arbres et traits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16819" y="1683579"/>
            <a:ext cx="8165736" cy="4696299"/>
          </a:xfrm>
        </p:spPr>
        <p:txBody>
          <a:bodyPr>
            <a:normAutofit/>
          </a:bodyPr>
          <a:lstStyle/>
          <a:p>
            <a:pPr algn="l"/>
            <a:r>
              <a:rPr lang="fr-FR" dirty="0" smtClean="0">
                <a:solidFill>
                  <a:schemeClr val="tx1"/>
                </a:solidFill>
              </a:rPr>
              <a:t>Arbre phylogénétique: </a:t>
            </a:r>
            <a:r>
              <a:rPr lang="fr-FR" dirty="0" smtClean="0">
                <a:solidFill>
                  <a:schemeClr val="tx1"/>
                </a:solidFill>
              </a:rPr>
              <a:t>format </a:t>
            </a:r>
            <a:r>
              <a:rPr lang="fr-FR" dirty="0" err="1" smtClean="0">
                <a:solidFill>
                  <a:schemeClr val="tx1"/>
                </a:solidFill>
              </a:rPr>
              <a:t>Newick</a:t>
            </a:r>
            <a:endParaRPr lang="fr-FR" dirty="0" smtClean="0">
              <a:solidFill>
                <a:schemeClr val="tx1"/>
              </a:solidFill>
            </a:endParaRPr>
          </a:p>
          <a:p>
            <a:pPr algn="l"/>
            <a:r>
              <a:rPr lang="en-GB" sz="1800" b="1" dirty="0" smtClean="0">
                <a:solidFill>
                  <a:srgbClr val="000000"/>
                </a:solidFill>
              </a:rPr>
              <a:t>(</a:t>
            </a:r>
            <a:r>
              <a:rPr lang="en-GB" sz="1800" b="1" dirty="0">
                <a:solidFill>
                  <a:srgbClr val="000000"/>
                </a:solidFill>
              </a:rPr>
              <a:t>(A:0.1,B:0.1)AncAB:0.6,(C:0.3,(D:0.1,E:0.1)AncDE:0.2)AncCDE:0.4)AncRoot:0.9;</a:t>
            </a:r>
            <a:endParaRPr lang="en-GB" sz="1800" dirty="0">
              <a:solidFill>
                <a:srgbClr val="000000"/>
              </a:solidFill>
            </a:endParaRPr>
          </a:p>
          <a:p>
            <a:pPr algn="l"/>
            <a:endParaRPr lang="fr-FR" dirty="0" smtClean="0">
              <a:solidFill>
                <a:schemeClr val="tx1"/>
              </a:solidFill>
            </a:endParaRPr>
          </a:p>
          <a:p>
            <a:pPr algn="l"/>
            <a:endParaRPr lang="fr-FR" dirty="0" smtClean="0">
              <a:solidFill>
                <a:schemeClr val="tx1"/>
              </a:solidFill>
            </a:endParaRPr>
          </a:p>
          <a:p>
            <a:pPr algn="l"/>
            <a:endParaRPr lang="fr-FR" dirty="0">
              <a:solidFill>
                <a:schemeClr val="tx1"/>
              </a:solidFill>
            </a:endParaRPr>
          </a:p>
          <a:p>
            <a:pPr algn="l"/>
            <a:r>
              <a:rPr lang="fr-FR" dirty="0" smtClean="0">
                <a:solidFill>
                  <a:schemeClr val="tx1"/>
                </a:solidFill>
              </a:rPr>
              <a:t>Traits </a:t>
            </a:r>
            <a:r>
              <a:rPr lang="fr-FR" dirty="0" smtClean="0">
                <a:solidFill>
                  <a:schemeClr val="tx1"/>
                </a:solidFill>
              </a:rPr>
              <a:t>quantitatifs </a:t>
            </a:r>
            <a:r>
              <a:rPr lang="fr-FR" dirty="0" smtClean="0">
                <a:solidFill>
                  <a:schemeClr val="tx1"/>
                </a:solidFill>
              </a:rPr>
              <a:t>mesurés</a:t>
            </a:r>
          </a:p>
          <a:p>
            <a:pPr algn="l"/>
            <a:r>
              <a:rPr lang="en-GB" sz="2000" b="1" dirty="0" err="1">
                <a:solidFill>
                  <a:srgbClr val="000000"/>
                </a:solidFill>
              </a:rPr>
              <a:t>numpy.array</a:t>
            </a:r>
            <a:r>
              <a:rPr lang="en-GB" sz="2000" b="1" dirty="0">
                <a:solidFill>
                  <a:srgbClr val="000000"/>
                </a:solidFill>
              </a:rPr>
              <a:t>([23.2, 21.1, 20.2, 17.1, 17.6, 25.5, 26.1, 10.8, 10.8])</a:t>
            </a:r>
            <a:endParaRPr lang="en-GB" sz="2000" dirty="0">
              <a:solidFill>
                <a:srgbClr val="000000"/>
              </a:solidFill>
            </a:endParaRPr>
          </a:p>
          <a:p>
            <a:pPr algn="l"/>
            <a:endParaRPr lang="fr-FR" dirty="0" smtClean="0">
              <a:solidFill>
                <a:schemeClr val="tx1"/>
              </a:solidFill>
            </a:endParaRPr>
          </a:p>
          <a:p>
            <a:pPr algn="l"/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4" name="Image 3" descr="Capture d’écran 2012-05-28 à 15.35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130" y="0"/>
            <a:ext cx="1300870" cy="882920"/>
          </a:xfrm>
          <a:prstGeom prst="rect">
            <a:avLst/>
          </a:prstGeom>
        </p:spPr>
      </p:pic>
      <p:pic>
        <p:nvPicPr>
          <p:cNvPr id="5" name="Image 4" descr="Macintosh HD:Users:remymorier-genoud:Desktop:Capture d’écran 2012-05-12 à 10.59.09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2687592"/>
            <a:ext cx="5753100" cy="1358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340435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539</Words>
  <Application>Microsoft Macintosh PowerPoint</Application>
  <PresentationFormat>Présentation à l'écran (4:3)</PresentationFormat>
  <Paragraphs>107</Paragraphs>
  <Slides>17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Thème Office</vt:lpstr>
      <vt:lpstr>Implémentation d’un modèle évolutif pour l’étude de traits quantitatifs</vt:lpstr>
      <vt:lpstr>Buts </vt:lpstr>
      <vt:lpstr>Amolops sp. </vt:lpstr>
      <vt:lpstr>Brownian motion (BM) </vt:lpstr>
      <vt:lpstr>Loi Normale  et mouvement Brownien</vt:lpstr>
      <vt:lpstr>exemple</vt:lpstr>
      <vt:lpstr>BM vs OU </vt:lpstr>
      <vt:lpstr>Programme:  vue d’ensemble </vt:lpstr>
      <vt:lpstr>Inputs: arbres et traits </vt:lpstr>
      <vt:lpstr>Matrice de  Variance &amp; Covariance </vt:lpstr>
      <vt:lpstr>Optimisation</vt:lpstr>
      <vt:lpstr>Résultats </vt:lpstr>
      <vt:lpstr>Résultats </vt:lpstr>
      <vt:lpstr>Résultats </vt:lpstr>
      <vt:lpstr>Conclusion </vt:lpstr>
      <vt:lpstr>Présentation PowerPoint</vt:lpstr>
      <vt:lpstr>Merci de votre attention!</vt:lpstr>
    </vt:vector>
  </TitlesOfParts>
  <Company>UNIL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Rémy Morier-Genoud</dc:creator>
  <cp:lastModifiedBy>Rémy Morier-Genoud</cp:lastModifiedBy>
  <cp:revision>39</cp:revision>
  <dcterms:created xsi:type="dcterms:W3CDTF">2012-05-17T09:06:16Z</dcterms:created>
  <dcterms:modified xsi:type="dcterms:W3CDTF">2012-05-29T20:56:38Z</dcterms:modified>
</cp:coreProperties>
</file>