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502" r:id="rId2"/>
    <p:sldId id="445" r:id="rId3"/>
    <p:sldId id="386" r:id="rId4"/>
    <p:sldId id="392" r:id="rId5"/>
    <p:sldId id="510" r:id="rId6"/>
    <p:sldId id="511" r:id="rId7"/>
    <p:sldId id="481" r:id="rId8"/>
    <p:sldId id="393" r:id="rId9"/>
    <p:sldId id="482" r:id="rId10"/>
    <p:sldId id="483" r:id="rId11"/>
    <p:sldId id="484" r:id="rId12"/>
    <p:sldId id="485" r:id="rId13"/>
    <p:sldId id="503" r:id="rId14"/>
    <p:sldId id="396" r:id="rId15"/>
    <p:sldId id="512" r:id="rId16"/>
    <p:sldId id="398" r:id="rId17"/>
    <p:sldId id="487" r:id="rId18"/>
    <p:sldId id="489" r:id="rId19"/>
    <p:sldId id="490" r:id="rId20"/>
    <p:sldId id="491" r:id="rId21"/>
    <p:sldId id="492" r:id="rId22"/>
    <p:sldId id="508" r:id="rId23"/>
    <p:sldId id="494" r:id="rId24"/>
    <p:sldId id="495" r:id="rId25"/>
    <p:sldId id="505" r:id="rId26"/>
    <p:sldId id="499" r:id="rId27"/>
    <p:sldId id="507" r:id="rId28"/>
    <p:sldId id="500" r:id="rId29"/>
  </p:sldIdLst>
  <p:sldSz cx="9144000" cy="6858000" type="screen4x3"/>
  <p:notesSz cx="7315200" cy="9601200"/>
  <p:custDataLst>
    <p:tags r:id="rId32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000" i="1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6699FF"/>
    <a:srgbClr val="3399FF"/>
    <a:srgbClr val="428515"/>
    <a:srgbClr val="003366"/>
    <a:srgbClr val="F8F8F8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4" autoAdjust="0"/>
    <p:restoredTop sz="90980" autoAdjust="0"/>
  </p:normalViewPr>
  <p:slideViewPr>
    <p:cSldViewPr>
      <p:cViewPr varScale="1">
        <p:scale>
          <a:sx n="83" d="100"/>
          <a:sy n="83" d="100"/>
        </p:scale>
        <p:origin x="-14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fld id="{200055E1-03FE-46BB-8A56-3E3A380DAE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00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i="0">
                <a:latin typeface="Arial" charset="0"/>
              </a:defRPr>
            </a:lvl1pPr>
          </a:lstStyle>
          <a:p>
            <a:fld id="{76DE626A-18D4-41A1-B513-23B5803DC6D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8717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fld id="{BB4D4877-D06B-4A9E-AEF7-283945343F1F}" type="slidenum">
              <a:rPr lang="fr-FR" sz="1300" i="0" smtClean="0">
                <a:latin typeface="Arial" charset="0"/>
              </a:rPr>
              <a:pPr eaLnBrk="1" hangingPunct="1"/>
              <a:t>1</a:t>
            </a:fld>
            <a:endParaRPr lang="fr-FR" sz="1300" i="0" smtClean="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F2E15F-6866-4E6B-BC7F-957EE611325B}" type="slidenum">
              <a:rPr lang="en-US" b="0"/>
              <a:pPr eaLnBrk="1" hangingPunct="1"/>
              <a:t>15</a:t>
            </a:fld>
            <a:endParaRPr lang="en-US" b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Une fois ce catalogue génétique établi, nous trouvons des différences entre individus au niveau de l'ADN  comme indiqué par les lettres de couleurs différentes</a:t>
            </a:r>
          </a:p>
          <a:p>
            <a:pPr eaLnBrk="1" hangingPunct="1"/>
            <a:r>
              <a:rPr lang="fr-FR" smtClean="0"/>
              <a:t>En zoomant sur la séquence d’ADN, on peut voir des différences entre individus.</a:t>
            </a:r>
          </a:p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806B00-30DE-48A3-915F-9B94DB42C106}" type="slidenum">
              <a:rPr lang="fr-FR"/>
              <a:pPr/>
              <a:t>16</a:t>
            </a:fld>
            <a:endParaRPr lang="fr-FR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fld id="{55C267D6-0421-47E0-8118-06A65E462A9C}" type="slidenum">
              <a:rPr lang="fr-FR" sz="1300" i="0" smtClean="0">
                <a:latin typeface="Arial" charset="0"/>
              </a:rPr>
              <a:pPr eaLnBrk="1" hangingPunct="1"/>
              <a:t>17</a:t>
            </a:fld>
            <a:endParaRPr lang="fr-FR" sz="1300" i="0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fld id="{055AC4C3-F3E8-4198-B6F4-4F8224B5F706}" type="slidenum">
              <a:rPr lang="fr-FR" sz="1300" i="0" smtClean="0">
                <a:latin typeface="Arial" charset="0"/>
              </a:rPr>
              <a:pPr eaLnBrk="1" hangingPunct="1"/>
              <a:t>18</a:t>
            </a:fld>
            <a:endParaRPr lang="fr-FR" sz="1300" i="0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ABEEA-CD4B-48D4-98F6-93AD9BDEE58F}" type="slidenum">
              <a:rPr lang="fr-FR"/>
              <a:pPr/>
              <a:t>25</a:t>
            </a:fld>
            <a:endParaRPr lang="fr-FR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defTabSz="966788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fld id="{598C1AFB-8EBF-4F49-A0CC-6669756FBA9F}" type="slidenum">
              <a:rPr lang="fr-FR" sz="1300" i="0" smtClean="0">
                <a:latin typeface="Arial" charset="0"/>
              </a:rPr>
              <a:pPr eaLnBrk="1" hangingPunct="1"/>
              <a:t>28</a:t>
            </a:fld>
            <a:endParaRPr lang="fr-FR" sz="1300" i="0" smtClean="0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AC486-A61B-4F04-ABBF-92301D0747CE}" type="slidenum">
              <a:rPr lang="fr-FR"/>
              <a:pPr/>
              <a:t>2</a:t>
            </a:fld>
            <a:endParaRPr lang="fr-FR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3D034-BEA1-41EA-8EA7-A3BB5A85A1CE}" type="slidenum">
              <a:rPr lang="fr-FR"/>
              <a:pPr/>
              <a:t>3</a:t>
            </a:fld>
            <a:endParaRPr lang="fr-FR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DF1291-6E02-4599-B582-E16B86417B2B}" type="slidenum">
              <a:rPr lang="fr-FR"/>
              <a:pPr/>
              <a:t>4</a:t>
            </a:fld>
            <a:endParaRPr lang="fr-FR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r>
              <a:rPr lang="en-US"/>
              <a:t>In order to identify the transcription modules encode in the expression data we proceed as follows:</a:t>
            </a:r>
          </a:p>
          <a:p>
            <a:r>
              <a:rPr lang="en-US"/>
              <a:t>We assemble a large number of random INPUT seeds.</a:t>
            </a:r>
          </a:p>
          <a:p>
            <a:endParaRPr lang="en-US"/>
          </a:p>
          <a:p>
            <a:r>
              <a:rPr lang="en-US"/>
              <a:t>Applying the iterative signature algorithm to each seed converges into a specific transcription module.</a:t>
            </a:r>
          </a:p>
          <a:p>
            <a:r>
              <a:rPr lang="en-US"/>
              <a:t>Since each transcription module is identified independently, it may overlap with other modules.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23EC7-D0ED-4EC8-B604-3C77F5338EE2}" type="slidenum">
              <a:rPr lang="fr-FR"/>
              <a:pPr/>
              <a:t>5</a:t>
            </a:fld>
            <a:endParaRPr lang="fr-FR"/>
          </a:p>
        </p:txBody>
      </p:sp>
      <p:sp>
        <p:nvSpPr>
          <p:cNvPr id="67481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16971" y="718446"/>
            <a:ext cx="4882930" cy="3602094"/>
          </a:xfrm>
          <a:ln/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9" y="4560570"/>
            <a:ext cx="5850823" cy="432218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78677-69A5-4C22-B8A1-6464D5008AB4}" type="slidenum">
              <a:rPr lang="fr-FR"/>
              <a:pPr/>
              <a:t>6</a:t>
            </a:fld>
            <a:endParaRPr lang="fr-FR"/>
          </a:p>
        </p:txBody>
      </p:sp>
      <p:sp>
        <p:nvSpPr>
          <p:cNvPr id="67686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16971" y="718446"/>
            <a:ext cx="4882930" cy="3602094"/>
          </a:xfrm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252" y="4560570"/>
            <a:ext cx="5362697" cy="432218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ABEEA-CD4B-48D4-98F6-93AD9BDEE58F}" type="slidenum">
              <a:rPr lang="fr-FR"/>
              <a:pPr/>
              <a:t>8</a:t>
            </a:fld>
            <a:endParaRPr lang="fr-FR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AC486-A61B-4F04-ABBF-92301D0747CE}" type="slidenum">
              <a:rPr lang="fr-FR"/>
              <a:pPr/>
              <a:t>13</a:t>
            </a:fld>
            <a:endParaRPr lang="fr-FR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9D5ED7-ACA8-43BE-976A-EC801B7B39F9}" type="slidenum">
              <a:rPr lang="fr-FR"/>
              <a:pPr/>
              <a:t>14</a:t>
            </a:fld>
            <a:endParaRPr lang="fr-FR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4EE76-A042-4C0E-BAAB-67F506568E65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98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B4FFC-25D3-46D6-95DA-FF703FE277D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93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C50C5-F1F2-4322-9F50-6AA3177294C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15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27DFC-4575-417D-A41D-EB21DE4ABB5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84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EF8D4-5C57-4C18-BE8F-7DC9552F966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50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8DEA2-39B9-47EE-B1CC-E20E19210A6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74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0A69C-DA5D-40F6-B5F5-5618B57C906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38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4DBD-01C8-42ED-92A2-49688F0CEE1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12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F5AAC-8A36-4A92-AA67-B3A10231C4A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05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718A-30A6-4738-B642-A4CDD9A65CF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9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278DB-EF13-437D-AF66-8CFCFB8F7F9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15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fld id="{00D026DA-5B47-4812-9BE8-FA1FDF4C1D1D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pn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hyperlink" Target="../../Documents/My%20Presentations/fig2.bmp" TargetMode="Externa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_dr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0934" y="180757"/>
            <a:ext cx="8785671" cy="2448272"/>
          </a:xfrm>
          <a:solidFill>
            <a:schemeClr val="bg1">
              <a:alpha val="74117"/>
            </a:schemeClr>
          </a:solidFill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Medical Genetics </a:t>
            </a:r>
            <a:r>
              <a:rPr lang="en-US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 the Genomic Era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Challenges in and solutions for analyzing large-scale phenotypic and genotypic </a:t>
            </a: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data</a:t>
            </a:r>
            <a:endParaRPr lang="de-CH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6516688"/>
            <a:ext cx="9144000" cy="3693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800" dirty="0" smtClean="0"/>
              <a:t>SIB Meeting </a:t>
            </a:r>
            <a:r>
              <a:rPr lang="en-US" sz="1800" dirty="0"/>
              <a:t>of the Council of Group </a:t>
            </a:r>
            <a:r>
              <a:rPr lang="en-US" sz="1800" dirty="0" smtClean="0"/>
              <a:t>Leaders                      </a:t>
            </a:r>
            <a:r>
              <a:rPr lang="en-US" sz="1800" i="0" dirty="0" smtClean="0"/>
              <a:t>Bern  5 April </a:t>
            </a:r>
            <a:r>
              <a:rPr lang="en-US" sz="1800" i="0" dirty="0" smtClean="0">
                <a:latin typeface="Arial" charset="0"/>
                <a:cs typeface="Arial" charset="0"/>
              </a:rPr>
              <a:t>2011</a:t>
            </a:r>
            <a:endParaRPr lang="en-US" sz="1800" i="0" dirty="0">
              <a:latin typeface="Arial" charset="0"/>
              <a:cs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354263" y="4246563"/>
            <a:ext cx="4838700" cy="2198687"/>
          </a:xfrm>
          <a:prstGeom prst="rect">
            <a:avLst/>
          </a:prstGeom>
          <a:solidFill>
            <a:srgbClr val="FFC000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rtl="1"/>
            <a:endParaRPr lang="en-US" sz="1100" b="1" i="0" dirty="0">
              <a:latin typeface="Arial" charset="0"/>
              <a:cs typeface="Arial" charset="0"/>
            </a:endParaRPr>
          </a:p>
          <a:p>
            <a:pPr algn="ctr" eaLnBrk="0" hangingPunct="0"/>
            <a:r>
              <a:rPr lang="en-US" sz="2800" b="1" dirty="0">
                <a:latin typeface="Arial" charset="0"/>
                <a:cs typeface="Arial" charset="0"/>
              </a:rPr>
              <a:t>Sven Bergmann </a:t>
            </a:r>
          </a:p>
          <a:p>
            <a:pPr algn="ctr" eaLnBrk="0" hangingPunct="0">
              <a:lnSpc>
                <a:spcPct val="160000"/>
              </a:lnSpc>
            </a:pPr>
            <a:r>
              <a:rPr lang="en-US" i="0" dirty="0">
                <a:latin typeface="Arial" charset="0"/>
                <a:cs typeface="Arial" charset="0"/>
              </a:rPr>
              <a:t>University of Lausanne &amp;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i="0" dirty="0">
                <a:latin typeface="Arial" charset="0"/>
                <a:cs typeface="Arial" charset="0"/>
              </a:rPr>
              <a:t>Swiss Institute of Bioinformatics</a:t>
            </a:r>
            <a:r>
              <a:rPr lang="en-US" sz="1600" i="0" dirty="0">
                <a:latin typeface="Arial" charset="0"/>
                <a:cs typeface="Arial" charset="0"/>
              </a:rPr>
              <a:t/>
            </a:r>
            <a:br>
              <a:rPr lang="en-US" sz="1600" i="0" dirty="0">
                <a:latin typeface="Arial" charset="0"/>
                <a:cs typeface="Arial" charset="0"/>
              </a:rPr>
            </a:br>
            <a:endParaRPr lang="en-US" sz="1600" i="0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1600" b="1" i="0" dirty="0">
                <a:latin typeface="Arial" charset="0"/>
                <a:cs typeface="Arial" charset="0"/>
              </a:rPr>
              <a:t> </a:t>
            </a:r>
            <a:r>
              <a:rPr lang="en-US" b="1" i="0" dirty="0">
                <a:latin typeface="Arial" charset="0"/>
                <a:cs typeface="Arial" charset="0"/>
              </a:rPr>
              <a:t>http</a:t>
            </a:r>
            <a:r>
              <a:rPr lang="en-US" b="1" i="0" dirty="0" smtClean="0">
                <a:latin typeface="Arial" charset="0"/>
                <a:cs typeface="Arial" charset="0"/>
              </a:rPr>
              <a:t>://www.unil.ch/cbg</a:t>
            </a:r>
            <a:endParaRPr lang="en-US" b="1" i="0" dirty="0">
              <a:latin typeface="Arial" charset="0"/>
              <a:cs typeface="Arial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340350"/>
            <a:ext cx="22225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5065713"/>
            <a:ext cx="18288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3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5784"/>
            <a:ext cx="8550102" cy="536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2528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i="0" dirty="0" smtClean="0">
                <a:solidFill>
                  <a:schemeClr val="accent2"/>
                </a:solidFill>
                <a:latin typeface="Comic Sans MS" pitchFamily="66" charset="0"/>
              </a:rPr>
              <a:t>Standard approach: functional enrichment for differentially expressed genes</a:t>
            </a:r>
            <a:endParaRPr lang="en-US" sz="3200" i="0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6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"/>
          <a:stretch/>
        </p:blipFill>
        <p:spPr bwMode="auto">
          <a:xfrm>
            <a:off x="-1" y="1958918"/>
            <a:ext cx="9154743" cy="490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7173" name="Picture 5" descr="C:\Users\sbergman\Desktop\M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95" y="733172"/>
            <a:ext cx="3812066" cy="12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172" name="Picture 4" descr="C:\Users\sbergman\Desktop\M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5619"/>
            <a:ext cx="3553222" cy="11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i="0" dirty="0" smtClean="0">
                <a:solidFill>
                  <a:schemeClr val="accent2"/>
                </a:solidFill>
                <a:latin typeface="Comic Sans MS" pitchFamily="66" charset="0"/>
              </a:rPr>
              <a:t>Two modular approaches for small datasets</a:t>
            </a:r>
            <a:endParaRPr lang="en-US" sz="3200" i="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348322" y="810816"/>
            <a:ext cx="0" cy="6002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251520" y="654111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smtClean="0"/>
              <a:t>http://www2.unil.ch/cbg/ISA/Fibroblasts/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358427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" y="2420888"/>
            <a:ext cx="9007713" cy="435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2568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i="0" dirty="0" smtClean="0">
                <a:solidFill>
                  <a:schemeClr val="accent2"/>
                </a:solidFill>
                <a:latin typeface="Comic Sans MS" pitchFamily="66" charset="0"/>
              </a:rPr>
              <a:t>Modular approach: functional enrichment for differentially expressed modules gives more significant and detailed associations</a:t>
            </a:r>
            <a:endParaRPr lang="en-US" sz="3200" i="0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75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1341438"/>
            <a:ext cx="8218488" cy="229076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GENOTYPIC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Large-scale data analysis</a:t>
            </a:r>
          </a:p>
        </p:txBody>
      </p:sp>
    </p:spTree>
    <p:extLst>
      <p:ext uri="{BB962C8B-B14F-4D97-AF65-F5344CB8AC3E}">
        <p14:creationId xmlns:p14="http://schemas.microsoft.com/office/powerpoint/2010/main" val="19994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Line 2"/>
          <p:cNvSpPr>
            <a:spLocks noChangeShapeType="1"/>
          </p:cNvSpPr>
          <p:nvPr/>
        </p:nvSpPr>
        <p:spPr bwMode="auto">
          <a:xfrm flipV="1">
            <a:off x="533400" y="1490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490499" name="Line 3"/>
          <p:cNvSpPr>
            <a:spLocks noChangeShapeType="1"/>
          </p:cNvSpPr>
          <p:nvPr/>
        </p:nvSpPr>
        <p:spPr bwMode="auto">
          <a:xfrm>
            <a:off x="533400" y="3929063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490500" name="Text Box 4"/>
          <p:cNvSpPr txBox="1">
            <a:spLocks noChangeArrowheads="1"/>
          </p:cNvSpPr>
          <p:nvPr/>
        </p:nvSpPr>
        <p:spPr bwMode="auto">
          <a:xfrm rot="16200000">
            <a:off x="-348456" y="2601119"/>
            <a:ext cx="1836737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0">
                <a:latin typeface="Arial" charset="0"/>
                <a:cs typeface="Arial" charset="0"/>
              </a:rPr>
              <a:t>6’189 </a:t>
            </a:r>
          </a:p>
          <a:p>
            <a:pPr algn="ctr"/>
            <a:r>
              <a:rPr lang="en-US" sz="2400" i="0">
                <a:latin typeface="Arial" charset="0"/>
                <a:cs typeface="Arial" charset="0"/>
              </a:rPr>
              <a:t>individuals</a:t>
            </a:r>
          </a:p>
        </p:txBody>
      </p:sp>
      <p:grpSp>
        <p:nvGrpSpPr>
          <p:cNvPr id="490501" name="Group 5"/>
          <p:cNvGrpSpPr>
            <a:grpSpLocks/>
          </p:cNvGrpSpPr>
          <p:nvPr/>
        </p:nvGrpSpPr>
        <p:grpSpPr bwMode="auto">
          <a:xfrm>
            <a:off x="5029200" y="1447800"/>
            <a:ext cx="3505200" cy="4124325"/>
            <a:chOff x="768" y="939"/>
            <a:chExt cx="2208" cy="2598"/>
          </a:xfrm>
        </p:grpSpPr>
        <p:sp>
          <p:nvSpPr>
            <p:cNvPr id="490502" name="Rectangle 6"/>
            <p:cNvSpPr>
              <a:spLocks noChangeArrowheads="1"/>
            </p:cNvSpPr>
            <p:nvPr/>
          </p:nvSpPr>
          <p:spPr bwMode="auto">
            <a:xfrm>
              <a:off x="768" y="939"/>
              <a:ext cx="2208" cy="187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4000" i="0">
                <a:latin typeface="Arial" charset="0"/>
                <a:cs typeface="Arial" charset="0"/>
              </a:endParaRPr>
            </a:p>
            <a:p>
              <a:pPr algn="ctr"/>
              <a:endParaRPr lang="en-US" sz="4000" i="0">
                <a:latin typeface="Arial" charset="0"/>
                <a:cs typeface="Arial" charset="0"/>
              </a:endParaRPr>
            </a:p>
            <a:p>
              <a:pPr algn="ctr"/>
              <a:endParaRPr lang="en-US" sz="4000" i="0">
                <a:latin typeface="Arial" charset="0"/>
                <a:cs typeface="Arial" charset="0"/>
              </a:endParaRPr>
            </a:p>
            <a:p>
              <a:pPr algn="ctr"/>
              <a:r>
                <a:rPr lang="en-US" sz="4000" i="0">
                  <a:latin typeface="Arial" charset="0"/>
                  <a:cs typeface="Arial" charset="0"/>
                </a:rPr>
                <a:t>Phenotypes</a:t>
              </a:r>
            </a:p>
          </p:txBody>
        </p:sp>
        <p:pic>
          <p:nvPicPr>
            <p:cNvPr id="490503" name="Picture 7" descr="measuremen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" y="1083"/>
              <a:ext cx="1200" cy="1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0504" name="Text Box 8"/>
            <p:cNvSpPr txBox="1">
              <a:spLocks noChangeArrowheads="1"/>
            </p:cNvSpPr>
            <p:nvPr/>
          </p:nvSpPr>
          <p:spPr bwMode="auto">
            <a:xfrm>
              <a:off x="1056" y="3051"/>
              <a:ext cx="1632" cy="4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0">
                  <a:latin typeface="Arial" charset="0"/>
                  <a:cs typeface="Arial" charset="0"/>
                </a:rPr>
                <a:t>159 measurement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i="0">
                  <a:latin typeface="Arial" charset="0"/>
                  <a:cs typeface="Arial" charset="0"/>
                </a:rPr>
                <a:t>144 questions</a:t>
              </a:r>
            </a:p>
          </p:txBody>
        </p:sp>
        <p:sp>
          <p:nvSpPr>
            <p:cNvPr id="490505" name="Line 9"/>
            <p:cNvSpPr>
              <a:spLocks noChangeShapeType="1"/>
            </p:cNvSpPr>
            <p:nvPr/>
          </p:nvSpPr>
          <p:spPr bwMode="auto">
            <a:xfrm flipH="1" flipV="1">
              <a:off x="768" y="329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90506" name="Line 10"/>
            <p:cNvSpPr>
              <a:spLocks noChangeShapeType="1"/>
            </p:cNvSpPr>
            <p:nvPr/>
          </p:nvSpPr>
          <p:spPr bwMode="auto">
            <a:xfrm flipV="1">
              <a:off x="2688" y="329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490507" name="Group 11"/>
          <p:cNvGrpSpPr>
            <a:grpSpLocks/>
          </p:cNvGrpSpPr>
          <p:nvPr/>
        </p:nvGrpSpPr>
        <p:grpSpPr bwMode="auto">
          <a:xfrm>
            <a:off x="1219200" y="1447800"/>
            <a:ext cx="3524250" cy="4114800"/>
            <a:chOff x="3177" y="939"/>
            <a:chExt cx="2220" cy="2592"/>
          </a:xfrm>
        </p:grpSpPr>
        <p:sp>
          <p:nvSpPr>
            <p:cNvPr id="490508" name="Rectangle 12"/>
            <p:cNvSpPr>
              <a:spLocks noChangeArrowheads="1"/>
            </p:cNvSpPr>
            <p:nvPr/>
          </p:nvSpPr>
          <p:spPr bwMode="auto">
            <a:xfrm>
              <a:off x="3189" y="939"/>
              <a:ext cx="2208" cy="1872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4000" i="0">
                <a:latin typeface="Arial" charset="0"/>
                <a:cs typeface="Arial" charset="0"/>
              </a:endParaRPr>
            </a:p>
            <a:p>
              <a:pPr algn="ctr"/>
              <a:endParaRPr lang="en-US" sz="4000" i="0">
                <a:latin typeface="Arial" charset="0"/>
                <a:cs typeface="Arial" charset="0"/>
              </a:endParaRPr>
            </a:p>
            <a:p>
              <a:pPr algn="ctr"/>
              <a:endParaRPr lang="en-US" sz="4000" i="0">
                <a:latin typeface="Arial" charset="0"/>
                <a:cs typeface="Arial" charset="0"/>
              </a:endParaRPr>
            </a:p>
            <a:p>
              <a:pPr algn="ctr"/>
              <a:r>
                <a:rPr lang="en-US" sz="4000" i="0">
                  <a:latin typeface="Arial" charset="0"/>
                  <a:cs typeface="Arial" charset="0"/>
                </a:rPr>
                <a:t>Genotypes</a:t>
              </a:r>
            </a:p>
          </p:txBody>
        </p:sp>
        <p:pic>
          <p:nvPicPr>
            <p:cNvPr id="490509" name="Picture 13" descr="GP49ARR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9" y="1179"/>
              <a:ext cx="12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66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0510" name="Text Box 14"/>
            <p:cNvSpPr txBox="1">
              <a:spLocks noChangeArrowheads="1"/>
            </p:cNvSpPr>
            <p:nvPr/>
          </p:nvSpPr>
          <p:spPr bwMode="auto">
            <a:xfrm>
              <a:off x="3465" y="3051"/>
              <a:ext cx="163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US" sz="2400" i="0">
                  <a:latin typeface="Arial" charset="0"/>
                  <a:cs typeface="Arial" charset="0"/>
                </a:rPr>
                <a:t>500.000 SNPs</a:t>
              </a:r>
              <a:endParaRPr lang="en-US" sz="2800" i="0">
                <a:latin typeface="Arial" charset="0"/>
                <a:cs typeface="Arial" charset="0"/>
              </a:endParaRPr>
            </a:p>
          </p:txBody>
        </p:sp>
        <p:sp>
          <p:nvSpPr>
            <p:cNvPr id="490511" name="Line 15"/>
            <p:cNvSpPr>
              <a:spLocks noChangeShapeType="1"/>
            </p:cNvSpPr>
            <p:nvPr/>
          </p:nvSpPr>
          <p:spPr bwMode="auto">
            <a:xfrm flipH="1" flipV="1">
              <a:off x="3177" y="329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490512" name="Line 16"/>
            <p:cNvSpPr>
              <a:spLocks noChangeShapeType="1"/>
            </p:cNvSpPr>
            <p:nvPr/>
          </p:nvSpPr>
          <p:spPr bwMode="auto">
            <a:xfrm flipV="1">
              <a:off x="5097" y="329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490513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latin typeface="Comic Sans MS" pitchFamily="66" charset="0"/>
              </a:rPr>
              <a:t>CoLaus = Cohort Lausanne</a:t>
            </a:r>
          </a:p>
        </p:txBody>
      </p:sp>
      <p:sp>
        <p:nvSpPr>
          <p:cNvPr id="490514" name="Text Box 18"/>
          <p:cNvSpPr txBox="1">
            <a:spLocks noChangeArrowheads="1"/>
          </p:cNvSpPr>
          <p:nvPr/>
        </p:nvSpPr>
        <p:spPr bwMode="auto">
          <a:xfrm>
            <a:off x="152400" y="6172200"/>
            <a:ext cx="7562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i="0" dirty="0">
                <a:latin typeface="Arial" charset="0"/>
                <a:cs typeface="Arial" charset="0"/>
              </a:rPr>
              <a:t>Collaboration with:</a:t>
            </a:r>
            <a:br>
              <a:rPr lang="en-US" sz="1800" b="1" i="0" dirty="0">
                <a:latin typeface="Arial" charset="0"/>
                <a:cs typeface="Arial" charset="0"/>
              </a:rPr>
            </a:br>
            <a:r>
              <a:rPr lang="en-US" sz="1800" b="1" dirty="0">
                <a:latin typeface="Arial" charset="0"/>
                <a:cs typeface="Arial" charset="0"/>
              </a:rPr>
              <a:t>Vincent Mooser </a:t>
            </a:r>
            <a:r>
              <a:rPr lang="en-US" sz="1800" b="1" i="0" dirty="0">
                <a:latin typeface="Arial" charset="0"/>
                <a:cs typeface="Arial" charset="0"/>
              </a:rPr>
              <a:t>(GSK), </a:t>
            </a:r>
            <a:r>
              <a:rPr lang="en-US" sz="1800" b="1" dirty="0">
                <a:latin typeface="Arial" charset="0"/>
                <a:cs typeface="Arial" charset="0"/>
              </a:rPr>
              <a:t>Peter Vollenweider &amp; Gerard Waeber </a:t>
            </a:r>
            <a:r>
              <a:rPr lang="en-US" sz="1800" b="1" i="0" dirty="0">
                <a:latin typeface="Arial" charset="0"/>
                <a:cs typeface="Arial" charset="0"/>
              </a:rPr>
              <a:t>(CHUV)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273550" y="1744663"/>
            <a:ext cx="304800" cy="4876800"/>
          </a:xfrm>
          <a:prstGeom prst="rect">
            <a:avLst/>
          </a:prstGeom>
          <a:solidFill>
            <a:srgbClr val="969696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086600" y="1727200"/>
            <a:ext cx="304800" cy="4876800"/>
          </a:xfrm>
          <a:prstGeom prst="rect">
            <a:avLst/>
          </a:prstGeom>
          <a:solidFill>
            <a:srgbClr val="969696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438400" y="1727200"/>
            <a:ext cx="304800" cy="4876800"/>
          </a:xfrm>
          <a:prstGeom prst="rect">
            <a:avLst/>
          </a:prstGeom>
          <a:solidFill>
            <a:srgbClr val="969696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381000" y="1600200"/>
            <a:ext cx="7943850" cy="1096963"/>
            <a:chOff x="240" y="432"/>
            <a:chExt cx="5004" cy="691"/>
          </a:xfrm>
        </p:grpSpPr>
        <p:pic>
          <p:nvPicPr>
            <p:cNvPr id="6168" name="Picture 6" descr="phot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0"/>
            <a:stretch>
              <a:fillRect/>
            </a:stretch>
          </p:blipFill>
          <p:spPr bwMode="auto">
            <a:xfrm>
              <a:off x="240" y="432"/>
              <a:ext cx="517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Rectangle 7"/>
            <p:cNvSpPr>
              <a:spLocks noChangeArrowheads="1"/>
            </p:cNvSpPr>
            <p:nvPr/>
          </p:nvSpPr>
          <p:spPr bwMode="auto">
            <a:xfrm>
              <a:off x="816" y="675"/>
              <a:ext cx="442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ATTGCAA</a:t>
              </a:r>
              <a:r>
                <a:rPr lang="fr-FR">
                  <a:solidFill>
                    <a:srgbClr val="FF0000"/>
                  </a:solidFill>
                  <a:ea typeface="ヒラギノ角ゴ Pro W3" pitchFamily="1" charset="-128"/>
                </a:rPr>
                <a:t>T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CCGTGG...ATC</a:t>
              </a:r>
              <a:r>
                <a:rPr lang="fr-FR">
                  <a:solidFill>
                    <a:srgbClr val="FF0000"/>
                  </a:solidFill>
                  <a:ea typeface="ヒラギノ角ゴ Pro W3" pitchFamily="1" charset="-128"/>
                </a:rPr>
                <a:t>G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AGCCA…TACGATTGCA</a:t>
              </a:r>
              <a:r>
                <a:rPr lang="fr-FR">
                  <a:solidFill>
                    <a:srgbClr val="FF0000"/>
                  </a:solidFill>
                  <a:ea typeface="ヒラギノ角ゴ Pro W3" pitchFamily="1" charset="-128"/>
                </a:rPr>
                <a:t>C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GCCG…</a:t>
              </a:r>
            </a:p>
          </p:txBody>
        </p:sp>
      </p:grpSp>
      <p:grpSp>
        <p:nvGrpSpPr>
          <p:cNvPr id="6150" name="Group 8"/>
          <p:cNvGrpSpPr>
            <a:grpSpLocks/>
          </p:cNvGrpSpPr>
          <p:nvPr/>
        </p:nvGrpSpPr>
        <p:grpSpPr bwMode="auto">
          <a:xfrm>
            <a:off x="381000" y="2808288"/>
            <a:ext cx="7943850" cy="822325"/>
            <a:chOff x="240" y="1150"/>
            <a:chExt cx="5004" cy="518"/>
          </a:xfrm>
        </p:grpSpPr>
        <p:pic>
          <p:nvPicPr>
            <p:cNvPr id="6166" name="Picture 9" descr="img_md_red_06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77" r="22038" b="53946"/>
            <a:stretch>
              <a:fillRect/>
            </a:stretch>
          </p:blipFill>
          <p:spPr bwMode="auto">
            <a:xfrm>
              <a:off x="240" y="1150"/>
              <a:ext cx="51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Rectangle 10"/>
            <p:cNvSpPr>
              <a:spLocks noChangeArrowheads="1"/>
            </p:cNvSpPr>
            <p:nvPr/>
          </p:nvSpPr>
          <p:spPr bwMode="auto">
            <a:xfrm>
              <a:off x="816" y="1306"/>
              <a:ext cx="442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ATTGCAA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G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CCGTGG...ATC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T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AGCCA…TACGATTGCA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A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GCCG…</a:t>
              </a:r>
            </a:p>
          </p:txBody>
        </p:sp>
      </p:grpSp>
      <p:grpSp>
        <p:nvGrpSpPr>
          <p:cNvPr id="6151" name="Group 11"/>
          <p:cNvGrpSpPr>
            <a:grpSpLocks/>
          </p:cNvGrpSpPr>
          <p:nvPr/>
        </p:nvGrpSpPr>
        <p:grpSpPr bwMode="auto">
          <a:xfrm>
            <a:off x="388938" y="3743325"/>
            <a:ext cx="7935912" cy="915988"/>
            <a:chOff x="245" y="1708"/>
            <a:chExt cx="4999" cy="577"/>
          </a:xfrm>
        </p:grpSpPr>
        <p:pic>
          <p:nvPicPr>
            <p:cNvPr id="6164" name="Picture 12" descr="jpii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7" b="24365"/>
            <a:stretch>
              <a:fillRect/>
            </a:stretch>
          </p:blipFill>
          <p:spPr bwMode="auto">
            <a:xfrm>
              <a:off x="245" y="1708"/>
              <a:ext cx="50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Rectangle 13"/>
            <p:cNvSpPr>
              <a:spLocks noChangeArrowheads="1"/>
            </p:cNvSpPr>
            <p:nvPr/>
          </p:nvSpPr>
          <p:spPr bwMode="auto">
            <a:xfrm>
              <a:off x="816" y="1894"/>
              <a:ext cx="442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ATTGCAA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G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CCGTGG...ATC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T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AGCCA…TACGATTGCA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A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GCCG…</a:t>
              </a:r>
            </a:p>
          </p:txBody>
        </p:sp>
      </p:grpSp>
      <p:grpSp>
        <p:nvGrpSpPr>
          <p:cNvPr id="6152" name="Group 14"/>
          <p:cNvGrpSpPr>
            <a:grpSpLocks/>
          </p:cNvGrpSpPr>
          <p:nvPr/>
        </p:nvGrpSpPr>
        <p:grpSpPr bwMode="auto">
          <a:xfrm>
            <a:off x="400050" y="4770438"/>
            <a:ext cx="7924800" cy="949325"/>
            <a:chOff x="252" y="2306"/>
            <a:chExt cx="4992" cy="598"/>
          </a:xfrm>
        </p:grpSpPr>
        <p:pic>
          <p:nvPicPr>
            <p:cNvPr id="6162" name="Picture 15" descr="dave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6" t="4068" r="5142" b="4068"/>
            <a:stretch>
              <a:fillRect/>
            </a:stretch>
          </p:blipFill>
          <p:spPr bwMode="auto">
            <a:xfrm>
              <a:off x="252" y="2306"/>
              <a:ext cx="506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3" name="Rectangle 16"/>
            <p:cNvSpPr>
              <a:spLocks noChangeArrowheads="1"/>
            </p:cNvSpPr>
            <p:nvPr/>
          </p:nvSpPr>
          <p:spPr bwMode="auto">
            <a:xfrm>
              <a:off x="816" y="2503"/>
              <a:ext cx="442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ATTGCAA</a:t>
              </a:r>
              <a:r>
                <a:rPr lang="fr-FR">
                  <a:solidFill>
                    <a:srgbClr val="FF0000"/>
                  </a:solidFill>
                  <a:ea typeface="ヒラギノ角ゴ Pro W3" pitchFamily="1" charset="-128"/>
                </a:rPr>
                <a:t>T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CCGTGG...ATC</a:t>
              </a:r>
              <a:r>
                <a:rPr lang="fr-FR">
                  <a:solidFill>
                    <a:srgbClr val="FF0000"/>
                  </a:solidFill>
                  <a:ea typeface="ヒラギノ角ゴ Pro W3" pitchFamily="1" charset="-128"/>
                </a:rPr>
                <a:t>G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AGCCA…TACGATTGCA</a:t>
              </a:r>
              <a:r>
                <a:rPr lang="fr-FR">
                  <a:solidFill>
                    <a:srgbClr val="FF0000"/>
                  </a:solidFill>
                  <a:ea typeface="ヒラギノ角ゴ Pro W3" pitchFamily="1" charset="-128"/>
                </a:rPr>
                <a:t>C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GCCG…</a:t>
              </a:r>
            </a:p>
          </p:txBody>
        </p:sp>
      </p:grpSp>
      <p:grpSp>
        <p:nvGrpSpPr>
          <p:cNvPr id="6153" name="Group 17"/>
          <p:cNvGrpSpPr>
            <a:grpSpLocks/>
          </p:cNvGrpSpPr>
          <p:nvPr/>
        </p:nvGrpSpPr>
        <p:grpSpPr bwMode="auto">
          <a:xfrm>
            <a:off x="400050" y="5832475"/>
            <a:ext cx="7924800" cy="949325"/>
            <a:chOff x="252" y="2944"/>
            <a:chExt cx="4992" cy="598"/>
          </a:xfrm>
        </p:grpSpPr>
        <p:pic>
          <p:nvPicPr>
            <p:cNvPr id="6160" name="Picture 18" descr="Official portrait of the Qu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546" b="10608"/>
            <a:stretch>
              <a:fillRect/>
            </a:stretch>
          </p:blipFill>
          <p:spPr bwMode="auto">
            <a:xfrm>
              <a:off x="252" y="2944"/>
              <a:ext cx="506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Rectangle 19"/>
            <p:cNvSpPr>
              <a:spLocks noChangeArrowheads="1"/>
            </p:cNvSpPr>
            <p:nvPr/>
          </p:nvSpPr>
          <p:spPr bwMode="auto">
            <a:xfrm>
              <a:off x="816" y="3141"/>
              <a:ext cx="442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ATTGCAA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G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CCGTGG...ATC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T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AGCCA…TACGATTGCA</a:t>
              </a:r>
              <a:r>
                <a:rPr lang="fr-FR">
                  <a:solidFill>
                    <a:srgbClr val="FFFF66"/>
                  </a:solidFill>
                  <a:ea typeface="ヒラギノ角ゴ Pro W3" pitchFamily="1" charset="-128"/>
                </a:rPr>
                <a:t>A</a:t>
              </a:r>
              <a:r>
                <a:rPr lang="fr-FR">
                  <a:solidFill>
                    <a:srgbClr val="00256E"/>
                  </a:solidFill>
                  <a:ea typeface="ヒラギノ角ゴ Pro W3" pitchFamily="1" charset="-128"/>
                </a:rPr>
                <a:t>GCCG…</a:t>
              </a:r>
            </a:p>
          </p:txBody>
        </p:sp>
      </p:grpSp>
      <p:sp>
        <p:nvSpPr>
          <p:cNvPr id="6154" name="Rectangle 20"/>
          <p:cNvSpPr>
            <a:spLocks noChangeArrowheads="1"/>
          </p:cNvSpPr>
          <p:nvPr/>
        </p:nvSpPr>
        <p:spPr bwMode="auto">
          <a:xfrm>
            <a:off x="304800" y="1524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000" i="0" dirty="0">
                <a:solidFill>
                  <a:schemeClr val="accent2"/>
                </a:solidFill>
                <a:latin typeface="Comic Sans MS" pitchFamily="66" charset="0"/>
              </a:rPr>
              <a:t>Genetic variation in SNPs </a:t>
            </a:r>
            <a:br>
              <a:rPr lang="en-GB" sz="4000" i="0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GB" sz="4000" i="0" dirty="0">
                <a:solidFill>
                  <a:schemeClr val="accent2"/>
                </a:solidFill>
                <a:latin typeface="Comic Sans MS" pitchFamily="66" charset="0"/>
              </a:rPr>
              <a:t>(Single Nucleotide Polymorphisms)</a:t>
            </a:r>
            <a:endParaRPr lang="en-US" sz="4000" i="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6155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3" t="52832" r="24942" b="33121"/>
          <a:stretch>
            <a:fillRect/>
          </a:stretch>
        </p:blipFill>
        <p:spPr bwMode="auto">
          <a:xfrm>
            <a:off x="323850" y="1557338"/>
            <a:ext cx="935038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7" t="17682" r="53700" b="70906"/>
          <a:stretch>
            <a:fillRect/>
          </a:stretch>
        </p:blipFill>
        <p:spPr bwMode="auto">
          <a:xfrm>
            <a:off x="323850" y="27495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t="19426" r="29195" b="68271"/>
          <a:stretch>
            <a:fillRect/>
          </a:stretch>
        </p:blipFill>
        <p:spPr bwMode="auto">
          <a:xfrm>
            <a:off x="323850" y="3716338"/>
            <a:ext cx="935038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5824" r="10582" b="82201"/>
          <a:stretch>
            <a:fillRect/>
          </a:stretch>
        </p:blipFill>
        <p:spPr bwMode="auto">
          <a:xfrm>
            <a:off x="323850" y="4765675"/>
            <a:ext cx="936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7974" r="80797" b="79178"/>
          <a:stretch>
            <a:fillRect/>
          </a:stretch>
        </p:blipFill>
        <p:spPr bwMode="auto">
          <a:xfrm>
            <a:off x="323850" y="5789613"/>
            <a:ext cx="936625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54102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4595" name="Rectangle 3"/>
          <p:cNvSpPr>
            <a:spLocks noChangeArrowheads="1"/>
          </p:cNvSpPr>
          <p:nvPr/>
        </p:nvSpPr>
        <p:spPr bwMode="auto">
          <a:xfrm>
            <a:off x="114300" y="57150"/>
            <a:ext cx="8909050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i="0" dirty="0">
                <a:solidFill>
                  <a:schemeClr val="accent2"/>
                </a:solidFill>
                <a:latin typeface="Comic Sans MS" pitchFamily="66" charset="0"/>
              </a:rPr>
              <a:t>PCA of POPRES cohort</a:t>
            </a:r>
          </a:p>
        </p:txBody>
      </p:sp>
      <p:pic>
        <p:nvPicPr>
          <p:cNvPr id="4945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438"/>
            <a:ext cx="8858250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45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9875"/>
            <a:ext cx="91440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4010025" y="1295400"/>
            <a:ext cx="1981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4945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7" b="63373"/>
          <a:stretch>
            <a:fillRect/>
          </a:stretch>
        </p:blipFill>
        <p:spPr bwMode="auto">
          <a:xfrm>
            <a:off x="4724400" y="1676400"/>
            <a:ext cx="38862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657600"/>
            <a:ext cx="5829300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sz="6000" smtClean="0"/>
              <a:t>What is association?</a:t>
            </a:r>
            <a:endParaRPr lang="en-US" sz="6000" smtClean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057400" y="2819400"/>
            <a:ext cx="419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2438400" y="2743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3124200" y="2743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5715000" y="2743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800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3810000" y="2743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486400" y="1752600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2400" i="0">
                <a:latin typeface="Times New Roman" pitchFamily="18" charset="0"/>
                <a:cs typeface="Arial" charset="0"/>
              </a:rPr>
              <a:t>chromosome</a:t>
            </a:r>
            <a:endParaRPr lang="en-US" sz="2400" i="0">
              <a:latin typeface="Times New Roman" pitchFamily="18" charset="0"/>
              <a:cs typeface="Arial" charset="0"/>
            </a:endParaRPr>
          </a:p>
        </p:txBody>
      </p:sp>
      <p:cxnSp>
        <p:nvCxnSpPr>
          <p:cNvPr id="14347" name="AutoShape 11"/>
          <p:cNvCxnSpPr>
            <a:cxnSpLocks noChangeShapeType="1"/>
            <a:stCxn id="14346" idx="2"/>
          </p:cNvCxnSpPr>
          <p:nvPr/>
        </p:nvCxnSpPr>
        <p:spPr bwMode="auto">
          <a:xfrm rot="5400000">
            <a:off x="6040438" y="2341562"/>
            <a:ext cx="457200" cy="19367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2590800" y="2286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2895600" y="2286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2438400" y="1752600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2400" i="0">
                <a:latin typeface="Times New Roman" pitchFamily="18" charset="0"/>
                <a:cs typeface="Arial" charset="0"/>
              </a:rPr>
              <a:t>SNPs</a:t>
            </a:r>
            <a:endParaRPr lang="en-US" sz="2400" i="0">
              <a:latin typeface="Times New Roman" pitchFamily="18" charset="0"/>
              <a:cs typeface="Arial" charset="0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4343400" y="22860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3581400" y="1752600"/>
            <a:ext cx="159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2400" i="0">
                <a:latin typeface="Times New Roman" pitchFamily="18" charset="0"/>
                <a:cs typeface="Arial" charset="0"/>
              </a:rPr>
              <a:t>trait variant</a:t>
            </a:r>
            <a:endParaRPr lang="en-US" sz="2400" i="0">
              <a:latin typeface="Times New Roman" pitchFamily="18" charset="0"/>
              <a:cs typeface="Arial" charset="0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257800" y="3124200"/>
            <a:ext cx="3497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2400" i="0">
                <a:latin typeface="Times New Roman" pitchFamily="18" charset="0"/>
                <a:cs typeface="Arial" charset="0"/>
              </a:rPr>
              <a:t>Genetic variation  </a:t>
            </a:r>
          </a:p>
          <a:p>
            <a:pPr eaLnBrk="1" hangingPunct="1"/>
            <a:r>
              <a:rPr lang="en-GB" sz="2400" i="0">
                <a:latin typeface="Times New Roman" pitchFamily="18" charset="0"/>
                <a:cs typeface="Arial" charset="0"/>
              </a:rPr>
              <a:t>yields phenotypic variation</a:t>
            </a:r>
            <a:endParaRPr lang="en-US" sz="2400" i="0">
              <a:latin typeface="Times New Roman" pitchFamily="18" charset="0"/>
              <a:cs typeface="Arial" charset="0"/>
            </a:endParaRP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4800600" y="3124200"/>
            <a:ext cx="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1160463" y="4419600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800" i="0">
                <a:latin typeface="Times New Roman" pitchFamily="18" charset="0"/>
                <a:cs typeface="Arial" charset="0"/>
              </a:rPr>
              <a:t>Population with ‘   ’ allele</a:t>
            </a:r>
            <a:endParaRPr lang="en-US" sz="1800" i="0">
              <a:latin typeface="Times New Roman" pitchFamily="18" charset="0"/>
              <a:cs typeface="Arial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5784850" y="4419600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GB" sz="1800" i="0">
                <a:latin typeface="Times New Roman" pitchFamily="18" charset="0"/>
                <a:cs typeface="Arial" charset="0"/>
              </a:rPr>
              <a:t>Population with ‘   ’ allele</a:t>
            </a:r>
            <a:endParaRPr lang="en-US" sz="1800" i="0">
              <a:latin typeface="Times New Roman" pitchFamily="18" charset="0"/>
              <a:cs typeface="Arial" charset="0"/>
            </a:endParaRPr>
          </a:p>
        </p:txBody>
      </p:sp>
      <p:sp>
        <p:nvSpPr>
          <p:cNvPr id="14357" name="Oval 21"/>
          <p:cNvSpPr>
            <a:spLocks noChangeArrowheads="1"/>
          </p:cNvSpPr>
          <p:nvPr/>
        </p:nvSpPr>
        <p:spPr bwMode="auto">
          <a:xfrm>
            <a:off x="5715000" y="2589213"/>
            <a:ext cx="152400" cy="1524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58" name="Oval 22"/>
          <p:cNvSpPr>
            <a:spLocks noChangeArrowheads="1"/>
          </p:cNvSpPr>
          <p:nvPr/>
        </p:nvSpPr>
        <p:spPr bwMode="auto">
          <a:xfrm>
            <a:off x="4800600" y="2589213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59" name="Oval 23"/>
          <p:cNvSpPr>
            <a:spLocks noChangeArrowheads="1"/>
          </p:cNvSpPr>
          <p:nvPr/>
        </p:nvSpPr>
        <p:spPr bwMode="auto">
          <a:xfrm>
            <a:off x="3810000" y="2590800"/>
            <a:ext cx="152400" cy="1524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60" name="Oval 24"/>
          <p:cNvSpPr>
            <a:spLocks noChangeArrowheads="1"/>
          </p:cNvSpPr>
          <p:nvPr/>
        </p:nvSpPr>
        <p:spPr bwMode="auto">
          <a:xfrm>
            <a:off x="3124200" y="2590800"/>
            <a:ext cx="152400" cy="1524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2438400" y="2590800"/>
            <a:ext cx="152400" cy="1524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3306763" y="5867400"/>
            <a:ext cx="2940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400" i="0">
                <a:latin typeface="Times New Roman" pitchFamily="18" charset="0"/>
                <a:cs typeface="Arial" charset="0"/>
              </a:rPr>
              <a:t>Distributions of “trait”</a:t>
            </a:r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 flipV="1">
            <a:off x="6413500" y="6130925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 flipH="1" flipV="1">
            <a:off x="2046288" y="6096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365" name="Oval 29"/>
          <p:cNvSpPr>
            <a:spLocks noChangeArrowheads="1"/>
          </p:cNvSpPr>
          <p:nvPr/>
        </p:nvSpPr>
        <p:spPr bwMode="auto">
          <a:xfrm>
            <a:off x="2836863" y="45370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66" name="Oval 30"/>
          <p:cNvSpPr>
            <a:spLocks noChangeArrowheads="1"/>
          </p:cNvSpPr>
          <p:nvPr/>
        </p:nvSpPr>
        <p:spPr bwMode="auto">
          <a:xfrm>
            <a:off x="7450138" y="4537075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2514600" y="4800600"/>
            <a:ext cx="1371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 flipH="1">
            <a:off x="5638800" y="48006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2054" r="53674" b="55609"/>
          <a:stretch>
            <a:fillRect/>
          </a:stretch>
        </p:blipFill>
        <p:spPr bwMode="auto">
          <a:xfrm>
            <a:off x="7596188" y="4824413"/>
            <a:ext cx="15843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0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7" t="31082" r="9853" b="26027"/>
          <a:stretch>
            <a:fillRect/>
          </a:stretch>
        </p:blipFill>
        <p:spPr bwMode="auto">
          <a:xfrm>
            <a:off x="0" y="4770438"/>
            <a:ext cx="1512888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3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962025"/>
            <a:ext cx="87534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825"/>
            <a:ext cx="16764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50520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657600"/>
            <a:ext cx="559117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438400" y="1371600"/>
            <a:ext cx="1143000" cy="457200"/>
          </a:xfrm>
          <a:prstGeom prst="rect">
            <a:avLst/>
          </a:prstGeom>
          <a:solidFill>
            <a:srgbClr val="FFFF00">
              <a:alpha val="3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1900238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  <a:latin typeface="Comic Sans MS" pitchFamily="66" charset="0"/>
              </a:rPr>
              <a:t>Current insights from GWAS:</a:t>
            </a:r>
            <a:r>
              <a:rPr lang="en-US" sz="4000" smtClean="0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56388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Well-powered (meta-)studies with (ten-)thousands of samples have identified a few (dozen) candidate loci with highly significant associations</a:t>
            </a:r>
            <a:br>
              <a:rPr lang="en-US" sz="2800" smtClean="0"/>
            </a:br>
            <a:endParaRPr lang="en-US" sz="2800" smtClean="0"/>
          </a:p>
          <a:p>
            <a:pPr eaLnBrk="1" hangingPunct="1"/>
            <a:r>
              <a:rPr lang="en-US" sz="2800" smtClean="0"/>
              <a:t>Many of these associations have been replicated in independent studies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21875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4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1341438"/>
            <a:ext cx="8218488" cy="229076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PHENOTYPIC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Large-scale data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  <a:latin typeface="Comic Sans MS" pitchFamily="66" charset="0"/>
              </a:rPr>
              <a:t>Current insights from GWAS:</a:t>
            </a:r>
            <a:r>
              <a:rPr lang="en-US" smtClean="0"/>
              <a:t>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6553200" cy="1871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Each locus explains but a tiny (&lt;1%) fraction of the phenotypic variance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All significant loci together explain only a small (&lt;10%) of the variance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981075"/>
            <a:ext cx="1697037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8688"/>
            <a:ext cx="4787900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43300"/>
            <a:ext cx="4427537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916113"/>
            <a:ext cx="7515225" cy="4865687"/>
          </a:xfrm>
          <a:noFill/>
        </p:spPr>
        <p:txBody>
          <a:bodyPr bIns="228600"/>
          <a:lstStyle/>
          <a:p>
            <a:pPr marL="609600" indent="-609600" eaLnBrk="1" hangingPunct="1">
              <a:buFontTx/>
              <a:buAutoNum type="arabicPeriod"/>
            </a:pPr>
            <a:r>
              <a:rPr lang="en-US" sz="2800" b="1" smtClean="0"/>
              <a:t>Improve measurements:</a:t>
            </a:r>
            <a:br>
              <a:rPr lang="en-US" sz="2800" b="1" smtClean="0"/>
            </a:br>
            <a:r>
              <a:rPr lang="en-US" sz="2800" smtClean="0"/>
              <a:t>- measure more variants (e.g. by UHS)</a:t>
            </a:r>
            <a:br>
              <a:rPr lang="en-US" sz="2800" smtClean="0"/>
            </a:br>
            <a:r>
              <a:rPr lang="en-US" sz="2800" smtClean="0"/>
              <a:t>- measure other variants (e.g. CNVs)</a:t>
            </a:r>
            <a:br>
              <a:rPr lang="en-US" sz="2800" smtClean="0"/>
            </a:br>
            <a:r>
              <a:rPr lang="en-US" sz="2800" smtClean="0"/>
              <a:t>- measure “molecular phenotypes”</a:t>
            </a:r>
            <a:br>
              <a:rPr lang="en-US" sz="2800" smtClean="0"/>
            </a:br>
            <a:endParaRPr lang="en-US" sz="2800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/>
              <a:t>Improve models:</a:t>
            </a:r>
            <a:br>
              <a:rPr lang="en-US" sz="2800" b="1" smtClean="0"/>
            </a:br>
            <a:r>
              <a:rPr lang="en-US" sz="2800" smtClean="0"/>
              <a:t>- proper integration of uncertainties</a:t>
            </a:r>
            <a:br>
              <a:rPr lang="en-US" sz="2800" smtClean="0"/>
            </a:br>
            <a:r>
              <a:rPr lang="en-US" sz="2800" smtClean="0"/>
              <a:t>- include interactions</a:t>
            </a:r>
            <a:br>
              <a:rPr lang="en-US" sz="2800" smtClean="0"/>
            </a:br>
            <a:r>
              <a:rPr lang="en-US" sz="2800" smtClean="0"/>
              <a:t>- multi-layer models</a:t>
            </a:r>
            <a:endParaRPr lang="en-US" sz="2800" b="1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  <a:latin typeface="Comic Sans MS" pitchFamily="66" charset="0"/>
              </a:rPr>
              <a:t>How could our models become more predictive?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657600"/>
            <a:ext cx="160496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8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66" y="0"/>
            <a:ext cx="9144000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6"/>
          <a:stretch>
            <a:fillRect/>
          </a:stretch>
        </p:blipFill>
        <p:spPr bwMode="auto">
          <a:xfrm>
            <a:off x="388700" y="2336366"/>
            <a:ext cx="3992488" cy="349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24" y="2636912"/>
            <a:ext cx="4613890" cy="3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34410" y="6270074"/>
            <a:ext cx="6865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http://www2.unil.ch/cbg/index.php?title=QuickTest</a:t>
            </a:r>
          </a:p>
        </p:txBody>
      </p:sp>
    </p:spTree>
    <p:extLst>
      <p:ext uri="{BB962C8B-B14F-4D97-AF65-F5344CB8AC3E}">
        <p14:creationId xmlns:p14="http://schemas.microsoft.com/office/powerpoint/2010/main" val="4288237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8"/>
          <a:stretch>
            <a:fillRect/>
          </a:stretch>
        </p:blipFill>
        <p:spPr bwMode="auto">
          <a:xfrm>
            <a:off x="4572000" y="2983820"/>
            <a:ext cx="4083446" cy="404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94705" y="3478038"/>
            <a:ext cx="4205287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200" i="0" dirty="0"/>
              <a:t>Using expression data</a:t>
            </a:r>
          </a:p>
          <a:p>
            <a:pPr eaLnBrk="1" hangingPunct="1"/>
            <a:r>
              <a:rPr lang="en-US" sz="2200" i="0" dirty="0"/>
              <a:t>from </a:t>
            </a:r>
            <a:r>
              <a:rPr lang="en-US" sz="2200" i="0" dirty="0" err="1"/>
              <a:t>Hapmap</a:t>
            </a:r>
            <a:r>
              <a:rPr lang="en-US" sz="2200" i="0" dirty="0"/>
              <a:t> panel we </a:t>
            </a:r>
          </a:p>
          <a:p>
            <a:pPr eaLnBrk="1" hangingPunct="1"/>
            <a:r>
              <a:rPr lang="en-US" sz="2200" i="0" dirty="0"/>
              <a:t>computed </a:t>
            </a:r>
            <a:r>
              <a:rPr lang="en-US" sz="2200" dirty="0"/>
              <a:t>all </a:t>
            </a:r>
            <a:r>
              <a:rPr lang="en-US" sz="2200" i="0" dirty="0"/>
              <a:t>10</a:t>
            </a:r>
            <a:r>
              <a:rPr lang="en-US" sz="2200" i="0" baseline="30000" dirty="0"/>
              <a:t>12 </a:t>
            </a:r>
            <a:r>
              <a:rPr lang="en-US" sz="2200" i="0" dirty="0"/>
              <a:t>pairwise</a:t>
            </a:r>
          </a:p>
          <a:p>
            <a:pPr eaLnBrk="1" hangingPunct="1"/>
            <a:r>
              <a:rPr lang="en-US" sz="2200" i="0" dirty="0"/>
              <a:t>interactions for several </a:t>
            </a:r>
          </a:p>
          <a:p>
            <a:pPr eaLnBrk="1" hangingPunct="1"/>
            <a:r>
              <a:rPr lang="en-US" sz="2200" i="0" dirty="0"/>
              <a:t>expression values:</a:t>
            </a:r>
          </a:p>
          <a:p>
            <a:pPr eaLnBrk="1" hangingPunct="1"/>
            <a:endParaRPr lang="en-US" sz="2200" i="0" dirty="0"/>
          </a:p>
          <a:p>
            <a:pPr eaLnBrk="1" hangingPunct="1"/>
            <a:r>
              <a:rPr lang="en-US" sz="2200" i="0" dirty="0"/>
              <a:t>The strongest interactions </a:t>
            </a:r>
          </a:p>
          <a:p>
            <a:pPr eaLnBrk="1" hangingPunct="1"/>
            <a:r>
              <a:rPr lang="en-US" sz="2200" i="0" dirty="0"/>
              <a:t>do </a:t>
            </a:r>
            <a:r>
              <a:rPr lang="en-US" sz="2200" dirty="0"/>
              <a:t>not</a:t>
            </a:r>
            <a:r>
              <a:rPr lang="en-US" sz="2200" i="0" dirty="0"/>
              <a:t> occur for SNPs with </a:t>
            </a:r>
          </a:p>
          <a:p>
            <a:pPr eaLnBrk="1" hangingPunct="1"/>
            <a:r>
              <a:rPr lang="en-US" sz="2200" i="0" dirty="0"/>
              <a:t>high (marginal) significance!</a:t>
            </a:r>
          </a:p>
          <a:p>
            <a:pPr eaLnBrk="1" hangingPunct="1"/>
            <a:endParaRPr lang="en-US" sz="2200" i="0" baseline="30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16272" r="8828" b="33963"/>
          <a:stretch/>
        </p:blipFill>
        <p:spPr bwMode="auto">
          <a:xfrm>
            <a:off x="61912" y="100964"/>
            <a:ext cx="8902575" cy="301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8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chemeClr val="accent2"/>
                </a:solidFill>
                <a:latin typeface="Comic Sans MS" pitchFamily="66" charset="0"/>
                <a:cs typeface="Arial" charset="0"/>
              </a:rPr>
              <a:t>Towards a layered Systems Model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2595563" cy="26654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27225"/>
            <a:ext cx="3167062" cy="265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44675"/>
            <a:ext cx="2573337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23850" y="5578475"/>
            <a:ext cx="86487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800" i="0"/>
              <a:t>We need </a:t>
            </a:r>
            <a:r>
              <a:rPr lang="en-US" sz="2800"/>
              <a:t>intermediate </a:t>
            </a:r>
            <a:r>
              <a:rPr lang="en-US" sz="2800" i="0"/>
              <a:t>(molecular) phenotypes </a:t>
            </a:r>
          </a:p>
          <a:p>
            <a:pPr eaLnBrk="1" hangingPunct="1"/>
            <a:r>
              <a:rPr lang="en-US" sz="2800" i="0"/>
              <a:t>to better understand organismal phenotypes 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 rot="10800000" flipH="1">
            <a:off x="2051050" y="4438650"/>
            <a:ext cx="2160588" cy="9350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 rot="10800000" flipH="1">
            <a:off x="5291138" y="4437063"/>
            <a:ext cx="2160587" cy="9350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6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i="0" dirty="0" smtClean="0">
                <a:solidFill>
                  <a:schemeClr val="accent2"/>
                </a:solidFill>
                <a:latin typeface="Comic Sans MS" pitchFamily="66" charset="0"/>
              </a:rPr>
              <a:t>Transcription Modules reduce Complexity</a:t>
            </a:r>
            <a:endParaRPr lang="en-US" sz="3600" i="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84356" name="Rectangle 4"/>
          <p:cNvSpPr>
            <a:spLocks noChangeArrowheads="1"/>
          </p:cNvSpPr>
          <p:nvPr/>
        </p:nvSpPr>
        <p:spPr bwMode="auto">
          <a:xfrm>
            <a:off x="683964" y="6309320"/>
            <a:ext cx="77044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6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i="0" dirty="0" smtClean="0"/>
              <a:t>http://www2.unil.ch/cbg/index.php?title=ExpressionView</a:t>
            </a:r>
            <a:endParaRPr lang="en-US" i="0" dirty="0"/>
          </a:p>
        </p:txBody>
      </p:sp>
      <p:pic>
        <p:nvPicPr>
          <p:cNvPr id="4843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" y="964680"/>
            <a:ext cx="9118590" cy="500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7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813" y="269875"/>
            <a:ext cx="8686800" cy="11430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chemeClr val="tx1"/>
                </a:solidFill>
                <a:latin typeface="Comic Sans MS" pitchFamily="66" charset="0"/>
              </a:rPr>
              <a:t>Association of (average) module expression is often stronger than for any of its constituent genes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47763"/>
            <a:ext cx="701992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2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accent2"/>
                </a:solidFill>
                <a:latin typeface="Comic Sans MS" pitchFamily="66" charset="0"/>
                <a:cs typeface="Arial" charset="0"/>
              </a:rPr>
              <a:t>Intermediate phenotypes as pointers</a:t>
            </a:r>
            <a:endParaRPr lang="en-US" sz="3600" dirty="0" smtClean="0">
              <a:solidFill>
                <a:schemeClr val="accent2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6" y="2564904"/>
            <a:ext cx="2140744" cy="233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51520" y="5253007"/>
            <a:ext cx="87120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400" i="0" dirty="0" smtClean="0"/>
              <a:t>Preliminary results show that integrating </a:t>
            </a:r>
            <a:r>
              <a:rPr lang="en-US" sz="2400" i="0" dirty="0" err="1" smtClean="0"/>
              <a:t>metabolomic</a:t>
            </a:r>
            <a:r>
              <a:rPr lang="en-US" sz="2400" i="0" dirty="0" smtClean="0"/>
              <a:t> </a:t>
            </a:r>
          </a:p>
          <a:p>
            <a:pPr eaLnBrk="1" hangingPunct="1"/>
            <a:r>
              <a:rPr lang="en-US" sz="2400" i="0" dirty="0" smtClean="0"/>
              <a:t>phenotypes an increase power for detecting </a:t>
            </a:r>
          </a:p>
          <a:p>
            <a:pPr eaLnBrk="1" hangingPunct="1"/>
            <a:r>
              <a:rPr lang="en-US" sz="2400" i="0" dirty="0" smtClean="0"/>
              <a:t>associations with </a:t>
            </a:r>
            <a:r>
              <a:rPr lang="en-US" sz="2400" i="0" dirty="0"/>
              <a:t>organismal phenotypes 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3" t="32354" r="58326" b="37258"/>
          <a:stretch/>
        </p:blipFill>
        <p:spPr bwMode="auto">
          <a:xfrm>
            <a:off x="3883729" y="1475120"/>
            <a:ext cx="1664574" cy="21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sbergman\Desktop\220px-Dna-SNP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67913"/>
            <a:ext cx="1984208" cy="24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otched Right Arrow 16"/>
          <p:cNvSpPr/>
          <p:nvPr/>
        </p:nvSpPr>
        <p:spPr bwMode="auto">
          <a:xfrm>
            <a:off x="3131840" y="4307974"/>
            <a:ext cx="3168352" cy="432048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Bent Arrow 18"/>
          <p:cNvSpPr/>
          <p:nvPr/>
        </p:nvSpPr>
        <p:spPr bwMode="auto">
          <a:xfrm>
            <a:off x="1259632" y="1485950"/>
            <a:ext cx="2232248" cy="777004"/>
          </a:xfrm>
          <a:prstGeom prst="bentArrow">
            <a:avLst>
              <a:gd name="adj1" fmla="val 25000"/>
              <a:gd name="adj2" fmla="val 29514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Bent Arrow 29"/>
          <p:cNvSpPr/>
          <p:nvPr/>
        </p:nvSpPr>
        <p:spPr bwMode="auto">
          <a:xfrm rot="5400000">
            <a:off x="6555408" y="869528"/>
            <a:ext cx="634154" cy="2152698"/>
          </a:xfrm>
          <a:prstGeom prst="bentArrow">
            <a:avLst>
              <a:gd name="adj1" fmla="val 32210"/>
              <a:gd name="adj2" fmla="val 29514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2249235"/>
            <a:ext cx="1737976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Organismal </a:t>
            </a:r>
            <a:br>
              <a:rPr lang="de-CH" dirty="0" smtClean="0"/>
            </a:br>
            <a:r>
              <a:rPr lang="de-CH" dirty="0" smtClean="0"/>
              <a:t>phenotype</a:t>
            </a:r>
            <a:endParaRPr lang="de-CH" dirty="0"/>
          </a:p>
        </p:txBody>
      </p:sp>
      <p:sp>
        <p:nvSpPr>
          <p:cNvPr id="32" name="TextBox 31"/>
          <p:cNvSpPr txBox="1"/>
          <p:nvPr/>
        </p:nvSpPr>
        <p:spPr>
          <a:xfrm>
            <a:off x="3965694" y="3573016"/>
            <a:ext cx="1542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Molecular</a:t>
            </a:r>
          </a:p>
          <a:p>
            <a:r>
              <a:rPr lang="de-CH" dirty="0" smtClean="0"/>
              <a:t>phenotype</a:t>
            </a:r>
            <a:endParaRPr lang="de-CH" dirty="0"/>
          </a:p>
        </p:txBody>
      </p:sp>
      <p:sp>
        <p:nvSpPr>
          <p:cNvPr id="21" name="TextBox 20"/>
          <p:cNvSpPr txBox="1"/>
          <p:nvPr/>
        </p:nvSpPr>
        <p:spPr>
          <a:xfrm>
            <a:off x="7020272" y="2276872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genotype</a:t>
            </a:r>
            <a:endParaRPr lang="de-CH" dirty="0"/>
          </a:p>
        </p:txBody>
      </p:sp>
      <p:sp>
        <p:nvSpPr>
          <p:cNvPr id="22" name="Oval 21"/>
          <p:cNvSpPr/>
          <p:nvPr/>
        </p:nvSpPr>
        <p:spPr bwMode="auto">
          <a:xfrm>
            <a:off x="2771800" y="1916832"/>
            <a:ext cx="392771" cy="504056"/>
          </a:xfrm>
          <a:prstGeom prst="ellipse">
            <a:avLst/>
          </a:prstGeom>
          <a:solidFill>
            <a:srgbClr val="99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/>
              <a:t>1</a:t>
            </a:r>
            <a:endParaRPr kumimoji="0" lang="de-CH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548303" y="3803918"/>
            <a:ext cx="432048" cy="504056"/>
          </a:xfrm>
          <a:prstGeom prst="ellipse">
            <a:avLst/>
          </a:prstGeom>
          <a:solidFill>
            <a:srgbClr val="99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rPr>
              <a:t>3</a:t>
            </a:r>
            <a:endParaRPr kumimoji="0" lang="de-CH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084168" y="1925794"/>
            <a:ext cx="432048" cy="504056"/>
          </a:xfrm>
          <a:prstGeom prst="ellipse">
            <a:avLst/>
          </a:prstGeom>
          <a:solidFill>
            <a:srgbClr val="99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/>
              <a:t>2</a:t>
            </a:r>
            <a:endParaRPr kumimoji="0" lang="de-CH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6338888" cy="609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  <a:solidFill>
            <a:schemeClr val="accent1">
              <a:alpha val="79999"/>
            </a:schemeClr>
          </a:solidFill>
        </p:spPr>
        <p:txBody>
          <a:bodyPr/>
          <a:lstStyle/>
          <a:p>
            <a:pPr eaLnBrk="1" hangingPunct="1"/>
            <a:r>
              <a:rPr lang="en-US" altLang="zh-CN" sz="3200" smtClean="0">
                <a:ea typeface="宋体" pitchFamily="2" charset="-122"/>
              </a:rPr>
              <a:t> </a:t>
            </a:r>
            <a:r>
              <a:rPr lang="en-US" altLang="zh-CN" sz="3200" b="1" smtClean="0">
                <a:ea typeface="宋体" pitchFamily="2" charset="-122"/>
              </a:rPr>
              <a:t>Acknowledgements to my group</a:t>
            </a:r>
            <a:endParaRPr lang="en-US" sz="3200" b="1" i="1" smtClean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330950" y="4937125"/>
            <a:ext cx="2813050" cy="1920875"/>
          </a:xfrm>
          <a:prstGeom prst="rect">
            <a:avLst/>
          </a:prstGeom>
          <a:solidFill>
            <a:srgbClr val="FFCC00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latin typeface="Arial" charset="0"/>
                <a:cs typeface="Arial" charset="0"/>
              </a:rPr>
              <a:t>Funding:</a:t>
            </a:r>
            <a:r>
              <a:rPr lang="en-US" i="0" dirty="0">
                <a:latin typeface="Arial" charset="0"/>
                <a:cs typeface="Arial" charset="0"/>
              </a:rPr>
              <a:t> </a:t>
            </a:r>
            <a:r>
              <a:rPr lang="en-US" i="0" dirty="0"/>
              <a:t>SystemsX.ch, </a:t>
            </a:r>
          </a:p>
          <a:p>
            <a:r>
              <a:rPr lang="en-US" i="0" dirty="0">
                <a:latin typeface="Arial" charset="0"/>
                <a:cs typeface="Arial" charset="0"/>
              </a:rPr>
              <a:t>SNSF, </a:t>
            </a:r>
            <a:r>
              <a:rPr lang="en-US" b="1" i="0" dirty="0">
                <a:latin typeface="Arial" charset="0"/>
                <a:cs typeface="Arial" charset="0"/>
              </a:rPr>
              <a:t>SIB</a:t>
            </a:r>
            <a:r>
              <a:rPr lang="en-US" i="0" dirty="0">
                <a:latin typeface="Arial" charset="0"/>
                <a:cs typeface="Arial" charset="0"/>
              </a:rPr>
              <a:t>, </a:t>
            </a:r>
          </a:p>
          <a:p>
            <a:r>
              <a:rPr lang="en-US" i="0" dirty="0" err="1">
                <a:latin typeface="Arial" charset="0"/>
                <a:cs typeface="Arial" charset="0"/>
              </a:rPr>
              <a:t>Cavaglieri</a:t>
            </a:r>
            <a:r>
              <a:rPr lang="en-US" i="0" dirty="0">
                <a:latin typeface="Arial" charset="0"/>
                <a:cs typeface="Arial" charset="0"/>
              </a:rPr>
              <a:t>, </a:t>
            </a:r>
          </a:p>
          <a:p>
            <a:r>
              <a:rPr lang="en-US" i="0" dirty="0" err="1">
                <a:latin typeface="Arial" charset="0"/>
                <a:cs typeface="Arial" charset="0"/>
              </a:rPr>
              <a:t>Leenaards</a:t>
            </a:r>
            <a:r>
              <a:rPr lang="en-US" i="0" dirty="0">
                <a:latin typeface="Arial" charset="0"/>
                <a:cs typeface="Arial" charset="0"/>
              </a:rPr>
              <a:t>, </a:t>
            </a:r>
          </a:p>
          <a:p>
            <a:r>
              <a:rPr lang="en-US" i="0" dirty="0">
                <a:latin typeface="Arial" charset="0"/>
                <a:cs typeface="Arial" charset="0"/>
              </a:rPr>
              <a:t>European FP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329363" y="755650"/>
            <a:ext cx="2814637" cy="4168775"/>
          </a:xfrm>
          <a:prstGeom prst="rect">
            <a:avLst/>
          </a:prstGeom>
          <a:solidFill>
            <a:srgbClr val="CCFFCC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i="0" dirty="0">
                <a:latin typeface="Arial" charset="0"/>
                <a:cs typeface="Arial" charset="0"/>
              </a:rPr>
              <a:t>People:</a:t>
            </a:r>
            <a:r>
              <a:rPr lang="en-US" i="0" dirty="0">
                <a:latin typeface="Arial" charset="0"/>
                <a:cs typeface="Arial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latin typeface="Arial" charset="0"/>
                <a:cs typeface="Arial" charset="0"/>
              </a:rPr>
              <a:t>Armand </a:t>
            </a:r>
            <a:r>
              <a:rPr lang="en-US" sz="1800" dirty="0" err="1">
                <a:latin typeface="Arial" charset="0"/>
                <a:cs typeface="Arial" charset="0"/>
              </a:rPr>
              <a:t>Valsessia</a:t>
            </a: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125000"/>
              </a:lnSpc>
            </a:pPr>
            <a:r>
              <a:rPr lang="en-US" sz="1800" dirty="0">
                <a:latin typeface="Arial" charset="0"/>
                <a:cs typeface="Arial" charset="0"/>
              </a:rPr>
              <a:t>Micha Hersch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latin typeface="Arial" charset="0"/>
                <a:cs typeface="Arial" charset="0"/>
              </a:rPr>
              <a:t>Sascha Dalessi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latin typeface="Arial" charset="0"/>
                <a:cs typeface="Arial" charset="0"/>
              </a:rPr>
              <a:t>Tim </a:t>
            </a:r>
            <a:r>
              <a:rPr lang="en-US" sz="1800" dirty="0" err="1">
                <a:latin typeface="Arial" charset="0"/>
                <a:cs typeface="Arial" charset="0"/>
              </a:rPr>
              <a:t>Hohm</a:t>
            </a: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125000"/>
              </a:lnSpc>
            </a:pPr>
            <a:r>
              <a:rPr lang="en-US" sz="1800" dirty="0">
                <a:latin typeface="Arial" charset="0"/>
                <a:cs typeface="Arial" charset="0"/>
              </a:rPr>
              <a:t>Bastian Peter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latin typeface="Arial" charset="0"/>
                <a:cs typeface="Arial" charset="0"/>
              </a:rPr>
              <a:t>Karen Kapur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latin typeface="Arial" charset="0"/>
                <a:cs typeface="Arial" charset="0"/>
              </a:rPr>
              <a:t>Aitana Morton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Diana Marek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latin typeface="Arial" charset="0"/>
                <a:cs typeface="Arial" charset="0"/>
              </a:rPr>
              <a:t>Barbara Piasecka</a:t>
            </a:r>
          </a:p>
          <a:p>
            <a:pPr>
              <a:lnSpc>
                <a:spcPct val="125000"/>
              </a:lnSpc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Gabor Csardi</a:t>
            </a:r>
          </a:p>
          <a:p>
            <a:pPr>
              <a:lnSpc>
                <a:spcPct val="125000"/>
              </a:lnSpc>
            </a:pPr>
            <a:r>
              <a:rPr lang="en-US" sz="1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Zoltán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Kutalik</a:t>
            </a:r>
            <a:endParaRPr lang="en-US" sz="18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8" name="Picture 2" descr="clustered-expression-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319338"/>
            <a:ext cx="3048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0019" name="Group 3"/>
          <p:cNvGrpSpPr>
            <a:grpSpLocks/>
          </p:cNvGrpSpPr>
          <p:nvPr/>
        </p:nvGrpSpPr>
        <p:grpSpPr bwMode="auto">
          <a:xfrm>
            <a:off x="938213" y="2333625"/>
            <a:ext cx="7772400" cy="2514600"/>
            <a:chOff x="672" y="1488"/>
            <a:chExt cx="4896" cy="1584"/>
          </a:xfrm>
        </p:grpSpPr>
        <p:sp>
          <p:nvSpPr>
            <p:cNvPr id="470020" name="Text Box 4"/>
            <p:cNvSpPr txBox="1">
              <a:spLocks noChangeArrowheads="1"/>
            </p:cNvSpPr>
            <p:nvPr/>
          </p:nvSpPr>
          <p:spPr bwMode="auto">
            <a:xfrm>
              <a:off x="2438" y="1519"/>
              <a:ext cx="3130" cy="1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0">
                  <a:solidFill>
                    <a:schemeClr val="tx2"/>
                  </a:solidFill>
                  <a:latin typeface="Arial" charset="0"/>
                  <a:cs typeface="Arial" charset="0"/>
                </a:rPr>
                <a:t>Search for </a:t>
              </a:r>
              <a:r>
                <a:rPr lang="en-US" sz="2400">
                  <a:solidFill>
                    <a:schemeClr val="tx2"/>
                  </a:solidFill>
                  <a:latin typeface="Arial" charset="0"/>
                  <a:cs typeface="Arial" charset="0"/>
                </a:rPr>
                <a:t>transcription modules:</a:t>
              </a:r>
            </a:p>
            <a:p>
              <a:pPr algn="ctr">
                <a:spcBef>
                  <a:spcPct val="50000"/>
                </a:spcBef>
              </a:pPr>
              <a:r>
                <a:rPr lang="en-US" sz="2400" b="1" i="0">
                  <a:solidFill>
                    <a:schemeClr val="tx2"/>
                  </a:solidFill>
                  <a:latin typeface="Arial" charset="0"/>
                  <a:cs typeface="Arial" charset="0"/>
                </a:rPr>
                <a:t>Set of genes co-regulated under</a:t>
              </a:r>
              <a:br>
                <a:rPr lang="en-US" sz="2400" b="1" i="0">
                  <a:solidFill>
                    <a:schemeClr val="tx2"/>
                  </a:solidFill>
                  <a:latin typeface="Arial" charset="0"/>
                  <a:cs typeface="Arial" charset="0"/>
                </a:rPr>
              </a:br>
              <a:r>
                <a:rPr lang="en-US" sz="2400" b="1" i="0">
                  <a:solidFill>
                    <a:schemeClr val="tx2"/>
                  </a:solidFill>
                  <a:latin typeface="Arial" charset="0"/>
                  <a:cs typeface="Arial" charset="0"/>
                </a:rPr>
                <a:t>a certain set of conditions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sz="2400" b="1" i="0">
                  <a:solidFill>
                    <a:schemeClr val="tx2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i="0">
                  <a:solidFill>
                    <a:schemeClr val="tx2"/>
                  </a:solidFill>
                  <a:latin typeface="Arial" charset="0"/>
                  <a:cs typeface="Arial" charset="0"/>
                </a:rPr>
                <a:t>context specific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sz="2400" i="0">
                  <a:solidFill>
                    <a:schemeClr val="tx2"/>
                  </a:solidFill>
                  <a:latin typeface="Arial" charset="0"/>
                  <a:cs typeface="Arial" charset="0"/>
                </a:rPr>
                <a:t> allow for overlaps</a:t>
              </a:r>
            </a:p>
          </p:txBody>
        </p:sp>
        <p:grpSp>
          <p:nvGrpSpPr>
            <p:cNvPr id="470021" name="Group 5"/>
            <p:cNvGrpSpPr>
              <a:grpSpLocks/>
            </p:cNvGrpSpPr>
            <p:nvPr/>
          </p:nvGrpSpPr>
          <p:grpSpPr bwMode="auto">
            <a:xfrm>
              <a:off x="672" y="1488"/>
              <a:ext cx="1536" cy="1536"/>
              <a:chOff x="672" y="1488"/>
              <a:chExt cx="1536" cy="1536"/>
            </a:xfrm>
          </p:grpSpPr>
          <p:sp>
            <p:nvSpPr>
              <p:cNvPr id="470022" name="Rectangle 6"/>
              <p:cNvSpPr>
                <a:spLocks noChangeArrowheads="1"/>
              </p:cNvSpPr>
              <p:nvPr/>
            </p:nvSpPr>
            <p:spPr bwMode="auto">
              <a:xfrm>
                <a:off x="672" y="2352"/>
                <a:ext cx="672" cy="672"/>
              </a:xfrm>
              <a:prstGeom prst="rect">
                <a:avLst/>
              </a:prstGeom>
              <a:noFill/>
              <a:ln w="31750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de-CH"/>
              </a:p>
            </p:txBody>
          </p:sp>
          <p:sp>
            <p:nvSpPr>
              <p:cNvPr id="470023" name="Rectangle 7"/>
              <p:cNvSpPr>
                <a:spLocks noChangeArrowheads="1"/>
              </p:cNvSpPr>
              <p:nvPr/>
            </p:nvSpPr>
            <p:spPr bwMode="auto">
              <a:xfrm>
                <a:off x="1200" y="2016"/>
                <a:ext cx="528" cy="864"/>
              </a:xfrm>
              <a:prstGeom prst="rect">
                <a:avLst/>
              </a:prstGeom>
              <a:noFill/>
              <a:ln w="31750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de-CH"/>
              </a:p>
            </p:txBody>
          </p:sp>
          <p:sp>
            <p:nvSpPr>
              <p:cNvPr id="470024" name="Rectangle 8"/>
              <p:cNvSpPr>
                <a:spLocks noChangeArrowheads="1"/>
              </p:cNvSpPr>
              <p:nvPr/>
            </p:nvSpPr>
            <p:spPr bwMode="auto">
              <a:xfrm>
                <a:off x="1344" y="1488"/>
                <a:ext cx="864" cy="720"/>
              </a:xfrm>
              <a:prstGeom prst="rect">
                <a:avLst/>
              </a:prstGeom>
              <a:noFill/>
              <a:ln w="31750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de-CH"/>
              </a:p>
            </p:txBody>
          </p:sp>
        </p:grpSp>
      </p:grpSp>
      <p:sp>
        <p:nvSpPr>
          <p:cNvPr id="470025" name="Rectangle 9"/>
          <p:cNvSpPr>
            <a:spLocks noChangeArrowheads="1"/>
          </p:cNvSpPr>
          <p:nvPr/>
        </p:nvSpPr>
        <p:spPr bwMode="auto">
          <a:xfrm>
            <a:off x="371475" y="319088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i="0">
                <a:solidFill>
                  <a:schemeClr val="accent2"/>
                </a:solidFill>
                <a:latin typeface="Comic Sans MS" pitchFamily="66" charset="0"/>
                <a:cs typeface="Arial" charset="0"/>
              </a:rPr>
              <a:t>How to extract information from very large-scale expression data?</a:t>
            </a:r>
          </a:p>
        </p:txBody>
      </p:sp>
      <p:sp>
        <p:nvSpPr>
          <p:cNvPr id="470026" name="Text Box 10"/>
          <p:cNvSpPr txBox="1">
            <a:spLocks noChangeArrowheads="1"/>
          </p:cNvSpPr>
          <p:nvPr/>
        </p:nvSpPr>
        <p:spPr bwMode="auto">
          <a:xfrm>
            <a:off x="860425" y="6500813"/>
            <a:ext cx="741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i="0">
                <a:solidFill>
                  <a:srgbClr val="000000"/>
                </a:solidFill>
                <a:latin typeface="Arial" charset="0"/>
                <a:cs typeface="Arial" charset="0"/>
              </a:rPr>
              <a:t>J Ihmels, G Friedlander, </a:t>
            </a:r>
            <a:r>
              <a:rPr lang="en-US" sz="1600" b="1" i="0">
                <a:solidFill>
                  <a:srgbClr val="000000"/>
                </a:solidFill>
                <a:latin typeface="Arial" charset="0"/>
                <a:cs typeface="Arial" charset="0"/>
              </a:rPr>
              <a:t>SB</a:t>
            </a:r>
            <a:r>
              <a:rPr lang="en-US" sz="1600" i="0">
                <a:solidFill>
                  <a:srgbClr val="000000"/>
                </a:solidFill>
                <a:latin typeface="Arial" charset="0"/>
                <a:cs typeface="Arial" charset="0"/>
              </a:rPr>
              <a:t>, O Sarig, Y Ziv &amp; N Barkai</a:t>
            </a:r>
            <a:r>
              <a:rPr lang="en-US" sz="16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>
                <a:latin typeface="Arial" charset="0"/>
                <a:cs typeface="Arial" charset="0"/>
              </a:rPr>
              <a:t> Nature Genetics </a:t>
            </a:r>
            <a:r>
              <a:rPr lang="en-US" sz="1600" b="1" i="0">
                <a:latin typeface="Arial" charset="0"/>
                <a:cs typeface="Arial" charset="0"/>
              </a:rPr>
              <a:t>(2002)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ChangeArrowheads="1"/>
          </p:cNvSpPr>
          <p:nvPr/>
        </p:nvSpPr>
        <p:spPr bwMode="auto">
          <a:xfrm>
            <a:off x="0" y="11906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i="0">
                <a:solidFill>
                  <a:schemeClr val="accent2"/>
                </a:solidFill>
                <a:latin typeface="Comic Sans MS" pitchFamily="66" charset="0"/>
                <a:cs typeface="Arial" charset="0"/>
              </a:rPr>
              <a:t>Identification of transcription modules </a:t>
            </a:r>
            <a:br>
              <a:rPr lang="en-US" sz="3600" i="0">
                <a:solidFill>
                  <a:schemeClr val="accent2"/>
                </a:solidFill>
                <a:latin typeface="Comic Sans MS" pitchFamily="66" charset="0"/>
                <a:cs typeface="Arial" charset="0"/>
              </a:rPr>
            </a:br>
            <a:r>
              <a:rPr lang="en-US" sz="3600" i="0">
                <a:solidFill>
                  <a:schemeClr val="accent2"/>
                </a:solidFill>
                <a:latin typeface="Comic Sans MS" pitchFamily="66" charset="0"/>
                <a:cs typeface="Arial" charset="0"/>
              </a:rPr>
              <a:t>using many random “seeds”</a:t>
            </a:r>
            <a:r>
              <a:rPr lang="en-US" sz="3200" b="1" i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482307" name="Group 3"/>
          <p:cNvGrpSpPr>
            <a:grpSpLocks/>
          </p:cNvGrpSpPr>
          <p:nvPr/>
        </p:nvGrpSpPr>
        <p:grpSpPr bwMode="auto">
          <a:xfrm>
            <a:off x="55563" y="1524000"/>
            <a:ext cx="3427412" cy="5181600"/>
            <a:chOff x="35" y="960"/>
            <a:chExt cx="2159" cy="3264"/>
          </a:xfrm>
        </p:grpSpPr>
        <p:grpSp>
          <p:nvGrpSpPr>
            <p:cNvPr id="482308" name="Group 4"/>
            <p:cNvGrpSpPr>
              <a:grpSpLocks/>
            </p:cNvGrpSpPr>
            <p:nvPr/>
          </p:nvGrpSpPr>
          <p:grpSpPr bwMode="auto">
            <a:xfrm flipV="1">
              <a:off x="1220" y="1680"/>
              <a:ext cx="556" cy="653"/>
              <a:chOff x="3888" y="1104"/>
              <a:chExt cx="1632" cy="2304"/>
            </a:xfrm>
          </p:grpSpPr>
          <p:sp>
            <p:nvSpPr>
              <p:cNvPr id="482309" name="Oval 5"/>
              <p:cNvSpPr>
                <a:spLocks noChangeArrowheads="1"/>
              </p:cNvSpPr>
              <p:nvPr/>
            </p:nvSpPr>
            <p:spPr bwMode="auto">
              <a:xfrm>
                <a:off x="3888" y="1104"/>
                <a:ext cx="1632" cy="2304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0" name="Oval 6"/>
              <p:cNvSpPr>
                <a:spLocks noChangeArrowheads="1"/>
              </p:cNvSpPr>
              <p:nvPr/>
            </p:nvSpPr>
            <p:spPr bwMode="auto">
              <a:xfrm>
                <a:off x="5184" y="1728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1" name="Oval 7"/>
              <p:cNvSpPr>
                <a:spLocks noChangeArrowheads="1"/>
              </p:cNvSpPr>
              <p:nvPr/>
            </p:nvSpPr>
            <p:spPr bwMode="auto">
              <a:xfrm>
                <a:off x="4176" y="2304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2" name="Oval 8"/>
              <p:cNvSpPr>
                <a:spLocks noChangeArrowheads="1"/>
              </p:cNvSpPr>
              <p:nvPr/>
            </p:nvSpPr>
            <p:spPr bwMode="auto">
              <a:xfrm>
                <a:off x="4416" y="2256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3" name="Oval 9"/>
              <p:cNvSpPr>
                <a:spLocks noChangeArrowheads="1"/>
              </p:cNvSpPr>
              <p:nvPr/>
            </p:nvSpPr>
            <p:spPr bwMode="auto">
              <a:xfrm>
                <a:off x="4704" y="2304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4" name="Oval 10"/>
              <p:cNvSpPr>
                <a:spLocks noChangeArrowheads="1"/>
              </p:cNvSpPr>
              <p:nvPr/>
            </p:nvSpPr>
            <p:spPr bwMode="auto">
              <a:xfrm>
                <a:off x="4992" y="2256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5" name="Oval 11"/>
              <p:cNvSpPr>
                <a:spLocks noChangeArrowheads="1"/>
              </p:cNvSpPr>
              <p:nvPr/>
            </p:nvSpPr>
            <p:spPr bwMode="auto">
              <a:xfrm>
                <a:off x="5232" y="2016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6" name="Oval 12"/>
              <p:cNvSpPr>
                <a:spLocks noChangeArrowheads="1"/>
              </p:cNvSpPr>
              <p:nvPr/>
            </p:nvSpPr>
            <p:spPr bwMode="auto">
              <a:xfrm>
                <a:off x="5232" y="2304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7" name="Oval 13"/>
              <p:cNvSpPr>
                <a:spLocks noChangeArrowheads="1"/>
              </p:cNvSpPr>
              <p:nvPr/>
            </p:nvSpPr>
            <p:spPr bwMode="auto">
              <a:xfrm>
                <a:off x="4992" y="2496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8" name="Oval 14"/>
              <p:cNvSpPr>
                <a:spLocks noChangeArrowheads="1"/>
              </p:cNvSpPr>
              <p:nvPr/>
            </p:nvSpPr>
            <p:spPr bwMode="auto">
              <a:xfrm>
                <a:off x="5200" y="2600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19" name="Oval 15"/>
              <p:cNvSpPr>
                <a:spLocks noChangeArrowheads="1"/>
              </p:cNvSpPr>
              <p:nvPr/>
            </p:nvSpPr>
            <p:spPr bwMode="auto">
              <a:xfrm>
                <a:off x="4752" y="2592"/>
                <a:ext cx="192" cy="192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0" name="Oval 16"/>
              <p:cNvSpPr>
                <a:spLocks noChangeArrowheads="1"/>
              </p:cNvSpPr>
              <p:nvPr/>
            </p:nvSpPr>
            <p:spPr bwMode="auto">
              <a:xfrm>
                <a:off x="4416" y="2592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1" name="Oval 17"/>
              <p:cNvSpPr>
                <a:spLocks noChangeArrowheads="1"/>
              </p:cNvSpPr>
              <p:nvPr/>
            </p:nvSpPr>
            <p:spPr bwMode="auto">
              <a:xfrm>
                <a:off x="5040" y="2832"/>
                <a:ext cx="192" cy="192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2" name="Oval 18"/>
              <p:cNvSpPr>
                <a:spLocks noChangeArrowheads="1"/>
              </p:cNvSpPr>
              <p:nvPr/>
            </p:nvSpPr>
            <p:spPr bwMode="auto">
              <a:xfrm>
                <a:off x="4608" y="1200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3" name="Oval 19"/>
              <p:cNvSpPr>
                <a:spLocks noChangeArrowheads="1"/>
              </p:cNvSpPr>
              <p:nvPr/>
            </p:nvSpPr>
            <p:spPr bwMode="auto">
              <a:xfrm>
                <a:off x="4080" y="2592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4" name="Oval 20"/>
              <p:cNvSpPr>
                <a:spLocks noChangeArrowheads="1"/>
              </p:cNvSpPr>
              <p:nvPr/>
            </p:nvSpPr>
            <p:spPr bwMode="auto">
              <a:xfrm>
                <a:off x="4464" y="2832"/>
                <a:ext cx="192" cy="192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5" name="Oval 21"/>
              <p:cNvSpPr>
                <a:spLocks noChangeArrowheads="1"/>
              </p:cNvSpPr>
              <p:nvPr/>
            </p:nvSpPr>
            <p:spPr bwMode="auto">
              <a:xfrm>
                <a:off x="4176" y="2880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6" name="Oval 22"/>
              <p:cNvSpPr>
                <a:spLocks noChangeArrowheads="1"/>
              </p:cNvSpPr>
              <p:nvPr/>
            </p:nvSpPr>
            <p:spPr bwMode="auto">
              <a:xfrm>
                <a:off x="4368" y="3072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7" name="Oval 23"/>
              <p:cNvSpPr>
                <a:spLocks noChangeArrowheads="1"/>
              </p:cNvSpPr>
              <p:nvPr/>
            </p:nvSpPr>
            <p:spPr bwMode="auto">
              <a:xfrm>
                <a:off x="4560" y="1776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8" name="Oval 24"/>
              <p:cNvSpPr>
                <a:spLocks noChangeArrowheads="1"/>
              </p:cNvSpPr>
              <p:nvPr/>
            </p:nvSpPr>
            <p:spPr bwMode="auto">
              <a:xfrm>
                <a:off x="4656" y="1536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29" name="Oval 25"/>
              <p:cNvSpPr>
                <a:spLocks noChangeArrowheads="1"/>
              </p:cNvSpPr>
              <p:nvPr/>
            </p:nvSpPr>
            <p:spPr bwMode="auto">
              <a:xfrm>
                <a:off x="4320" y="1824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330" name="Group 26"/>
              <p:cNvGrpSpPr>
                <a:grpSpLocks/>
              </p:cNvGrpSpPr>
              <p:nvPr/>
            </p:nvGrpSpPr>
            <p:grpSpPr bwMode="auto">
              <a:xfrm>
                <a:off x="4320" y="1536"/>
                <a:ext cx="672" cy="624"/>
                <a:chOff x="4320" y="1536"/>
                <a:chExt cx="672" cy="624"/>
              </a:xfrm>
            </p:grpSpPr>
            <p:sp>
              <p:nvSpPr>
                <p:cNvPr id="482331" name="Oval 27"/>
                <p:cNvSpPr>
                  <a:spLocks noChangeArrowheads="1"/>
                </p:cNvSpPr>
                <p:nvPr/>
              </p:nvSpPr>
              <p:spPr bwMode="auto">
                <a:xfrm>
                  <a:off x="4320" y="1536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332" name="Oval 28"/>
                <p:cNvSpPr>
                  <a:spLocks noChangeArrowheads="1"/>
                </p:cNvSpPr>
                <p:nvPr/>
              </p:nvSpPr>
              <p:spPr bwMode="auto">
                <a:xfrm>
                  <a:off x="4800" y="1968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  <p:sp>
            <p:nvSpPr>
              <p:cNvPr id="482333" name="Oval 29"/>
              <p:cNvSpPr>
                <a:spLocks noChangeArrowheads="1"/>
              </p:cNvSpPr>
              <p:nvPr/>
            </p:nvSpPr>
            <p:spPr bwMode="auto">
              <a:xfrm>
                <a:off x="4032" y="2064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34" name="Oval 30"/>
              <p:cNvSpPr>
                <a:spLocks noChangeArrowheads="1"/>
              </p:cNvSpPr>
              <p:nvPr/>
            </p:nvSpPr>
            <p:spPr bwMode="auto">
              <a:xfrm>
                <a:off x="4080" y="1728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35" name="Oval 31"/>
              <p:cNvSpPr>
                <a:spLocks noChangeArrowheads="1"/>
              </p:cNvSpPr>
              <p:nvPr/>
            </p:nvSpPr>
            <p:spPr bwMode="auto">
              <a:xfrm>
                <a:off x="4320" y="1296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36" name="Oval 32"/>
              <p:cNvSpPr>
                <a:spLocks noChangeArrowheads="1"/>
              </p:cNvSpPr>
              <p:nvPr/>
            </p:nvSpPr>
            <p:spPr bwMode="auto">
              <a:xfrm>
                <a:off x="4848" y="1392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37" name="Oval 33"/>
              <p:cNvSpPr>
                <a:spLocks noChangeArrowheads="1"/>
              </p:cNvSpPr>
              <p:nvPr/>
            </p:nvSpPr>
            <p:spPr bwMode="auto">
              <a:xfrm>
                <a:off x="4896" y="1728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38" name="Oval 34"/>
              <p:cNvSpPr>
                <a:spLocks noChangeArrowheads="1"/>
              </p:cNvSpPr>
              <p:nvPr/>
            </p:nvSpPr>
            <p:spPr bwMode="auto">
              <a:xfrm>
                <a:off x="4512" y="2016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339" name="Group 35"/>
              <p:cNvGrpSpPr>
                <a:grpSpLocks/>
              </p:cNvGrpSpPr>
              <p:nvPr/>
            </p:nvGrpSpPr>
            <p:grpSpPr bwMode="auto">
              <a:xfrm>
                <a:off x="4608" y="2880"/>
                <a:ext cx="432" cy="480"/>
                <a:chOff x="4608" y="2880"/>
                <a:chExt cx="432" cy="480"/>
              </a:xfrm>
            </p:grpSpPr>
            <p:sp>
              <p:nvSpPr>
                <p:cNvPr id="482340" name="Oval 36"/>
                <p:cNvSpPr>
                  <a:spLocks noChangeArrowheads="1"/>
                </p:cNvSpPr>
                <p:nvPr/>
              </p:nvSpPr>
              <p:spPr bwMode="auto">
                <a:xfrm>
                  <a:off x="4704" y="2880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341" name="Oval 37"/>
                <p:cNvSpPr>
                  <a:spLocks noChangeArrowheads="1"/>
                </p:cNvSpPr>
                <p:nvPr/>
              </p:nvSpPr>
              <p:spPr bwMode="auto">
                <a:xfrm>
                  <a:off x="4848" y="3072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342" name="Oval 38"/>
                <p:cNvSpPr>
                  <a:spLocks noChangeArrowheads="1"/>
                </p:cNvSpPr>
                <p:nvPr/>
              </p:nvSpPr>
              <p:spPr bwMode="auto">
                <a:xfrm>
                  <a:off x="4608" y="3168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</p:grpSp>
        <p:grpSp>
          <p:nvGrpSpPr>
            <p:cNvPr id="482343" name="Group 39"/>
            <p:cNvGrpSpPr>
              <a:grpSpLocks/>
            </p:cNvGrpSpPr>
            <p:nvPr/>
          </p:nvGrpSpPr>
          <p:grpSpPr bwMode="auto">
            <a:xfrm flipV="1">
              <a:off x="1638" y="2304"/>
              <a:ext cx="556" cy="653"/>
              <a:chOff x="1104" y="1344"/>
              <a:chExt cx="624" cy="816"/>
            </a:xfrm>
          </p:grpSpPr>
          <p:sp>
            <p:nvSpPr>
              <p:cNvPr id="482344" name="Oval 40"/>
              <p:cNvSpPr>
                <a:spLocks noChangeArrowheads="1"/>
              </p:cNvSpPr>
              <p:nvPr/>
            </p:nvSpPr>
            <p:spPr bwMode="auto">
              <a:xfrm>
                <a:off x="1104" y="1344"/>
                <a:ext cx="624" cy="816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45" name="Oval 41"/>
              <p:cNvSpPr>
                <a:spLocks noChangeArrowheads="1"/>
              </p:cNvSpPr>
              <p:nvPr/>
            </p:nvSpPr>
            <p:spPr bwMode="auto">
              <a:xfrm>
                <a:off x="1600" y="156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46" name="Oval 42"/>
              <p:cNvSpPr>
                <a:spLocks noChangeArrowheads="1"/>
              </p:cNvSpPr>
              <p:nvPr/>
            </p:nvSpPr>
            <p:spPr bwMode="auto">
              <a:xfrm>
                <a:off x="1214" y="1769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47" name="Oval 43"/>
              <p:cNvSpPr>
                <a:spLocks noChangeArrowheads="1"/>
              </p:cNvSpPr>
              <p:nvPr/>
            </p:nvSpPr>
            <p:spPr bwMode="auto">
              <a:xfrm>
                <a:off x="1306" y="1752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48" name="Oval 44"/>
              <p:cNvSpPr>
                <a:spLocks noChangeArrowheads="1"/>
              </p:cNvSpPr>
              <p:nvPr/>
            </p:nvSpPr>
            <p:spPr bwMode="auto">
              <a:xfrm>
                <a:off x="1416" y="1769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49" name="Oval 45"/>
              <p:cNvSpPr>
                <a:spLocks noChangeArrowheads="1"/>
              </p:cNvSpPr>
              <p:nvPr/>
            </p:nvSpPr>
            <p:spPr bwMode="auto">
              <a:xfrm>
                <a:off x="1526" y="1752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0" name="Oval 46"/>
              <p:cNvSpPr>
                <a:spLocks noChangeArrowheads="1"/>
              </p:cNvSpPr>
              <p:nvPr/>
            </p:nvSpPr>
            <p:spPr bwMode="auto">
              <a:xfrm>
                <a:off x="1618" y="1667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1" name="Oval 47"/>
              <p:cNvSpPr>
                <a:spLocks noChangeArrowheads="1"/>
              </p:cNvSpPr>
              <p:nvPr/>
            </p:nvSpPr>
            <p:spPr bwMode="auto">
              <a:xfrm>
                <a:off x="1618" y="1769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2" name="Oval 48"/>
              <p:cNvSpPr>
                <a:spLocks noChangeArrowheads="1"/>
              </p:cNvSpPr>
              <p:nvPr/>
            </p:nvSpPr>
            <p:spPr bwMode="auto">
              <a:xfrm>
                <a:off x="1526" y="1837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3" name="Oval 49"/>
              <p:cNvSpPr>
                <a:spLocks noChangeArrowheads="1"/>
              </p:cNvSpPr>
              <p:nvPr/>
            </p:nvSpPr>
            <p:spPr bwMode="auto">
              <a:xfrm>
                <a:off x="1606" y="1874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4" name="Oval 50"/>
              <p:cNvSpPr>
                <a:spLocks noChangeArrowheads="1"/>
              </p:cNvSpPr>
              <p:nvPr/>
            </p:nvSpPr>
            <p:spPr bwMode="auto">
              <a:xfrm>
                <a:off x="1434" y="1871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5" name="Oval 51"/>
              <p:cNvSpPr>
                <a:spLocks noChangeArrowheads="1"/>
              </p:cNvSpPr>
              <p:nvPr/>
            </p:nvSpPr>
            <p:spPr bwMode="auto">
              <a:xfrm>
                <a:off x="1306" y="1871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6" name="Oval 52"/>
              <p:cNvSpPr>
                <a:spLocks noChangeArrowheads="1"/>
              </p:cNvSpPr>
              <p:nvPr/>
            </p:nvSpPr>
            <p:spPr bwMode="auto">
              <a:xfrm>
                <a:off x="1544" y="1956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7" name="Oval 53"/>
              <p:cNvSpPr>
                <a:spLocks noChangeArrowheads="1"/>
              </p:cNvSpPr>
              <p:nvPr/>
            </p:nvSpPr>
            <p:spPr bwMode="auto">
              <a:xfrm>
                <a:off x="1379" y="1378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8" name="Oval 54"/>
              <p:cNvSpPr>
                <a:spLocks noChangeArrowheads="1"/>
              </p:cNvSpPr>
              <p:nvPr/>
            </p:nvSpPr>
            <p:spPr bwMode="auto">
              <a:xfrm>
                <a:off x="1177" y="1871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59" name="Oval 55"/>
              <p:cNvSpPr>
                <a:spLocks noChangeArrowheads="1"/>
              </p:cNvSpPr>
              <p:nvPr/>
            </p:nvSpPr>
            <p:spPr bwMode="auto">
              <a:xfrm>
                <a:off x="1324" y="1956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60" name="Oval 56"/>
              <p:cNvSpPr>
                <a:spLocks noChangeArrowheads="1"/>
              </p:cNvSpPr>
              <p:nvPr/>
            </p:nvSpPr>
            <p:spPr bwMode="auto">
              <a:xfrm>
                <a:off x="1214" y="1973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61" name="Oval 57"/>
              <p:cNvSpPr>
                <a:spLocks noChangeArrowheads="1"/>
              </p:cNvSpPr>
              <p:nvPr/>
            </p:nvSpPr>
            <p:spPr bwMode="auto">
              <a:xfrm>
                <a:off x="1248" y="1632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62" name="Oval 58"/>
              <p:cNvSpPr>
                <a:spLocks noChangeArrowheads="1"/>
              </p:cNvSpPr>
              <p:nvPr/>
            </p:nvSpPr>
            <p:spPr bwMode="auto">
              <a:xfrm>
                <a:off x="1361" y="1582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63" name="Oval 59"/>
              <p:cNvSpPr>
                <a:spLocks noChangeArrowheads="1"/>
              </p:cNvSpPr>
              <p:nvPr/>
            </p:nvSpPr>
            <p:spPr bwMode="auto">
              <a:xfrm>
                <a:off x="1398" y="1497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64" name="Oval 60"/>
              <p:cNvSpPr>
                <a:spLocks noChangeArrowheads="1"/>
              </p:cNvSpPr>
              <p:nvPr/>
            </p:nvSpPr>
            <p:spPr bwMode="auto">
              <a:xfrm>
                <a:off x="1296" y="2016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365" name="Group 61"/>
              <p:cNvGrpSpPr>
                <a:grpSpLocks/>
              </p:cNvGrpSpPr>
              <p:nvPr/>
            </p:nvGrpSpPr>
            <p:grpSpPr bwMode="auto">
              <a:xfrm>
                <a:off x="1269" y="1497"/>
                <a:ext cx="257" cy="221"/>
                <a:chOff x="4320" y="1536"/>
                <a:chExt cx="672" cy="624"/>
              </a:xfrm>
            </p:grpSpPr>
            <p:sp>
              <p:nvSpPr>
                <p:cNvPr id="482366" name="Oval 62"/>
                <p:cNvSpPr>
                  <a:spLocks noChangeArrowheads="1"/>
                </p:cNvSpPr>
                <p:nvPr/>
              </p:nvSpPr>
              <p:spPr bwMode="auto">
                <a:xfrm>
                  <a:off x="4320" y="1536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367" name="Oval 63"/>
                <p:cNvSpPr>
                  <a:spLocks noChangeArrowheads="1"/>
                </p:cNvSpPr>
                <p:nvPr/>
              </p:nvSpPr>
              <p:spPr bwMode="auto">
                <a:xfrm>
                  <a:off x="4800" y="1968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  <p:sp>
            <p:nvSpPr>
              <p:cNvPr id="482368" name="Oval 64"/>
              <p:cNvSpPr>
                <a:spLocks noChangeArrowheads="1"/>
              </p:cNvSpPr>
              <p:nvPr/>
            </p:nvSpPr>
            <p:spPr bwMode="auto">
              <a:xfrm>
                <a:off x="1159" y="1684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69" name="Oval 65"/>
              <p:cNvSpPr>
                <a:spLocks noChangeArrowheads="1"/>
              </p:cNvSpPr>
              <p:nvPr/>
            </p:nvSpPr>
            <p:spPr bwMode="auto">
              <a:xfrm>
                <a:off x="1177" y="1565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70" name="Oval 66"/>
              <p:cNvSpPr>
                <a:spLocks noChangeArrowheads="1"/>
              </p:cNvSpPr>
              <p:nvPr/>
            </p:nvSpPr>
            <p:spPr bwMode="auto">
              <a:xfrm>
                <a:off x="1269" y="1412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71" name="Oval 67"/>
              <p:cNvSpPr>
                <a:spLocks noChangeArrowheads="1"/>
              </p:cNvSpPr>
              <p:nvPr/>
            </p:nvSpPr>
            <p:spPr bwMode="auto">
              <a:xfrm>
                <a:off x="1471" y="1446"/>
                <a:ext cx="73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72" name="Oval 68"/>
              <p:cNvSpPr>
                <a:spLocks noChangeArrowheads="1"/>
              </p:cNvSpPr>
              <p:nvPr/>
            </p:nvSpPr>
            <p:spPr bwMode="auto">
              <a:xfrm>
                <a:off x="1489" y="1565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73" name="Oval 69"/>
              <p:cNvSpPr>
                <a:spLocks noChangeArrowheads="1"/>
              </p:cNvSpPr>
              <p:nvPr/>
            </p:nvSpPr>
            <p:spPr bwMode="auto">
              <a:xfrm>
                <a:off x="1343" y="1667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374" name="Group 70"/>
              <p:cNvGrpSpPr>
                <a:grpSpLocks/>
              </p:cNvGrpSpPr>
              <p:nvPr/>
            </p:nvGrpSpPr>
            <p:grpSpPr bwMode="auto">
              <a:xfrm>
                <a:off x="1379" y="1973"/>
                <a:ext cx="165" cy="170"/>
                <a:chOff x="4608" y="2880"/>
                <a:chExt cx="432" cy="480"/>
              </a:xfrm>
            </p:grpSpPr>
            <p:sp>
              <p:nvSpPr>
                <p:cNvPr id="482375" name="Oval 71"/>
                <p:cNvSpPr>
                  <a:spLocks noChangeArrowheads="1"/>
                </p:cNvSpPr>
                <p:nvPr/>
              </p:nvSpPr>
              <p:spPr bwMode="auto">
                <a:xfrm>
                  <a:off x="4704" y="2880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376" name="Oval 72"/>
                <p:cNvSpPr>
                  <a:spLocks noChangeArrowheads="1"/>
                </p:cNvSpPr>
                <p:nvPr/>
              </p:nvSpPr>
              <p:spPr bwMode="auto">
                <a:xfrm>
                  <a:off x="4848" y="3072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377" name="Oval 73"/>
                <p:cNvSpPr>
                  <a:spLocks noChangeArrowheads="1"/>
                </p:cNvSpPr>
                <p:nvPr/>
              </p:nvSpPr>
              <p:spPr bwMode="auto">
                <a:xfrm>
                  <a:off x="4608" y="3168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</p:grpSp>
        <p:grpSp>
          <p:nvGrpSpPr>
            <p:cNvPr id="482378" name="Group 74"/>
            <p:cNvGrpSpPr>
              <a:grpSpLocks/>
            </p:cNvGrpSpPr>
            <p:nvPr/>
          </p:nvGrpSpPr>
          <p:grpSpPr bwMode="auto">
            <a:xfrm>
              <a:off x="1124" y="2957"/>
              <a:ext cx="557" cy="653"/>
              <a:chOff x="816" y="2880"/>
              <a:chExt cx="624" cy="816"/>
            </a:xfrm>
          </p:grpSpPr>
          <p:sp>
            <p:nvSpPr>
              <p:cNvPr id="482379" name="Oval 75"/>
              <p:cNvSpPr>
                <a:spLocks noChangeArrowheads="1"/>
              </p:cNvSpPr>
              <p:nvPr/>
            </p:nvSpPr>
            <p:spPr bwMode="auto">
              <a:xfrm>
                <a:off x="816" y="2880"/>
                <a:ext cx="624" cy="816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0" name="Oval 76"/>
              <p:cNvSpPr>
                <a:spLocks noChangeArrowheads="1"/>
              </p:cNvSpPr>
              <p:nvPr/>
            </p:nvSpPr>
            <p:spPr bwMode="auto">
              <a:xfrm>
                <a:off x="1312" y="3101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1" name="Oval 77"/>
              <p:cNvSpPr>
                <a:spLocks noChangeArrowheads="1"/>
              </p:cNvSpPr>
              <p:nvPr/>
            </p:nvSpPr>
            <p:spPr bwMode="auto">
              <a:xfrm>
                <a:off x="926" y="3305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2" name="Oval 78"/>
              <p:cNvSpPr>
                <a:spLocks noChangeArrowheads="1"/>
              </p:cNvSpPr>
              <p:nvPr/>
            </p:nvSpPr>
            <p:spPr bwMode="auto">
              <a:xfrm>
                <a:off x="1018" y="3288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3" name="Oval 79"/>
              <p:cNvSpPr>
                <a:spLocks noChangeArrowheads="1"/>
              </p:cNvSpPr>
              <p:nvPr/>
            </p:nvSpPr>
            <p:spPr bwMode="auto">
              <a:xfrm>
                <a:off x="1128" y="330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4" name="Oval 80"/>
              <p:cNvSpPr>
                <a:spLocks noChangeArrowheads="1"/>
              </p:cNvSpPr>
              <p:nvPr/>
            </p:nvSpPr>
            <p:spPr bwMode="auto">
              <a:xfrm>
                <a:off x="1238" y="3288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5" name="Oval 81"/>
              <p:cNvSpPr>
                <a:spLocks noChangeArrowheads="1"/>
              </p:cNvSpPr>
              <p:nvPr/>
            </p:nvSpPr>
            <p:spPr bwMode="auto">
              <a:xfrm>
                <a:off x="1330" y="3203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6" name="Oval 82"/>
              <p:cNvSpPr>
                <a:spLocks noChangeArrowheads="1"/>
              </p:cNvSpPr>
              <p:nvPr/>
            </p:nvSpPr>
            <p:spPr bwMode="auto">
              <a:xfrm>
                <a:off x="1330" y="330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7" name="Oval 83"/>
              <p:cNvSpPr>
                <a:spLocks noChangeArrowheads="1"/>
              </p:cNvSpPr>
              <p:nvPr/>
            </p:nvSpPr>
            <p:spPr bwMode="auto">
              <a:xfrm>
                <a:off x="1238" y="3373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8" name="Oval 84"/>
              <p:cNvSpPr>
                <a:spLocks noChangeArrowheads="1"/>
              </p:cNvSpPr>
              <p:nvPr/>
            </p:nvSpPr>
            <p:spPr bwMode="auto">
              <a:xfrm>
                <a:off x="1318" y="3410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89" name="Oval 85"/>
              <p:cNvSpPr>
                <a:spLocks noChangeArrowheads="1"/>
              </p:cNvSpPr>
              <p:nvPr/>
            </p:nvSpPr>
            <p:spPr bwMode="auto">
              <a:xfrm>
                <a:off x="1146" y="3407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0" name="Oval 86"/>
              <p:cNvSpPr>
                <a:spLocks noChangeArrowheads="1"/>
              </p:cNvSpPr>
              <p:nvPr/>
            </p:nvSpPr>
            <p:spPr bwMode="auto">
              <a:xfrm>
                <a:off x="1018" y="3407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1" name="Oval 87"/>
              <p:cNvSpPr>
                <a:spLocks noChangeArrowheads="1"/>
              </p:cNvSpPr>
              <p:nvPr/>
            </p:nvSpPr>
            <p:spPr bwMode="auto">
              <a:xfrm>
                <a:off x="1256" y="3492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2" name="Oval 88"/>
              <p:cNvSpPr>
                <a:spLocks noChangeArrowheads="1"/>
              </p:cNvSpPr>
              <p:nvPr/>
            </p:nvSpPr>
            <p:spPr bwMode="auto">
              <a:xfrm>
                <a:off x="1091" y="2914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3" name="Oval 89"/>
              <p:cNvSpPr>
                <a:spLocks noChangeArrowheads="1"/>
              </p:cNvSpPr>
              <p:nvPr/>
            </p:nvSpPr>
            <p:spPr bwMode="auto">
              <a:xfrm>
                <a:off x="889" y="3407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4" name="Oval 90"/>
              <p:cNvSpPr>
                <a:spLocks noChangeArrowheads="1"/>
              </p:cNvSpPr>
              <p:nvPr/>
            </p:nvSpPr>
            <p:spPr bwMode="auto">
              <a:xfrm>
                <a:off x="1036" y="3492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5" name="Oval 91"/>
              <p:cNvSpPr>
                <a:spLocks noChangeArrowheads="1"/>
              </p:cNvSpPr>
              <p:nvPr/>
            </p:nvSpPr>
            <p:spPr bwMode="auto">
              <a:xfrm>
                <a:off x="926" y="3509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6" name="Oval 92"/>
              <p:cNvSpPr>
                <a:spLocks noChangeArrowheads="1"/>
              </p:cNvSpPr>
              <p:nvPr/>
            </p:nvSpPr>
            <p:spPr bwMode="auto">
              <a:xfrm>
                <a:off x="1200" y="2976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7" name="Oval 93"/>
              <p:cNvSpPr>
                <a:spLocks noChangeArrowheads="1"/>
              </p:cNvSpPr>
              <p:nvPr/>
            </p:nvSpPr>
            <p:spPr bwMode="auto">
              <a:xfrm>
                <a:off x="1073" y="3118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8" name="Oval 94"/>
              <p:cNvSpPr>
                <a:spLocks noChangeArrowheads="1"/>
              </p:cNvSpPr>
              <p:nvPr/>
            </p:nvSpPr>
            <p:spPr bwMode="auto">
              <a:xfrm>
                <a:off x="1110" y="3033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399" name="Oval 95"/>
              <p:cNvSpPr>
                <a:spLocks noChangeArrowheads="1"/>
              </p:cNvSpPr>
              <p:nvPr/>
            </p:nvSpPr>
            <p:spPr bwMode="auto">
              <a:xfrm>
                <a:off x="981" y="3135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400" name="Group 96"/>
              <p:cNvGrpSpPr>
                <a:grpSpLocks/>
              </p:cNvGrpSpPr>
              <p:nvPr/>
            </p:nvGrpSpPr>
            <p:grpSpPr bwMode="auto">
              <a:xfrm>
                <a:off x="981" y="3033"/>
                <a:ext cx="257" cy="221"/>
                <a:chOff x="4320" y="1536"/>
                <a:chExt cx="672" cy="624"/>
              </a:xfrm>
            </p:grpSpPr>
            <p:sp>
              <p:nvSpPr>
                <p:cNvPr id="482401" name="Oval 97"/>
                <p:cNvSpPr>
                  <a:spLocks noChangeArrowheads="1"/>
                </p:cNvSpPr>
                <p:nvPr/>
              </p:nvSpPr>
              <p:spPr bwMode="auto">
                <a:xfrm>
                  <a:off x="4320" y="1536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02" name="Oval 98"/>
                <p:cNvSpPr>
                  <a:spLocks noChangeArrowheads="1"/>
                </p:cNvSpPr>
                <p:nvPr/>
              </p:nvSpPr>
              <p:spPr bwMode="auto">
                <a:xfrm>
                  <a:off x="4800" y="1968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  <p:sp>
            <p:nvSpPr>
              <p:cNvPr id="482403" name="Oval 99"/>
              <p:cNvSpPr>
                <a:spLocks noChangeArrowheads="1"/>
              </p:cNvSpPr>
              <p:nvPr/>
            </p:nvSpPr>
            <p:spPr bwMode="auto">
              <a:xfrm>
                <a:off x="871" y="3220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04" name="Oval 100"/>
              <p:cNvSpPr>
                <a:spLocks noChangeArrowheads="1"/>
              </p:cNvSpPr>
              <p:nvPr/>
            </p:nvSpPr>
            <p:spPr bwMode="auto">
              <a:xfrm>
                <a:off x="889" y="3101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05" name="Oval 101"/>
              <p:cNvSpPr>
                <a:spLocks noChangeArrowheads="1"/>
              </p:cNvSpPr>
              <p:nvPr/>
            </p:nvSpPr>
            <p:spPr bwMode="auto">
              <a:xfrm>
                <a:off x="981" y="2948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06" name="Oval 102"/>
              <p:cNvSpPr>
                <a:spLocks noChangeArrowheads="1"/>
              </p:cNvSpPr>
              <p:nvPr/>
            </p:nvSpPr>
            <p:spPr bwMode="auto">
              <a:xfrm>
                <a:off x="983" y="3580"/>
                <a:ext cx="73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07" name="Oval 103"/>
              <p:cNvSpPr>
                <a:spLocks noChangeArrowheads="1"/>
              </p:cNvSpPr>
              <p:nvPr/>
            </p:nvSpPr>
            <p:spPr bwMode="auto">
              <a:xfrm>
                <a:off x="1201" y="3101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08" name="Oval 104"/>
              <p:cNvSpPr>
                <a:spLocks noChangeArrowheads="1"/>
              </p:cNvSpPr>
              <p:nvPr/>
            </p:nvSpPr>
            <p:spPr bwMode="auto">
              <a:xfrm>
                <a:off x="1055" y="3203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409" name="Group 105"/>
              <p:cNvGrpSpPr>
                <a:grpSpLocks/>
              </p:cNvGrpSpPr>
              <p:nvPr/>
            </p:nvGrpSpPr>
            <p:grpSpPr bwMode="auto">
              <a:xfrm>
                <a:off x="1091" y="3509"/>
                <a:ext cx="165" cy="170"/>
                <a:chOff x="4608" y="2880"/>
                <a:chExt cx="432" cy="480"/>
              </a:xfrm>
            </p:grpSpPr>
            <p:sp>
              <p:nvSpPr>
                <p:cNvPr id="482410" name="Oval 106"/>
                <p:cNvSpPr>
                  <a:spLocks noChangeArrowheads="1"/>
                </p:cNvSpPr>
                <p:nvPr/>
              </p:nvSpPr>
              <p:spPr bwMode="auto">
                <a:xfrm>
                  <a:off x="4704" y="2880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11" name="Oval 107"/>
                <p:cNvSpPr>
                  <a:spLocks noChangeArrowheads="1"/>
                </p:cNvSpPr>
                <p:nvPr/>
              </p:nvSpPr>
              <p:spPr bwMode="auto">
                <a:xfrm>
                  <a:off x="4848" y="3072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12" name="Oval 108"/>
                <p:cNvSpPr>
                  <a:spLocks noChangeArrowheads="1"/>
                </p:cNvSpPr>
                <p:nvPr/>
              </p:nvSpPr>
              <p:spPr bwMode="auto">
                <a:xfrm>
                  <a:off x="4608" y="3168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</p:grpSp>
        <p:grpSp>
          <p:nvGrpSpPr>
            <p:cNvPr id="482413" name="Group 109"/>
            <p:cNvGrpSpPr>
              <a:grpSpLocks/>
            </p:cNvGrpSpPr>
            <p:nvPr/>
          </p:nvGrpSpPr>
          <p:grpSpPr bwMode="auto">
            <a:xfrm>
              <a:off x="1466" y="3571"/>
              <a:ext cx="557" cy="653"/>
              <a:chOff x="576" y="1632"/>
              <a:chExt cx="624" cy="816"/>
            </a:xfrm>
          </p:grpSpPr>
          <p:sp>
            <p:nvSpPr>
              <p:cNvPr id="482414" name="Oval 110"/>
              <p:cNvSpPr>
                <a:spLocks noChangeArrowheads="1"/>
              </p:cNvSpPr>
              <p:nvPr/>
            </p:nvSpPr>
            <p:spPr bwMode="auto">
              <a:xfrm>
                <a:off x="576" y="1632"/>
                <a:ext cx="624" cy="816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15" name="Oval 111"/>
              <p:cNvSpPr>
                <a:spLocks noChangeArrowheads="1"/>
              </p:cNvSpPr>
              <p:nvPr/>
            </p:nvSpPr>
            <p:spPr bwMode="auto">
              <a:xfrm>
                <a:off x="1072" y="1853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16" name="Oval 112"/>
              <p:cNvSpPr>
                <a:spLocks noChangeArrowheads="1"/>
              </p:cNvSpPr>
              <p:nvPr/>
            </p:nvSpPr>
            <p:spPr bwMode="auto">
              <a:xfrm>
                <a:off x="686" y="2057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17" name="Oval 113"/>
              <p:cNvSpPr>
                <a:spLocks noChangeArrowheads="1"/>
              </p:cNvSpPr>
              <p:nvPr/>
            </p:nvSpPr>
            <p:spPr bwMode="auto">
              <a:xfrm>
                <a:off x="778" y="2040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18" name="Oval 114"/>
              <p:cNvSpPr>
                <a:spLocks noChangeArrowheads="1"/>
              </p:cNvSpPr>
              <p:nvPr/>
            </p:nvSpPr>
            <p:spPr bwMode="auto">
              <a:xfrm>
                <a:off x="888" y="2057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19" name="Oval 115"/>
              <p:cNvSpPr>
                <a:spLocks noChangeArrowheads="1"/>
              </p:cNvSpPr>
              <p:nvPr/>
            </p:nvSpPr>
            <p:spPr bwMode="auto">
              <a:xfrm>
                <a:off x="998" y="2040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0" name="Oval 116"/>
              <p:cNvSpPr>
                <a:spLocks noChangeArrowheads="1"/>
              </p:cNvSpPr>
              <p:nvPr/>
            </p:nvSpPr>
            <p:spPr bwMode="auto">
              <a:xfrm>
                <a:off x="1090" y="195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1" name="Oval 117"/>
              <p:cNvSpPr>
                <a:spLocks noChangeArrowheads="1"/>
              </p:cNvSpPr>
              <p:nvPr/>
            </p:nvSpPr>
            <p:spPr bwMode="auto">
              <a:xfrm>
                <a:off x="1090" y="2057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2" name="Oval 118"/>
              <p:cNvSpPr>
                <a:spLocks noChangeArrowheads="1"/>
              </p:cNvSpPr>
              <p:nvPr/>
            </p:nvSpPr>
            <p:spPr bwMode="auto">
              <a:xfrm>
                <a:off x="998" y="2125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3" name="Oval 119"/>
              <p:cNvSpPr>
                <a:spLocks noChangeArrowheads="1"/>
              </p:cNvSpPr>
              <p:nvPr/>
            </p:nvSpPr>
            <p:spPr bwMode="auto">
              <a:xfrm>
                <a:off x="1078" y="2162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4" name="Oval 120"/>
              <p:cNvSpPr>
                <a:spLocks noChangeArrowheads="1"/>
              </p:cNvSpPr>
              <p:nvPr/>
            </p:nvSpPr>
            <p:spPr bwMode="auto">
              <a:xfrm>
                <a:off x="906" y="2159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5" name="Oval 121"/>
              <p:cNvSpPr>
                <a:spLocks noChangeArrowheads="1"/>
              </p:cNvSpPr>
              <p:nvPr/>
            </p:nvSpPr>
            <p:spPr bwMode="auto">
              <a:xfrm>
                <a:off x="778" y="2159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6" name="Oval 122"/>
              <p:cNvSpPr>
                <a:spLocks noChangeArrowheads="1"/>
              </p:cNvSpPr>
              <p:nvPr/>
            </p:nvSpPr>
            <p:spPr bwMode="auto">
              <a:xfrm>
                <a:off x="1016" y="2244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7" name="Oval 123"/>
              <p:cNvSpPr>
                <a:spLocks noChangeArrowheads="1"/>
              </p:cNvSpPr>
              <p:nvPr/>
            </p:nvSpPr>
            <p:spPr bwMode="auto">
              <a:xfrm>
                <a:off x="851" y="1666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8" name="Oval 124"/>
              <p:cNvSpPr>
                <a:spLocks noChangeArrowheads="1"/>
              </p:cNvSpPr>
              <p:nvPr/>
            </p:nvSpPr>
            <p:spPr bwMode="auto">
              <a:xfrm>
                <a:off x="649" y="2159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29" name="Oval 125"/>
              <p:cNvSpPr>
                <a:spLocks noChangeArrowheads="1"/>
              </p:cNvSpPr>
              <p:nvPr/>
            </p:nvSpPr>
            <p:spPr bwMode="auto">
              <a:xfrm>
                <a:off x="796" y="2244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30" name="Oval 126"/>
              <p:cNvSpPr>
                <a:spLocks noChangeArrowheads="1"/>
              </p:cNvSpPr>
              <p:nvPr/>
            </p:nvSpPr>
            <p:spPr bwMode="auto">
              <a:xfrm>
                <a:off x="686" y="2261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31" name="Oval 127"/>
              <p:cNvSpPr>
                <a:spLocks noChangeArrowheads="1"/>
              </p:cNvSpPr>
              <p:nvPr/>
            </p:nvSpPr>
            <p:spPr bwMode="auto">
              <a:xfrm>
                <a:off x="760" y="2329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32" name="Oval 128"/>
              <p:cNvSpPr>
                <a:spLocks noChangeArrowheads="1"/>
              </p:cNvSpPr>
              <p:nvPr/>
            </p:nvSpPr>
            <p:spPr bwMode="auto">
              <a:xfrm>
                <a:off x="833" y="1870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33" name="Oval 129"/>
              <p:cNvSpPr>
                <a:spLocks noChangeArrowheads="1"/>
              </p:cNvSpPr>
              <p:nvPr/>
            </p:nvSpPr>
            <p:spPr bwMode="auto">
              <a:xfrm>
                <a:off x="870" y="178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34" name="Oval 130"/>
              <p:cNvSpPr>
                <a:spLocks noChangeArrowheads="1"/>
              </p:cNvSpPr>
              <p:nvPr/>
            </p:nvSpPr>
            <p:spPr bwMode="auto">
              <a:xfrm>
                <a:off x="741" y="1887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435" name="Group 131"/>
              <p:cNvGrpSpPr>
                <a:grpSpLocks/>
              </p:cNvGrpSpPr>
              <p:nvPr/>
            </p:nvGrpSpPr>
            <p:grpSpPr bwMode="auto">
              <a:xfrm>
                <a:off x="741" y="1785"/>
                <a:ext cx="257" cy="221"/>
                <a:chOff x="4320" y="1536"/>
                <a:chExt cx="672" cy="624"/>
              </a:xfrm>
            </p:grpSpPr>
            <p:sp>
              <p:nvSpPr>
                <p:cNvPr id="482436" name="Oval 132"/>
                <p:cNvSpPr>
                  <a:spLocks noChangeArrowheads="1"/>
                </p:cNvSpPr>
                <p:nvPr/>
              </p:nvSpPr>
              <p:spPr bwMode="auto">
                <a:xfrm>
                  <a:off x="4320" y="1536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37" name="Oval 133"/>
                <p:cNvSpPr>
                  <a:spLocks noChangeArrowheads="1"/>
                </p:cNvSpPr>
                <p:nvPr/>
              </p:nvSpPr>
              <p:spPr bwMode="auto">
                <a:xfrm>
                  <a:off x="4800" y="1968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  <p:sp>
            <p:nvSpPr>
              <p:cNvPr id="482438" name="Oval 134"/>
              <p:cNvSpPr>
                <a:spLocks noChangeArrowheads="1"/>
              </p:cNvSpPr>
              <p:nvPr/>
            </p:nvSpPr>
            <p:spPr bwMode="auto">
              <a:xfrm>
                <a:off x="631" y="1972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39" name="Oval 135"/>
              <p:cNvSpPr>
                <a:spLocks noChangeArrowheads="1"/>
              </p:cNvSpPr>
              <p:nvPr/>
            </p:nvSpPr>
            <p:spPr bwMode="auto">
              <a:xfrm>
                <a:off x="649" y="1853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40" name="Oval 136"/>
              <p:cNvSpPr>
                <a:spLocks noChangeArrowheads="1"/>
              </p:cNvSpPr>
              <p:nvPr/>
            </p:nvSpPr>
            <p:spPr bwMode="auto">
              <a:xfrm>
                <a:off x="741" y="1700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41" name="Oval 137"/>
              <p:cNvSpPr>
                <a:spLocks noChangeArrowheads="1"/>
              </p:cNvSpPr>
              <p:nvPr/>
            </p:nvSpPr>
            <p:spPr bwMode="auto">
              <a:xfrm>
                <a:off x="943" y="1734"/>
                <a:ext cx="73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42" name="Oval 138"/>
              <p:cNvSpPr>
                <a:spLocks noChangeArrowheads="1"/>
              </p:cNvSpPr>
              <p:nvPr/>
            </p:nvSpPr>
            <p:spPr bwMode="auto">
              <a:xfrm>
                <a:off x="961" y="1853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43" name="Oval 139"/>
              <p:cNvSpPr>
                <a:spLocks noChangeArrowheads="1"/>
              </p:cNvSpPr>
              <p:nvPr/>
            </p:nvSpPr>
            <p:spPr bwMode="auto">
              <a:xfrm>
                <a:off x="815" y="195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444" name="Group 140"/>
              <p:cNvGrpSpPr>
                <a:grpSpLocks/>
              </p:cNvGrpSpPr>
              <p:nvPr/>
            </p:nvGrpSpPr>
            <p:grpSpPr bwMode="auto">
              <a:xfrm>
                <a:off x="851" y="2261"/>
                <a:ext cx="165" cy="170"/>
                <a:chOff x="4608" y="2880"/>
                <a:chExt cx="432" cy="480"/>
              </a:xfrm>
            </p:grpSpPr>
            <p:sp>
              <p:nvSpPr>
                <p:cNvPr id="482445" name="Oval 141"/>
                <p:cNvSpPr>
                  <a:spLocks noChangeArrowheads="1"/>
                </p:cNvSpPr>
                <p:nvPr/>
              </p:nvSpPr>
              <p:spPr bwMode="auto">
                <a:xfrm>
                  <a:off x="4704" y="2880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46" name="Oval 142"/>
                <p:cNvSpPr>
                  <a:spLocks noChangeArrowheads="1"/>
                </p:cNvSpPr>
                <p:nvPr/>
              </p:nvSpPr>
              <p:spPr bwMode="auto">
                <a:xfrm>
                  <a:off x="4848" y="3072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47" name="Oval 143"/>
                <p:cNvSpPr>
                  <a:spLocks noChangeArrowheads="1"/>
                </p:cNvSpPr>
                <p:nvPr/>
              </p:nvSpPr>
              <p:spPr bwMode="auto">
                <a:xfrm>
                  <a:off x="4608" y="3168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</p:grpSp>
        <p:grpSp>
          <p:nvGrpSpPr>
            <p:cNvPr id="482448" name="Group 144"/>
            <p:cNvGrpSpPr>
              <a:grpSpLocks/>
            </p:cNvGrpSpPr>
            <p:nvPr/>
          </p:nvGrpSpPr>
          <p:grpSpPr bwMode="auto">
            <a:xfrm flipV="1">
              <a:off x="1295" y="960"/>
              <a:ext cx="557" cy="653"/>
              <a:chOff x="576" y="1632"/>
              <a:chExt cx="624" cy="816"/>
            </a:xfrm>
          </p:grpSpPr>
          <p:sp>
            <p:nvSpPr>
              <p:cNvPr id="482449" name="Oval 145"/>
              <p:cNvSpPr>
                <a:spLocks noChangeArrowheads="1"/>
              </p:cNvSpPr>
              <p:nvPr/>
            </p:nvSpPr>
            <p:spPr bwMode="auto">
              <a:xfrm>
                <a:off x="576" y="1632"/>
                <a:ext cx="624" cy="816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0" name="Oval 146"/>
              <p:cNvSpPr>
                <a:spLocks noChangeArrowheads="1"/>
              </p:cNvSpPr>
              <p:nvPr/>
            </p:nvSpPr>
            <p:spPr bwMode="auto">
              <a:xfrm>
                <a:off x="1072" y="1853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1" name="Oval 147"/>
              <p:cNvSpPr>
                <a:spLocks noChangeArrowheads="1"/>
              </p:cNvSpPr>
              <p:nvPr/>
            </p:nvSpPr>
            <p:spPr bwMode="auto">
              <a:xfrm>
                <a:off x="686" y="2057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2" name="Oval 148"/>
              <p:cNvSpPr>
                <a:spLocks noChangeArrowheads="1"/>
              </p:cNvSpPr>
              <p:nvPr/>
            </p:nvSpPr>
            <p:spPr bwMode="auto">
              <a:xfrm>
                <a:off x="778" y="2040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3" name="Oval 149"/>
              <p:cNvSpPr>
                <a:spLocks noChangeArrowheads="1"/>
              </p:cNvSpPr>
              <p:nvPr/>
            </p:nvSpPr>
            <p:spPr bwMode="auto">
              <a:xfrm>
                <a:off x="888" y="2057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4" name="Oval 150"/>
              <p:cNvSpPr>
                <a:spLocks noChangeArrowheads="1"/>
              </p:cNvSpPr>
              <p:nvPr/>
            </p:nvSpPr>
            <p:spPr bwMode="auto">
              <a:xfrm>
                <a:off x="998" y="2040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5" name="Oval 151"/>
              <p:cNvSpPr>
                <a:spLocks noChangeArrowheads="1"/>
              </p:cNvSpPr>
              <p:nvPr/>
            </p:nvSpPr>
            <p:spPr bwMode="auto">
              <a:xfrm>
                <a:off x="1090" y="195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6" name="Oval 152"/>
              <p:cNvSpPr>
                <a:spLocks noChangeArrowheads="1"/>
              </p:cNvSpPr>
              <p:nvPr/>
            </p:nvSpPr>
            <p:spPr bwMode="auto">
              <a:xfrm>
                <a:off x="1090" y="2057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7" name="Oval 153"/>
              <p:cNvSpPr>
                <a:spLocks noChangeArrowheads="1"/>
              </p:cNvSpPr>
              <p:nvPr/>
            </p:nvSpPr>
            <p:spPr bwMode="auto">
              <a:xfrm>
                <a:off x="998" y="2125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8" name="Oval 154"/>
              <p:cNvSpPr>
                <a:spLocks noChangeArrowheads="1"/>
              </p:cNvSpPr>
              <p:nvPr/>
            </p:nvSpPr>
            <p:spPr bwMode="auto">
              <a:xfrm>
                <a:off x="1078" y="2162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59" name="Oval 155"/>
              <p:cNvSpPr>
                <a:spLocks noChangeArrowheads="1"/>
              </p:cNvSpPr>
              <p:nvPr/>
            </p:nvSpPr>
            <p:spPr bwMode="auto">
              <a:xfrm>
                <a:off x="906" y="2159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0" name="Oval 156"/>
              <p:cNvSpPr>
                <a:spLocks noChangeArrowheads="1"/>
              </p:cNvSpPr>
              <p:nvPr/>
            </p:nvSpPr>
            <p:spPr bwMode="auto">
              <a:xfrm>
                <a:off x="778" y="2159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1" name="Oval 157"/>
              <p:cNvSpPr>
                <a:spLocks noChangeArrowheads="1"/>
              </p:cNvSpPr>
              <p:nvPr/>
            </p:nvSpPr>
            <p:spPr bwMode="auto">
              <a:xfrm>
                <a:off x="1016" y="2244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2" name="Oval 158"/>
              <p:cNvSpPr>
                <a:spLocks noChangeArrowheads="1"/>
              </p:cNvSpPr>
              <p:nvPr/>
            </p:nvSpPr>
            <p:spPr bwMode="auto">
              <a:xfrm>
                <a:off x="851" y="1666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3" name="Oval 159"/>
              <p:cNvSpPr>
                <a:spLocks noChangeArrowheads="1"/>
              </p:cNvSpPr>
              <p:nvPr/>
            </p:nvSpPr>
            <p:spPr bwMode="auto">
              <a:xfrm>
                <a:off x="649" y="2159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4" name="Oval 160"/>
              <p:cNvSpPr>
                <a:spLocks noChangeArrowheads="1"/>
              </p:cNvSpPr>
              <p:nvPr/>
            </p:nvSpPr>
            <p:spPr bwMode="auto">
              <a:xfrm>
                <a:off x="796" y="2244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5" name="Oval 161"/>
              <p:cNvSpPr>
                <a:spLocks noChangeArrowheads="1"/>
              </p:cNvSpPr>
              <p:nvPr/>
            </p:nvSpPr>
            <p:spPr bwMode="auto">
              <a:xfrm>
                <a:off x="686" y="2261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6" name="Oval 162"/>
              <p:cNvSpPr>
                <a:spLocks noChangeArrowheads="1"/>
              </p:cNvSpPr>
              <p:nvPr/>
            </p:nvSpPr>
            <p:spPr bwMode="auto">
              <a:xfrm>
                <a:off x="760" y="2329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7" name="Oval 163"/>
              <p:cNvSpPr>
                <a:spLocks noChangeArrowheads="1"/>
              </p:cNvSpPr>
              <p:nvPr/>
            </p:nvSpPr>
            <p:spPr bwMode="auto">
              <a:xfrm>
                <a:off x="833" y="1870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8" name="Oval 164"/>
              <p:cNvSpPr>
                <a:spLocks noChangeArrowheads="1"/>
              </p:cNvSpPr>
              <p:nvPr/>
            </p:nvSpPr>
            <p:spPr bwMode="auto">
              <a:xfrm>
                <a:off x="870" y="178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69" name="Oval 165"/>
              <p:cNvSpPr>
                <a:spLocks noChangeArrowheads="1"/>
              </p:cNvSpPr>
              <p:nvPr/>
            </p:nvSpPr>
            <p:spPr bwMode="auto">
              <a:xfrm>
                <a:off x="741" y="1887"/>
                <a:ext cx="74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470" name="Group 166"/>
              <p:cNvGrpSpPr>
                <a:grpSpLocks/>
              </p:cNvGrpSpPr>
              <p:nvPr/>
            </p:nvGrpSpPr>
            <p:grpSpPr bwMode="auto">
              <a:xfrm>
                <a:off x="741" y="1785"/>
                <a:ext cx="257" cy="221"/>
                <a:chOff x="4320" y="1536"/>
                <a:chExt cx="672" cy="624"/>
              </a:xfrm>
            </p:grpSpPr>
            <p:sp>
              <p:nvSpPr>
                <p:cNvPr id="482471" name="Oval 167"/>
                <p:cNvSpPr>
                  <a:spLocks noChangeArrowheads="1"/>
                </p:cNvSpPr>
                <p:nvPr/>
              </p:nvSpPr>
              <p:spPr bwMode="auto">
                <a:xfrm>
                  <a:off x="4320" y="1536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72" name="Oval 168"/>
                <p:cNvSpPr>
                  <a:spLocks noChangeArrowheads="1"/>
                </p:cNvSpPr>
                <p:nvPr/>
              </p:nvSpPr>
              <p:spPr bwMode="auto">
                <a:xfrm>
                  <a:off x="4800" y="1968"/>
                  <a:ext cx="192" cy="192"/>
                </a:xfrm>
                <a:prstGeom prst="ellipse">
                  <a:avLst/>
                </a:prstGeom>
                <a:solidFill>
                  <a:srgbClr val="969696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  <p:sp>
            <p:nvSpPr>
              <p:cNvPr id="482473" name="Oval 169"/>
              <p:cNvSpPr>
                <a:spLocks noChangeArrowheads="1"/>
              </p:cNvSpPr>
              <p:nvPr/>
            </p:nvSpPr>
            <p:spPr bwMode="auto">
              <a:xfrm>
                <a:off x="631" y="1972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74" name="Oval 170"/>
              <p:cNvSpPr>
                <a:spLocks noChangeArrowheads="1"/>
              </p:cNvSpPr>
              <p:nvPr/>
            </p:nvSpPr>
            <p:spPr bwMode="auto">
              <a:xfrm>
                <a:off x="649" y="1853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75" name="Oval 171"/>
              <p:cNvSpPr>
                <a:spLocks noChangeArrowheads="1"/>
              </p:cNvSpPr>
              <p:nvPr/>
            </p:nvSpPr>
            <p:spPr bwMode="auto">
              <a:xfrm>
                <a:off x="741" y="1700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76" name="Oval 172"/>
              <p:cNvSpPr>
                <a:spLocks noChangeArrowheads="1"/>
              </p:cNvSpPr>
              <p:nvPr/>
            </p:nvSpPr>
            <p:spPr bwMode="auto">
              <a:xfrm>
                <a:off x="943" y="1734"/>
                <a:ext cx="73" cy="68"/>
              </a:xfrm>
              <a:prstGeom prst="ellipse">
                <a:avLst/>
              </a:prstGeom>
              <a:solidFill>
                <a:srgbClr val="FFCC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77" name="Oval 173"/>
              <p:cNvSpPr>
                <a:spLocks noChangeArrowheads="1"/>
              </p:cNvSpPr>
              <p:nvPr/>
            </p:nvSpPr>
            <p:spPr bwMode="auto">
              <a:xfrm>
                <a:off x="961" y="1853"/>
                <a:ext cx="74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478" name="Oval 174"/>
              <p:cNvSpPr>
                <a:spLocks noChangeArrowheads="1"/>
              </p:cNvSpPr>
              <p:nvPr/>
            </p:nvSpPr>
            <p:spPr bwMode="auto">
              <a:xfrm>
                <a:off x="815" y="1955"/>
                <a:ext cx="73" cy="68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482479" name="Group 175"/>
              <p:cNvGrpSpPr>
                <a:grpSpLocks/>
              </p:cNvGrpSpPr>
              <p:nvPr/>
            </p:nvGrpSpPr>
            <p:grpSpPr bwMode="auto">
              <a:xfrm>
                <a:off x="851" y="2261"/>
                <a:ext cx="165" cy="170"/>
                <a:chOff x="4608" y="2880"/>
                <a:chExt cx="432" cy="480"/>
              </a:xfrm>
            </p:grpSpPr>
            <p:sp>
              <p:nvSpPr>
                <p:cNvPr id="482480" name="Oval 176"/>
                <p:cNvSpPr>
                  <a:spLocks noChangeArrowheads="1"/>
                </p:cNvSpPr>
                <p:nvPr/>
              </p:nvSpPr>
              <p:spPr bwMode="auto">
                <a:xfrm>
                  <a:off x="4704" y="2880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81" name="Oval 177"/>
                <p:cNvSpPr>
                  <a:spLocks noChangeArrowheads="1"/>
                </p:cNvSpPr>
                <p:nvPr/>
              </p:nvSpPr>
              <p:spPr bwMode="auto">
                <a:xfrm>
                  <a:off x="4848" y="3072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82482" name="Oval 178"/>
                <p:cNvSpPr>
                  <a:spLocks noChangeArrowheads="1"/>
                </p:cNvSpPr>
                <p:nvPr/>
              </p:nvSpPr>
              <p:spPr bwMode="auto">
                <a:xfrm>
                  <a:off x="4608" y="3168"/>
                  <a:ext cx="192" cy="192"/>
                </a:xfrm>
                <a:prstGeom prst="ellipse">
                  <a:avLst/>
                </a:prstGeom>
                <a:solidFill>
                  <a:srgbClr val="FFCC00"/>
                </a:solidFill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</p:grpSp>
        <p:sp>
          <p:nvSpPr>
            <p:cNvPr id="482483" name="AutoShape 179"/>
            <p:cNvSpPr>
              <a:spLocks/>
            </p:cNvSpPr>
            <p:nvPr/>
          </p:nvSpPr>
          <p:spPr bwMode="auto">
            <a:xfrm>
              <a:off x="788" y="1056"/>
              <a:ext cx="432" cy="3120"/>
            </a:xfrm>
            <a:prstGeom prst="leftBrace">
              <a:avLst>
                <a:gd name="adj1" fmla="val 60185"/>
                <a:gd name="adj2" fmla="val 50000"/>
              </a:avLst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84" name="Text Box 180"/>
            <p:cNvSpPr txBox="1">
              <a:spLocks noChangeArrowheads="1"/>
            </p:cNvSpPr>
            <p:nvPr/>
          </p:nvSpPr>
          <p:spPr bwMode="auto">
            <a:xfrm>
              <a:off x="35" y="2473"/>
              <a:ext cx="7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/>
              <a:r>
                <a:rPr lang="en-US" sz="2400" i="0">
                  <a:solidFill>
                    <a:schemeClr val="tx2"/>
                  </a:solidFill>
                  <a:latin typeface="Arial" charset="0"/>
                  <a:cs typeface="Arial" charset="0"/>
                </a:rPr>
                <a:t>random</a:t>
              </a:r>
              <a:br>
                <a:rPr lang="en-US" sz="2400" i="0">
                  <a:solidFill>
                    <a:schemeClr val="tx2"/>
                  </a:solidFill>
                  <a:latin typeface="Arial" charset="0"/>
                  <a:cs typeface="Arial" charset="0"/>
                </a:rPr>
              </a:br>
              <a:r>
                <a:rPr lang="en-US" sz="2400" i="0">
                  <a:solidFill>
                    <a:schemeClr val="tx2"/>
                  </a:solidFill>
                  <a:latin typeface="Arial" charset="0"/>
                  <a:cs typeface="Arial" charset="0"/>
                </a:rPr>
                <a:t>“seeds”</a:t>
              </a:r>
            </a:p>
          </p:txBody>
        </p:sp>
      </p:grpSp>
      <p:grpSp>
        <p:nvGrpSpPr>
          <p:cNvPr id="482485" name="Group 181"/>
          <p:cNvGrpSpPr>
            <a:grpSpLocks/>
          </p:cNvGrpSpPr>
          <p:nvPr/>
        </p:nvGrpSpPr>
        <p:grpSpPr bwMode="auto">
          <a:xfrm>
            <a:off x="3143250" y="1768475"/>
            <a:ext cx="3670300" cy="2193925"/>
            <a:chOff x="1980" y="1114"/>
            <a:chExt cx="2312" cy="1382"/>
          </a:xfrm>
        </p:grpSpPr>
        <p:sp>
          <p:nvSpPr>
            <p:cNvPr id="482486" name="Oval 182"/>
            <p:cNvSpPr>
              <a:spLocks noChangeArrowheads="1"/>
            </p:cNvSpPr>
            <p:nvPr/>
          </p:nvSpPr>
          <p:spPr bwMode="auto">
            <a:xfrm>
              <a:off x="3179" y="1114"/>
              <a:ext cx="1113" cy="1267"/>
            </a:xfrm>
            <a:prstGeom prst="ellipse">
              <a:avLst/>
            </a:prstGeom>
            <a:solidFill>
              <a:srgbClr val="C0C0C0"/>
            </a:solidFill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87" name="Oval 183"/>
            <p:cNvSpPr>
              <a:spLocks noChangeArrowheads="1"/>
            </p:cNvSpPr>
            <p:nvPr/>
          </p:nvSpPr>
          <p:spPr bwMode="auto">
            <a:xfrm>
              <a:off x="4063" y="1457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88" name="Oval 184"/>
            <p:cNvSpPr>
              <a:spLocks noChangeArrowheads="1"/>
            </p:cNvSpPr>
            <p:nvPr/>
          </p:nvSpPr>
          <p:spPr bwMode="auto">
            <a:xfrm>
              <a:off x="3375" y="1774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89" name="Oval 185"/>
            <p:cNvSpPr>
              <a:spLocks noChangeArrowheads="1"/>
            </p:cNvSpPr>
            <p:nvPr/>
          </p:nvSpPr>
          <p:spPr bwMode="auto">
            <a:xfrm>
              <a:off x="3539" y="1748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0" name="Oval 186"/>
            <p:cNvSpPr>
              <a:spLocks noChangeArrowheads="1"/>
            </p:cNvSpPr>
            <p:nvPr/>
          </p:nvSpPr>
          <p:spPr bwMode="auto">
            <a:xfrm>
              <a:off x="3736" y="1774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1" name="Oval 187"/>
            <p:cNvSpPr>
              <a:spLocks noChangeArrowheads="1"/>
            </p:cNvSpPr>
            <p:nvPr/>
          </p:nvSpPr>
          <p:spPr bwMode="auto">
            <a:xfrm>
              <a:off x="3932" y="1748"/>
              <a:ext cx="131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2" name="Oval 188"/>
            <p:cNvSpPr>
              <a:spLocks noChangeArrowheads="1"/>
            </p:cNvSpPr>
            <p:nvPr/>
          </p:nvSpPr>
          <p:spPr bwMode="auto">
            <a:xfrm>
              <a:off x="4096" y="1616"/>
              <a:ext cx="131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3" name="Oval 189"/>
            <p:cNvSpPr>
              <a:spLocks noChangeArrowheads="1"/>
            </p:cNvSpPr>
            <p:nvPr/>
          </p:nvSpPr>
          <p:spPr bwMode="auto">
            <a:xfrm>
              <a:off x="4096" y="1774"/>
              <a:ext cx="131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4" name="Oval 190"/>
            <p:cNvSpPr>
              <a:spLocks noChangeArrowheads="1"/>
            </p:cNvSpPr>
            <p:nvPr/>
          </p:nvSpPr>
          <p:spPr bwMode="auto">
            <a:xfrm>
              <a:off x="3932" y="1879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5" name="Oval 191"/>
            <p:cNvSpPr>
              <a:spLocks noChangeArrowheads="1"/>
            </p:cNvSpPr>
            <p:nvPr/>
          </p:nvSpPr>
          <p:spPr bwMode="auto">
            <a:xfrm>
              <a:off x="4074" y="1937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6" name="Oval 192"/>
            <p:cNvSpPr>
              <a:spLocks noChangeArrowheads="1"/>
            </p:cNvSpPr>
            <p:nvPr/>
          </p:nvSpPr>
          <p:spPr bwMode="auto">
            <a:xfrm>
              <a:off x="3736" y="1341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7" name="Oval 193"/>
            <p:cNvSpPr>
              <a:spLocks noChangeArrowheads="1"/>
            </p:cNvSpPr>
            <p:nvPr/>
          </p:nvSpPr>
          <p:spPr bwMode="auto">
            <a:xfrm>
              <a:off x="3539" y="1932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8" name="Oval 194"/>
            <p:cNvSpPr>
              <a:spLocks noChangeArrowheads="1"/>
            </p:cNvSpPr>
            <p:nvPr/>
          </p:nvSpPr>
          <p:spPr bwMode="auto">
            <a:xfrm>
              <a:off x="3650" y="1471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499" name="Oval 195"/>
            <p:cNvSpPr>
              <a:spLocks noChangeArrowheads="1"/>
            </p:cNvSpPr>
            <p:nvPr/>
          </p:nvSpPr>
          <p:spPr bwMode="auto">
            <a:xfrm>
              <a:off x="3907" y="2154"/>
              <a:ext cx="130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0" name="Oval 196"/>
            <p:cNvSpPr>
              <a:spLocks noChangeArrowheads="1"/>
            </p:cNvSpPr>
            <p:nvPr/>
          </p:nvSpPr>
          <p:spPr bwMode="auto">
            <a:xfrm>
              <a:off x="3310" y="1932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1" name="Oval 197"/>
            <p:cNvSpPr>
              <a:spLocks noChangeArrowheads="1"/>
            </p:cNvSpPr>
            <p:nvPr/>
          </p:nvSpPr>
          <p:spPr bwMode="auto">
            <a:xfrm>
              <a:off x="3907" y="1276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2" name="Oval 198"/>
            <p:cNvSpPr>
              <a:spLocks noChangeArrowheads="1"/>
            </p:cNvSpPr>
            <p:nvPr/>
          </p:nvSpPr>
          <p:spPr bwMode="auto">
            <a:xfrm>
              <a:off x="3736" y="1179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3" name="Oval 199"/>
            <p:cNvSpPr>
              <a:spLocks noChangeArrowheads="1"/>
            </p:cNvSpPr>
            <p:nvPr/>
          </p:nvSpPr>
          <p:spPr bwMode="auto">
            <a:xfrm>
              <a:off x="3521" y="1211"/>
              <a:ext cx="132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4" name="Oval 200"/>
            <p:cNvSpPr>
              <a:spLocks noChangeArrowheads="1"/>
            </p:cNvSpPr>
            <p:nvPr/>
          </p:nvSpPr>
          <p:spPr bwMode="auto">
            <a:xfrm>
              <a:off x="3736" y="1926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5" name="Oval 201"/>
            <p:cNvSpPr>
              <a:spLocks noChangeArrowheads="1"/>
            </p:cNvSpPr>
            <p:nvPr/>
          </p:nvSpPr>
          <p:spPr bwMode="auto">
            <a:xfrm>
              <a:off x="3564" y="2154"/>
              <a:ext cx="131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6" name="Oval 202"/>
            <p:cNvSpPr>
              <a:spLocks noChangeArrowheads="1"/>
            </p:cNvSpPr>
            <p:nvPr/>
          </p:nvSpPr>
          <p:spPr bwMode="auto">
            <a:xfrm>
              <a:off x="3693" y="2056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7" name="Oval 203"/>
            <p:cNvSpPr>
              <a:spLocks noChangeArrowheads="1"/>
            </p:cNvSpPr>
            <p:nvPr/>
          </p:nvSpPr>
          <p:spPr bwMode="auto">
            <a:xfrm>
              <a:off x="3277" y="1642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8" name="Oval 204"/>
            <p:cNvSpPr>
              <a:spLocks noChangeArrowheads="1"/>
            </p:cNvSpPr>
            <p:nvPr/>
          </p:nvSpPr>
          <p:spPr bwMode="auto">
            <a:xfrm>
              <a:off x="3907" y="2024"/>
              <a:ext cx="131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09" name="Oval 205"/>
            <p:cNvSpPr>
              <a:spLocks noChangeArrowheads="1"/>
            </p:cNvSpPr>
            <p:nvPr/>
          </p:nvSpPr>
          <p:spPr bwMode="auto">
            <a:xfrm>
              <a:off x="3436" y="2056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10" name="Oval 206"/>
            <p:cNvSpPr>
              <a:spLocks noChangeArrowheads="1"/>
            </p:cNvSpPr>
            <p:nvPr/>
          </p:nvSpPr>
          <p:spPr bwMode="auto">
            <a:xfrm>
              <a:off x="3736" y="2186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11" name="Oval 207"/>
            <p:cNvSpPr>
              <a:spLocks noChangeArrowheads="1"/>
            </p:cNvSpPr>
            <p:nvPr/>
          </p:nvSpPr>
          <p:spPr bwMode="auto">
            <a:xfrm>
              <a:off x="3821" y="1569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12" name="Oval 208"/>
            <p:cNvSpPr>
              <a:spLocks noChangeArrowheads="1"/>
            </p:cNvSpPr>
            <p:nvPr/>
          </p:nvSpPr>
          <p:spPr bwMode="auto">
            <a:xfrm>
              <a:off x="3507" y="1574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482513" name="Group 209"/>
            <p:cNvGrpSpPr>
              <a:grpSpLocks/>
            </p:cNvGrpSpPr>
            <p:nvPr/>
          </p:nvGrpSpPr>
          <p:grpSpPr bwMode="auto">
            <a:xfrm>
              <a:off x="3307" y="1309"/>
              <a:ext cx="295" cy="264"/>
              <a:chOff x="4608" y="2880"/>
              <a:chExt cx="432" cy="480"/>
            </a:xfrm>
          </p:grpSpPr>
          <p:sp>
            <p:nvSpPr>
              <p:cNvPr id="482514" name="Oval 210"/>
              <p:cNvSpPr>
                <a:spLocks noChangeArrowheads="1"/>
              </p:cNvSpPr>
              <p:nvPr/>
            </p:nvSpPr>
            <p:spPr bwMode="auto">
              <a:xfrm>
                <a:off x="4704" y="2880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515" name="Oval 211"/>
              <p:cNvSpPr>
                <a:spLocks noChangeArrowheads="1"/>
              </p:cNvSpPr>
              <p:nvPr/>
            </p:nvSpPr>
            <p:spPr bwMode="auto">
              <a:xfrm>
                <a:off x="4848" y="3072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516" name="Oval 212"/>
              <p:cNvSpPr>
                <a:spLocks noChangeArrowheads="1"/>
              </p:cNvSpPr>
              <p:nvPr/>
            </p:nvSpPr>
            <p:spPr bwMode="auto">
              <a:xfrm>
                <a:off x="4608" y="3168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482517" name="AutoShape 213"/>
            <p:cNvSpPr>
              <a:spLocks noChangeArrowheads="1"/>
            </p:cNvSpPr>
            <p:nvPr/>
          </p:nvSpPr>
          <p:spPr bwMode="auto">
            <a:xfrm rot="1036798">
              <a:off x="2066" y="1114"/>
              <a:ext cx="984" cy="30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18" name="AutoShape 214"/>
            <p:cNvSpPr>
              <a:spLocks noChangeArrowheads="1"/>
            </p:cNvSpPr>
            <p:nvPr/>
          </p:nvSpPr>
          <p:spPr bwMode="auto">
            <a:xfrm rot="-1174358">
              <a:off x="2237" y="2189"/>
              <a:ext cx="985" cy="30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19" name="AutoShape 215"/>
            <p:cNvSpPr>
              <a:spLocks noChangeArrowheads="1"/>
            </p:cNvSpPr>
            <p:nvPr/>
          </p:nvSpPr>
          <p:spPr bwMode="auto">
            <a:xfrm rot="-507267">
              <a:off x="1980" y="1690"/>
              <a:ext cx="985" cy="30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20" name="Rectangle 216"/>
            <p:cNvSpPr>
              <a:spLocks noChangeArrowheads="1"/>
            </p:cNvSpPr>
            <p:nvPr/>
          </p:nvSpPr>
          <p:spPr bwMode="auto">
            <a:xfrm>
              <a:off x="3216" y="1152"/>
              <a:ext cx="768" cy="768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482521" name="Group 217"/>
          <p:cNvGrpSpPr>
            <a:grpSpLocks/>
          </p:cNvGrpSpPr>
          <p:nvPr/>
        </p:nvGrpSpPr>
        <p:grpSpPr bwMode="auto">
          <a:xfrm>
            <a:off x="2803525" y="4419600"/>
            <a:ext cx="4068763" cy="2011363"/>
            <a:chOff x="1766" y="2784"/>
            <a:chExt cx="2563" cy="1267"/>
          </a:xfrm>
        </p:grpSpPr>
        <p:sp>
          <p:nvSpPr>
            <p:cNvPr id="482522" name="AutoShape 218"/>
            <p:cNvSpPr>
              <a:spLocks noChangeArrowheads="1"/>
            </p:cNvSpPr>
            <p:nvPr/>
          </p:nvSpPr>
          <p:spPr bwMode="auto">
            <a:xfrm rot="-1174358">
              <a:off x="2151" y="3571"/>
              <a:ext cx="985" cy="30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23" name="AutoShape 219"/>
            <p:cNvSpPr>
              <a:spLocks noChangeArrowheads="1"/>
            </p:cNvSpPr>
            <p:nvPr/>
          </p:nvSpPr>
          <p:spPr bwMode="auto">
            <a:xfrm rot="-143535">
              <a:off x="1766" y="3149"/>
              <a:ext cx="985" cy="30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24" name="Oval 220"/>
            <p:cNvSpPr>
              <a:spLocks noChangeArrowheads="1"/>
            </p:cNvSpPr>
            <p:nvPr/>
          </p:nvSpPr>
          <p:spPr bwMode="auto">
            <a:xfrm>
              <a:off x="3216" y="2784"/>
              <a:ext cx="1113" cy="1267"/>
            </a:xfrm>
            <a:prstGeom prst="ellipse">
              <a:avLst/>
            </a:prstGeom>
            <a:solidFill>
              <a:srgbClr val="C0C0C0"/>
            </a:solidFill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25" name="Oval 221"/>
            <p:cNvSpPr>
              <a:spLocks noChangeArrowheads="1"/>
            </p:cNvSpPr>
            <p:nvPr/>
          </p:nvSpPr>
          <p:spPr bwMode="auto">
            <a:xfrm>
              <a:off x="4100" y="3127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26" name="Oval 222"/>
            <p:cNvSpPr>
              <a:spLocks noChangeArrowheads="1"/>
            </p:cNvSpPr>
            <p:nvPr/>
          </p:nvSpPr>
          <p:spPr bwMode="auto">
            <a:xfrm>
              <a:off x="3412" y="3444"/>
              <a:ext cx="131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27" name="Oval 223"/>
            <p:cNvSpPr>
              <a:spLocks noChangeArrowheads="1"/>
            </p:cNvSpPr>
            <p:nvPr/>
          </p:nvSpPr>
          <p:spPr bwMode="auto">
            <a:xfrm>
              <a:off x="3576" y="3418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28" name="Oval 224"/>
            <p:cNvSpPr>
              <a:spLocks noChangeArrowheads="1"/>
            </p:cNvSpPr>
            <p:nvPr/>
          </p:nvSpPr>
          <p:spPr bwMode="auto">
            <a:xfrm>
              <a:off x="3773" y="3444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29" name="Oval 225"/>
            <p:cNvSpPr>
              <a:spLocks noChangeArrowheads="1"/>
            </p:cNvSpPr>
            <p:nvPr/>
          </p:nvSpPr>
          <p:spPr bwMode="auto">
            <a:xfrm>
              <a:off x="3969" y="3418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0" name="Oval 226"/>
            <p:cNvSpPr>
              <a:spLocks noChangeArrowheads="1"/>
            </p:cNvSpPr>
            <p:nvPr/>
          </p:nvSpPr>
          <p:spPr bwMode="auto">
            <a:xfrm>
              <a:off x="4133" y="3286"/>
              <a:ext cx="131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1" name="Oval 227"/>
            <p:cNvSpPr>
              <a:spLocks noChangeArrowheads="1"/>
            </p:cNvSpPr>
            <p:nvPr/>
          </p:nvSpPr>
          <p:spPr bwMode="auto">
            <a:xfrm>
              <a:off x="4133" y="3444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2" name="Oval 228"/>
            <p:cNvSpPr>
              <a:spLocks noChangeArrowheads="1"/>
            </p:cNvSpPr>
            <p:nvPr/>
          </p:nvSpPr>
          <p:spPr bwMode="auto">
            <a:xfrm>
              <a:off x="3969" y="3549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3" name="Oval 229"/>
            <p:cNvSpPr>
              <a:spLocks noChangeArrowheads="1"/>
            </p:cNvSpPr>
            <p:nvPr/>
          </p:nvSpPr>
          <p:spPr bwMode="auto">
            <a:xfrm>
              <a:off x="4111" y="3607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4" name="Oval 230"/>
            <p:cNvSpPr>
              <a:spLocks noChangeArrowheads="1"/>
            </p:cNvSpPr>
            <p:nvPr/>
          </p:nvSpPr>
          <p:spPr bwMode="auto">
            <a:xfrm>
              <a:off x="3773" y="3011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5" name="Oval 231"/>
            <p:cNvSpPr>
              <a:spLocks noChangeArrowheads="1"/>
            </p:cNvSpPr>
            <p:nvPr/>
          </p:nvSpPr>
          <p:spPr bwMode="auto">
            <a:xfrm>
              <a:off x="3576" y="3602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6" name="Oval 232"/>
            <p:cNvSpPr>
              <a:spLocks noChangeArrowheads="1"/>
            </p:cNvSpPr>
            <p:nvPr/>
          </p:nvSpPr>
          <p:spPr bwMode="auto">
            <a:xfrm>
              <a:off x="3687" y="3141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7" name="Oval 233"/>
            <p:cNvSpPr>
              <a:spLocks noChangeArrowheads="1"/>
            </p:cNvSpPr>
            <p:nvPr/>
          </p:nvSpPr>
          <p:spPr bwMode="auto">
            <a:xfrm>
              <a:off x="3944" y="3824"/>
              <a:ext cx="130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8" name="Oval 234"/>
            <p:cNvSpPr>
              <a:spLocks noChangeArrowheads="1"/>
            </p:cNvSpPr>
            <p:nvPr/>
          </p:nvSpPr>
          <p:spPr bwMode="auto">
            <a:xfrm>
              <a:off x="3347" y="3602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39" name="Oval 235"/>
            <p:cNvSpPr>
              <a:spLocks noChangeArrowheads="1"/>
            </p:cNvSpPr>
            <p:nvPr/>
          </p:nvSpPr>
          <p:spPr bwMode="auto">
            <a:xfrm>
              <a:off x="3944" y="2946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0" name="Oval 236"/>
            <p:cNvSpPr>
              <a:spLocks noChangeArrowheads="1"/>
            </p:cNvSpPr>
            <p:nvPr/>
          </p:nvSpPr>
          <p:spPr bwMode="auto">
            <a:xfrm>
              <a:off x="3773" y="2849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1" name="Oval 237"/>
            <p:cNvSpPr>
              <a:spLocks noChangeArrowheads="1"/>
            </p:cNvSpPr>
            <p:nvPr/>
          </p:nvSpPr>
          <p:spPr bwMode="auto">
            <a:xfrm>
              <a:off x="3558" y="2881"/>
              <a:ext cx="132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2" name="Oval 238"/>
            <p:cNvSpPr>
              <a:spLocks noChangeArrowheads="1"/>
            </p:cNvSpPr>
            <p:nvPr/>
          </p:nvSpPr>
          <p:spPr bwMode="auto">
            <a:xfrm>
              <a:off x="3773" y="3596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3" name="Oval 239"/>
            <p:cNvSpPr>
              <a:spLocks noChangeArrowheads="1"/>
            </p:cNvSpPr>
            <p:nvPr/>
          </p:nvSpPr>
          <p:spPr bwMode="auto">
            <a:xfrm>
              <a:off x="3601" y="3824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4" name="Oval 240"/>
            <p:cNvSpPr>
              <a:spLocks noChangeArrowheads="1"/>
            </p:cNvSpPr>
            <p:nvPr/>
          </p:nvSpPr>
          <p:spPr bwMode="auto">
            <a:xfrm>
              <a:off x="3730" y="3726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5" name="Oval 241"/>
            <p:cNvSpPr>
              <a:spLocks noChangeArrowheads="1"/>
            </p:cNvSpPr>
            <p:nvPr/>
          </p:nvSpPr>
          <p:spPr bwMode="auto">
            <a:xfrm>
              <a:off x="3314" y="3312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6" name="Oval 242"/>
            <p:cNvSpPr>
              <a:spLocks noChangeArrowheads="1"/>
            </p:cNvSpPr>
            <p:nvPr/>
          </p:nvSpPr>
          <p:spPr bwMode="auto">
            <a:xfrm>
              <a:off x="3944" y="3694"/>
              <a:ext cx="131" cy="10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7" name="Oval 243"/>
            <p:cNvSpPr>
              <a:spLocks noChangeArrowheads="1"/>
            </p:cNvSpPr>
            <p:nvPr/>
          </p:nvSpPr>
          <p:spPr bwMode="auto">
            <a:xfrm>
              <a:off x="3473" y="3726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8" name="Oval 244"/>
            <p:cNvSpPr>
              <a:spLocks noChangeArrowheads="1"/>
            </p:cNvSpPr>
            <p:nvPr/>
          </p:nvSpPr>
          <p:spPr bwMode="auto">
            <a:xfrm>
              <a:off x="3773" y="3856"/>
              <a:ext cx="131" cy="10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49" name="Oval 245"/>
            <p:cNvSpPr>
              <a:spLocks noChangeArrowheads="1"/>
            </p:cNvSpPr>
            <p:nvPr/>
          </p:nvSpPr>
          <p:spPr bwMode="auto">
            <a:xfrm>
              <a:off x="3858" y="3239"/>
              <a:ext cx="131" cy="105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50" name="Oval 246"/>
            <p:cNvSpPr>
              <a:spLocks noChangeArrowheads="1"/>
            </p:cNvSpPr>
            <p:nvPr/>
          </p:nvSpPr>
          <p:spPr bwMode="auto">
            <a:xfrm>
              <a:off x="3544" y="3244"/>
              <a:ext cx="131" cy="106"/>
            </a:xfrm>
            <a:prstGeom prst="ellipse">
              <a:avLst/>
            </a:prstGeom>
            <a:solidFill>
              <a:srgbClr val="969696"/>
            </a:solidFill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482551" name="Group 247"/>
            <p:cNvGrpSpPr>
              <a:grpSpLocks/>
            </p:cNvGrpSpPr>
            <p:nvPr/>
          </p:nvGrpSpPr>
          <p:grpSpPr bwMode="auto">
            <a:xfrm>
              <a:off x="3344" y="2979"/>
              <a:ext cx="295" cy="264"/>
              <a:chOff x="4608" y="2880"/>
              <a:chExt cx="432" cy="480"/>
            </a:xfrm>
          </p:grpSpPr>
          <p:sp>
            <p:nvSpPr>
              <p:cNvPr id="482552" name="Oval 248"/>
              <p:cNvSpPr>
                <a:spLocks noChangeArrowheads="1"/>
              </p:cNvSpPr>
              <p:nvPr/>
            </p:nvSpPr>
            <p:spPr bwMode="auto">
              <a:xfrm>
                <a:off x="4704" y="2880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553" name="Oval 249"/>
              <p:cNvSpPr>
                <a:spLocks noChangeArrowheads="1"/>
              </p:cNvSpPr>
              <p:nvPr/>
            </p:nvSpPr>
            <p:spPr bwMode="auto">
              <a:xfrm>
                <a:off x="4848" y="3072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482554" name="Oval 250"/>
              <p:cNvSpPr>
                <a:spLocks noChangeArrowheads="1"/>
              </p:cNvSpPr>
              <p:nvPr/>
            </p:nvSpPr>
            <p:spPr bwMode="auto">
              <a:xfrm>
                <a:off x="4608" y="3168"/>
                <a:ext cx="192" cy="192"/>
              </a:xfrm>
              <a:prstGeom prst="ellipse">
                <a:avLst/>
              </a:prstGeom>
              <a:solidFill>
                <a:srgbClr val="969696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482555" name="Rectangle 251"/>
            <p:cNvSpPr>
              <a:spLocks noChangeArrowheads="1"/>
            </p:cNvSpPr>
            <p:nvPr/>
          </p:nvSpPr>
          <p:spPr bwMode="auto">
            <a:xfrm>
              <a:off x="3552" y="3360"/>
              <a:ext cx="720" cy="672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482556" name="Group 252"/>
          <p:cNvGrpSpPr>
            <a:grpSpLocks/>
          </p:cNvGrpSpPr>
          <p:nvPr/>
        </p:nvGrpSpPr>
        <p:grpSpPr bwMode="auto">
          <a:xfrm>
            <a:off x="6705600" y="1676400"/>
            <a:ext cx="2400300" cy="4800600"/>
            <a:chOff x="4224" y="1056"/>
            <a:chExt cx="1512" cy="3024"/>
          </a:xfrm>
        </p:grpSpPr>
        <p:sp>
          <p:nvSpPr>
            <p:cNvPr id="482557" name="AutoShape 253"/>
            <p:cNvSpPr>
              <a:spLocks/>
            </p:cNvSpPr>
            <p:nvPr/>
          </p:nvSpPr>
          <p:spPr bwMode="auto">
            <a:xfrm flipH="1">
              <a:off x="4224" y="1056"/>
              <a:ext cx="432" cy="3024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82558" name="Text Box 254"/>
            <p:cNvSpPr txBox="1">
              <a:spLocks noChangeArrowheads="1"/>
            </p:cNvSpPr>
            <p:nvPr/>
          </p:nvSpPr>
          <p:spPr bwMode="auto">
            <a:xfrm>
              <a:off x="4440" y="2266"/>
              <a:ext cx="1296" cy="458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1"/>
              <a:r>
                <a:rPr lang="en-US" b="1" i="0">
                  <a:solidFill>
                    <a:schemeClr val="tx2"/>
                  </a:solidFill>
                  <a:latin typeface="Arial" charset="0"/>
                  <a:cs typeface="Arial" charset="0"/>
                </a:rPr>
                <a:t>Transcription modules</a:t>
              </a:r>
            </a:p>
          </p:txBody>
        </p:sp>
        <p:sp>
          <p:nvSpPr>
            <p:cNvPr id="482559" name="Text Box 255"/>
            <p:cNvSpPr txBox="1">
              <a:spLocks noChangeArrowheads="1"/>
            </p:cNvSpPr>
            <p:nvPr/>
          </p:nvSpPr>
          <p:spPr bwMode="auto">
            <a:xfrm>
              <a:off x="4513" y="3031"/>
              <a:ext cx="1103" cy="90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en-US" i="0">
                  <a:solidFill>
                    <a:schemeClr val="tx2"/>
                  </a:solidFill>
                  <a:latin typeface="Arial" charset="0"/>
                  <a:cs typeface="Arial" charset="0"/>
                </a:rPr>
                <a:t>Independent identification:</a:t>
              </a:r>
              <a:br>
                <a:rPr lang="en-US" i="0">
                  <a:solidFill>
                    <a:schemeClr val="tx2"/>
                  </a:solidFill>
                  <a:latin typeface="Arial" charset="0"/>
                  <a:cs typeface="Arial" charset="0"/>
                </a:rPr>
              </a:br>
              <a:r>
                <a:rPr lang="en-US">
                  <a:solidFill>
                    <a:schemeClr val="tx2"/>
                  </a:solidFill>
                  <a:latin typeface="Arial" charset="0"/>
                  <a:cs typeface="Arial" charset="0"/>
                </a:rPr>
                <a:t>Modules may overlap!</a:t>
              </a:r>
            </a:p>
          </p:txBody>
        </p:sp>
      </p:grpSp>
      <p:sp>
        <p:nvSpPr>
          <p:cNvPr id="482560" name="Text Box 256"/>
          <p:cNvSpPr txBox="1">
            <a:spLocks noChangeArrowheads="1"/>
          </p:cNvSpPr>
          <p:nvPr/>
        </p:nvSpPr>
        <p:spPr bwMode="auto">
          <a:xfrm>
            <a:off x="4191000" y="6521450"/>
            <a:ext cx="495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i="0">
                <a:solidFill>
                  <a:srgbClr val="000000"/>
                </a:solidFill>
                <a:latin typeface="Arial" charset="0"/>
                <a:cs typeface="Arial" charset="0"/>
              </a:rPr>
              <a:t>SB</a:t>
            </a:r>
            <a:r>
              <a:rPr lang="en-US" sz="1600" i="0">
                <a:solidFill>
                  <a:srgbClr val="000000"/>
                </a:solidFill>
                <a:latin typeface="Arial" charset="0"/>
                <a:cs typeface="Arial" charset="0"/>
              </a:rPr>
              <a:t>, J Ihmels &amp; N Barkai</a:t>
            </a:r>
            <a:r>
              <a:rPr lang="en-US" sz="16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>
                <a:latin typeface="Arial" charset="0"/>
                <a:cs typeface="Arial" charset="0"/>
              </a:rPr>
              <a:t> Physical Review E </a:t>
            </a:r>
            <a:r>
              <a:rPr lang="en-US" sz="1600" b="1">
                <a:solidFill>
                  <a:srgbClr val="000000"/>
                </a:solidFill>
                <a:latin typeface="Arial" charset="0"/>
                <a:cs typeface="Arial" charset="0"/>
              </a:rPr>
              <a:t>(2003) </a:t>
            </a:r>
            <a:endParaRPr lang="en-US" sz="1600" b="1" i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ChangeArrowheads="1"/>
          </p:cNvSpPr>
          <p:nvPr/>
        </p:nvSpPr>
        <p:spPr bwMode="auto">
          <a:xfrm>
            <a:off x="2714625" y="47894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8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73795" name="Rectangle 3"/>
          <p:cNvSpPr>
            <a:spLocks noChangeArrowheads="1"/>
          </p:cNvSpPr>
          <p:nvPr/>
        </p:nvSpPr>
        <p:spPr bwMode="auto">
          <a:xfrm>
            <a:off x="250825" y="174625"/>
            <a:ext cx="856932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0">
                <a:solidFill>
                  <a:schemeClr val="accent2"/>
                </a:solidFill>
                <a:latin typeface="Comic Sans MS" pitchFamily="66" charset="0"/>
              </a:rPr>
              <a:t>Data Integration: Example NCI60</a:t>
            </a:r>
          </a:p>
        </p:txBody>
      </p:sp>
      <p:sp>
        <p:nvSpPr>
          <p:cNvPr id="673796" name="Text Box 4"/>
          <p:cNvSpPr txBox="1">
            <a:spLocks noChangeArrowheads="1"/>
          </p:cNvSpPr>
          <p:nvPr/>
        </p:nvSpPr>
        <p:spPr bwMode="auto">
          <a:xfrm>
            <a:off x="2711450" y="2141538"/>
            <a:ext cx="3498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0">
                <a:latin typeface="Arial" charset="0"/>
                <a:cs typeface="Arial" charset="0"/>
              </a:rPr>
              <a:t>60 cancer cell lines </a:t>
            </a:r>
          </a:p>
          <a:p>
            <a:pPr algn="ctr"/>
            <a:r>
              <a:rPr lang="en-US" sz="2400" i="0">
                <a:latin typeface="Arial" charset="0"/>
                <a:cs typeface="Arial" charset="0"/>
              </a:rPr>
              <a:t>(9 tissue types)</a:t>
            </a:r>
          </a:p>
        </p:txBody>
      </p:sp>
      <p:grpSp>
        <p:nvGrpSpPr>
          <p:cNvPr id="673797" name="Group 5"/>
          <p:cNvGrpSpPr>
            <a:grpSpLocks/>
          </p:cNvGrpSpPr>
          <p:nvPr/>
        </p:nvGrpSpPr>
        <p:grpSpPr bwMode="auto">
          <a:xfrm>
            <a:off x="5335588" y="1771650"/>
            <a:ext cx="3122612" cy="4695825"/>
            <a:chOff x="3361" y="945"/>
            <a:chExt cx="1967" cy="2958"/>
          </a:xfrm>
        </p:grpSpPr>
        <p:sp>
          <p:nvSpPr>
            <p:cNvPr id="673798" name="Rectangle 6"/>
            <p:cNvSpPr>
              <a:spLocks noChangeArrowheads="1"/>
            </p:cNvSpPr>
            <p:nvPr/>
          </p:nvSpPr>
          <p:spPr bwMode="auto">
            <a:xfrm>
              <a:off x="3390" y="3523"/>
              <a:ext cx="1938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400" i="0">
                  <a:latin typeface="Arial" charset="0"/>
                  <a:cs typeface="Arial" charset="0"/>
                </a:rPr>
                <a:t>~23,000 gene probes</a:t>
              </a:r>
            </a:p>
          </p:txBody>
        </p:sp>
        <p:grpSp>
          <p:nvGrpSpPr>
            <p:cNvPr id="673799" name="Group 7"/>
            <p:cNvGrpSpPr>
              <a:grpSpLocks/>
            </p:cNvGrpSpPr>
            <p:nvPr/>
          </p:nvGrpSpPr>
          <p:grpSpPr bwMode="auto">
            <a:xfrm>
              <a:off x="3361" y="945"/>
              <a:ext cx="1908" cy="2592"/>
              <a:chOff x="3361" y="945"/>
              <a:chExt cx="1908" cy="2592"/>
            </a:xfrm>
          </p:grpSpPr>
          <p:pic>
            <p:nvPicPr>
              <p:cNvPr id="673800" name="Picture 8" descr="microarra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1" y="1835"/>
                <a:ext cx="1908" cy="1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3801" name="Text Box 9"/>
              <p:cNvSpPr txBox="1">
                <a:spLocks noChangeArrowheads="1"/>
              </p:cNvSpPr>
              <p:nvPr/>
            </p:nvSpPr>
            <p:spPr bwMode="auto">
              <a:xfrm>
                <a:off x="3631" y="2247"/>
                <a:ext cx="1443" cy="872"/>
              </a:xfrm>
              <a:prstGeom prst="rect">
                <a:avLst/>
              </a:prstGeom>
              <a:solidFill>
                <a:srgbClr val="FFCC99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9042" tIns="29521" rIns="59042" bIns="29521">
                <a:spAutoFit/>
              </a:bodyPr>
              <a:lstStyle>
                <a:lvl1pPr defTabSz="58896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296863" defTabSz="58896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588963" defTabSz="58896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87413" defTabSz="58896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179513" defTabSz="58896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636713" defTabSz="5889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093913" defTabSz="5889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551113" defTabSz="5889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008313" defTabSz="5889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900" b="1" i="0">
                    <a:solidFill>
                      <a:schemeClr val="bg1"/>
                    </a:solidFill>
                    <a:cs typeface="Arial" charset="0"/>
                  </a:rPr>
                  <a:t>Gene</a:t>
                </a:r>
              </a:p>
              <a:p>
                <a:pPr algn="ctr"/>
                <a:r>
                  <a:rPr lang="en-US" sz="2900" b="1" i="0">
                    <a:solidFill>
                      <a:schemeClr val="bg1"/>
                    </a:solidFill>
                    <a:cs typeface="Arial" charset="0"/>
                  </a:rPr>
                  <a:t>Expression</a:t>
                </a:r>
              </a:p>
              <a:p>
                <a:pPr algn="ctr"/>
                <a:r>
                  <a:rPr lang="en-US" sz="2900" b="1" i="0">
                    <a:solidFill>
                      <a:schemeClr val="bg1"/>
                    </a:solidFill>
                    <a:cs typeface="Arial" charset="0"/>
                  </a:rPr>
                  <a:t> Data</a:t>
                </a:r>
              </a:p>
            </p:txBody>
          </p:sp>
          <p:sp>
            <p:nvSpPr>
              <p:cNvPr id="673802" name="AutoShape 10"/>
              <p:cNvSpPr>
                <a:spLocks noChangeArrowheads="1"/>
              </p:cNvSpPr>
              <p:nvPr/>
            </p:nvSpPr>
            <p:spPr bwMode="auto">
              <a:xfrm rot="5400000">
                <a:off x="3870" y="1014"/>
                <a:ext cx="841" cy="704"/>
              </a:xfrm>
              <a:custGeom>
                <a:avLst/>
                <a:gdLst>
                  <a:gd name="G0" fmla="+- 13227 0 0"/>
                  <a:gd name="G1" fmla="+- 4295 0 0"/>
                  <a:gd name="G2" fmla="+- 12158 0 4295"/>
                  <a:gd name="G3" fmla="+- G2 0 4295"/>
                  <a:gd name="G4" fmla="*/ G3 32768 32059"/>
                  <a:gd name="G5" fmla="*/ G4 1 2"/>
                  <a:gd name="G6" fmla="+- 21600 0 13227"/>
                  <a:gd name="G7" fmla="*/ G6 4295 6079"/>
                  <a:gd name="G8" fmla="+- G7 13227 0"/>
                  <a:gd name="T0" fmla="*/ 13227 w 21600"/>
                  <a:gd name="T1" fmla="*/ 0 h 21600"/>
                  <a:gd name="T2" fmla="*/ 13227 w 21600"/>
                  <a:gd name="T3" fmla="*/ 12158 h 21600"/>
                  <a:gd name="T4" fmla="*/ 1824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3227" y="0"/>
                    </a:lnTo>
                    <a:lnTo>
                      <a:pt x="13227" y="4295"/>
                    </a:lnTo>
                    <a:lnTo>
                      <a:pt x="12427" y="4295"/>
                    </a:lnTo>
                    <a:cubicBezTo>
                      <a:pt x="5564" y="4295"/>
                      <a:pt x="0" y="7815"/>
                      <a:pt x="0" y="12158"/>
                    </a:cubicBezTo>
                    <a:lnTo>
                      <a:pt x="0" y="21600"/>
                    </a:lnTo>
                    <a:lnTo>
                      <a:pt x="3647" y="21600"/>
                    </a:lnTo>
                    <a:lnTo>
                      <a:pt x="3647" y="12158"/>
                    </a:lnTo>
                    <a:cubicBezTo>
                      <a:pt x="3647" y="9786"/>
                      <a:pt x="7578" y="7863"/>
                      <a:pt x="12427" y="7863"/>
                    </a:cubicBezTo>
                    <a:lnTo>
                      <a:pt x="13227" y="7863"/>
                    </a:lnTo>
                    <a:lnTo>
                      <a:pt x="13227" y="12158"/>
                    </a:lnTo>
                    <a:close/>
                  </a:path>
                </a:pathLst>
              </a:custGeom>
              <a:solidFill>
                <a:srgbClr val="FFCC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</p:grpSp>
      </p:grpSp>
      <p:grpSp>
        <p:nvGrpSpPr>
          <p:cNvPr id="673803" name="Group 11"/>
          <p:cNvGrpSpPr>
            <a:grpSpLocks/>
          </p:cNvGrpSpPr>
          <p:nvPr/>
        </p:nvGrpSpPr>
        <p:grpSpPr bwMode="auto">
          <a:xfrm>
            <a:off x="733425" y="1784350"/>
            <a:ext cx="3106738" cy="4632325"/>
            <a:chOff x="462" y="953"/>
            <a:chExt cx="1957" cy="2918"/>
          </a:xfrm>
        </p:grpSpPr>
        <p:sp>
          <p:nvSpPr>
            <p:cNvPr id="673804" name="Rectangle 12"/>
            <p:cNvSpPr>
              <a:spLocks noChangeArrowheads="1"/>
            </p:cNvSpPr>
            <p:nvPr/>
          </p:nvSpPr>
          <p:spPr bwMode="auto">
            <a:xfrm>
              <a:off x="874" y="3491"/>
              <a:ext cx="1243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400" i="0">
                  <a:latin typeface="Arial" charset="0"/>
                  <a:cs typeface="Arial" charset="0"/>
                </a:rPr>
                <a:t>~5,000 drugs</a:t>
              </a:r>
            </a:p>
          </p:txBody>
        </p:sp>
        <p:grpSp>
          <p:nvGrpSpPr>
            <p:cNvPr id="673805" name="Group 13"/>
            <p:cNvGrpSpPr>
              <a:grpSpLocks/>
            </p:cNvGrpSpPr>
            <p:nvPr/>
          </p:nvGrpSpPr>
          <p:grpSpPr bwMode="auto">
            <a:xfrm>
              <a:off x="462" y="953"/>
              <a:ext cx="1957" cy="2577"/>
              <a:chOff x="462" y="953"/>
              <a:chExt cx="1957" cy="2577"/>
            </a:xfrm>
          </p:grpSpPr>
          <p:pic>
            <p:nvPicPr>
              <p:cNvPr id="673806" name="Picture 14" descr="96_well_microtest_plat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" y="1842"/>
                <a:ext cx="1957" cy="1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3807" name="Text Box 15"/>
              <p:cNvSpPr txBox="1">
                <a:spLocks noChangeArrowheads="1"/>
              </p:cNvSpPr>
              <p:nvPr/>
            </p:nvSpPr>
            <p:spPr bwMode="auto">
              <a:xfrm>
                <a:off x="830" y="2202"/>
                <a:ext cx="1215" cy="872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9042" tIns="29521" rIns="59042" bIns="29521">
                <a:spAutoFit/>
              </a:bodyPr>
              <a:lstStyle>
                <a:lvl1pPr defTabSz="58896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296863" defTabSz="58896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588963" defTabSz="58896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87413" defTabSz="58896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179513" defTabSz="58896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636713" defTabSz="5889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093913" defTabSz="5889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551113" defTabSz="5889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008313" defTabSz="5889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900" b="1" i="0">
                    <a:solidFill>
                      <a:schemeClr val="bg1"/>
                    </a:solidFill>
                    <a:cs typeface="Arial" charset="0"/>
                  </a:rPr>
                  <a:t>Drug Response Data</a:t>
                </a:r>
              </a:p>
            </p:txBody>
          </p:sp>
          <p:sp>
            <p:nvSpPr>
              <p:cNvPr id="673808" name="AutoShape 16"/>
              <p:cNvSpPr>
                <a:spLocks noChangeArrowheads="1"/>
              </p:cNvSpPr>
              <p:nvPr/>
            </p:nvSpPr>
            <p:spPr bwMode="auto">
              <a:xfrm rot="16200000" flipH="1">
                <a:off x="916" y="1022"/>
                <a:ext cx="841" cy="704"/>
              </a:xfrm>
              <a:custGeom>
                <a:avLst/>
                <a:gdLst>
                  <a:gd name="G0" fmla="+- 13227 0 0"/>
                  <a:gd name="G1" fmla="+- 4295 0 0"/>
                  <a:gd name="G2" fmla="+- 12158 0 4295"/>
                  <a:gd name="G3" fmla="+- G2 0 4295"/>
                  <a:gd name="G4" fmla="*/ G3 32768 32059"/>
                  <a:gd name="G5" fmla="*/ G4 1 2"/>
                  <a:gd name="G6" fmla="+- 21600 0 13227"/>
                  <a:gd name="G7" fmla="*/ G6 4295 6079"/>
                  <a:gd name="G8" fmla="+- G7 13227 0"/>
                  <a:gd name="T0" fmla="*/ 13227 w 21600"/>
                  <a:gd name="T1" fmla="*/ 0 h 21600"/>
                  <a:gd name="T2" fmla="*/ 13227 w 21600"/>
                  <a:gd name="T3" fmla="*/ 12158 h 21600"/>
                  <a:gd name="T4" fmla="*/ 1824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3227" y="0"/>
                    </a:lnTo>
                    <a:lnTo>
                      <a:pt x="13227" y="4295"/>
                    </a:lnTo>
                    <a:lnTo>
                      <a:pt x="12427" y="4295"/>
                    </a:lnTo>
                    <a:cubicBezTo>
                      <a:pt x="5564" y="4295"/>
                      <a:pt x="0" y="7815"/>
                      <a:pt x="0" y="12158"/>
                    </a:cubicBezTo>
                    <a:lnTo>
                      <a:pt x="0" y="21600"/>
                    </a:lnTo>
                    <a:lnTo>
                      <a:pt x="3647" y="21600"/>
                    </a:lnTo>
                    <a:lnTo>
                      <a:pt x="3647" y="12158"/>
                    </a:lnTo>
                    <a:cubicBezTo>
                      <a:pt x="3647" y="9786"/>
                      <a:pt x="7578" y="7863"/>
                      <a:pt x="12427" y="7863"/>
                    </a:cubicBezTo>
                    <a:lnTo>
                      <a:pt x="13227" y="7863"/>
                    </a:lnTo>
                    <a:lnTo>
                      <a:pt x="13227" y="12158"/>
                    </a:lnTo>
                    <a:close/>
                  </a:path>
                </a:pathLst>
              </a:custGeom>
              <a:solidFill>
                <a:srgbClr val="73DC5A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</p:grpSp>
      </p:grpSp>
      <p:pic>
        <p:nvPicPr>
          <p:cNvPr id="673809" name="Picture 17" descr="Crow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28867" r="7620" b="50928"/>
          <a:stretch>
            <a:fillRect/>
          </a:stretch>
        </p:blipFill>
        <p:spPr bwMode="auto">
          <a:xfrm>
            <a:off x="2730500" y="1601788"/>
            <a:ext cx="3486150" cy="54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9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5" b="-4192"/>
          <a:stretch>
            <a:fillRect/>
          </a:stretch>
        </p:blipFill>
        <p:spPr bwMode="auto">
          <a:xfrm>
            <a:off x="684213" y="1412875"/>
            <a:ext cx="79089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43" name="Text Box 3"/>
          <p:cNvSpPr txBox="1">
            <a:spLocks noChangeArrowheads="1"/>
          </p:cNvSpPr>
          <p:nvPr/>
        </p:nvSpPr>
        <p:spPr bwMode="auto">
          <a:xfrm>
            <a:off x="1074738" y="104775"/>
            <a:ext cx="6985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i="0">
                <a:solidFill>
                  <a:schemeClr val="accent2"/>
                </a:solidFill>
                <a:latin typeface="Comic Sans MS" pitchFamily="66" charset="0"/>
                <a:cs typeface="Arial" charset="0"/>
              </a:rPr>
              <a:t>How to identify Co-modules?</a:t>
            </a:r>
          </a:p>
        </p:txBody>
      </p:sp>
      <p:sp>
        <p:nvSpPr>
          <p:cNvPr id="675844" name="Text Box 4"/>
          <p:cNvSpPr txBox="1">
            <a:spLocks noChangeArrowheads="1"/>
          </p:cNvSpPr>
          <p:nvPr/>
        </p:nvSpPr>
        <p:spPr bwMode="auto">
          <a:xfrm>
            <a:off x="611188" y="5013325"/>
            <a:ext cx="57848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400" i="0">
                <a:latin typeface="Arial" charset="0"/>
                <a:cs typeface="Arial" charset="0"/>
              </a:rPr>
              <a:t>Iteratively refine genes, cell-lines </a:t>
            </a:r>
            <a:br>
              <a:rPr lang="en-US" sz="2400" i="0">
                <a:latin typeface="Arial" charset="0"/>
                <a:cs typeface="Arial" charset="0"/>
              </a:rPr>
            </a:br>
            <a:r>
              <a:rPr lang="en-US" sz="2400" i="0">
                <a:latin typeface="Arial" charset="0"/>
                <a:cs typeface="Arial" charset="0"/>
              </a:rPr>
              <a:t>and drugs to get co-modules</a:t>
            </a:r>
          </a:p>
        </p:txBody>
      </p:sp>
      <p:pic>
        <p:nvPicPr>
          <p:cNvPr id="675845" name="Picture 5" descr="Ping%20Po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946650"/>
            <a:ext cx="2879725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46" name="Text Box 6"/>
          <p:cNvSpPr txBox="1">
            <a:spLocks noChangeArrowheads="1"/>
          </p:cNvSpPr>
          <p:nvPr/>
        </p:nvSpPr>
        <p:spPr bwMode="auto">
          <a:xfrm>
            <a:off x="76200" y="6521450"/>
            <a:ext cx="5661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i="0">
                <a:solidFill>
                  <a:srgbClr val="000000"/>
                </a:solidFill>
                <a:latin typeface="Arial" charset="0"/>
                <a:cs typeface="Arial" charset="0"/>
              </a:rPr>
              <a:t>Z Kutalik, J Beckmann &amp; </a:t>
            </a:r>
            <a:r>
              <a:rPr lang="en-US" sz="1600" b="1" i="0">
                <a:solidFill>
                  <a:srgbClr val="000000"/>
                </a:solidFill>
                <a:latin typeface="Arial" charset="0"/>
                <a:cs typeface="Arial" charset="0"/>
              </a:rPr>
              <a:t>SB</a:t>
            </a:r>
            <a:r>
              <a:rPr lang="en-US" sz="1600" i="0">
                <a:solidFill>
                  <a:srgbClr val="000000"/>
                </a:solidFill>
                <a:latin typeface="Arial" charset="0"/>
                <a:cs typeface="Arial" charset="0"/>
              </a:rPr>
              <a:t>,</a:t>
            </a:r>
            <a:r>
              <a:rPr lang="en-US" sz="1600" b="1">
                <a:latin typeface="Arial" charset="0"/>
                <a:cs typeface="Arial" charset="0"/>
              </a:rPr>
              <a:t> Nature Biotechnology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600" i="0">
                <a:solidFill>
                  <a:srgbClr val="000000"/>
                </a:solidFill>
                <a:latin typeface="Arial" charset="0"/>
                <a:cs typeface="Arial" charset="0"/>
              </a:rPr>
              <a:t>(2008)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1600" i="0">
              <a:latin typeface="Arial" charset="0"/>
              <a:cs typeface="Arial" charset="0"/>
            </a:endParaRPr>
          </a:p>
        </p:txBody>
      </p:sp>
      <p:pic>
        <p:nvPicPr>
          <p:cNvPr id="6758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2" t="51939" r="24942" b="32249"/>
          <a:stretch>
            <a:fillRect/>
          </a:stretch>
        </p:blipFill>
        <p:spPr bwMode="auto">
          <a:xfrm>
            <a:off x="179388" y="5157788"/>
            <a:ext cx="863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0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" y="3577444"/>
            <a:ext cx="8820472" cy="326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" y="188640"/>
            <a:ext cx="8939048" cy="279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2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5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i="0" dirty="0">
                <a:solidFill>
                  <a:schemeClr val="accent2"/>
                </a:solidFill>
                <a:latin typeface="Comic Sans MS" pitchFamily="66" charset="0"/>
              </a:rPr>
              <a:t>New Tools: Module Visualization</a:t>
            </a:r>
          </a:p>
        </p:txBody>
      </p:sp>
      <p:sp>
        <p:nvSpPr>
          <p:cNvPr id="484356" name="Rectangle 4"/>
          <p:cNvSpPr>
            <a:spLocks noChangeArrowheads="1"/>
          </p:cNvSpPr>
          <p:nvPr/>
        </p:nvSpPr>
        <p:spPr bwMode="auto">
          <a:xfrm>
            <a:off x="683964" y="6309320"/>
            <a:ext cx="77044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6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i="0" dirty="0" smtClean="0"/>
              <a:t>http://www2.unil.ch/cbg/index.php?title=ExpressionView</a:t>
            </a:r>
            <a:endParaRPr lang="en-US" i="0" dirty="0"/>
          </a:p>
        </p:txBody>
      </p:sp>
      <p:pic>
        <p:nvPicPr>
          <p:cNvPr id="4843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" y="964680"/>
            <a:ext cx="9118590" cy="500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992888" cy="377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6150114"/>
            <a:ext cx="781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/>
              <a:t>The </a:t>
            </a:r>
            <a:r>
              <a:rPr lang="en-US" i="0" dirty="0" smtClean="0"/>
              <a:t>William-</a:t>
            </a:r>
            <a:r>
              <a:rPr lang="en-US" i="0" dirty="0" err="1" smtClean="0"/>
              <a:t>Beuren</a:t>
            </a:r>
            <a:r>
              <a:rPr lang="en-US" i="0" dirty="0" smtClean="0"/>
              <a:t> Syndrome (WBS) </a:t>
            </a:r>
            <a:r>
              <a:rPr lang="en-US" i="0" dirty="0"/>
              <a:t>is associated with a </a:t>
            </a:r>
            <a:r>
              <a:rPr lang="en-US" i="0" dirty="0" err="1"/>
              <a:t>microdeletion</a:t>
            </a:r>
            <a:r>
              <a:rPr lang="en-US" i="0" dirty="0"/>
              <a:t> within </a:t>
            </a:r>
            <a:r>
              <a:rPr lang="en-US" i="0" dirty="0" smtClean="0"/>
              <a:t>7q11.23 encompassing </a:t>
            </a:r>
            <a:r>
              <a:rPr lang="en-US" i="0" dirty="0"/>
              <a:t>28 </a:t>
            </a:r>
            <a:r>
              <a:rPr lang="en-US" i="0" dirty="0" smtClean="0"/>
              <a:t>genes.</a:t>
            </a:r>
            <a:endParaRPr lang="de-CH" dirty="0"/>
          </a:p>
        </p:txBody>
      </p:sp>
      <p:pic>
        <p:nvPicPr>
          <p:cNvPr id="64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" t="7506" r="708"/>
          <a:stretch/>
        </p:blipFill>
        <p:spPr bwMode="auto">
          <a:xfrm>
            <a:off x="72008" y="1577"/>
            <a:ext cx="8964488" cy="257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564904"/>
            <a:ext cx="149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 samples</a:t>
            </a:r>
          </a:p>
          <a:p>
            <a:r>
              <a:rPr lang="en-US" dirty="0" smtClean="0"/>
              <a:t>9 controls</a:t>
            </a:r>
            <a:endParaRPr lang="de-CH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23528" y="2564904"/>
            <a:ext cx="86409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481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SIZE" val="10"/>
  <p:tag name="MAGPC" val="200"/>
  <p:tag name="PREAMBLE" val="\documentclass{article}&#10;\pagestyle{empty}&#10;\usepackage{xspace,amssymb,amsfonts,amsmath}&#10;\usepackage{color}&#10;\usepackage{TeX4PPT}&#10;"/>
</p:tagLst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Microsoft Office PowerPoint</Application>
  <PresentationFormat>On-screen Show (4:3)</PresentationFormat>
  <Paragraphs>148</Paragraphs>
  <Slides>28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Modèle par défaut</vt:lpstr>
      <vt:lpstr>Medical Genetics in the Genomic Era:  Challenges in and solutions for analyzing large-scale phenotypic and genotypic data</vt:lpstr>
      <vt:lpstr>PHENOTYPIC   Large-scale 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GENOTYPIC    Large-scale data analysis</vt:lpstr>
      <vt:lpstr>CoLaus = Cohort Lausanne</vt:lpstr>
      <vt:lpstr>PowerPoint Presentation</vt:lpstr>
      <vt:lpstr>PowerPoint Presentation</vt:lpstr>
      <vt:lpstr>What is association?</vt:lpstr>
      <vt:lpstr>PowerPoint Presentation</vt:lpstr>
      <vt:lpstr>Current insights from GWAS: </vt:lpstr>
      <vt:lpstr>Current insights from GWAS: </vt:lpstr>
      <vt:lpstr>How could our models become more predictive?</vt:lpstr>
      <vt:lpstr>PowerPoint Presentation</vt:lpstr>
      <vt:lpstr>PowerPoint Presentation</vt:lpstr>
      <vt:lpstr>Towards a layered Systems Model</vt:lpstr>
      <vt:lpstr>PowerPoint Presentation</vt:lpstr>
      <vt:lpstr>Association of (average) module expression is often stronger than for any of its constituent genes</vt:lpstr>
      <vt:lpstr>Intermediate phenotypes as pointers</vt:lpstr>
      <vt:lpstr> Acknowledgements to my group</vt:lpstr>
    </vt:vector>
  </TitlesOfParts>
  <Company>Poussidox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Aitan</dc:creator>
  <cp:lastModifiedBy>sbergman</cp:lastModifiedBy>
  <cp:revision>972</cp:revision>
  <dcterms:created xsi:type="dcterms:W3CDTF">2007-03-08T11:11:20Z</dcterms:created>
  <dcterms:modified xsi:type="dcterms:W3CDTF">2011-04-05T07:41:26Z</dcterms:modified>
</cp:coreProperties>
</file>