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63" r:id="rId4"/>
    <p:sldId id="264" r:id="rId5"/>
    <p:sldId id="265" r:id="rId6"/>
    <p:sldId id="268" r:id="rId7"/>
    <p:sldId id="258" r:id="rId8"/>
    <p:sldId id="259" r:id="rId9"/>
    <p:sldId id="260" r:id="rId10"/>
    <p:sldId id="261" r:id="rId11"/>
    <p:sldId id="266" r:id="rId12"/>
    <p:sldId id="262" r:id="rId13"/>
    <p:sldId id="277" r:id="rId14"/>
    <p:sldId id="278" r:id="rId15"/>
    <p:sldId id="267" r:id="rId16"/>
    <p:sldId id="271" r:id="rId17"/>
    <p:sldId id="274" r:id="rId18"/>
    <p:sldId id="269" r:id="rId19"/>
    <p:sldId id="270" r:id="rId20"/>
    <p:sldId id="272" r:id="rId21"/>
    <p:sldId id="275" r:id="rId22"/>
    <p:sldId id="276" r:id="rId23"/>
    <p:sldId id="273" r:id="rId24"/>
    <p:sldId id="284" r:id="rId25"/>
    <p:sldId id="279" r:id="rId26"/>
    <p:sldId id="280" r:id="rId27"/>
    <p:sldId id="281" r:id="rId28"/>
    <p:sldId id="282" r:id="rId29"/>
    <p:sldId id="283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3" r:id="rId50"/>
    <p:sldId id="306" r:id="rId51"/>
    <p:sldId id="310" r:id="rId52"/>
    <p:sldId id="312" r:id="rId53"/>
    <p:sldId id="313" r:id="rId54"/>
    <p:sldId id="314" r:id="rId55"/>
    <p:sldId id="305" r:id="rId56"/>
    <p:sldId id="307" r:id="rId57"/>
    <p:sldId id="315" r:id="rId58"/>
    <p:sldId id="309" r:id="rId59"/>
    <p:sldId id="316" r:id="rId60"/>
    <p:sldId id="325" r:id="rId61"/>
    <p:sldId id="317" r:id="rId62"/>
    <p:sldId id="318" r:id="rId63"/>
    <p:sldId id="319" r:id="rId64"/>
    <p:sldId id="320" r:id="rId65"/>
    <p:sldId id="323" r:id="rId66"/>
    <p:sldId id="324" r:id="rId67"/>
    <p:sldId id="326" r:id="rId68"/>
    <p:sldId id="338" r:id="rId69"/>
    <p:sldId id="327" r:id="rId70"/>
    <p:sldId id="328" r:id="rId71"/>
    <p:sldId id="337" r:id="rId72"/>
    <p:sldId id="329" r:id="rId73"/>
    <p:sldId id="331" r:id="rId74"/>
    <p:sldId id="330" r:id="rId75"/>
    <p:sldId id="332" r:id="rId76"/>
    <p:sldId id="333" r:id="rId77"/>
    <p:sldId id="334" r:id="rId78"/>
    <p:sldId id="335" r:id="rId79"/>
    <p:sldId id="336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2" autoAdjust="0"/>
    <p:restoredTop sz="85741" autoAdjust="0"/>
  </p:normalViewPr>
  <p:slideViewPr>
    <p:cSldViewPr snapToGrid="0" snapToObjects="1">
      <p:cViewPr>
        <p:scale>
          <a:sx n="85" d="100"/>
          <a:sy n="85" d="100"/>
        </p:scale>
        <p:origin x="-1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8F80-EBE8-4844-8F40-5E5B9FF6FB4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996D-AB61-6447-ACE6-218C1D317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Boveri</a:t>
            </a:r>
            <a:r>
              <a:rPr lang="en-US" dirty="0" smtClean="0"/>
              <a:t>: double fertilized sea urchin eggs to induce 4 poles (4 mitotic spindles)</a:t>
            </a:r>
            <a:r>
              <a:rPr lang="en-US" baseline="0" dirty="0" smtClean="0"/>
              <a:t> instead of 2, thus to induce chromosomal abnormalities.</a:t>
            </a:r>
          </a:p>
          <a:p>
            <a:r>
              <a:rPr lang="en-US" baseline="0" dirty="0" err="1" smtClean="0"/>
              <a:t>Boveri</a:t>
            </a:r>
            <a:r>
              <a:rPr lang="en-US" baseline="0" dirty="0" smtClean="0"/>
              <a:t> generate urchin with 4 poles, 3 poles and 2 poles (all abnormal), viability is worst with 4 as it is less likely to have 1 copy of each chromosome</a:t>
            </a:r>
          </a:p>
          <a:p>
            <a:r>
              <a:rPr lang="en-US" baseline="0" dirty="0" smtClean="0"/>
              <a:t>He concludes that different chromosomes carry different properties (some vital some not, e.g. sometimes larvae are vital but show impaired properties)</a:t>
            </a:r>
          </a:p>
          <a:p>
            <a:r>
              <a:rPr lang="en-US" baseline="0" dirty="0" smtClean="0"/>
              <a:t>From here he makes the jump to cancer: if certain properties, e.g. control of proliferation, is encoded in a specific chromosome, than it is likely that a cancer cell has lost this chromosome and so can proliferate freely.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Boveri</a:t>
            </a:r>
            <a:r>
              <a:rPr lang="en-US" dirty="0" smtClean="0"/>
              <a:t>: double fertilized sea urchin eggs to induce 4 poles (4 mitotic spindles)</a:t>
            </a:r>
            <a:r>
              <a:rPr lang="en-US" baseline="0" dirty="0" smtClean="0"/>
              <a:t> instead of 2, thus to induce chromosomal abnormalities.</a:t>
            </a:r>
          </a:p>
          <a:p>
            <a:r>
              <a:rPr lang="en-US" baseline="0" dirty="0" err="1" smtClean="0"/>
              <a:t>Boveri</a:t>
            </a:r>
            <a:r>
              <a:rPr lang="en-US" baseline="0" dirty="0" smtClean="0"/>
              <a:t> generate urchin with 4 poles, 3 poles and 2 poles (all abnormal), viability is worst with 4 as it is less likely to have 1 copy of each chromosome</a:t>
            </a:r>
          </a:p>
          <a:p>
            <a:r>
              <a:rPr lang="en-US" baseline="0" dirty="0" smtClean="0"/>
              <a:t>He concludes that different chromosomes carry different properties (some vital some not, e.g. sometimes larvae are vital but show impaired properties)</a:t>
            </a:r>
          </a:p>
          <a:p>
            <a:r>
              <a:rPr lang="en-US" baseline="0" dirty="0" smtClean="0"/>
              <a:t>From here he makes the jump to cancer: if certain properties, e.g. control of proliferation, is encoded in a specific chromosome, </a:t>
            </a:r>
          </a:p>
          <a:p>
            <a:r>
              <a:rPr lang="en-US" baseline="0" dirty="0" smtClean="0"/>
              <a:t>than it is likely that a cancer cell has lost this chromosome and so can proliferate freely</a:t>
            </a:r>
          </a:p>
          <a:p>
            <a:r>
              <a:rPr lang="en-US" baseline="0" dirty="0" smtClean="0"/>
              <a:t>Or if in one chromosome there is a character that stimulate proliferation, multiplicity of that could cause increase proliferation.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7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Cycloheximide</a:t>
            </a:r>
            <a:r>
              <a:rPr lang="en-US" b="1" dirty="0" smtClean="0"/>
              <a:t>:</a:t>
            </a:r>
            <a:r>
              <a:rPr lang="en-US" dirty="0" smtClean="0"/>
              <a:t> block protein synthesis / translation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Mutants are more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Cycloheximide</a:t>
            </a:r>
            <a:r>
              <a:rPr lang="en-US" b="1" dirty="0" smtClean="0"/>
              <a:t>:</a:t>
            </a:r>
            <a:r>
              <a:rPr lang="en-US" dirty="0" smtClean="0"/>
              <a:t> block protein synthesis / translation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Mutants are more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Cycloheximide</a:t>
            </a:r>
            <a:r>
              <a:rPr lang="en-US" b="1" dirty="0" smtClean="0"/>
              <a:t>:</a:t>
            </a:r>
            <a:r>
              <a:rPr lang="en-US" dirty="0" smtClean="0"/>
              <a:t> block protein synthesis / translation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Mutants are </a:t>
            </a:r>
            <a:r>
              <a:rPr lang="en-US" smtClean="0"/>
              <a:t>more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Replication defects at e.g. homologous recombination could give rise to chromosomal re-arrangements,</a:t>
            </a:r>
            <a:r>
              <a:rPr lang="en-US" baseline="0" dirty="0" smtClean="0"/>
              <a:t> duplication/loss of DNA fragments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996D-AB61-6447-ACE6-218C1D3171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0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9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ACA1-D537-7D43-B2B1-2064EC6F9D46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1E55-3E39-7548-AEF8-15FC5FEB2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459" y="1747395"/>
            <a:ext cx="8244025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Module 4: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dirty="0" smtClean="0"/>
              <a:t>How do </a:t>
            </a:r>
            <a:r>
              <a:rPr lang="en-US" i="1" dirty="0" smtClean="0"/>
              <a:t>unrealistic expectations </a:t>
            </a:r>
            <a:r>
              <a:rPr lang="en-US" dirty="0" smtClean="0"/>
              <a:t>confound the results of our analyses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260" y="4138193"/>
            <a:ext cx="6400800" cy="1752600"/>
          </a:xfrm>
        </p:spPr>
        <p:txBody>
          <a:bodyPr/>
          <a:lstStyle/>
          <a:p>
            <a:r>
              <a:rPr lang="en-US" sz="2400" b="1" dirty="0" smtClean="0"/>
              <a:t>Case Studies in Bioinformatics</a:t>
            </a:r>
          </a:p>
          <a:p>
            <a:r>
              <a:rPr lang="en-US" sz="2400" dirty="0" smtClean="0"/>
              <a:t>Giovanni Ciriello</a:t>
            </a:r>
          </a:p>
          <a:p>
            <a:r>
              <a:rPr lang="en-US" sz="2000" dirty="0" err="1" smtClean="0"/>
              <a:t>giovanni.ciriello@unil.ch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32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2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" y="2036247"/>
            <a:ext cx="8470967" cy="31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1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273"/>
            <a:ext cx="9144000" cy="263316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0800000">
            <a:off x="7916334" y="2568222"/>
            <a:ext cx="493888" cy="5926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77944" y="211382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Time of Diagnosis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9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1.3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273"/>
            <a:ext cx="9144000" cy="2633168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0800000">
            <a:off x="7916334" y="2568222"/>
            <a:ext cx="493888" cy="5926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77944" y="211382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Time of Diagnosis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89" y="5352385"/>
            <a:ext cx="1209322" cy="1184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758" y="5447933"/>
            <a:ext cx="154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TUMOR MOLECULAR PROFILE</a:t>
            </a:r>
            <a:endParaRPr lang="en-US" b="1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6420556" y="5144897"/>
            <a:ext cx="1890888" cy="106478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0842" y="5597933"/>
            <a:ext cx="154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DNA/RNA sequencing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683001" y="5674848"/>
            <a:ext cx="1114777" cy="5411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Genomics Projects</a:t>
            </a:r>
            <a:endParaRPr lang="en-US" dirty="0"/>
          </a:p>
        </p:txBody>
      </p:sp>
      <p:pic>
        <p:nvPicPr>
          <p:cNvPr id="4" name="Picture 3" descr="Screen Shot 2015-12-04 at 11.4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7893"/>
            <a:ext cx="8287926" cy="52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Cancer Genome Atlas</a:t>
            </a:r>
            <a:endParaRPr lang="en-US" dirty="0"/>
          </a:p>
        </p:txBody>
      </p:sp>
      <p:pic>
        <p:nvPicPr>
          <p:cNvPr id="4" name="Picture 3" descr="Screen Shot 2015-12-04 at 11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9" y="1484129"/>
            <a:ext cx="8334963" cy="50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molecular profiles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19573"/>
            <a:ext cx="2676863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6092"/>
                </a:solidFill>
                <a:latin typeface="+mj-lt"/>
                <a:cs typeface="Times New Roman"/>
              </a:rPr>
              <a:t>Alterations:</a:t>
            </a:r>
          </a:p>
          <a:p>
            <a:endParaRPr lang="en-US" dirty="0">
              <a:latin typeface="+mj-lt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en-US" b="1" dirty="0" smtClean="0">
                <a:latin typeface="+mj-lt"/>
                <a:cs typeface="Times New Roman"/>
              </a:rPr>
              <a:t>Mutations</a:t>
            </a:r>
          </a:p>
          <a:p>
            <a:pPr marL="285750" indent="-285750">
              <a:buFontTx/>
              <a:buChar char="•"/>
            </a:pPr>
            <a:endParaRPr lang="en-US" b="1" dirty="0">
              <a:latin typeface="+mj-lt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en-US" b="1" dirty="0" smtClean="0">
                <a:latin typeface="+mj-lt"/>
                <a:cs typeface="Times New Roman"/>
              </a:rPr>
              <a:t>Copy number changes</a:t>
            </a:r>
          </a:p>
          <a:p>
            <a:pPr marL="285750" indent="-285750">
              <a:buFontTx/>
              <a:buChar char="•"/>
            </a:pPr>
            <a:endParaRPr lang="en-US" dirty="0">
              <a:latin typeface="+mj-lt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+mj-lt"/>
                <a:cs typeface="Times New Roman"/>
              </a:rPr>
              <a:t>Translocations</a:t>
            </a:r>
          </a:p>
          <a:p>
            <a:endParaRPr lang="en-US" dirty="0">
              <a:latin typeface="+mj-lt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+mj-lt"/>
                <a:cs typeface="Times New Roman"/>
              </a:rPr>
              <a:t>Hyper/Hypo DNA Methylation</a:t>
            </a:r>
          </a:p>
          <a:p>
            <a:endParaRPr lang="en-US" dirty="0" smtClean="0">
              <a:latin typeface="+mj-lt"/>
              <a:cs typeface="Times New Roman"/>
            </a:endParaRPr>
          </a:p>
          <a:p>
            <a:pPr marL="285750" indent="-285750">
              <a:buFontTx/>
              <a:buChar char="•"/>
            </a:pPr>
            <a:r>
              <a:rPr lang="en-US" dirty="0" smtClean="0">
                <a:latin typeface="+mj-lt"/>
                <a:cs typeface="Times New Roman"/>
              </a:rPr>
              <a:t>Deregulation of transcription and translation</a:t>
            </a:r>
          </a:p>
          <a:p>
            <a:endParaRPr lang="en-US" dirty="0" smtClean="0">
              <a:latin typeface="+mj-lt"/>
            </a:endParaRPr>
          </a:p>
        </p:txBody>
      </p:sp>
      <p:pic>
        <p:nvPicPr>
          <p:cNvPr id="5" name="Picture 4" descr="genomic_alter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63" y="1626060"/>
            <a:ext cx="4982792" cy="43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7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6276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Single nucleotide changes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6" name="Picture 5" descr="64537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1" y="2209487"/>
            <a:ext cx="5612191" cy="44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6276"/>
          </a:xfrm>
        </p:spPr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Single nucleotide changes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900" y="2479525"/>
            <a:ext cx="6519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+mj-lt"/>
                <a:cs typeface="Arial"/>
              </a:rPr>
              <a:t>Silent mutations</a:t>
            </a:r>
            <a:r>
              <a:rPr lang="en-US" sz="2400" dirty="0" smtClean="0">
                <a:latin typeface="+mj-lt"/>
                <a:cs typeface="Arial"/>
              </a:rPr>
              <a:t>: nucleotide change no amino 						acid change</a:t>
            </a:r>
          </a:p>
          <a:p>
            <a:r>
              <a:rPr lang="en-US" sz="2400" dirty="0" smtClean="0">
                <a:latin typeface="+mj-lt"/>
                <a:cs typeface="Arial"/>
              </a:rPr>
              <a:t>	TC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/>
              </a:rPr>
              <a:t>T</a:t>
            </a:r>
            <a:r>
              <a:rPr lang="en-US" sz="2400" dirty="0" smtClean="0">
                <a:latin typeface="+mj-lt"/>
                <a:cs typeface="Arial"/>
              </a:rPr>
              <a:t>=Serine</a:t>
            </a:r>
          </a:p>
          <a:p>
            <a:r>
              <a:rPr lang="en-US" sz="2400" dirty="0" smtClean="0">
                <a:latin typeface="+mj-lt"/>
                <a:cs typeface="Arial"/>
              </a:rPr>
              <a:t>	TC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sz="2400" dirty="0" smtClean="0">
                <a:latin typeface="+mj-lt"/>
                <a:cs typeface="Arial"/>
              </a:rPr>
              <a:t>=Serine</a:t>
            </a:r>
          </a:p>
          <a:p>
            <a:endParaRPr lang="en-US" sz="2400" b="1" dirty="0" smtClean="0">
              <a:latin typeface="+mj-lt"/>
              <a:cs typeface="Arial"/>
            </a:endParaRPr>
          </a:p>
        </p:txBody>
      </p:sp>
      <p:pic>
        <p:nvPicPr>
          <p:cNvPr id="7" name="Picture 6" descr="64537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48" y="3495524"/>
            <a:ext cx="3979914" cy="31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7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76092"/>
                </a:solidFill>
              </a:rPr>
              <a:t>Single nucleotide changes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380" y="2491620"/>
            <a:ext cx="651933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cs typeface="Arial"/>
              </a:rPr>
              <a:t>Missense</a:t>
            </a:r>
            <a:r>
              <a:rPr lang="en-US" sz="2400" dirty="0">
                <a:cs typeface="Arial"/>
              </a:rPr>
              <a:t>: change a nucleotide and</a:t>
            </a:r>
          </a:p>
          <a:p>
            <a:pPr indent="1879600"/>
            <a:r>
              <a:rPr lang="en-US" sz="2400" dirty="0">
                <a:cs typeface="Arial"/>
              </a:rPr>
              <a:t>encode for a different amino acid</a:t>
            </a:r>
          </a:p>
          <a:p>
            <a:endParaRPr lang="en-US" sz="2400" dirty="0">
              <a:solidFill>
                <a:srgbClr val="FF0000"/>
              </a:solidFill>
              <a:cs typeface="Arial"/>
            </a:endParaRPr>
          </a:p>
          <a:p>
            <a:r>
              <a:rPr lang="en-US" sz="2400" dirty="0">
                <a:solidFill>
                  <a:srgbClr val="FF0000"/>
                </a:solidFill>
                <a:cs typeface="Arial"/>
              </a:rPr>
              <a:t>			T</a:t>
            </a:r>
            <a:r>
              <a:rPr lang="en-US" sz="2400" dirty="0">
                <a:cs typeface="Arial"/>
              </a:rPr>
              <a:t>CT= Serine</a:t>
            </a:r>
          </a:p>
          <a:p>
            <a:r>
              <a:rPr lang="en-US" sz="2400" dirty="0">
                <a:solidFill>
                  <a:srgbClr val="FF0000"/>
                </a:solidFill>
                <a:cs typeface="Arial"/>
              </a:rPr>
              <a:t>			C</a:t>
            </a:r>
            <a:r>
              <a:rPr lang="en-US" sz="2400" dirty="0">
                <a:cs typeface="Arial"/>
              </a:rPr>
              <a:t>CT= </a:t>
            </a:r>
            <a:r>
              <a:rPr lang="en-US" sz="2400" dirty="0" err="1">
                <a:cs typeface="Arial"/>
              </a:rPr>
              <a:t>Proline</a:t>
            </a: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+mj-lt"/>
                <a:cs typeface="Arial"/>
              </a:rPr>
              <a:t>Nonsense: </a:t>
            </a:r>
            <a:r>
              <a:rPr lang="en-US" sz="2400" dirty="0" smtClean="0">
                <a:latin typeface="+mj-lt"/>
                <a:cs typeface="Arial"/>
              </a:rPr>
              <a:t>change a nucleotide and induce a 				stop codon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+mj-lt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cs typeface="Arial"/>
              </a:rPr>
              <a:t>			</a:t>
            </a:r>
            <a:r>
              <a:rPr lang="en-US" sz="2400" dirty="0" smtClean="0">
                <a:cs typeface="Arial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T </a:t>
            </a:r>
            <a:r>
              <a:rPr lang="en-US" sz="2400" dirty="0" smtClean="0">
                <a:cs typeface="Arial"/>
              </a:rPr>
              <a:t>= Serine</a:t>
            </a:r>
          </a:p>
          <a:p>
            <a:r>
              <a:rPr lang="en-US" sz="2400" dirty="0" smtClean="0">
                <a:solidFill>
                  <a:srgbClr val="000000"/>
                </a:solidFill>
                <a:cs typeface="Arial"/>
              </a:rPr>
              <a:t>			TA</a:t>
            </a:r>
            <a:r>
              <a:rPr lang="en-US" sz="2400" dirty="0" smtClean="0">
                <a:solidFill>
                  <a:srgbClr val="FF0000"/>
                </a:solidFill>
                <a:cs typeface="Arial"/>
              </a:rPr>
              <a:t>A </a:t>
            </a:r>
            <a:r>
              <a:rPr lang="en-US" sz="2400" dirty="0" smtClean="0">
                <a:cs typeface="Arial"/>
              </a:rPr>
              <a:t>= </a:t>
            </a:r>
            <a:r>
              <a:rPr lang="en-US" sz="2400" dirty="0" err="1" smtClean="0">
                <a:cs typeface="Arial"/>
              </a:rPr>
              <a:t>Proline</a:t>
            </a:r>
            <a:endParaRPr lang="en-US" sz="24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83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571" y="2164344"/>
            <a:ext cx="774095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+mj-lt"/>
                <a:cs typeface="Arial"/>
              </a:rPr>
              <a:t>Deletion: </a:t>
            </a:r>
            <a:r>
              <a:rPr lang="en-US" sz="2400" dirty="0" smtClean="0">
                <a:latin typeface="+mj-lt"/>
                <a:cs typeface="Arial"/>
              </a:rPr>
              <a:t>deletion of 1 or more nucleotide</a:t>
            </a:r>
          </a:p>
          <a:p>
            <a:endParaRPr lang="en-US" sz="2400" dirty="0" smtClean="0">
              <a:latin typeface="+mj-lt"/>
              <a:cs typeface="Arial"/>
            </a:endParaRPr>
          </a:p>
          <a:p>
            <a:r>
              <a:rPr lang="en-US" sz="2400" dirty="0" err="1">
                <a:latin typeface="+mj-lt"/>
                <a:cs typeface="Arial"/>
              </a:rPr>
              <a:t>ACC</a:t>
            </a:r>
            <a:r>
              <a:rPr lang="en-US" sz="2400" dirty="0">
                <a:latin typeface="+mj-lt"/>
                <a:cs typeface="Arial"/>
              </a:rPr>
              <a:t>  </a:t>
            </a:r>
            <a:r>
              <a:rPr lang="en-US" sz="2400" dirty="0" err="1">
                <a:latin typeface="+mj-lt"/>
                <a:cs typeface="Arial"/>
              </a:rPr>
              <a:t>AGC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err="1">
                <a:latin typeface="+mj-lt"/>
                <a:cs typeface="Arial"/>
              </a:rPr>
              <a:t>TG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sz="2400" dirty="0">
                <a:latin typeface="+mj-lt"/>
                <a:cs typeface="Arial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/>
              </a:rPr>
              <a:t>A</a:t>
            </a:r>
            <a:r>
              <a:rPr lang="en-US" sz="2400" dirty="0" smtClean="0">
                <a:latin typeface="+mj-lt"/>
                <a:cs typeface="Arial"/>
              </a:rPr>
              <a:t>CT                     </a:t>
            </a:r>
            <a:r>
              <a:rPr lang="en-US" sz="2400" dirty="0" err="1">
                <a:latin typeface="+mj-lt"/>
                <a:cs typeface="Arial"/>
              </a:rPr>
              <a:t>ACC</a:t>
            </a:r>
            <a:r>
              <a:rPr lang="en-US" sz="2400" dirty="0">
                <a:latin typeface="+mj-lt"/>
                <a:cs typeface="Arial"/>
              </a:rPr>
              <a:t>  </a:t>
            </a:r>
            <a:r>
              <a:rPr lang="en-US" sz="2400" dirty="0" err="1">
                <a:latin typeface="+mj-lt"/>
                <a:cs typeface="Arial"/>
              </a:rPr>
              <a:t>AGC</a:t>
            </a:r>
            <a:r>
              <a:rPr lang="en-US" sz="2400" dirty="0">
                <a:latin typeface="+mj-lt"/>
                <a:cs typeface="Arial"/>
              </a:rPr>
              <a:t> </a:t>
            </a:r>
            <a:r>
              <a:rPr lang="en-US" sz="2400" dirty="0" smtClean="0">
                <a:latin typeface="+mj-lt"/>
                <a:cs typeface="Arial"/>
              </a:rPr>
              <a:t>  </a:t>
            </a:r>
            <a:r>
              <a:rPr lang="en-US" sz="2400" dirty="0" err="1" smtClean="0">
                <a:latin typeface="+mj-lt"/>
                <a:cs typeface="Arial"/>
              </a:rPr>
              <a:t>TG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Arial"/>
              </a:rPr>
              <a:t>A</a:t>
            </a:r>
            <a:r>
              <a:rPr lang="en-US" sz="2400" dirty="0" smtClean="0">
                <a:latin typeface="+mj-lt"/>
                <a:cs typeface="Arial"/>
              </a:rPr>
              <a:t>      CT</a:t>
            </a:r>
            <a:endParaRPr lang="en-US" sz="2400" dirty="0">
              <a:latin typeface="+mj-lt"/>
              <a:cs typeface="Arial"/>
            </a:endParaRPr>
          </a:p>
          <a:p>
            <a:r>
              <a:rPr lang="en-US" sz="2400" dirty="0" err="1" smtClean="0">
                <a:latin typeface="+mj-lt"/>
                <a:cs typeface="Arial"/>
              </a:rPr>
              <a:t>Thr</a:t>
            </a:r>
            <a:r>
              <a:rPr lang="en-US" sz="2400" dirty="0" smtClean="0">
                <a:latin typeface="+mj-lt"/>
                <a:cs typeface="Arial"/>
              </a:rPr>
              <a:t>     </a:t>
            </a:r>
            <a:r>
              <a:rPr lang="en-US" sz="2400" dirty="0" err="1" smtClean="0">
                <a:latin typeface="+mj-lt"/>
                <a:cs typeface="Arial"/>
              </a:rPr>
              <a:t>Ser</a:t>
            </a:r>
            <a:r>
              <a:rPr lang="en-US" sz="2400" dirty="0" smtClean="0">
                <a:latin typeface="+mj-lt"/>
                <a:cs typeface="Arial"/>
              </a:rPr>
              <a:t>     </a:t>
            </a:r>
            <a:r>
              <a:rPr lang="en-US" sz="2400" dirty="0" err="1" smtClean="0">
                <a:latin typeface="+mj-lt"/>
                <a:cs typeface="Arial"/>
              </a:rPr>
              <a:t>Cys</a:t>
            </a:r>
            <a:r>
              <a:rPr lang="en-US" sz="2400" dirty="0" smtClean="0">
                <a:latin typeface="+mj-lt"/>
                <a:cs typeface="Arial"/>
              </a:rPr>
              <a:t>   </a:t>
            </a:r>
            <a:r>
              <a:rPr lang="en-US" sz="2400" dirty="0" err="1" smtClean="0">
                <a:latin typeface="+mj-lt"/>
                <a:cs typeface="Arial"/>
              </a:rPr>
              <a:t>Thr</a:t>
            </a:r>
            <a:r>
              <a:rPr lang="en-US" sz="2400" dirty="0" smtClean="0">
                <a:latin typeface="+mj-lt"/>
                <a:cs typeface="Arial"/>
              </a:rPr>
              <a:t>                       </a:t>
            </a:r>
            <a:r>
              <a:rPr lang="en-US" sz="2400" dirty="0" err="1" smtClean="0">
                <a:latin typeface="+mj-lt"/>
                <a:cs typeface="Arial"/>
              </a:rPr>
              <a:t>Thr</a:t>
            </a:r>
            <a:r>
              <a:rPr lang="en-US" sz="2400" dirty="0" smtClean="0">
                <a:latin typeface="+mj-lt"/>
                <a:cs typeface="Arial"/>
              </a:rPr>
              <a:t>     </a:t>
            </a:r>
            <a:r>
              <a:rPr lang="en-US" sz="2400" dirty="0" err="1">
                <a:latin typeface="+mj-lt"/>
                <a:cs typeface="Arial"/>
              </a:rPr>
              <a:t>Ser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smtClean="0">
                <a:latin typeface="+mj-lt"/>
                <a:cs typeface="Arial"/>
              </a:rPr>
              <a:t>STOP</a:t>
            </a:r>
            <a:endParaRPr lang="en-US" sz="2400" dirty="0">
              <a:latin typeface="+mj-lt"/>
              <a:cs typeface="Arial"/>
            </a:endParaRPr>
          </a:p>
          <a:p>
            <a:endParaRPr lang="en-US" sz="2400" dirty="0"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+mj-lt"/>
                <a:cs typeface="Arial"/>
              </a:rPr>
              <a:t>Insertion</a:t>
            </a:r>
            <a:r>
              <a:rPr lang="en-US" sz="2400" dirty="0" smtClean="0">
                <a:latin typeface="+mj-lt"/>
                <a:cs typeface="Arial"/>
              </a:rPr>
              <a:t>: Add one or more extra-nucleotide to the DNA</a:t>
            </a:r>
          </a:p>
          <a:p>
            <a:endParaRPr lang="en-US" sz="2400" dirty="0" smtClean="0">
              <a:latin typeface="+mj-lt"/>
              <a:cs typeface="Arial"/>
            </a:endParaRPr>
          </a:p>
          <a:p>
            <a:r>
              <a:rPr lang="en-US" sz="2400" dirty="0" err="1" smtClean="0">
                <a:latin typeface="+mj-lt"/>
                <a:cs typeface="Arial"/>
              </a:rPr>
              <a:t>ACC</a:t>
            </a:r>
            <a:r>
              <a:rPr lang="en-US" sz="2400" dirty="0" smtClean="0">
                <a:latin typeface="+mj-lt"/>
                <a:cs typeface="Arial"/>
              </a:rPr>
              <a:t>  </a:t>
            </a:r>
            <a:r>
              <a:rPr lang="en-US" sz="2400" dirty="0" err="1">
                <a:latin typeface="+mj-lt"/>
                <a:cs typeface="Arial"/>
              </a:rPr>
              <a:t>AGC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err="1">
                <a:latin typeface="+mj-lt"/>
                <a:cs typeface="Arial"/>
              </a:rPr>
              <a:t>TG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sz="2400" dirty="0">
                <a:latin typeface="+mj-lt"/>
                <a:cs typeface="Arial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/>
              </a:rPr>
              <a:t>A</a:t>
            </a:r>
            <a:r>
              <a:rPr lang="en-US" sz="2400" dirty="0">
                <a:latin typeface="+mj-lt"/>
                <a:cs typeface="Arial"/>
              </a:rPr>
              <a:t>CT                     </a:t>
            </a:r>
            <a:r>
              <a:rPr lang="en-US" sz="2400" dirty="0" err="1">
                <a:latin typeface="+mj-lt"/>
                <a:cs typeface="Arial"/>
              </a:rPr>
              <a:t>ACC</a:t>
            </a:r>
            <a:r>
              <a:rPr lang="en-US" sz="2400" dirty="0">
                <a:latin typeface="+mj-lt"/>
                <a:cs typeface="Arial"/>
              </a:rPr>
              <a:t>  </a:t>
            </a:r>
            <a:r>
              <a:rPr lang="en-US" sz="2400" dirty="0" err="1">
                <a:latin typeface="+mj-lt"/>
                <a:cs typeface="Arial"/>
              </a:rPr>
              <a:t>AGC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err="1" smtClean="0">
                <a:latin typeface="+mj-lt"/>
                <a:cs typeface="Arial"/>
              </a:rPr>
              <a:t>TG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Arial"/>
              </a:rPr>
              <a:t>C</a:t>
            </a:r>
            <a:r>
              <a:rPr lang="en-US" sz="2400" dirty="0" smtClean="0">
                <a:latin typeface="+mj-lt"/>
                <a:cs typeface="Arial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Arial"/>
              </a:rPr>
              <a:t>CA</a:t>
            </a:r>
            <a:r>
              <a:rPr lang="en-US" sz="2400" dirty="0" err="1" smtClean="0">
                <a:latin typeface="+mj-lt"/>
                <a:cs typeface="Arial"/>
              </a:rPr>
              <a:t>C</a:t>
            </a:r>
            <a:r>
              <a:rPr lang="en-US" sz="2400" dirty="0" smtClean="0">
                <a:latin typeface="+mj-lt"/>
                <a:cs typeface="Arial"/>
              </a:rPr>
              <a:t>  CT</a:t>
            </a:r>
            <a:endParaRPr lang="en-US" sz="2400" dirty="0">
              <a:latin typeface="+mj-lt"/>
              <a:cs typeface="Arial"/>
            </a:endParaRPr>
          </a:p>
          <a:p>
            <a:r>
              <a:rPr lang="en-US" sz="2400" dirty="0" err="1">
                <a:latin typeface="+mj-lt"/>
                <a:cs typeface="Arial"/>
              </a:rPr>
              <a:t>Thr</a:t>
            </a:r>
            <a:r>
              <a:rPr lang="en-US" sz="2400" dirty="0">
                <a:latin typeface="+mj-lt"/>
                <a:cs typeface="Arial"/>
              </a:rPr>
              <a:t>     </a:t>
            </a:r>
            <a:r>
              <a:rPr lang="en-US" sz="2400" dirty="0" err="1">
                <a:latin typeface="+mj-lt"/>
                <a:cs typeface="Arial"/>
              </a:rPr>
              <a:t>Ser</a:t>
            </a:r>
            <a:r>
              <a:rPr lang="en-US" sz="2400" dirty="0">
                <a:latin typeface="+mj-lt"/>
                <a:cs typeface="Arial"/>
              </a:rPr>
              <a:t>     </a:t>
            </a:r>
            <a:r>
              <a:rPr lang="en-US" sz="2400" dirty="0" err="1">
                <a:latin typeface="+mj-lt"/>
                <a:cs typeface="Arial"/>
              </a:rPr>
              <a:t>Cys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err="1">
                <a:latin typeface="+mj-lt"/>
                <a:cs typeface="Arial"/>
              </a:rPr>
              <a:t>Thr</a:t>
            </a:r>
            <a:r>
              <a:rPr lang="en-US" sz="2400" dirty="0">
                <a:latin typeface="+mj-lt"/>
                <a:cs typeface="Arial"/>
              </a:rPr>
              <a:t>                       </a:t>
            </a:r>
            <a:r>
              <a:rPr lang="en-US" sz="2400" dirty="0" err="1">
                <a:latin typeface="+mj-lt"/>
                <a:cs typeface="Arial"/>
              </a:rPr>
              <a:t>Thr</a:t>
            </a:r>
            <a:r>
              <a:rPr lang="en-US" sz="2400" dirty="0">
                <a:latin typeface="+mj-lt"/>
                <a:cs typeface="Arial"/>
              </a:rPr>
              <a:t>     </a:t>
            </a:r>
            <a:r>
              <a:rPr lang="en-US" sz="2400" dirty="0" err="1">
                <a:latin typeface="+mj-lt"/>
                <a:cs typeface="Arial"/>
              </a:rPr>
              <a:t>Ser</a:t>
            </a:r>
            <a:r>
              <a:rPr lang="en-US" sz="2400" dirty="0">
                <a:latin typeface="+mj-lt"/>
                <a:cs typeface="Arial"/>
              </a:rPr>
              <a:t>   </a:t>
            </a:r>
            <a:r>
              <a:rPr lang="en-US" sz="2400" dirty="0" err="1" smtClean="0">
                <a:latin typeface="+mj-lt"/>
                <a:cs typeface="Arial"/>
              </a:rPr>
              <a:t>Cys</a:t>
            </a:r>
            <a:r>
              <a:rPr lang="en-US" sz="2400" dirty="0" smtClean="0">
                <a:latin typeface="+mj-lt"/>
                <a:cs typeface="Arial"/>
              </a:rPr>
              <a:t>    His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62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Frame-shift mutations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600" dirty="0" smtClean="0">
                <a:solidFill>
                  <a:srgbClr val="000000"/>
                </a:solidFill>
              </a:rPr>
              <a:t>change the reading frame)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2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Fundamentals of Cancer Genomics</a:t>
            </a:r>
          </a:p>
          <a:p>
            <a:pPr lvl="1"/>
            <a:r>
              <a:rPr lang="en-US" sz="1600" dirty="0" smtClean="0"/>
              <a:t>Types of genetic alterations in cancer</a:t>
            </a:r>
          </a:p>
          <a:p>
            <a:pPr lvl="1"/>
            <a:r>
              <a:rPr lang="en-US" sz="1600" dirty="0" smtClean="0"/>
              <a:t>Most common alterations</a:t>
            </a:r>
          </a:p>
          <a:p>
            <a:pPr lvl="1"/>
            <a:r>
              <a:rPr lang="en-US" sz="1600" dirty="0" smtClean="0"/>
              <a:t>Most commonly altered pathways</a:t>
            </a:r>
          </a:p>
          <a:p>
            <a:pPr lvl="1"/>
            <a:r>
              <a:rPr lang="en-US" sz="1600" dirty="0" smtClean="0"/>
              <a:t>(Case studies)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400" b="1" dirty="0" smtClean="0"/>
              <a:t>Mutual exclusivity between alterations</a:t>
            </a:r>
          </a:p>
          <a:p>
            <a:pPr lvl="1"/>
            <a:r>
              <a:rPr lang="en-US" sz="1600" dirty="0" smtClean="0"/>
              <a:t>Why it </a:t>
            </a:r>
            <a:r>
              <a:rPr lang="en-US" sz="1600" dirty="0" smtClean="0"/>
              <a:t>occurs</a:t>
            </a:r>
          </a:p>
          <a:p>
            <a:pPr lvl="1"/>
            <a:r>
              <a:rPr lang="en-US" sz="1600" dirty="0" smtClean="0"/>
              <a:t>Why it is important</a:t>
            </a:r>
            <a:endParaRPr lang="en-US" sz="1600" dirty="0" smtClean="0"/>
          </a:p>
          <a:p>
            <a:pPr lvl="1"/>
            <a:r>
              <a:rPr lang="en-US" sz="1600" dirty="0" smtClean="0"/>
              <a:t>How can we detect mutually exclusive alterations</a:t>
            </a:r>
          </a:p>
          <a:p>
            <a:pPr lvl="1"/>
            <a:endParaRPr lang="en-US" sz="1600" dirty="0" smtClean="0"/>
          </a:p>
          <a:p>
            <a:r>
              <a:rPr lang="en-US" sz="2400" b="1" dirty="0" smtClean="0"/>
              <a:t>The importance of null model designing</a:t>
            </a:r>
          </a:p>
          <a:p>
            <a:pPr lvl="1"/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null </a:t>
            </a:r>
            <a:r>
              <a:rPr lang="en-US" sz="1600" dirty="0" smtClean="0"/>
              <a:t>models </a:t>
            </a:r>
            <a:r>
              <a:rPr lang="en-US" sz="1600" dirty="0" smtClean="0"/>
              <a:t>for </a:t>
            </a:r>
            <a:r>
              <a:rPr lang="en-US" sz="1600" dirty="0" smtClean="0"/>
              <a:t>testing mutual </a:t>
            </a:r>
            <a:r>
              <a:rPr lang="en-US" sz="1600" dirty="0" smtClean="0"/>
              <a:t>exclusivity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15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HOTSPOT mutations</a:t>
            </a:r>
            <a:br>
              <a:rPr lang="en-US" dirty="0" smtClean="0"/>
            </a:br>
            <a:r>
              <a:rPr lang="en-US" sz="2700" dirty="0" smtClean="0"/>
              <a:t>(activating an </a:t>
            </a:r>
            <a:r>
              <a:rPr lang="en-US" sz="2700" b="1" dirty="0" smtClean="0">
                <a:solidFill>
                  <a:srgbClr val="FF0000"/>
                </a:solidFill>
              </a:rPr>
              <a:t>oncogene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319381" y="1738532"/>
            <a:ext cx="585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BRAF V600E mutations in Thyroid Carcinoma (399 patients)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Screen Shot 2015-12-03 at 7.19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" y="2668262"/>
            <a:ext cx="7958667" cy="22444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048" y="2637209"/>
            <a:ext cx="5038809" cy="38659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345" y="2081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/>
              </a:rPr>
              <a:t>GTG </a:t>
            </a:r>
            <a:r>
              <a:rPr lang="en-US" dirty="0" smtClean="0">
                <a:cs typeface="Arial"/>
              </a:rPr>
              <a:t>= </a:t>
            </a:r>
            <a:r>
              <a:rPr lang="en-US" dirty="0" err="1" smtClean="0">
                <a:cs typeface="Arial"/>
              </a:rPr>
              <a:t>Valine</a:t>
            </a:r>
            <a:r>
              <a:rPr lang="en-US" dirty="0" smtClean="0">
                <a:cs typeface="Arial"/>
              </a:rPr>
              <a:t> (V)</a:t>
            </a:r>
          </a:p>
          <a:p>
            <a:r>
              <a:rPr lang="en-US" dirty="0" smtClean="0">
                <a:solidFill>
                  <a:srgbClr val="FF0000"/>
                </a:solidFill>
                <a:cs typeface="Arial"/>
              </a:rPr>
              <a:t>GAG</a:t>
            </a:r>
            <a:r>
              <a:rPr lang="en-US" dirty="0" smtClean="0">
                <a:cs typeface="Arial"/>
              </a:rPr>
              <a:t> = Glutamate (E)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03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81" y="1738532"/>
            <a:ext cx="585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BRAF V600E mutations in Thyroid Carcinoma (399 patients)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45" y="20810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/>
              </a:rPr>
              <a:t>GTG </a:t>
            </a:r>
            <a:r>
              <a:rPr lang="en-US" dirty="0" smtClean="0">
                <a:cs typeface="Arial"/>
              </a:rPr>
              <a:t>= </a:t>
            </a:r>
            <a:r>
              <a:rPr lang="en-US" dirty="0" err="1" smtClean="0">
                <a:cs typeface="Arial"/>
              </a:rPr>
              <a:t>Valine</a:t>
            </a:r>
            <a:r>
              <a:rPr lang="en-US" dirty="0" smtClean="0">
                <a:cs typeface="Arial"/>
              </a:rPr>
              <a:t> (V)</a:t>
            </a:r>
          </a:p>
          <a:p>
            <a:r>
              <a:rPr lang="en-US" dirty="0" smtClean="0">
                <a:solidFill>
                  <a:srgbClr val="FF0000"/>
                </a:solidFill>
                <a:cs typeface="Arial"/>
              </a:rPr>
              <a:t>GAG</a:t>
            </a:r>
            <a:r>
              <a:rPr lang="en-US" dirty="0" smtClean="0">
                <a:cs typeface="Arial"/>
              </a:rPr>
              <a:t> = Glutamate (E)</a:t>
            </a:r>
            <a:endParaRPr lang="en-US" dirty="0"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2950" y="2824264"/>
            <a:ext cx="5329095" cy="3643767"/>
            <a:chOff x="2024810" y="2944305"/>
            <a:chExt cx="5038809" cy="3426826"/>
          </a:xfrm>
        </p:grpSpPr>
        <p:pic>
          <p:nvPicPr>
            <p:cNvPr id="3" name="Picture 2" descr="Screen Shot 2015-12-03 at 7.33.0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90" y="3023803"/>
              <a:ext cx="4596476" cy="334732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024810" y="3023803"/>
              <a:ext cx="5038809" cy="38659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Shot 2015-12-03 at 7.34.2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764" y="3325270"/>
              <a:ext cx="2266043" cy="5851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12573" y="2955938"/>
              <a:ext cx="1838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 Pathway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45353" y="2944305"/>
              <a:ext cx="1838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Cancer Pathway</a:t>
              </a:r>
              <a:endParaRPr lang="en-US" b="1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HOTSPOT mutations</a:t>
            </a:r>
            <a:br>
              <a:rPr lang="en-US" dirty="0" smtClean="0"/>
            </a:br>
            <a:r>
              <a:rPr lang="en-US" sz="2700" dirty="0" smtClean="0"/>
              <a:t>(activating an </a:t>
            </a:r>
            <a:r>
              <a:rPr lang="en-US" sz="2700" b="1" dirty="0" smtClean="0">
                <a:solidFill>
                  <a:srgbClr val="FF0000"/>
                </a:solidFill>
              </a:rPr>
              <a:t>oncogene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2252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Truncating Mutations</a:t>
            </a:r>
            <a:br>
              <a:rPr lang="en-US" dirty="0" smtClean="0"/>
            </a:br>
            <a:r>
              <a:rPr lang="en-US" sz="2700" dirty="0" smtClean="0"/>
              <a:t>(inactivating a </a:t>
            </a:r>
            <a:r>
              <a:rPr lang="en-US" sz="2700" b="1" dirty="0" smtClean="0">
                <a:solidFill>
                  <a:srgbClr val="FF0000"/>
                </a:solidFill>
              </a:rPr>
              <a:t>tumor suppressor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TP53 mutations in Colorectal cancer</a:t>
            </a:r>
            <a:endParaRPr lang="en-US" sz="2800" b="1" dirty="0">
              <a:solidFill>
                <a:srgbClr val="376092"/>
              </a:solidFill>
            </a:endParaRPr>
          </a:p>
        </p:txBody>
      </p:sp>
      <p:pic>
        <p:nvPicPr>
          <p:cNvPr id="6" name="Picture 5" descr="Screen Shot 2015-12-03 at 7.4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54" y="2249714"/>
            <a:ext cx="5416864" cy="4330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66095" y="4054121"/>
            <a:ext cx="349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mRNA Expression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269620" y="3144762"/>
            <a:ext cx="544286" cy="133047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81715" y="4559902"/>
            <a:ext cx="544286" cy="156626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1905" y="3535046"/>
            <a:ext cx="119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Missense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1905" y="4921161"/>
            <a:ext cx="119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Nonsense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Frameshift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32" y="1712695"/>
            <a:ext cx="4896134" cy="18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048" y="1712695"/>
            <a:ext cx="611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Lymphoma mutation in CyclinD3 occurs in ~10% of the cases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9692"/>
          <a:stretch/>
        </p:blipFill>
        <p:spPr>
          <a:xfrm>
            <a:off x="216126" y="2682807"/>
            <a:ext cx="3932906" cy="239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132" y="3598994"/>
            <a:ext cx="4523554" cy="3055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48" y="6369689"/>
            <a:ext cx="2361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(Oricchio et al. JEM, 2014)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6180667" y="4475238"/>
            <a:ext cx="435428" cy="18944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Truncating Mutations</a:t>
            </a:r>
            <a:br>
              <a:rPr lang="en-US" dirty="0" smtClean="0"/>
            </a:br>
            <a:r>
              <a:rPr lang="en-US" sz="2700" dirty="0" smtClean="0"/>
              <a:t>(activating an </a:t>
            </a:r>
            <a:r>
              <a:rPr lang="en-US" sz="2700" b="1" dirty="0" smtClean="0">
                <a:solidFill>
                  <a:srgbClr val="FF0000"/>
                </a:solidFill>
              </a:rPr>
              <a:t>oncogene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1539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Non-coding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" y="1522522"/>
            <a:ext cx="5445414" cy="3123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4065" y="2356399"/>
            <a:ext cx="144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(Science, 2013)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15576" y="2840182"/>
            <a:ext cx="5241441" cy="1916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565" y="3020312"/>
            <a:ext cx="3301235" cy="3251752"/>
          </a:xfrm>
          <a:prstGeom prst="rect">
            <a:avLst/>
          </a:prstGeom>
        </p:spPr>
      </p:pic>
      <p:pic>
        <p:nvPicPr>
          <p:cNvPr id="8" name="Picture 7" descr="Screen Shot 2015-12-04 at 3.13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6" y="3265843"/>
            <a:ext cx="5038929" cy="27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Number Alterations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9911" y="1601317"/>
            <a:ext cx="7986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Deletion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: </a:t>
            </a:r>
            <a:r>
              <a:rPr lang="en-US" sz="2400" dirty="0" smtClean="0">
                <a:latin typeface="+mj-lt"/>
                <a:cs typeface="Arial"/>
              </a:rPr>
              <a:t>Loss of chromosomal regions </a:t>
            </a:r>
          </a:p>
          <a:p>
            <a:pPr indent="1597025"/>
            <a:r>
              <a:rPr lang="en-US" sz="2400" dirty="0" smtClean="0">
                <a:latin typeface="+mj-lt"/>
                <a:cs typeface="Arial"/>
              </a:rPr>
              <a:t>(Heterozygous or Homozygous)</a:t>
            </a:r>
          </a:p>
          <a:p>
            <a:endParaRPr lang="en-US" sz="2400" dirty="0">
              <a:latin typeface="+mj-lt"/>
              <a:cs typeface="Arial"/>
            </a:endParaRPr>
          </a:p>
          <a:p>
            <a:pPr marL="342900" indent="-342900" defTabSz="-1598613">
              <a:buFont typeface="Arial"/>
              <a:buChar char="•"/>
            </a:pPr>
            <a:r>
              <a:rPr lang="en-US" sz="2400" b="1" i="1" dirty="0" smtClean="0">
                <a:solidFill>
                  <a:srgbClr val="376092"/>
                </a:solidFill>
                <a:latin typeface="+mj-lt"/>
                <a:cs typeface="Arial"/>
              </a:rPr>
              <a:t>Amplifications</a:t>
            </a:r>
            <a:r>
              <a:rPr lang="en-US" sz="2400" b="1" dirty="0" smtClean="0">
                <a:solidFill>
                  <a:srgbClr val="376092"/>
                </a:solidFill>
                <a:latin typeface="+mj-lt"/>
                <a:cs typeface="Arial"/>
              </a:rPr>
              <a:t>:</a:t>
            </a:r>
            <a:r>
              <a:rPr lang="en-US" sz="2400" dirty="0" smtClean="0">
                <a:latin typeface="+mj-lt"/>
                <a:cs typeface="Arial"/>
              </a:rPr>
              <a:t> Acquire one or more copy of chromosomal regions (Duplication or Amplification)</a:t>
            </a:r>
          </a:p>
          <a:p>
            <a:endParaRPr lang="en-US" sz="2400" dirty="0" smtClean="0">
              <a:latin typeface="+mj-lt"/>
              <a:cs typeface="Arial"/>
            </a:endParaRPr>
          </a:p>
        </p:txBody>
      </p:sp>
      <p:pic>
        <p:nvPicPr>
          <p:cNvPr id="6" name="Picture 5" descr="Screen Shot 2015-12-04 at 12.2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1" y="3903604"/>
            <a:ext cx="3139810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Number 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</a:rPr>
              <a:t>Endometrial Carcinoma</a:t>
            </a:r>
            <a:endParaRPr lang="en-US" sz="2400" b="1" dirty="0">
              <a:solidFill>
                <a:srgbClr val="376092"/>
              </a:solidFill>
            </a:endParaRPr>
          </a:p>
        </p:txBody>
      </p:sp>
      <p:pic>
        <p:nvPicPr>
          <p:cNvPr id="4" name="Picture 3" descr="Screen Shot 2015-12-04 at 12.3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" y="2351841"/>
            <a:ext cx="5294054" cy="3913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487" y="2167175"/>
            <a:ext cx="168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Samples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3688" y="4165603"/>
            <a:ext cx="824089" cy="124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0177" y="4165603"/>
            <a:ext cx="1253067" cy="124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51604" y="4165603"/>
            <a:ext cx="129823" cy="1241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78332" y="4165603"/>
            <a:ext cx="129823" cy="12417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7306731" y="4196650"/>
            <a:ext cx="124179" cy="620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 flipH="1" flipV="1">
            <a:off x="7382931" y="4182538"/>
            <a:ext cx="124183" cy="9031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30444" y="4041428"/>
            <a:ext cx="242711" cy="90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30444" y="3911606"/>
            <a:ext cx="242711" cy="90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30444" y="3776139"/>
            <a:ext cx="242711" cy="9030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11244" y="4447828"/>
            <a:ext cx="242711" cy="903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11244" y="4318006"/>
            <a:ext cx="242711" cy="903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37775" y="3414381"/>
            <a:ext cx="159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Amplifications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4350" y="4528902"/>
            <a:ext cx="159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Deletions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8995" y="6357686"/>
            <a:ext cx="199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(TCGA, Nature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740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</a:rPr>
              <a:t>Glioblastoma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Focal Deletions</a:t>
            </a:r>
            <a:br>
              <a:rPr lang="en-US" dirty="0" smtClean="0"/>
            </a:br>
            <a:r>
              <a:rPr lang="en-US" sz="2700" dirty="0" smtClean="0"/>
              <a:t>(inactivating a </a:t>
            </a:r>
            <a:r>
              <a:rPr lang="en-US" sz="2700" b="1" dirty="0" smtClean="0">
                <a:solidFill>
                  <a:srgbClr val="FF0000"/>
                </a:solidFill>
              </a:rPr>
              <a:t>tumor suppressor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Picture 3" descr="Screen Shot 2015-12-04 at 1.06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>
          <a:xfrm>
            <a:off x="886306" y="2185939"/>
            <a:ext cx="2797467" cy="376920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7938" y="5970417"/>
            <a:ext cx="11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CDKN2A</a:t>
            </a:r>
          </a:p>
          <a:p>
            <a:pPr algn="ctr"/>
            <a:r>
              <a:rPr lang="en-US" dirty="0" smtClean="0"/>
              <a:t>(ARF/p16) </a:t>
            </a:r>
            <a:endParaRPr lang="en-US" dirty="0"/>
          </a:p>
        </p:txBody>
      </p:sp>
      <p:pic>
        <p:nvPicPr>
          <p:cNvPr id="6" name="Picture 5" descr="Screen Shot 2015-12-04 at 1.0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8" y="2085879"/>
            <a:ext cx="4594316" cy="422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306462" y="4062338"/>
            <a:ext cx="18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Samples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95151" y="3024910"/>
            <a:ext cx="669637" cy="25553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194120" y="3629768"/>
            <a:ext cx="18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 expression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94642" y="2469189"/>
            <a:ext cx="669637" cy="10252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5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12-04 at 1.5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80" y="2469189"/>
            <a:ext cx="3839805" cy="34707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</a:rPr>
              <a:t>Glioblastoma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Focal Amplifications</a:t>
            </a:r>
            <a:br>
              <a:rPr lang="en-US" dirty="0" smtClean="0"/>
            </a:br>
            <a:r>
              <a:rPr lang="en-US" sz="2700" dirty="0" smtClean="0"/>
              <a:t>(activating an </a:t>
            </a:r>
            <a:r>
              <a:rPr lang="en-US" sz="2700" b="1" dirty="0" smtClean="0">
                <a:solidFill>
                  <a:srgbClr val="FF0000"/>
                </a:solidFill>
              </a:rPr>
              <a:t>oncogene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928921" y="5501291"/>
            <a:ext cx="11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EGFR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01783" y="3829889"/>
            <a:ext cx="18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Samples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4365" y="3802303"/>
            <a:ext cx="731212" cy="13469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194120" y="3629768"/>
            <a:ext cx="187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 expression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65636" y="2878481"/>
            <a:ext cx="745067" cy="20013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reen Shot 2015-12-04 at 1.5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5" y="2553855"/>
            <a:ext cx="2941965" cy="2915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632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Pathways</a:t>
            </a:r>
            <a:endParaRPr lang="en-US" dirty="0"/>
          </a:p>
        </p:txBody>
      </p:sp>
      <p:pic>
        <p:nvPicPr>
          <p:cNvPr id="4" name="Picture 3" descr="Screen Shot 2015-12-04 at 2.5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280054"/>
            <a:ext cx="6117936" cy="5354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6699" y="1415147"/>
            <a:ext cx="2951238" cy="5790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740847" y="1536099"/>
            <a:ext cx="36285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0847" y="1640118"/>
            <a:ext cx="362857" cy="0"/>
          </a:xfrm>
          <a:prstGeom prst="lin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40847" y="1744139"/>
            <a:ext cx="362857" cy="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40847" y="1852993"/>
            <a:ext cx="362857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83533" y="1532472"/>
            <a:ext cx="362857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83533" y="1636491"/>
            <a:ext cx="362857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3533" y="1740512"/>
            <a:ext cx="362857" cy="0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3533" y="1849366"/>
            <a:ext cx="362857" cy="0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39322" y="1415724"/>
            <a:ext cx="6833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Cell cycle</a:t>
            </a: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P53 </a:t>
            </a: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PI3K/Akt</a:t>
            </a:r>
          </a:p>
          <a:p>
            <a:pPr algn="r"/>
            <a:r>
              <a:rPr lang="en-US" sz="800" dirty="0" smtClean="0">
                <a:solidFill>
                  <a:schemeClr val="bg1"/>
                </a:solidFill>
              </a:rPr>
              <a:t>RTK/MAPK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6391" y="1409415"/>
            <a:ext cx="6833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Survival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WNT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Telomerase 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TGF</a:t>
            </a:r>
            <a:r>
              <a:rPr lang="en-US" sz="800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2011" y="6369349"/>
            <a:ext cx="3635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http://</a:t>
            </a:r>
            <a:r>
              <a:rPr lang="en-US" sz="1000" dirty="0" err="1" smtClean="0">
                <a:solidFill>
                  <a:srgbClr val="FFFFFF"/>
                </a:solidFill>
              </a:rPr>
              <a:t>www.nature.com</a:t>
            </a:r>
            <a:r>
              <a:rPr lang="en-US" sz="1000" dirty="0" smtClean="0">
                <a:solidFill>
                  <a:srgbClr val="FFFFFF"/>
                </a:solidFill>
              </a:rPr>
              <a:t>/</a:t>
            </a:r>
            <a:r>
              <a:rPr lang="en-US" sz="1000" dirty="0" err="1" smtClean="0">
                <a:solidFill>
                  <a:srgbClr val="FFFFFF"/>
                </a:solidFill>
              </a:rPr>
              <a:t>nrc</a:t>
            </a:r>
            <a:r>
              <a:rPr lang="en-US" sz="1000" dirty="0" smtClean="0">
                <a:solidFill>
                  <a:srgbClr val="FFFFFF"/>
                </a:solidFill>
              </a:rPr>
              <a:t>/poster/</a:t>
            </a:r>
            <a:r>
              <a:rPr lang="en-US" sz="1000" dirty="0" err="1" smtClean="0">
                <a:solidFill>
                  <a:srgbClr val="FFFFFF"/>
                </a:solidFill>
              </a:rPr>
              <a:t>subpathways</a:t>
            </a:r>
            <a:r>
              <a:rPr lang="en-US" sz="1000" dirty="0" smtClean="0">
                <a:solidFill>
                  <a:srgbClr val="FFFFFF"/>
                </a:solidFill>
              </a:rPr>
              <a:t>/</a:t>
            </a:r>
            <a:r>
              <a:rPr lang="en-US" sz="1000" dirty="0" err="1" smtClean="0">
                <a:solidFill>
                  <a:srgbClr val="FFFFFF"/>
                </a:solidFill>
              </a:rPr>
              <a:t>index.html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4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cells are associated with </a:t>
            </a:r>
            <a:r>
              <a:rPr lang="en-US" dirty="0"/>
              <a:t>g</a:t>
            </a:r>
            <a:r>
              <a:rPr lang="en-US" dirty="0" smtClean="0"/>
              <a:t>enetic abnormalities </a:t>
            </a:r>
            <a:endParaRPr lang="en-US" dirty="0"/>
          </a:p>
        </p:txBody>
      </p:sp>
      <p:pic>
        <p:nvPicPr>
          <p:cNvPr id="6" name="Picture 5" descr="Screen Shot 2015-12-03 at 5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5" y="1721558"/>
            <a:ext cx="3397938" cy="4398991"/>
          </a:xfrm>
          <a:prstGeom prst="rect">
            <a:avLst/>
          </a:prstGeom>
        </p:spPr>
      </p:pic>
      <p:pic>
        <p:nvPicPr>
          <p:cNvPr id="7" name="Picture 6" descr="img_44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215" y="2221209"/>
            <a:ext cx="4286103" cy="3427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2445" y="6265334"/>
            <a:ext cx="302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</a:t>
            </a:r>
            <a:r>
              <a:rPr lang="en-US" dirty="0" err="1" smtClean="0"/>
              <a:t>Boveri</a:t>
            </a:r>
            <a:r>
              <a:rPr lang="en-US" dirty="0" smtClean="0"/>
              <a:t> (1862-1915)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7067" y="6248023"/>
            <a:ext cx="302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Urchin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1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Rb</a:t>
            </a:r>
            <a:r>
              <a:rPr lang="en-US" dirty="0" smtClean="0"/>
              <a:t>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Cell cycle checkpoint G1/S phase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6243" y="3406372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CDKN2A/CDKN2B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6243" y="3845436"/>
            <a:ext cx="233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CCND1, CCND3, CCNE1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CDK2, CDK4, CDK6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243" y="4627233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RB1, E2F1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 descr="nrclinonc.2010.41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31"/>
            <a:ext cx="5378258" cy="46135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56483" y="3337099"/>
            <a:ext cx="1000607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18363" y="3914709"/>
            <a:ext cx="752763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26829" y="4522462"/>
            <a:ext cx="752763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>
            <a:stCxn id="23" idx="3"/>
            <a:endCxn id="15" idx="1"/>
          </p:cNvCxnSpPr>
          <p:nvPr/>
        </p:nvCxnSpPr>
        <p:spPr>
          <a:xfrm flipV="1">
            <a:off x="5357090" y="3591038"/>
            <a:ext cx="1139153" cy="23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16" idx="1"/>
          </p:cNvCxnSpPr>
          <p:nvPr/>
        </p:nvCxnSpPr>
        <p:spPr>
          <a:xfrm flipV="1">
            <a:off x="5671126" y="4168602"/>
            <a:ext cx="825117" cy="2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1"/>
          </p:cNvCxnSpPr>
          <p:nvPr/>
        </p:nvCxnSpPr>
        <p:spPr>
          <a:xfrm>
            <a:off x="5671126" y="4811899"/>
            <a:ext cx="82511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53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Apoptosis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6243" y="3398675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CDKN2A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6243" y="3976285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MDM2, MDM4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243" y="4621061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TP53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nrclinonc.2010.41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31"/>
            <a:ext cx="5378258" cy="4613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3455" y="3337099"/>
            <a:ext cx="838969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1635" y="3914709"/>
            <a:ext cx="754303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71635" y="4522462"/>
            <a:ext cx="754303" cy="56652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8" idx="3"/>
            <a:endCxn id="4" idx="1"/>
          </p:cNvCxnSpPr>
          <p:nvPr/>
        </p:nvCxnSpPr>
        <p:spPr>
          <a:xfrm flipV="1">
            <a:off x="5272424" y="3583341"/>
            <a:ext cx="1223819" cy="792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  <a:endCxn id="5" idx="1"/>
          </p:cNvCxnSpPr>
          <p:nvPr/>
        </p:nvCxnSpPr>
        <p:spPr>
          <a:xfrm flipV="1">
            <a:off x="4725938" y="4160951"/>
            <a:ext cx="1770305" cy="792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  <a:endCxn id="6" idx="1"/>
          </p:cNvCxnSpPr>
          <p:nvPr/>
        </p:nvCxnSpPr>
        <p:spPr>
          <a:xfrm>
            <a:off x="4725938" y="4805727"/>
            <a:ext cx="177030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68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PI3K/Akt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Survival &amp; Translation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243" y="3275523"/>
            <a:ext cx="198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PIK3CA, PIK3R1, PTEN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6243" y="3976285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AKT1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6243" y="4904325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TSC1, TSC2, MTOR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 descr="nrclinonc.2010.41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31"/>
            <a:ext cx="5378258" cy="461353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747819" y="3337099"/>
            <a:ext cx="1523999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7819" y="3914709"/>
            <a:ext cx="746605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47819" y="4522462"/>
            <a:ext cx="746605" cy="115790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21" idx="3"/>
            <a:endCxn id="17" idx="1"/>
          </p:cNvCxnSpPr>
          <p:nvPr/>
        </p:nvCxnSpPr>
        <p:spPr>
          <a:xfrm>
            <a:off x="4271818" y="3591268"/>
            <a:ext cx="2224425" cy="74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2" idx="3"/>
            <a:endCxn id="18" idx="1"/>
          </p:cNvCxnSpPr>
          <p:nvPr/>
        </p:nvCxnSpPr>
        <p:spPr>
          <a:xfrm flipV="1">
            <a:off x="3494424" y="4160951"/>
            <a:ext cx="3001819" cy="792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3"/>
            <a:endCxn id="19" idx="1"/>
          </p:cNvCxnSpPr>
          <p:nvPr/>
        </p:nvCxnSpPr>
        <p:spPr>
          <a:xfrm flipV="1">
            <a:off x="3494424" y="5088991"/>
            <a:ext cx="3001819" cy="124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8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MAPK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Cell growth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6243" y="3275523"/>
            <a:ext cx="198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NF1, KRAS, HRAS, NRAS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6243" y="3976285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243" y="4627233"/>
            <a:ext cx="198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MAP2K1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nrclinonc.2010.41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31"/>
            <a:ext cx="5378258" cy="4613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0545" y="3337099"/>
            <a:ext cx="1670243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546" y="3914709"/>
            <a:ext cx="692728" cy="50833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545" y="4479636"/>
            <a:ext cx="692729" cy="60935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8" idx="3"/>
            <a:endCxn id="4" idx="1"/>
          </p:cNvCxnSpPr>
          <p:nvPr/>
        </p:nvCxnSpPr>
        <p:spPr>
          <a:xfrm>
            <a:off x="2570788" y="3591268"/>
            <a:ext cx="3925455" cy="74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  <a:endCxn id="5" idx="1"/>
          </p:cNvCxnSpPr>
          <p:nvPr/>
        </p:nvCxnSpPr>
        <p:spPr>
          <a:xfrm flipV="1">
            <a:off x="1593274" y="4160951"/>
            <a:ext cx="4902969" cy="792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  <a:endCxn id="6" idx="1"/>
          </p:cNvCxnSpPr>
          <p:nvPr/>
        </p:nvCxnSpPr>
        <p:spPr>
          <a:xfrm>
            <a:off x="1593274" y="4784314"/>
            <a:ext cx="4902969" cy="2758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8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Tyrosine Kinases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Cell growth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6243" y="3275523"/>
            <a:ext cx="2270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EGFR, ERBB2, ERBB3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FGFR1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PDGFRA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KDR, KIT, MET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nrclinonc.2010.41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31"/>
            <a:ext cx="5378258" cy="4613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789" y="2078183"/>
            <a:ext cx="4802908" cy="1123756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3"/>
            <a:endCxn id="4" idx="1"/>
          </p:cNvCxnSpPr>
          <p:nvPr/>
        </p:nvCxnSpPr>
        <p:spPr>
          <a:xfrm>
            <a:off x="5595697" y="2640061"/>
            <a:ext cx="900546" cy="137412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8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3277"/>
            <a:ext cx="8229600" cy="423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www.nature.com</a:t>
            </a:r>
            <a:r>
              <a:rPr lang="en-US" sz="2000" dirty="0" smtClean="0"/>
              <a:t>/nature/journal/v455/n7216/</a:t>
            </a:r>
            <a:r>
              <a:rPr lang="en-US" sz="2000" dirty="0" err="1" smtClean="0"/>
              <a:t>pdf</a:t>
            </a:r>
            <a:r>
              <a:rPr lang="en-US" sz="2000" dirty="0"/>
              <a:t>/</a:t>
            </a:r>
            <a:r>
              <a:rPr lang="en-US" sz="2000" dirty="0" smtClean="0"/>
              <a:t>nature07385.pdf</a:t>
            </a:r>
            <a:endParaRPr lang="en-US" sz="2000" dirty="0"/>
          </a:p>
        </p:txBody>
      </p:sp>
      <p:pic>
        <p:nvPicPr>
          <p:cNvPr id="4" name="Picture 3" descr="Screen Shot 2015-12-04 at 4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5925"/>
            <a:ext cx="8243455" cy="22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Exclusivity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Observations of mutually exclusive alterations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25" y="2568922"/>
            <a:ext cx="5540324" cy="3149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9334" y="5718905"/>
            <a:ext cx="243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Patient Samples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617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Exclusivity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Observations of mutually exclusive alterations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49" y="2378307"/>
            <a:ext cx="7212060" cy="993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8424" y="3371531"/>
            <a:ext cx="200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(TCGA, Nature, 2011)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31818" y="3467016"/>
            <a:ext cx="61576" cy="169177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1818" y="3673216"/>
            <a:ext cx="61576" cy="1691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1818" y="3887113"/>
            <a:ext cx="61576" cy="1691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3394" y="3371531"/>
            <a:ext cx="2008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Germline mutations</a:t>
            </a:r>
          </a:p>
          <a:p>
            <a:r>
              <a:rPr lang="en-US" sz="1400" dirty="0" smtClean="0"/>
              <a:t>Somatic mutations</a:t>
            </a:r>
          </a:p>
          <a:p>
            <a:r>
              <a:rPr lang="en-US" sz="1400" dirty="0" smtClean="0"/>
              <a:t>Hyper-methylation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8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Mutual Exclusivity?</a:t>
            </a:r>
            <a:endParaRPr lang="en-US" dirty="0"/>
          </a:p>
        </p:txBody>
      </p:sp>
      <p:pic>
        <p:nvPicPr>
          <p:cNvPr id="4" name="Picture 3" descr="Screen Shot 2015-12-04 at 5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1" y="1417638"/>
            <a:ext cx="8435879" cy="24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8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Mutual Exclusivity?</a:t>
            </a:r>
            <a:endParaRPr lang="en-US" dirty="0"/>
          </a:p>
        </p:txBody>
      </p:sp>
      <p:pic>
        <p:nvPicPr>
          <p:cNvPr id="4" name="Picture 3" descr="Screen Shot 2015-12-04 at 5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1" y="1417638"/>
            <a:ext cx="8435879" cy="2440718"/>
          </a:xfrm>
          <a:prstGeom prst="rect">
            <a:avLst/>
          </a:prstGeom>
        </p:spPr>
      </p:pic>
      <p:pic>
        <p:nvPicPr>
          <p:cNvPr id="5" name="Picture 4" descr="Screen Shot 2015-12-02 at 1.3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546"/>
            <a:ext cx="9144000" cy="2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cells are associated with </a:t>
            </a:r>
            <a:r>
              <a:rPr lang="en-US" dirty="0"/>
              <a:t>g</a:t>
            </a:r>
            <a:r>
              <a:rPr lang="en-US" dirty="0" smtClean="0"/>
              <a:t>enetic abnormalities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02643" y="2704353"/>
            <a:ext cx="6287911" cy="3194094"/>
            <a:chOff x="457200" y="2154017"/>
            <a:chExt cx="5075214" cy="2471605"/>
          </a:xfrm>
        </p:grpSpPr>
        <p:pic>
          <p:nvPicPr>
            <p:cNvPr id="4" name="Picture 3" descr="Screen Shot 2015-12-03 at 5.29.1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54017"/>
              <a:ext cx="2193973" cy="2471605"/>
            </a:xfrm>
            <a:prstGeom prst="rect">
              <a:avLst/>
            </a:prstGeom>
          </p:spPr>
        </p:pic>
        <p:pic>
          <p:nvPicPr>
            <p:cNvPr id="5" name="Picture 4" descr="Screen Shot 2015-12-03 at 5.29.0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18" y="2154017"/>
              <a:ext cx="2244496" cy="244386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4312" y="1707444"/>
            <a:ext cx="849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“A malignant </a:t>
            </a:r>
            <a:r>
              <a:rPr lang="en-US" sz="2000" i="1" dirty="0" err="1" smtClean="0"/>
              <a:t>tumour</a:t>
            </a:r>
            <a:r>
              <a:rPr lang="en-US" sz="2000" i="1" dirty="0" smtClean="0"/>
              <a:t> cell is [...] a cell with a specific abnormal chromosome constitution.”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3644" y="6276565"/>
            <a:ext cx="84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Concerning the origin of malignant tumors. </a:t>
            </a:r>
            <a:r>
              <a:rPr lang="en-US" sz="1600" dirty="0" smtClean="0"/>
              <a:t>(1914) T. </a:t>
            </a:r>
            <a:r>
              <a:rPr lang="en-US" sz="1600" dirty="0" err="1" smtClean="0"/>
              <a:t>Boveri</a:t>
            </a:r>
            <a:r>
              <a:rPr lang="en-US" sz="1600" dirty="0" smtClean="0"/>
              <a:t> J Cell Sci. doi:10.1242/jcs.o25742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399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 Exclusivity reflects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57" y="2255211"/>
            <a:ext cx="6716870" cy="35220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74577" y="4179456"/>
            <a:ext cx="121884" cy="44642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5218" y="3825517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TP53 </a:t>
            </a:r>
            <a:r>
              <a:rPr lang="en-US" b="1" dirty="0" err="1" smtClean="0">
                <a:solidFill>
                  <a:srgbClr val="008000"/>
                </a:solidFill>
              </a:rPr>
              <a:t>mut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4577" y="2347637"/>
            <a:ext cx="93903" cy="423333"/>
          </a:xfrm>
          <a:prstGeom prst="straightConnector1">
            <a:avLst/>
          </a:prstGeom>
          <a:ln>
            <a:solidFill>
              <a:srgbClr val="37609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7212" y="1970609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PTEN 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4588" y="3810124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MDM2 amp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7584098" y="3278909"/>
            <a:ext cx="321733" cy="531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7584098" y="4179456"/>
            <a:ext cx="321733" cy="546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6243" y="5942060"/>
            <a:ext cx="70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MDM2 amplification giving the same advantage in the 2 cases?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4 at 5.3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7" y="3093361"/>
            <a:ext cx="8567170" cy="1455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758" y="2409152"/>
            <a:ext cx="49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TCGA Glioblastoma Dataset (source </a:t>
            </a:r>
            <a:r>
              <a:rPr lang="en-US" b="1" dirty="0" err="1" smtClean="0"/>
              <a:t>cBioPortal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Mutual Exclusivity reflects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3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 Exclusivity reflects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57" y="2255211"/>
            <a:ext cx="6716870" cy="35220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74577" y="4179456"/>
            <a:ext cx="121884" cy="44642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5218" y="3825517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TP53 </a:t>
            </a:r>
            <a:r>
              <a:rPr lang="en-US" b="1" dirty="0" err="1" smtClean="0">
                <a:solidFill>
                  <a:srgbClr val="008000"/>
                </a:solidFill>
              </a:rPr>
              <a:t>mut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4577" y="2347637"/>
            <a:ext cx="93903" cy="423333"/>
          </a:xfrm>
          <a:prstGeom prst="straightConnector1">
            <a:avLst/>
          </a:prstGeom>
          <a:ln>
            <a:solidFill>
              <a:srgbClr val="37609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47212" y="1970609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PTEN 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4588" y="3810124"/>
            <a:ext cx="156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PIK3CA </a:t>
            </a:r>
            <a:r>
              <a:rPr lang="en-US" b="1" dirty="0" err="1" smtClean="0">
                <a:solidFill>
                  <a:srgbClr val="FF0000"/>
                </a:solidFill>
              </a:rPr>
              <a:t>mut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7584098" y="3278909"/>
            <a:ext cx="321733" cy="531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7584098" y="4179456"/>
            <a:ext cx="321733" cy="546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16243" y="5942060"/>
            <a:ext cx="70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PIK3CA mutation giving the same advantage in the 2 cases?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1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758" y="2409152"/>
            <a:ext cx="49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TCGA Glioblastoma Dataset (source </a:t>
            </a:r>
            <a:r>
              <a:rPr lang="en-US" b="1" dirty="0" err="1" smtClean="0"/>
              <a:t>cBioPortal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Mutual Exclusivity reflects Selection</a:t>
            </a:r>
            <a:endParaRPr lang="en-US" dirty="0"/>
          </a:p>
        </p:txBody>
      </p:sp>
      <p:pic>
        <p:nvPicPr>
          <p:cNvPr id="2" name="Picture 1" descr="Screen Shot 2015-12-04 at 5.3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4480"/>
            <a:ext cx="8089515" cy="13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mutual exclusivity?</a:t>
            </a:r>
            <a:endParaRPr lang="en-US" dirty="0"/>
          </a:p>
        </p:txBody>
      </p:sp>
      <p:pic>
        <p:nvPicPr>
          <p:cNvPr id="4" name="Picture 3" descr="Screen Shot 2015-12-04 at 5.4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612502"/>
            <a:ext cx="8451273" cy="27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4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Lethal interactions</a:t>
            </a:r>
            <a:endParaRPr lang="en-US" dirty="0"/>
          </a:p>
        </p:txBody>
      </p:sp>
      <p:pic>
        <p:nvPicPr>
          <p:cNvPr id="4" name="Picture 3" descr="Screen Shot 2015-12-04 at 5.4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737212"/>
            <a:ext cx="8789939" cy="45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Lethal interactions</a:t>
            </a:r>
            <a:endParaRPr lang="en-US" dirty="0"/>
          </a:p>
        </p:txBody>
      </p:sp>
      <p:pic>
        <p:nvPicPr>
          <p:cNvPr id="4" name="Picture 3" descr="Screen Shot 2015-12-04 at 5.4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737212"/>
            <a:ext cx="8789939" cy="4595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33982"/>
            <a:ext cx="8012545" cy="1738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879" y="5326304"/>
            <a:ext cx="166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(PNAS, 2013)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important?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" y="1686137"/>
            <a:ext cx="8566727" cy="12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6424"/>
            <a:ext cx="8229600" cy="14162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Critical players of specific cellular processes</a:t>
            </a:r>
          </a:p>
          <a:p>
            <a:r>
              <a:rPr lang="en-US" sz="2400" dirty="0" smtClean="0"/>
              <a:t>Put alterations in a functional context</a:t>
            </a:r>
          </a:p>
          <a:p>
            <a:r>
              <a:rPr lang="en-US" sz="2400" dirty="0" smtClean="0"/>
              <a:t>Identify most relevant pathways in a tumor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" y="1686137"/>
            <a:ext cx="8566727" cy="12924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33212" y="3217333"/>
            <a:ext cx="723515" cy="8004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important?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" y="1686137"/>
            <a:ext cx="8566727" cy="12924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33212" y="3217333"/>
            <a:ext cx="723515" cy="8004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6" y="4305542"/>
            <a:ext cx="8566727" cy="12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is a genetic disease</a:t>
            </a:r>
            <a:endParaRPr lang="en-US" dirty="0"/>
          </a:p>
        </p:txBody>
      </p:sp>
      <p:pic>
        <p:nvPicPr>
          <p:cNvPr id="4" name="Picture 3" descr="Screen Shot 2015-12-03 at 6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86971"/>
            <a:ext cx="8128000" cy="47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important?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6" y="1686137"/>
            <a:ext cx="8566727" cy="129243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33212" y="3217333"/>
            <a:ext cx="723515" cy="8004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6" y="4305542"/>
            <a:ext cx="8566727" cy="1291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82" y="6088180"/>
            <a:ext cx="850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do we identify </a:t>
            </a:r>
            <a:r>
              <a:rPr lang="en-US" sz="2000" b="1" dirty="0" smtClean="0">
                <a:solidFill>
                  <a:srgbClr val="FF0000"/>
                </a:solidFill>
              </a:rPr>
              <a:t>significantly </a:t>
            </a:r>
            <a:r>
              <a:rPr lang="en-US" sz="2000" b="1" dirty="0" smtClean="0"/>
              <a:t>mutually exclusive patterns of alterations?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725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978"/>
            <a:ext cx="8229600" cy="3254022"/>
          </a:xfrm>
        </p:spPr>
        <p:txBody>
          <a:bodyPr/>
          <a:lstStyle/>
          <a:p>
            <a:r>
              <a:rPr lang="en-US" dirty="0" smtClean="0"/>
              <a:t>Identify </a:t>
            </a:r>
            <a:r>
              <a:rPr lang="en-US" i="1" dirty="0" smtClean="0"/>
              <a:t>selected </a:t>
            </a:r>
            <a:r>
              <a:rPr lang="en-US" dirty="0" smtClean="0"/>
              <a:t>alterations</a:t>
            </a:r>
          </a:p>
          <a:p>
            <a:endParaRPr lang="en-US" dirty="0"/>
          </a:p>
          <a:p>
            <a:r>
              <a:rPr lang="en-US" dirty="0" smtClean="0"/>
              <a:t>Determine which are </a:t>
            </a:r>
            <a:r>
              <a:rPr lang="en-US" i="1" dirty="0" smtClean="0"/>
              <a:t>functionally related</a:t>
            </a:r>
          </a:p>
          <a:p>
            <a:endParaRPr lang="en-US" dirty="0"/>
          </a:p>
          <a:p>
            <a:r>
              <a:rPr lang="en-US" dirty="0" smtClean="0"/>
              <a:t>Statistically evaluate their </a:t>
            </a:r>
            <a:r>
              <a:rPr lang="en-US" i="1" dirty="0" smtClean="0"/>
              <a:t>mutual exclusivity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832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Molecular Profiles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24134" y="1340558"/>
            <a:ext cx="7831911" cy="5051422"/>
            <a:chOff x="488950" y="1948257"/>
            <a:chExt cx="11430000" cy="688459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680462"/>
              <a:ext cx="10947400" cy="559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3"/>
            <p:cNvSpPr>
              <a:spLocks/>
            </p:cNvSpPr>
            <p:nvPr/>
          </p:nvSpPr>
          <p:spPr bwMode="auto">
            <a:xfrm>
              <a:off x="2525145" y="1948257"/>
              <a:ext cx="80486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4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Somatic mutations across 12 tumor types</a:t>
              </a:r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5838825" y="8377238"/>
              <a:ext cx="12144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Samples</a:t>
              </a:r>
            </a:p>
          </p:txBody>
        </p:sp>
        <p:sp>
          <p:nvSpPr>
            <p:cNvPr id="14" name="AutoShape 5"/>
            <p:cNvSpPr>
              <a:spLocks/>
            </p:cNvSpPr>
            <p:nvPr/>
          </p:nvSpPr>
          <p:spPr bwMode="auto">
            <a:xfrm rot="16200000">
              <a:off x="247650" y="5694363"/>
              <a:ext cx="939800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47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Molecular Profiles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4134" y="1249981"/>
            <a:ext cx="7831911" cy="5157121"/>
            <a:chOff x="488950" y="2320730"/>
            <a:chExt cx="11430000" cy="651212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103563"/>
              <a:ext cx="10947400" cy="519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038757" y="2320730"/>
              <a:ext cx="9598026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400" u="sng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Candidate driver</a:t>
              </a:r>
              <a:r>
                <a:rPr lang="en-US" sz="24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 mutations across 12 tumor types</a:t>
              </a: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5838825" y="8377238"/>
              <a:ext cx="12144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Samples</a:t>
              </a:r>
            </a:p>
          </p:txBody>
        </p:sp>
        <p:sp>
          <p:nvSpPr>
            <p:cNvPr id="13" name="AutoShape 5"/>
            <p:cNvSpPr>
              <a:spLocks/>
            </p:cNvSpPr>
            <p:nvPr/>
          </p:nvSpPr>
          <p:spPr bwMode="auto">
            <a:xfrm rot="16200000">
              <a:off x="247650" y="5694363"/>
              <a:ext cx="939800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44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Molecular Profiles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24134" y="1249981"/>
            <a:ext cx="8513940" cy="5157121"/>
            <a:chOff x="488950" y="2320730"/>
            <a:chExt cx="12425363" cy="651212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103563"/>
              <a:ext cx="10947400" cy="519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038757" y="2320730"/>
              <a:ext cx="9598026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2400" u="sng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Candidate driver</a:t>
              </a:r>
              <a:r>
                <a:rPr lang="en-US" sz="2400" dirty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 mutations across 12 tumor types</a:t>
              </a: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5838825" y="8377238"/>
              <a:ext cx="1214438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Samples</a:t>
              </a:r>
            </a:p>
          </p:txBody>
        </p:sp>
        <p:sp>
          <p:nvSpPr>
            <p:cNvPr id="13" name="AutoShape 5"/>
            <p:cNvSpPr>
              <a:spLocks/>
            </p:cNvSpPr>
            <p:nvPr/>
          </p:nvSpPr>
          <p:spPr bwMode="auto">
            <a:xfrm rot="16200000">
              <a:off x="247650" y="5694363"/>
              <a:ext cx="939800" cy="4572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1400" b="1">
                  <a:solidFill>
                    <a:srgbClr val="4D4D4D"/>
                  </a:solidFill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Genes</a:t>
              </a:r>
            </a:p>
          </p:txBody>
        </p:sp>
        <p:sp>
          <p:nvSpPr>
            <p:cNvPr id="14" name="Rectangle 6"/>
            <p:cNvSpPr>
              <a:spLocks/>
            </p:cNvSpPr>
            <p:nvPr/>
          </p:nvSpPr>
          <p:spPr bwMode="auto">
            <a:xfrm>
              <a:off x="5867400" y="4241800"/>
              <a:ext cx="1689100" cy="215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/>
            </p:cNvSpPr>
            <p:nvPr/>
          </p:nvSpPr>
          <p:spPr bwMode="auto">
            <a:xfrm>
              <a:off x="2806700" y="6273800"/>
              <a:ext cx="1257300" cy="215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8"/>
            <p:cNvSpPr>
              <a:spLocks/>
            </p:cNvSpPr>
            <p:nvPr/>
          </p:nvSpPr>
          <p:spPr bwMode="auto">
            <a:xfrm>
              <a:off x="1701800" y="4394200"/>
              <a:ext cx="1562100" cy="2159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889000" y="7061200"/>
              <a:ext cx="10528300" cy="203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/>
            </p:cNvSpPr>
            <p:nvPr/>
          </p:nvSpPr>
          <p:spPr bwMode="auto">
            <a:xfrm>
              <a:off x="6229350" y="3556000"/>
              <a:ext cx="952500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VHL</a:t>
              </a:r>
            </a:p>
          </p:txBody>
        </p:sp>
        <p:sp>
          <p:nvSpPr>
            <p:cNvPr id="19" name="Rectangle 11"/>
            <p:cNvSpPr>
              <a:spLocks/>
            </p:cNvSpPr>
            <p:nvPr/>
          </p:nvSpPr>
          <p:spPr bwMode="auto">
            <a:xfrm>
              <a:off x="11749088" y="6832600"/>
              <a:ext cx="1165225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TP53</a:t>
              </a:r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1657350" y="3695700"/>
              <a:ext cx="1665288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PIK3CA</a:t>
              </a:r>
            </a:p>
          </p:txBody>
        </p:sp>
        <p:sp>
          <p:nvSpPr>
            <p:cNvPr id="21" name="Rectangle 13"/>
            <p:cNvSpPr>
              <a:spLocks/>
            </p:cNvSpPr>
            <p:nvPr/>
          </p:nvSpPr>
          <p:spPr bwMode="auto">
            <a:xfrm>
              <a:off x="2784475" y="5588000"/>
              <a:ext cx="1290638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36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KRAS</a:t>
              </a: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1493500" y="7175500"/>
              <a:ext cx="33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492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376092"/>
                </a:solidFill>
              </a:rPr>
              <a:t>Identify </a:t>
            </a:r>
            <a:r>
              <a:rPr lang="en-US" sz="2400" b="1" i="1" dirty="0" smtClean="0">
                <a:solidFill>
                  <a:srgbClr val="376092"/>
                </a:solidFill>
              </a:rPr>
              <a:t>selected</a:t>
            </a:r>
            <a:r>
              <a:rPr lang="en-US" sz="2400" b="1" dirty="0" smtClean="0">
                <a:solidFill>
                  <a:srgbClr val="376092"/>
                </a:solidFill>
              </a:rPr>
              <a:t> alterations</a:t>
            </a:r>
            <a:endParaRPr lang="en-US" sz="2400" b="1" dirty="0">
              <a:solidFill>
                <a:srgbClr val="376092"/>
              </a:solidFill>
            </a:endParaRPr>
          </a:p>
        </p:txBody>
      </p:sp>
      <p:pic>
        <p:nvPicPr>
          <p:cNvPr id="4" name="Picture 3" descr="Screen Shot 2015-12-04 at 5.5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62" y="2345491"/>
            <a:ext cx="4488005" cy="34655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0202" y="2856089"/>
            <a:ext cx="3902462" cy="2294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MutSig</a:t>
            </a:r>
            <a:r>
              <a:rPr lang="en-US" b="1" dirty="0" smtClean="0"/>
              <a:t> / </a:t>
            </a:r>
            <a:r>
              <a:rPr lang="en-US" b="1" dirty="0" err="1" smtClean="0"/>
              <a:t>MuSiC</a:t>
            </a:r>
            <a:endParaRPr lang="en-US" b="1" dirty="0" smtClean="0"/>
          </a:p>
          <a:p>
            <a:pPr lvl="1"/>
            <a:r>
              <a:rPr lang="en-US" dirty="0" smtClean="0"/>
              <a:t>Recurrent mutations in cancer</a:t>
            </a:r>
          </a:p>
          <a:p>
            <a:r>
              <a:rPr lang="en-US" b="1" dirty="0" smtClean="0"/>
              <a:t>GISTIC</a:t>
            </a:r>
          </a:p>
          <a:p>
            <a:pPr lvl="1"/>
            <a:r>
              <a:rPr lang="en-US" dirty="0" smtClean="0"/>
              <a:t>Recurrent Copy Number Alterations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2.	Determine which are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functionally related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creen Shot 2015-12-04 at 5.5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" y="2433526"/>
            <a:ext cx="7559649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2.	Determine which are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functionally related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5-12-07 at 11.3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26" y="2154296"/>
            <a:ext cx="2879614" cy="41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3. Test the alterations in the module for mutual exclusivity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444" y="2765778"/>
            <a:ext cx="6566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Alterations are “significantly” </a:t>
            </a:r>
          </a:p>
          <a:p>
            <a:pPr algn="ctr"/>
            <a:r>
              <a:rPr lang="en-US" sz="3200" b="1" dirty="0" smtClean="0"/>
              <a:t>mutually exclusive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/>
              <a:t>i</a:t>
            </a:r>
            <a:r>
              <a:rPr lang="en-US" sz="3200" dirty="0" smtClean="0"/>
              <a:t>f they occur together </a:t>
            </a:r>
            <a:r>
              <a:rPr lang="en-US" sz="3200" dirty="0" smtClean="0">
                <a:solidFill>
                  <a:srgbClr val="FF0000"/>
                </a:solidFill>
              </a:rPr>
              <a:t>less</a:t>
            </a:r>
            <a:r>
              <a:rPr lang="en-US" sz="3200" dirty="0" smtClean="0"/>
              <a:t> frequently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han expected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01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Cancer is a genetic disease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7731"/>
            <a:ext cx="3298175" cy="502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0305" y="3481015"/>
            <a:ext cx="484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=iAbCa4k0Zfc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0305" y="4329281"/>
            <a:ext cx="49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=gpjJIQK1QXA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0305" y="5143681"/>
            <a:ext cx="497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=KYbxn1HtqFU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0305" y="2548064"/>
            <a:ext cx="42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</a:rPr>
              <a:t>PBS Documentary</a:t>
            </a:r>
            <a:endParaRPr lang="en-US" sz="2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8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133" y="2412059"/>
            <a:ext cx="913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</a:t>
            </a:r>
            <a:r>
              <a:rPr lang="en-US" sz="2400" i="1" dirty="0" smtClean="0"/>
              <a:t>expectations</a:t>
            </a:r>
            <a:r>
              <a:rPr lang="en-US" sz="2400" dirty="0" smtClean="0"/>
              <a:t> should preserve all the properties of the system</a:t>
            </a:r>
          </a:p>
          <a:p>
            <a:r>
              <a:rPr lang="en-US" sz="2400" dirty="0" smtClean="0"/>
              <a:t>Except the one you’re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84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pic>
        <p:nvPicPr>
          <p:cNvPr id="4" name="Picture 3" descr="Screen Shot 2015-12-07 at 12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" y="2229556"/>
            <a:ext cx="3582483" cy="3612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5-12-07 at 12.2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37" y="2229556"/>
            <a:ext cx="3608189" cy="3612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7408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9581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Random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1372" y="6359407"/>
            <a:ext cx="460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Both matrices have exactly 1882 black cells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pic>
        <p:nvPicPr>
          <p:cNvPr id="4" name="Picture 3" descr="Screen Shot 2015-12-07 at 12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" y="2229556"/>
            <a:ext cx="3582483" cy="36124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Screen Shot 2015-12-07 at 12.2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52" y="2216713"/>
            <a:ext cx="3655248" cy="362528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7408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9581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Random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67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pic>
        <p:nvPicPr>
          <p:cNvPr id="4" name="Picture 3" descr="Screen Shot 2015-12-07 at 12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" y="2229556"/>
            <a:ext cx="3582483" cy="36124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5-12-07 at 12.2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53" y="2224853"/>
            <a:ext cx="3617147" cy="36171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7408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Observed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9581" y="1582887"/>
            <a:ext cx="128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Random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601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12-07 at 12.3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37" y="2264250"/>
            <a:ext cx="3607741" cy="360774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Screen Shot 2015-12-07 at 12.35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" y="2264249"/>
            <a:ext cx="3616724" cy="35671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0341" y="1582887"/>
            <a:ext cx="179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Sorted Observed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90914" y="1582887"/>
            <a:ext cx="188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Sorted Random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3" name="Right Triangle 12"/>
          <p:cNvSpPr/>
          <p:nvPr/>
        </p:nvSpPr>
        <p:spPr>
          <a:xfrm rot="10800000" flipH="1">
            <a:off x="4258733" y="2895600"/>
            <a:ext cx="228600" cy="294640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6200000" flipH="1">
            <a:off x="2270494" y="4495204"/>
            <a:ext cx="211777" cy="358248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 flipH="1">
            <a:off x="8673629" y="2264250"/>
            <a:ext cx="228600" cy="3624261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6200000" flipH="1">
            <a:off x="6685390" y="4541715"/>
            <a:ext cx="211777" cy="358248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7 at 12.3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" y="2218925"/>
            <a:ext cx="3616724" cy="36124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pic>
        <p:nvPicPr>
          <p:cNvPr id="4" name="Picture 3" descr="Screen Shot 2015-12-07 at 12.3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37" y="2218925"/>
            <a:ext cx="3582483" cy="36124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50341" y="1582887"/>
            <a:ext cx="179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Sorted Observed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90914" y="1582887"/>
            <a:ext cx="188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Sorted Random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07 at 12.3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" y="2218925"/>
            <a:ext cx="3616724" cy="36124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7408" y="5842000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29581" y="5871991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8635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8543" y="3755324"/>
            <a:ext cx="128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Genes</a:t>
            </a:r>
            <a:endParaRPr lang="en-US" sz="1600" dirty="0"/>
          </a:p>
        </p:txBody>
      </p:sp>
      <p:pic>
        <p:nvPicPr>
          <p:cNvPr id="5" name="Picture 4" descr="Screen Shot 2015-12-07 at 12.38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37" y="2218926"/>
            <a:ext cx="3616724" cy="365306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50341" y="1582887"/>
            <a:ext cx="179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Sorted Observed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90914" y="1582887"/>
            <a:ext cx="188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Sorted Random 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7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3" y="1971792"/>
            <a:ext cx="8720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</a:rPr>
              <a:t>3 null models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with </a:t>
            </a:r>
            <a:r>
              <a:rPr lang="en-US" sz="2400" dirty="0" smtClean="0">
                <a:solidFill>
                  <a:srgbClr val="FF0000"/>
                </a:solidFill>
              </a:rPr>
              <a:t>NO constrains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such that the </a:t>
            </a:r>
            <a:r>
              <a:rPr lang="en-US" sz="2400" dirty="0" smtClean="0">
                <a:solidFill>
                  <a:srgbClr val="FF0000"/>
                </a:solidFill>
              </a:rPr>
              <a:t>frequency of alteration per gene</a:t>
            </a:r>
            <a:r>
              <a:rPr lang="en-US" sz="2400" dirty="0" smtClean="0"/>
              <a:t> is identical to the observed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such that the </a:t>
            </a:r>
            <a:r>
              <a:rPr lang="en-US" sz="2400" dirty="0" smtClean="0">
                <a:solidFill>
                  <a:srgbClr val="FF0000"/>
                </a:solidFill>
              </a:rPr>
              <a:t>frequency of alteration per gene and per sample</a:t>
            </a:r>
            <a:r>
              <a:rPr lang="en-US" sz="2400" dirty="0" smtClean="0"/>
              <a:t> is identical to the observed</a:t>
            </a:r>
          </a:p>
        </p:txBody>
      </p:sp>
    </p:spTree>
    <p:extLst>
      <p:ext uri="{BB962C8B-B14F-4D97-AF65-F5344CB8AC3E}">
        <p14:creationId xmlns:p14="http://schemas.microsoft.com/office/powerpoint/2010/main" val="145092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133" y="1971792"/>
            <a:ext cx="8720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</a:rPr>
              <a:t>3 null models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with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 constrains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such that the </a:t>
            </a:r>
            <a:r>
              <a:rPr lang="en-US" sz="2400" dirty="0" smtClean="0">
                <a:solidFill>
                  <a:srgbClr val="376092"/>
                </a:solidFill>
              </a:rPr>
              <a:t>frequency of alteration per gene</a:t>
            </a:r>
            <a:r>
              <a:rPr lang="en-US" sz="2400" dirty="0" smtClean="0"/>
              <a:t> is identical to the observed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Randomly shuffle the set of alterations such that the </a:t>
            </a:r>
            <a:r>
              <a:rPr lang="en-US" sz="2400" dirty="0" smtClean="0">
                <a:solidFill>
                  <a:srgbClr val="376092"/>
                </a:solidFill>
              </a:rPr>
              <a:t>frequency of alteration per gene and per sample</a:t>
            </a:r>
            <a:r>
              <a:rPr lang="en-US" sz="2400" dirty="0" smtClean="0"/>
              <a:t> is identical to the observed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117" y="5850226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Does this matter when we test mutual exclusivity?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6184" y="4239975"/>
            <a:ext cx="707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“The expected overlap should be 1, you observe 0, is that relevant?”</a:t>
            </a:r>
            <a:endParaRPr lang="en-US" sz="2400" i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2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" y="2036247"/>
            <a:ext cx="8470967" cy="317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2776" y="3507748"/>
            <a:ext cx="5914601" cy="162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3708303"/>
            <a:ext cx="707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p(A) = 0.1</a:t>
            </a:r>
          </a:p>
          <a:p>
            <a:r>
              <a:rPr lang="en-US" dirty="0" smtClean="0"/>
              <a:t>p(B) = 0.1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p(A,B) = 0.1*0.1 = 0.01 = 1%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12-07 at 1.1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5156082"/>
            <a:ext cx="7755467" cy="10452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9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3708303"/>
            <a:ext cx="707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p(A) = 0.1</a:t>
            </a:r>
          </a:p>
          <a:p>
            <a:r>
              <a:rPr lang="en-US" dirty="0" smtClean="0"/>
              <a:t>p(B) = 0.1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p(A,B) = 0.1*0.1 = 0.01 = 1%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12-07 at 1.1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5156082"/>
            <a:ext cx="7755467" cy="104526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10" descr="dice-clip-art-LcKeAjBc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11" y="3708303"/>
            <a:ext cx="1592729" cy="1210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34199" y="4539300"/>
            <a:ext cx="168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Is the dice fair?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7575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99" y="3810000"/>
            <a:ext cx="3479801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9000" y="3810000"/>
            <a:ext cx="3505198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6000" y="4092504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0" y="4117807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4116" y="372035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8518" y="372324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4620539"/>
            <a:ext cx="707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p(A) = 0.2</a:t>
            </a:r>
          </a:p>
          <a:p>
            <a:r>
              <a:rPr lang="en-US" dirty="0" smtClean="0"/>
              <a:t>p(B) = 0.2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p(A,B) = 0.2*0.2 = 0.04 = 4%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99" y="3810000"/>
            <a:ext cx="3479801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9000" y="3810000"/>
            <a:ext cx="3505198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6000" y="4092504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0" y="4117807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116" y="372035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8518" y="372324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expectations lead to different results</a:t>
            </a:r>
            <a:endParaRPr lang="en-US" dirty="0"/>
          </a:p>
        </p:txBody>
      </p:sp>
      <p:pic>
        <p:nvPicPr>
          <p:cNvPr id="4" name="Picture 3" descr="Screen Shot 2015-12-07 at 1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2289103"/>
            <a:ext cx="7594601" cy="928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734" y="1916570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38066" y="2331339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6533" y="2708941"/>
            <a:ext cx="6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42999" y="3302000"/>
            <a:ext cx="7061199" cy="16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4734" y="3338971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100 samples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99" y="3810000"/>
            <a:ext cx="3479801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9000" y="3810000"/>
            <a:ext cx="3505198" cy="220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6000" y="4092504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9000" y="4117807"/>
            <a:ext cx="382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 descr="Screen Shot 2015-12-07 at 1.1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4935362"/>
            <a:ext cx="7738534" cy="10217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64116" y="372035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8518" y="3723244"/>
            <a:ext cx="68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4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3. Test the alterations in the module for mutual exclusivity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4767" y="32385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4767" y="37719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4767" y="42926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4767" y="48260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95342" y="32385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5342" y="37719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5342" y="42926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95342" y="481965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6"/>
            <a:endCxn id="5" idx="1"/>
          </p:cNvCxnSpPr>
          <p:nvPr/>
        </p:nvCxnSpPr>
        <p:spPr>
          <a:xfrm>
            <a:off x="6338242" y="34099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8242" y="39560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38242" y="44640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8242" y="50101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6" idx="1"/>
          </p:cNvCxnSpPr>
          <p:nvPr/>
        </p:nvCxnSpPr>
        <p:spPr>
          <a:xfrm flipV="1">
            <a:off x="6338242" y="3943350"/>
            <a:ext cx="1406525" cy="1047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7" idx="1"/>
          </p:cNvCxnSpPr>
          <p:nvPr/>
        </p:nvCxnSpPr>
        <p:spPr>
          <a:xfrm>
            <a:off x="6338242" y="3943350"/>
            <a:ext cx="1406525" cy="5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5" idx="1"/>
          </p:cNvCxnSpPr>
          <p:nvPr/>
        </p:nvCxnSpPr>
        <p:spPr>
          <a:xfrm flipV="1">
            <a:off x="6338242" y="3409950"/>
            <a:ext cx="1406525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5922"/>
              </p:ext>
            </p:extLst>
          </p:nvPr>
        </p:nvGraphicFramePr>
        <p:xfrm>
          <a:off x="1257300" y="3238500"/>
          <a:ext cx="2324100" cy="2012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025"/>
                <a:gridCol w="581025"/>
                <a:gridCol w="581025"/>
                <a:gridCol w="581025"/>
              </a:tblGrid>
              <a:tr h="503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58638" y="33528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38" y="38481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58638" y="43307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38" y="4870452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820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8634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377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092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57300" y="3238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03925" y="3187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3925" y="37465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3925" y="42534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03925" y="48133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4625" y="32120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94625" y="37586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94625" y="4292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94625" y="483767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100" y="3314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100" y="3822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100" y="43042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100" y="48641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94767" y="274637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4034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59992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1967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57300" y="37338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41500" y="3746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25700" y="3746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841500" y="4762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25700" y="42291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997200" y="4762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4013200" y="3956050"/>
            <a:ext cx="1308100" cy="66675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60500" y="2336800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-557767" y="4107933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4776743" y="4035936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7351758" y="4045551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3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3. Test the alterations in the module for mutual exclusivity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4767" y="32385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4767" y="37719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4767" y="42926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4767" y="4826000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95342" y="32385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5342" y="37719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5342" y="42926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95342" y="481965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6"/>
            <a:endCxn id="5" idx="1"/>
          </p:cNvCxnSpPr>
          <p:nvPr/>
        </p:nvCxnSpPr>
        <p:spPr>
          <a:xfrm>
            <a:off x="6338242" y="34099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8242" y="39560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38242" y="44640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8242" y="5010150"/>
            <a:ext cx="1406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6" idx="1"/>
          </p:cNvCxnSpPr>
          <p:nvPr/>
        </p:nvCxnSpPr>
        <p:spPr>
          <a:xfrm flipV="1">
            <a:off x="6338242" y="3943350"/>
            <a:ext cx="1406525" cy="1047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7" idx="1"/>
          </p:cNvCxnSpPr>
          <p:nvPr/>
        </p:nvCxnSpPr>
        <p:spPr>
          <a:xfrm>
            <a:off x="6338242" y="3943350"/>
            <a:ext cx="1406525" cy="5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5" idx="1"/>
          </p:cNvCxnSpPr>
          <p:nvPr/>
        </p:nvCxnSpPr>
        <p:spPr>
          <a:xfrm flipV="1">
            <a:off x="6338242" y="3409950"/>
            <a:ext cx="1406525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18396"/>
              </p:ext>
            </p:extLst>
          </p:nvPr>
        </p:nvGraphicFramePr>
        <p:xfrm>
          <a:off x="1257300" y="3238500"/>
          <a:ext cx="2324100" cy="2012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025"/>
                <a:gridCol w="581025"/>
                <a:gridCol w="581025"/>
                <a:gridCol w="581025"/>
              </a:tblGrid>
              <a:tr h="5032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58638" y="33528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38" y="38481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58638" y="4330700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38" y="4870452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820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8634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377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09267" y="2746375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57300" y="3238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03925" y="3187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3925" y="37465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3925" y="42534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03925" y="48133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4625" y="32120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94625" y="37586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94625" y="4292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94625" y="483767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100" y="3314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100" y="3822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100" y="4304268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100" y="48641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94767" y="274637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4034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59992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1967" y="274534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57300" y="37338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41500" y="3746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25700" y="3746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841500" y="4762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25700" y="42291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997200" y="4762500"/>
            <a:ext cx="584200" cy="495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4013200" y="3956050"/>
            <a:ext cx="1308100" cy="666750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60500" y="2336800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-557767" y="4107933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4776743" y="4035936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7351758" y="4045551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4009" y="5802997"/>
            <a:ext cx="70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frequencies of alteration of genes and samples correspond now to the number of edges connected to a node in the network (</a:t>
            </a:r>
            <a:r>
              <a:rPr lang="en-US" b="1" dirty="0" smtClean="0">
                <a:solidFill>
                  <a:srgbClr val="FF0000"/>
                </a:solidFill>
              </a:rPr>
              <a:t>degree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3. Test the alterations in the module for mutual exclusivity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3878" y="28574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3878" y="33908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3878" y="39115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3878" y="44449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04453" y="28574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04453" y="33908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04453" y="39115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04453" y="443864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6"/>
            <a:endCxn id="5" idx="1"/>
          </p:cNvCxnSpPr>
          <p:nvPr/>
        </p:nvCxnSpPr>
        <p:spPr>
          <a:xfrm>
            <a:off x="3747353" y="3028949"/>
            <a:ext cx="1406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47353" y="3575049"/>
            <a:ext cx="1406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7353" y="4629149"/>
            <a:ext cx="1406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6" idx="1"/>
          </p:cNvCxnSpPr>
          <p:nvPr/>
        </p:nvCxnSpPr>
        <p:spPr>
          <a:xfrm flipV="1">
            <a:off x="3747353" y="3562349"/>
            <a:ext cx="1406525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7" idx="1"/>
          </p:cNvCxnSpPr>
          <p:nvPr/>
        </p:nvCxnSpPr>
        <p:spPr>
          <a:xfrm>
            <a:off x="3747353" y="3562349"/>
            <a:ext cx="1406525" cy="520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5" idx="1"/>
          </p:cNvCxnSpPr>
          <p:nvPr/>
        </p:nvCxnSpPr>
        <p:spPr>
          <a:xfrm flipV="1">
            <a:off x="3747353" y="3028949"/>
            <a:ext cx="1406525" cy="533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13036" y="28066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3036" y="33654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3036" y="387246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3036" y="44323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03736" y="283106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3736" y="337768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3736" y="39115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3736" y="445666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1665155" y="3626449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5357770" y="3681365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8909" y="2234297"/>
            <a:ext cx="70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Randomly select two edges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14700" y="3785115"/>
            <a:ext cx="2362200" cy="5466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14700" y="4366736"/>
            <a:ext cx="2362200" cy="5100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47353" y="4083049"/>
            <a:ext cx="1406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92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6092"/>
                </a:solidFill>
              </a:rPr>
              <a:t>3. Test the alterations in the module for mutual exclusivity</a:t>
            </a:r>
            <a:endParaRPr lang="en-US" sz="2400" b="1" dirty="0">
              <a:solidFill>
                <a:srgbClr val="376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3878" y="28574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3878" y="33908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3878" y="39115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3878" y="4444999"/>
            <a:ext cx="355600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04453" y="28574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04453" y="33908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04453" y="391159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04453" y="4438649"/>
            <a:ext cx="342900" cy="342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6"/>
            <a:endCxn id="5" idx="1"/>
          </p:cNvCxnSpPr>
          <p:nvPr/>
        </p:nvCxnSpPr>
        <p:spPr>
          <a:xfrm>
            <a:off x="3747353" y="3028949"/>
            <a:ext cx="1406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47353" y="3575049"/>
            <a:ext cx="14065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 flipV="1">
            <a:off x="3747353" y="4083049"/>
            <a:ext cx="1406525" cy="546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6"/>
            <a:endCxn id="6" idx="1"/>
          </p:cNvCxnSpPr>
          <p:nvPr/>
        </p:nvCxnSpPr>
        <p:spPr>
          <a:xfrm flipV="1">
            <a:off x="3747353" y="3562349"/>
            <a:ext cx="1406525" cy="1047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6"/>
            <a:endCxn id="7" idx="1"/>
          </p:cNvCxnSpPr>
          <p:nvPr/>
        </p:nvCxnSpPr>
        <p:spPr>
          <a:xfrm>
            <a:off x="3747353" y="3562349"/>
            <a:ext cx="1406525" cy="520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5" idx="1"/>
          </p:cNvCxnSpPr>
          <p:nvPr/>
        </p:nvCxnSpPr>
        <p:spPr>
          <a:xfrm flipV="1">
            <a:off x="3747353" y="3028949"/>
            <a:ext cx="1406525" cy="533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13036" y="28066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13036" y="33654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3036" y="387246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3036" y="44323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03736" y="283106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3736" y="337768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03736" y="391159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3736" y="445666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1665155" y="3626449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5357770" y="3681365"/>
            <a:ext cx="194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8909" y="2234297"/>
            <a:ext cx="70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Switch them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14700" y="3785115"/>
            <a:ext cx="2362200" cy="54661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314700" y="4366736"/>
            <a:ext cx="2362200" cy="51006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8" idx="1"/>
          </p:cNvCxnSpPr>
          <p:nvPr/>
        </p:nvCxnSpPr>
        <p:spPr>
          <a:xfrm>
            <a:off x="3747353" y="4083049"/>
            <a:ext cx="1406525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4009" y="5618331"/>
            <a:ext cx="7046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degree of c, d, 3, and 4 has not changed!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(Switch is valid ONLY if it does not create “double” edges)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450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Dec 14</a:t>
            </a:r>
            <a:endParaRPr lang="en-US" sz="2000" b="1" dirty="0" smtClean="0"/>
          </a:p>
          <a:p>
            <a:pPr lvl="1"/>
            <a:r>
              <a:rPr lang="en-US" sz="2000" dirty="0" smtClean="0"/>
              <a:t>Load example of genomic data in R </a:t>
            </a:r>
          </a:p>
          <a:p>
            <a:pPr lvl="1"/>
            <a:r>
              <a:rPr lang="en-US" sz="2000" dirty="0" smtClean="0"/>
              <a:t>Determine the distributions of alterations (genes/samples)</a:t>
            </a:r>
          </a:p>
          <a:p>
            <a:pPr lvl="1"/>
            <a:r>
              <a:rPr lang="en-US" sz="2000" dirty="0" smtClean="0"/>
              <a:t>Compare the distributions against 3 possible null models</a:t>
            </a:r>
          </a:p>
          <a:p>
            <a:pPr lvl="1"/>
            <a:r>
              <a:rPr lang="en-US" sz="2000" dirty="0" smtClean="0"/>
              <a:t>Test for mutual exclusivity specific set of modules (from the paper) using 3 null models</a:t>
            </a:r>
          </a:p>
          <a:p>
            <a:pPr lvl="1"/>
            <a:endParaRPr lang="en-US" sz="2000" dirty="0"/>
          </a:p>
          <a:p>
            <a:r>
              <a:rPr lang="en-US" b="1" dirty="0"/>
              <a:t>Dec </a:t>
            </a:r>
            <a:r>
              <a:rPr lang="en-US" b="1" dirty="0" smtClean="0"/>
              <a:t>15</a:t>
            </a:r>
            <a:endParaRPr lang="en-US" sz="2000" b="1" dirty="0"/>
          </a:p>
          <a:p>
            <a:pPr lvl="1"/>
            <a:r>
              <a:rPr lang="en-US" sz="2000" dirty="0" smtClean="0"/>
              <a:t>Select TCGA cancer study (out of 4 proposed)</a:t>
            </a:r>
            <a:endParaRPr lang="en-US" sz="2000" dirty="0"/>
          </a:p>
          <a:p>
            <a:pPr lvl="1"/>
            <a:r>
              <a:rPr lang="en-US" sz="2000" dirty="0" smtClean="0"/>
              <a:t>Determine alteration distributions</a:t>
            </a:r>
          </a:p>
          <a:p>
            <a:pPr lvl="1"/>
            <a:r>
              <a:rPr lang="en-US" sz="2000" dirty="0" smtClean="0"/>
              <a:t>Based on the paper findings, select modules to test</a:t>
            </a:r>
            <a:endParaRPr lang="en-US" sz="2000" dirty="0"/>
          </a:p>
          <a:p>
            <a:pPr lvl="1"/>
            <a:r>
              <a:rPr lang="en-US" sz="2000" dirty="0"/>
              <a:t>Test for mutual exclusivity </a:t>
            </a:r>
            <a:r>
              <a:rPr lang="en-US" sz="2000" dirty="0" smtClean="0"/>
              <a:t>the modules you select and verify dependence of your results to the null model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634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2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" y="2036247"/>
            <a:ext cx="8470967" cy="31749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26066" y="3507748"/>
            <a:ext cx="3401311" cy="1622837"/>
            <a:chOff x="5426066" y="3507748"/>
            <a:chExt cx="3401311" cy="1622837"/>
          </a:xfrm>
        </p:grpSpPr>
        <p:sp>
          <p:nvSpPr>
            <p:cNvPr id="4" name="Rectangle 3"/>
            <p:cNvSpPr/>
            <p:nvPr/>
          </p:nvSpPr>
          <p:spPr>
            <a:xfrm>
              <a:off x="5664291" y="3507748"/>
              <a:ext cx="3163086" cy="1622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 rot="17027462">
              <a:off x="5390478" y="4047131"/>
              <a:ext cx="413888" cy="342711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3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simplified model of cancer evolution</a:t>
            </a:r>
            <a:endParaRPr lang="en-US" dirty="0"/>
          </a:p>
        </p:txBody>
      </p:sp>
      <p:pic>
        <p:nvPicPr>
          <p:cNvPr id="5" name="Picture 4" descr="Screen Shot 2015-12-02 at 2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" y="2036247"/>
            <a:ext cx="8470967" cy="3174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7601" y="3507748"/>
            <a:ext cx="2739776" cy="162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12" y="5240054"/>
            <a:ext cx="615545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9802" y="5460999"/>
            <a:ext cx="3005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Selected</a:t>
            </a:r>
            <a:r>
              <a:rPr lang="en-US" sz="2400" dirty="0" smtClean="0"/>
              <a:t> Alterations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3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6409</TotalTime>
  <Words>1956</Words>
  <Application>Microsoft Macintosh PowerPoint</Application>
  <PresentationFormat>On-screen Show (4:3)</PresentationFormat>
  <Paragraphs>475</Paragraphs>
  <Slides>79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Module 4:  How do unrealistic expectations confound the results of our analyses</vt:lpstr>
      <vt:lpstr>Outline</vt:lpstr>
      <vt:lpstr>Cancer cells are associated with genetic abnormalities </vt:lpstr>
      <vt:lpstr>Cancer cells are associated with genetic abnormalities </vt:lpstr>
      <vt:lpstr>Cancer is a genetic disease</vt:lpstr>
      <vt:lpstr>Cancer is a genetic disease</vt:lpstr>
      <vt:lpstr>A simplified model of cancer evolution</vt:lpstr>
      <vt:lpstr>A simplified model of cancer evolution</vt:lpstr>
      <vt:lpstr>A simplified model of cancer evolution</vt:lpstr>
      <vt:lpstr>A simplified model of cancer evolution</vt:lpstr>
      <vt:lpstr>A simplified model of cancer evolution</vt:lpstr>
      <vt:lpstr>A simplified model of cancer evolution</vt:lpstr>
      <vt:lpstr>Cancer Genomics Projects</vt:lpstr>
      <vt:lpstr>The Cancer Genome Atlas</vt:lpstr>
      <vt:lpstr>Cancer molecular profiles</vt:lpstr>
      <vt:lpstr>Gene Mutations</vt:lpstr>
      <vt:lpstr>Gene Mutations</vt:lpstr>
      <vt:lpstr>Gene Mutations</vt:lpstr>
      <vt:lpstr>Gene Mutations</vt:lpstr>
      <vt:lpstr>HOTSPOT mutations (activating an oncogene)</vt:lpstr>
      <vt:lpstr>HOTSPOT mutations (activating an oncogene)</vt:lpstr>
      <vt:lpstr>Truncating Mutations (inactivating a tumor suppressor)</vt:lpstr>
      <vt:lpstr>Truncating Mutations (activating an oncogene)</vt:lpstr>
      <vt:lpstr>Non-coding Mutations</vt:lpstr>
      <vt:lpstr>Copy Number Alterations</vt:lpstr>
      <vt:lpstr>Copy Number Alterations</vt:lpstr>
      <vt:lpstr>Focal Deletions (inactivating a tumor suppressor)</vt:lpstr>
      <vt:lpstr>Focal Amplifications (activating an oncogene)</vt:lpstr>
      <vt:lpstr>Cancer Pathways</vt:lpstr>
      <vt:lpstr>Rb Pathway</vt:lpstr>
      <vt:lpstr>p53 pathway</vt:lpstr>
      <vt:lpstr>PI3K/Akt pathway</vt:lpstr>
      <vt:lpstr>MAPK Pathway</vt:lpstr>
      <vt:lpstr>Receptor Tyrosine Kinases</vt:lpstr>
      <vt:lpstr>A Case Study</vt:lpstr>
      <vt:lpstr>Mutual Exclusivity</vt:lpstr>
      <vt:lpstr>Mutual Exclusivity</vt:lpstr>
      <vt:lpstr>Why Mutual Exclusivity?</vt:lpstr>
      <vt:lpstr>Why Mutual Exclusivity?</vt:lpstr>
      <vt:lpstr>Mutual Exclusivity reflects Selection</vt:lpstr>
      <vt:lpstr>Mutual Exclusivity reflects Selection</vt:lpstr>
      <vt:lpstr>Mutual Exclusivity reflects Selection</vt:lpstr>
      <vt:lpstr>Mutual Exclusivity reflects Selection</vt:lpstr>
      <vt:lpstr>Why mutual exclusivity?</vt:lpstr>
      <vt:lpstr>Synthetic Lethal interactions</vt:lpstr>
      <vt:lpstr>Synthetic Lethal interactions</vt:lpstr>
      <vt:lpstr>Why it is important?</vt:lpstr>
      <vt:lpstr>Why it is important?</vt:lpstr>
      <vt:lpstr>Why it is important?</vt:lpstr>
      <vt:lpstr>Why it is important?</vt:lpstr>
      <vt:lpstr>Key Steps:</vt:lpstr>
      <vt:lpstr>Tumor Molecular Profiles</vt:lpstr>
      <vt:lpstr>Tumor Molecular Profiles</vt:lpstr>
      <vt:lpstr>Tumor Molecular Profiles</vt:lpstr>
      <vt:lpstr>MEMo</vt:lpstr>
      <vt:lpstr>MEMo</vt:lpstr>
      <vt:lpstr>MEMo</vt:lpstr>
      <vt:lpstr>MEMo</vt:lpstr>
      <vt:lpstr>What do you expect?</vt:lpstr>
      <vt:lpstr>What do you expect?</vt:lpstr>
      <vt:lpstr>What do you expect?</vt:lpstr>
      <vt:lpstr>What do you expect?</vt:lpstr>
      <vt:lpstr>What do you expect?</vt:lpstr>
      <vt:lpstr>What do you expect?</vt:lpstr>
      <vt:lpstr>What do you expect?</vt:lpstr>
      <vt:lpstr>What do you expect?</vt:lpstr>
      <vt:lpstr>What do you expect?</vt:lpstr>
      <vt:lpstr>What do you expect?</vt:lpstr>
      <vt:lpstr>Different expectations lead to different results</vt:lpstr>
      <vt:lpstr>Different expectations lead to different results</vt:lpstr>
      <vt:lpstr>Different expectations lead to different results</vt:lpstr>
      <vt:lpstr>Different expectations lead to different results</vt:lpstr>
      <vt:lpstr>Different expectations lead to different results</vt:lpstr>
      <vt:lpstr>Different expectations lead to different results</vt:lpstr>
      <vt:lpstr>MEMo</vt:lpstr>
      <vt:lpstr>MEMo</vt:lpstr>
      <vt:lpstr>MEMo</vt:lpstr>
      <vt:lpstr>MEMo</vt:lpstr>
      <vt:lpstr>Exercise</vt:lpstr>
    </vt:vector>
  </TitlesOfParts>
  <Company>MSKCC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How do unrealistic expectations confound the results of our analyses</dc:title>
  <dc:creator>Giovanni</dc:creator>
  <cp:lastModifiedBy>Giovanni</cp:lastModifiedBy>
  <cp:revision>98</cp:revision>
  <dcterms:created xsi:type="dcterms:W3CDTF">2015-12-03T10:11:08Z</dcterms:created>
  <dcterms:modified xsi:type="dcterms:W3CDTF">2015-12-08T16:58:37Z</dcterms:modified>
</cp:coreProperties>
</file>