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245B2-741D-4132-B7CE-17404D20C4DE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8FC9A-6289-414A-B7C9-EA6CB77066F1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8FC9A-6289-414A-B7C9-EA6CB77066F1}" type="slidenum">
              <a:rPr lang="fr-CH" smtClean="0"/>
              <a:pPr/>
              <a:t>1</a:t>
            </a:fld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D0214-DC83-42C5-8BCD-BBDA459731DA}" type="datetimeFigureOut">
              <a:rPr lang="fr-FR" smtClean="0"/>
              <a:pPr/>
              <a:t>13/04/2010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E345C-0EE5-4F3C-AF64-3E8D14286375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28992" y="3714752"/>
            <a:ext cx="5857884" cy="2928958"/>
          </a:xfrm>
        </p:spPr>
        <p:txBody>
          <a:bodyPr>
            <a:normAutofit lnSpcReduction="10000"/>
          </a:bodyPr>
          <a:lstStyle/>
          <a:p>
            <a:endParaRPr lang="fr-CH" sz="2800" dirty="0" smtClean="0">
              <a:solidFill>
                <a:schemeClr val="tx1"/>
              </a:solidFill>
            </a:endParaRPr>
          </a:p>
          <a:p>
            <a:endParaRPr lang="fr-CH" sz="2800" dirty="0">
              <a:solidFill>
                <a:schemeClr val="tx1"/>
              </a:solidFill>
            </a:endParaRPr>
          </a:p>
          <a:p>
            <a:endParaRPr lang="fr-CH" sz="2800" dirty="0">
              <a:solidFill>
                <a:schemeClr val="tx1"/>
              </a:solidFill>
            </a:endParaRPr>
          </a:p>
          <a:p>
            <a:pPr algn="l"/>
            <a:r>
              <a:rPr lang="fr-CH" sz="2800" dirty="0" smtClean="0">
                <a:solidFill>
                  <a:schemeClr val="tx1"/>
                </a:solidFill>
              </a:rPr>
              <a:t>Jessica </a:t>
            </a:r>
            <a:r>
              <a:rPr lang="fr-CH" sz="2800" dirty="0" err="1" smtClean="0">
                <a:solidFill>
                  <a:schemeClr val="tx1"/>
                </a:solidFill>
              </a:rPr>
              <a:t>Monhart</a:t>
            </a:r>
            <a:r>
              <a:rPr lang="fr-CH" sz="2800" dirty="0" smtClean="0">
                <a:solidFill>
                  <a:schemeClr val="tx1"/>
                </a:solidFill>
              </a:rPr>
              <a:t> </a:t>
            </a:r>
            <a:r>
              <a:rPr lang="fr-CH" sz="1800" dirty="0" smtClean="0">
                <a:solidFill>
                  <a:schemeClr val="tx1"/>
                </a:solidFill>
              </a:rPr>
              <a:t>(jessica.monhart@unil.ch)</a:t>
            </a:r>
            <a:endParaRPr lang="fr-CH" sz="2800" dirty="0" smtClean="0">
              <a:solidFill>
                <a:schemeClr val="tx1"/>
              </a:solidFill>
            </a:endParaRPr>
          </a:p>
          <a:p>
            <a:pPr algn="l"/>
            <a:r>
              <a:rPr lang="fr-CH" sz="2800" dirty="0" smtClean="0">
                <a:solidFill>
                  <a:schemeClr val="tx1"/>
                </a:solidFill>
              </a:rPr>
              <a:t>Camille </a:t>
            </a:r>
            <a:r>
              <a:rPr lang="fr-CH" sz="2800" dirty="0" err="1" smtClean="0">
                <a:solidFill>
                  <a:schemeClr val="tx1"/>
                </a:solidFill>
              </a:rPr>
              <a:t>Pitteloud</a:t>
            </a:r>
            <a:r>
              <a:rPr lang="fr-CH" sz="2800" dirty="0" smtClean="0">
                <a:solidFill>
                  <a:schemeClr val="tx1"/>
                </a:solidFill>
              </a:rPr>
              <a:t> </a:t>
            </a:r>
            <a:r>
              <a:rPr lang="fr-CH" sz="1800" dirty="0" smtClean="0">
                <a:solidFill>
                  <a:schemeClr val="tx1"/>
                </a:solidFill>
              </a:rPr>
              <a:t>(camille.pitteloud@unil.ch)</a:t>
            </a:r>
          </a:p>
          <a:p>
            <a:pPr algn="l"/>
            <a:r>
              <a:rPr lang="fr-CH" sz="2800" dirty="0" smtClean="0">
                <a:solidFill>
                  <a:schemeClr val="tx1"/>
                </a:solidFill>
              </a:rPr>
              <a:t>Supervisé par </a:t>
            </a:r>
            <a:r>
              <a:rPr lang="fr-CH" sz="2800" dirty="0" err="1" smtClean="0">
                <a:solidFill>
                  <a:schemeClr val="tx1"/>
                </a:solidFill>
              </a:rPr>
              <a:t>Micha</a:t>
            </a:r>
            <a:r>
              <a:rPr lang="fr-CH" sz="2800" dirty="0" smtClean="0">
                <a:solidFill>
                  <a:schemeClr val="tx1"/>
                </a:solidFill>
              </a:rPr>
              <a:t> </a:t>
            </a:r>
            <a:r>
              <a:rPr lang="fr-CH" sz="2800" dirty="0" err="1" smtClean="0">
                <a:solidFill>
                  <a:schemeClr val="tx1"/>
                </a:solidFill>
              </a:rPr>
              <a:t>Hersch</a:t>
            </a:r>
            <a:endParaRPr lang="fr-CH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2976" y="571480"/>
            <a:ext cx="68996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Lab</a:t>
            </a:r>
            <a:r>
              <a:rPr lang="fr-FR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mouse </a:t>
            </a:r>
            <a:r>
              <a:rPr lang="fr-FR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similarity</a:t>
            </a:r>
            <a:endParaRPr lang="fr-FR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Image 6" descr="Sour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2000239"/>
            <a:ext cx="3500462" cy="2660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fr-CH" sz="5100" dirty="0" smtClean="0"/>
              <a:t>2. Calcul de la matrice de covariance C </a:t>
            </a:r>
          </a:p>
          <a:p>
            <a:pPr marL="514350" indent="-514350">
              <a:buNone/>
            </a:pPr>
            <a:r>
              <a:rPr lang="fr-CH" sz="5100" dirty="0"/>
              <a:t> </a:t>
            </a:r>
            <a:r>
              <a:rPr lang="fr-CH" sz="5100" dirty="0" smtClean="0"/>
              <a:t>   -&gt; évaluation de la relation entre les </a:t>
            </a:r>
            <a:r>
              <a:rPr lang="fr-CH" sz="5100" dirty="0" err="1" smtClean="0"/>
              <a:t>SNPs</a:t>
            </a:r>
            <a:endParaRPr lang="fr-CH" sz="5100" dirty="0" smtClean="0"/>
          </a:p>
          <a:p>
            <a:pPr marL="514350" indent="-514350">
              <a:buNone/>
            </a:pPr>
            <a:endParaRPr lang="fr-CH" sz="5100" dirty="0"/>
          </a:p>
          <a:p>
            <a:pPr marL="514350" indent="-514350">
              <a:buNone/>
            </a:pPr>
            <a:r>
              <a:rPr lang="fr-CH" sz="5100" dirty="0" smtClean="0"/>
              <a:t>Exemple:</a:t>
            </a:r>
          </a:p>
          <a:p>
            <a:pPr marL="514350" indent="-514350">
              <a:buNone/>
            </a:pPr>
            <a:endParaRPr lang="fr-CH" dirty="0" smtClean="0"/>
          </a:p>
          <a:p>
            <a:pPr marL="514350" indent="-514350">
              <a:buNone/>
            </a:pPr>
            <a:r>
              <a:rPr lang="fr-CH" dirty="0" err="1" smtClean="0"/>
              <a:t>matricecov</a:t>
            </a:r>
            <a:r>
              <a:rPr lang="fr-CH" dirty="0" smtClean="0"/>
              <a:t>&lt;-</a:t>
            </a:r>
            <a:r>
              <a:rPr lang="fr-CH" dirty="0" err="1" smtClean="0"/>
              <a:t>cov</a:t>
            </a:r>
            <a:r>
              <a:rPr lang="fr-CH" dirty="0" smtClean="0"/>
              <a:t>(t(</a:t>
            </a:r>
            <a:r>
              <a:rPr lang="fr-CH" dirty="0" err="1" smtClean="0"/>
              <a:t>rsnps</a:t>
            </a:r>
            <a:r>
              <a:rPr lang="fr-CH" dirty="0" smtClean="0"/>
              <a:t>))   </a:t>
            </a:r>
          </a:p>
          <a:p>
            <a:pPr marL="514350" indent="-514350">
              <a:buNone/>
            </a:pPr>
            <a:r>
              <a:rPr lang="fr-CH" dirty="0" smtClean="0"/>
              <a:t>&gt; </a:t>
            </a:r>
            <a:r>
              <a:rPr lang="fr-CH" dirty="0" err="1" smtClean="0"/>
              <a:t>matricecov</a:t>
            </a:r>
            <a:endParaRPr lang="fr-CH" dirty="0" smtClean="0"/>
          </a:p>
          <a:p>
            <a:pPr marL="514350" indent="-514350">
              <a:buNone/>
            </a:pPr>
            <a:r>
              <a:rPr lang="fr-CH" dirty="0" smtClean="0"/>
              <a:t>          	 [,1]      	 [,2] </a:t>
            </a:r>
            <a:r>
              <a:rPr lang="fr-CH" dirty="0" smtClean="0"/>
              <a:t>      </a:t>
            </a:r>
            <a:r>
              <a:rPr lang="fr-CH" dirty="0" smtClean="0"/>
              <a:t>	     [,3]      	         [,4]              [,5]              [,6]</a:t>
            </a:r>
          </a:p>
          <a:p>
            <a:pPr marL="514350" indent="-514350">
              <a:buNone/>
            </a:pPr>
            <a:r>
              <a:rPr lang="fr-CH" dirty="0" smtClean="0"/>
              <a:t>[1,]  </a:t>
            </a:r>
            <a:r>
              <a:rPr lang="fr-CH" dirty="0" smtClean="0">
                <a:solidFill>
                  <a:srgbClr val="FF0000"/>
                </a:solidFill>
              </a:rPr>
              <a:t>1.3333333</a:t>
            </a:r>
            <a:r>
              <a:rPr lang="fr-CH" dirty="0" smtClean="0"/>
              <a:t> </a:t>
            </a:r>
            <a:r>
              <a:rPr lang="fr-CH" dirty="0" smtClean="0"/>
              <a:t>-0.6666667 </a:t>
            </a:r>
            <a:r>
              <a:rPr lang="fr-CH" dirty="0" smtClean="0">
                <a:solidFill>
                  <a:srgbClr val="0070C0"/>
                </a:solidFill>
              </a:rPr>
              <a:t>-</a:t>
            </a:r>
            <a:r>
              <a:rPr lang="fr-CH" dirty="0" smtClean="0">
                <a:solidFill>
                  <a:srgbClr val="0070C0"/>
                </a:solidFill>
              </a:rPr>
              <a:t>1.3333333  </a:t>
            </a:r>
            <a:r>
              <a:rPr lang="fr-CH" dirty="0" smtClean="0"/>
              <a:t>0.6666667 </a:t>
            </a:r>
            <a:r>
              <a:rPr lang="fr-CH" dirty="0" smtClean="0">
                <a:solidFill>
                  <a:srgbClr val="0070C0"/>
                </a:solidFill>
              </a:rPr>
              <a:t>-1.3333333 </a:t>
            </a:r>
            <a:r>
              <a:rPr lang="fr-CH" dirty="0" smtClean="0"/>
              <a:t>-0.6666667</a:t>
            </a:r>
          </a:p>
          <a:p>
            <a:pPr marL="514350" indent="-514350">
              <a:buNone/>
            </a:pPr>
            <a:r>
              <a:rPr lang="fr-CH" dirty="0" smtClean="0"/>
              <a:t>[2,] -0.6666667  </a:t>
            </a:r>
            <a:r>
              <a:rPr lang="fr-CH" dirty="0" smtClean="0">
                <a:solidFill>
                  <a:srgbClr val="FF0000"/>
                </a:solidFill>
              </a:rPr>
              <a:t>1.3333333</a:t>
            </a:r>
            <a:r>
              <a:rPr lang="fr-CH" dirty="0" smtClean="0"/>
              <a:t>  0.6666667  0.6666667  0.6666667  1.3333333</a:t>
            </a:r>
          </a:p>
          <a:p>
            <a:pPr marL="514350" indent="-514350">
              <a:buNone/>
            </a:pPr>
            <a:r>
              <a:rPr lang="fr-CH" dirty="0" smtClean="0"/>
              <a:t>[3,] </a:t>
            </a:r>
            <a:r>
              <a:rPr lang="fr-CH" dirty="0" smtClean="0">
                <a:solidFill>
                  <a:srgbClr val="0070C0"/>
                </a:solidFill>
              </a:rPr>
              <a:t>-1.3333333  </a:t>
            </a:r>
            <a:r>
              <a:rPr lang="fr-CH" dirty="0" smtClean="0"/>
              <a:t>0.6666667  </a:t>
            </a:r>
            <a:r>
              <a:rPr lang="fr-CH" dirty="0" smtClean="0">
                <a:solidFill>
                  <a:srgbClr val="FF0000"/>
                </a:solidFill>
              </a:rPr>
              <a:t>1.3333333</a:t>
            </a:r>
            <a:r>
              <a:rPr lang="fr-CH" dirty="0" smtClean="0"/>
              <a:t> -0.6666667  1.3333333  0.6666667</a:t>
            </a:r>
          </a:p>
          <a:p>
            <a:pPr marL="514350" indent="-514350">
              <a:buNone/>
            </a:pPr>
            <a:r>
              <a:rPr lang="fr-CH" dirty="0" smtClean="0"/>
              <a:t>[4,]  0.6666667  0.6666667 -0.6666667  </a:t>
            </a:r>
            <a:r>
              <a:rPr lang="fr-CH" dirty="0" smtClean="0">
                <a:solidFill>
                  <a:srgbClr val="FF0000"/>
                </a:solidFill>
              </a:rPr>
              <a:t>1.3333333</a:t>
            </a:r>
            <a:r>
              <a:rPr lang="fr-CH" dirty="0" smtClean="0"/>
              <a:t> -0.6666667  0.6666667</a:t>
            </a:r>
          </a:p>
          <a:p>
            <a:pPr marL="514350" indent="-514350">
              <a:buNone/>
            </a:pPr>
            <a:r>
              <a:rPr lang="fr-CH" dirty="0" smtClean="0"/>
              <a:t>[5,] </a:t>
            </a:r>
            <a:r>
              <a:rPr lang="fr-CH" dirty="0" smtClean="0">
                <a:solidFill>
                  <a:srgbClr val="0070C0"/>
                </a:solidFill>
              </a:rPr>
              <a:t>-1.3333333</a:t>
            </a:r>
            <a:r>
              <a:rPr lang="fr-CH" dirty="0" smtClean="0"/>
              <a:t>  0.6666667  1.3333333 -0.6666667  </a:t>
            </a:r>
            <a:r>
              <a:rPr lang="fr-CH" dirty="0" smtClean="0">
                <a:solidFill>
                  <a:srgbClr val="FF0000"/>
                </a:solidFill>
              </a:rPr>
              <a:t>1.3333333</a:t>
            </a:r>
            <a:r>
              <a:rPr lang="fr-CH" dirty="0" smtClean="0"/>
              <a:t>  0.6666667</a:t>
            </a:r>
          </a:p>
          <a:p>
            <a:pPr marL="514350" indent="-514350">
              <a:buNone/>
            </a:pPr>
            <a:r>
              <a:rPr lang="fr-CH" dirty="0" smtClean="0"/>
              <a:t>[6,] -0.6666667  1.3333333  0.6666667  0.6666667  0.6666667  </a:t>
            </a:r>
            <a:r>
              <a:rPr lang="fr-CH" dirty="0" smtClean="0">
                <a:solidFill>
                  <a:srgbClr val="FF0000"/>
                </a:solidFill>
              </a:rPr>
              <a:t>1.3333333</a:t>
            </a:r>
          </a:p>
          <a:p>
            <a:pPr marL="514350" indent="-514350">
              <a:buNone/>
            </a:pPr>
            <a:endParaRPr lang="fr-CH" dirty="0" smtClean="0"/>
          </a:p>
          <a:p>
            <a:pPr marL="514350" indent="-51435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1928794" y="428604"/>
            <a:ext cx="494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Méthodologie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0720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CH" sz="4500" dirty="0" smtClean="0"/>
              <a:t>3. Diagonalisation de C </a:t>
            </a:r>
          </a:p>
          <a:p>
            <a:pPr>
              <a:buNone/>
            </a:pPr>
            <a:r>
              <a:rPr lang="fr-CH" sz="4500" dirty="0"/>
              <a:t> </a:t>
            </a:r>
            <a:r>
              <a:rPr lang="fr-CH" sz="4500" dirty="0" smtClean="0"/>
              <a:t>-&gt; obtention des vecteurs et des valeurs </a:t>
            </a:r>
            <a:r>
              <a:rPr lang="fr-CH" sz="4500" dirty="0" smtClean="0"/>
              <a:t>propres</a:t>
            </a:r>
          </a:p>
          <a:p>
            <a:pPr>
              <a:buNone/>
            </a:pPr>
            <a:r>
              <a:rPr lang="fr-CH" sz="2000" b="1" dirty="0" smtClean="0"/>
              <a:t>Exemple</a:t>
            </a:r>
            <a:r>
              <a:rPr lang="fr-CH" sz="2000" b="1" dirty="0" smtClean="0"/>
              <a:t>:</a:t>
            </a:r>
          </a:p>
          <a:p>
            <a:pPr>
              <a:buNone/>
            </a:pPr>
            <a:r>
              <a:rPr lang="fr-CH" sz="2000" dirty="0" err="1" smtClean="0"/>
              <a:t>eigen</a:t>
            </a:r>
            <a:r>
              <a:rPr lang="fr-CH" sz="2000" dirty="0" smtClean="0"/>
              <a:t>(</a:t>
            </a:r>
            <a:r>
              <a:rPr lang="fr-CH" sz="2000" dirty="0" err="1" smtClean="0"/>
              <a:t>matricecov</a:t>
            </a:r>
            <a:r>
              <a:rPr lang="fr-CH" sz="2000" dirty="0" smtClean="0"/>
              <a:t>)</a:t>
            </a:r>
          </a:p>
          <a:p>
            <a:pPr>
              <a:buNone/>
            </a:pPr>
            <a:r>
              <a:rPr lang="fr-CH" sz="2000" dirty="0" smtClean="0"/>
              <a:t>$</a:t>
            </a:r>
            <a:r>
              <a:rPr lang="fr-CH" sz="2000" dirty="0" smtClean="0"/>
              <a:t>values [1</a:t>
            </a:r>
            <a:r>
              <a:rPr lang="fr-CH" sz="2000" dirty="0" smtClean="0"/>
              <a:t>]  5.154701e+00  2.845299e+00  5.529209e-16  3.268086e-16 -6.352955e-17</a:t>
            </a:r>
          </a:p>
          <a:p>
            <a:pPr>
              <a:buNone/>
            </a:pPr>
            <a:r>
              <a:rPr lang="fr-CH" sz="2000" dirty="0" smtClean="0"/>
              <a:t>[6] -2.158371e-16</a:t>
            </a:r>
          </a:p>
          <a:p>
            <a:pPr>
              <a:buNone/>
            </a:pPr>
            <a:endParaRPr lang="fr-CH" sz="2900" dirty="0" smtClean="0"/>
          </a:p>
          <a:p>
            <a:pPr>
              <a:buNone/>
            </a:pPr>
            <a:r>
              <a:rPr lang="fr-CH" dirty="0" smtClean="0"/>
              <a:t>	</a:t>
            </a:r>
          </a:p>
          <a:p>
            <a:pPr>
              <a:buNone/>
            </a:pPr>
            <a:endParaRPr lang="fr-CH" dirty="0"/>
          </a:p>
          <a:p>
            <a:pPr>
              <a:buNone/>
            </a:pPr>
            <a:endParaRPr lang="fr-CH" sz="4500" dirty="0" smtClean="0"/>
          </a:p>
          <a:p>
            <a:pPr>
              <a:buNone/>
            </a:pPr>
            <a:endParaRPr lang="fr-CH" sz="2500" dirty="0" smtClean="0"/>
          </a:p>
          <a:p>
            <a:pPr>
              <a:buNone/>
            </a:pPr>
            <a:endParaRPr lang="fr-CH" sz="2500" dirty="0" smtClean="0"/>
          </a:p>
          <a:p>
            <a:pPr>
              <a:buNone/>
            </a:pPr>
            <a:endParaRPr lang="fr-CH" sz="2500" dirty="0" smtClean="0"/>
          </a:p>
          <a:p>
            <a:pPr>
              <a:buNone/>
            </a:pPr>
            <a:endParaRPr lang="fr-CH" sz="2500" dirty="0" smtClean="0"/>
          </a:p>
          <a:p>
            <a:pPr>
              <a:buNone/>
            </a:pPr>
            <a:r>
              <a:rPr lang="fr-CH" sz="2300" dirty="0" smtClean="0"/>
              <a:t>-</a:t>
            </a:r>
            <a:r>
              <a:rPr lang="fr-CH" sz="2300" dirty="0" smtClean="0"/>
              <a:t>Le 1</a:t>
            </a:r>
            <a:r>
              <a:rPr lang="fr-CH" sz="2300" baseline="30000" dirty="0" smtClean="0"/>
              <a:t>er</a:t>
            </a:r>
            <a:r>
              <a:rPr lang="fr-CH" sz="2300" dirty="0" smtClean="0"/>
              <a:t> vecteur propre est celui qui maximise la variance.</a:t>
            </a:r>
          </a:p>
          <a:p>
            <a:pPr>
              <a:buNone/>
            </a:pPr>
            <a:r>
              <a:rPr lang="fr-CH" sz="2300" dirty="0" smtClean="0"/>
              <a:t>-Plus la valeur propre est grande, plus la variance est importante.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3108" y="500042"/>
            <a:ext cx="494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Méthodologie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3357562"/>
            <a:ext cx="4857784" cy="25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H" sz="1800" dirty="0" smtClean="0"/>
              <a:t>4. Sélection de k vecteurs propres (2 ou 3</a:t>
            </a:r>
            <a:r>
              <a:rPr lang="fr-CH" sz="1800" dirty="0" smtClean="0"/>
              <a:t>)</a:t>
            </a:r>
          </a:p>
          <a:p>
            <a:pPr>
              <a:buNone/>
            </a:pPr>
            <a:r>
              <a:rPr lang="fr-CH" sz="1800" dirty="0" smtClean="0"/>
              <a:t> </a:t>
            </a:r>
            <a:r>
              <a:rPr lang="fr-CH" sz="1800" dirty="0" smtClean="0"/>
              <a:t>-&gt; réduction du nombre de dimensions</a:t>
            </a:r>
          </a:p>
          <a:p>
            <a:pPr>
              <a:buNone/>
            </a:pPr>
            <a:endParaRPr lang="fr-CH" sz="2400" dirty="0" smtClean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r>
              <a:rPr lang="fr-CH" sz="1800" dirty="0" smtClean="0"/>
              <a:t>5</a:t>
            </a:r>
            <a:r>
              <a:rPr lang="fr-CH" sz="1800" dirty="0" smtClean="0"/>
              <a:t>. Projection de tous les points (souches) </a:t>
            </a:r>
            <a:endParaRPr lang="fr-CH" sz="1800" dirty="0" smtClean="0"/>
          </a:p>
          <a:p>
            <a:pPr>
              <a:buNone/>
            </a:pPr>
            <a:r>
              <a:rPr lang="fr-CH" sz="1800" dirty="0" smtClean="0"/>
              <a:t>s</a:t>
            </a:r>
            <a:r>
              <a:rPr lang="fr-CH" sz="1800" dirty="0" smtClean="0"/>
              <a:t>ur le plan formé par </a:t>
            </a:r>
            <a:r>
              <a:rPr lang="fr-CH" sz="1800" dirty="0" smtClean="0"/>
              <a:t>les k vecteurs propres</a:t>
            </a:r>
          </a:p>
          <a:p>
            <a:pPr>
              <a:buNone/>
            </a:pPr>
            <a:endParaRPr lang="fr-CH" sz="2400" dirty="0" smtClean="0"/>
          </a:p>
          <a:p>
            <a:pPr>
              <a:buNone/>
            </a:pPr>
            <a:endParaRPr lang="fr-CH" sz="2400" dirty="0" smtClean="0"/>
          </a:p>
          <a:p>
            <a:pPr>
              <a:buNone/>
            </a:pPr>
            <a:endParaRPr lang="fr-CH" sz="2400" dirty="0"/>
          </a:p>
        </p:txBody>
      </p:sp>
      <p:sp>
        <p:nvSpPr>
          <p:cNvPr id="4" name="Rectangle 3"/>
          <p:cNvSpPr/>
          <p:nvPr/>
        </p:nvSpPr>
        <p:spPr>
          <a:xfrm>
            <a:off x="2000232" y="357166"/>
            <a:ext cx="494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Méthodologie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57628"/>
            <a:ext cx="3005591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214422"/>
            <a:ext cx="2928958" cy="292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H" dirty="0" smtClean="0"/>
              <a:t>6) Résultats:</a:t>
            </a:r>
          </a:p>
          <a:p>
            <a:pPr>
              <a:buNone/>
            </a:pPr>
            <a:endParaRPr lang="fr-CH" dirty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endParaRPr lang="fr-CH" sz="1800" dirty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endParaRPr lang="fr-CH" sz="1800" dirty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endParaRPr lang="fr-CH" sz="1800" dirty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endParaRPr lang="fr-CH" sz="1800" dirty="0"/>
          </a:p>
          <a:p>
            <a:pPr>
              <a:buNone/>
            </a:pPr>
            <a:r>
              <a:rPr lang="fr-CH" sz="1800" dirty="0" smtClean="0"/>
              <a:t>Comparaison de 20 souches</a:t>
            </a:r>
          </a:p>
          <a:p>
            <a:pPr>
              <a:buNone/>
            </a:pPr>
            <a:r>
              <a:rPr lang="fr-CH" sz="1800" dirty="0" smtClean="0"/>
              <a:t> à partir de 9 échantillons </a:t>
            </a:r>
          </a:p>
          <a:p>
            <a:pPr>
              <a:buNone/>
            </a:pPr>
            <a:r>
              <a:rPr lang="fr-CH" sz="1800" dirty="0" smtClean="0"/>
              <a:t>contenant chacun 120 </a:t>
            </a:r>
            <a:r>
              <a:rPr lang="fr-CH" sz="1800" dirty="0" err="1" smtClean="0"/>
              <a:t>SNPs</a:t>
            </a:r>
            <a:r>
              <a:rPr lang="fr-CH" sz="1800" dirty="0" smtClean="0"/>
              <a:t> </a:t>
            </a:r>
          </a:p>
          <a:p>
            <a:pPr>
              <a:buNone/>
            </a:pPr>
            <a:r>
              <a:rPr lang="fr-CH" sz="1800" dirty="0" smtClean="0"/>
              <a:t>différents</a:t>
            </a:r>
            <a:endParaRPr lang="fr-CH" dirty="0" smtClean="0"/>
          </a:p>
          <a:p>
            <a:pPr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2214546" y="428604"/>
            <a:ext cx="4942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Méthodologie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357781"/>
            <a:ext cx="5008651" cy="500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Méthodologie</a:t>
            </a:r>
            <a:endParaRPr lang="fr-CH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H" sz="2400" dirty="0" smtClean="0"/>
              <a:t>Exemple de résultats:</a:t>
            </a:r>
          </a:p>
          <a:p>
            <a:pPr>
              <a:buNone/>
            </a:pPr>
            <a:endParaRPr lang="fr-C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2724" y="2143116"/>
            <a:ext cx="5686466" cy="448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 </a:t>
            </a:r>
            <a:r>
              <a:rPr lang="fr-CH" dirty="0"/>
              <a:t>O</a:t>
            </a:r>
            <a:r>
              <a:rPr lang="fr-CH" dirty="0" smtClean="0"/>
              <a:t>rdinateurs pas suffisamment puissants</a:t>
            </a:r>
          </a:p>
          <a:p>
            <a:pPr>
              <a:buNone/>
            </a:pPr>
            <a:endParaRPr lang="fr-CH" sz="2800" dirty="0"/>
          </a:p>
          <a:p>
            <a:pPr>
              <a:buFont typeface="Symbol"/>
              <a:buChar char="Þ"/>
            </a:pPr>
            <a:r>
              <a:rPr lang="fr-CH" sz="2800" dirty="0" smtClean="0"/>
              <a:t>Obligation de travailler avec de petits          échantillons </a:t>
            </a:r>
            <a:r>
              <a:rPr lang="fr-CH" sz="2800" dirty="0" smtClean="0"/>
              <a:t> de </a:t>
            </a:r>
            <a:r>
              <a:rPr lang="fr-CH" sz="2800" dirty="0" err="1" smtClean="0"/>
              <a:t>SNPs</a:t>
            </a:r>
            <a:endParaRPr lang="fr-CH" sz="2800" dirty="0" smtClean="0"/>
          </a:p>
          <a:p>
            <a:pPr>
              <a:buFont typeface="Symbol"/>
              <a:buChar char="Þ"/>
            </a:pPr>
            <a:r>
              <a:rPr lang="fr-CH" sz="2800" dirty="0"/>
              <a:t> </a:t>
            </a:r>
            <a:r>
              <a:rPr lang="fr-CH" sz="2800" dirty="0" smtClean="0"/>
              <a:t>Echantillons moins </a:t>
            </a:r>
            <a:r>
              <a:rPr lang="fr-CH" sz="2800" dirty="0" smtClean="0"/>
              <a:t>représentatifs</a:t>
            </a:r>
          </a:p>
          <a:p>
            <a:pPr>
              <a:buFont typeface="Symbol"/>
              <a:buChar char="Þ"/>
            </a:pPr>
            <a:r>
              <a:rPr lang="fr-CH" sz="2800" dirty="0" smtClean="0"/>
              <a:t> Risque d’obtenir des résultats moins significatifs </a:t>
            </a:r>
          </a:p>
          <a:p>
            <a:pPr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1285852" y="285728"/>
            <a:ext cx="65798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 Difficultés du projet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H" dirty="0" smtClean="0"/>
              <a:t>Points positifs: </a:t>
            </a:r>
          </a:p>
          <a:p>
            <a:pPr>
              <a:buNone/>
            </a:pPr>
            <a:r>
              <a:rPr lang="fr-CH" sz="2800" dirty="0" smtClean="0"/>
              <a:t>-  Utilisation d’un outil statistique connu </a:t>
            </a:r>
          </a:p>
          <a:p>
            <a:pPr>
              <a:buNone/>
            </a:pPr>
            <a:r>
              <a:rPr lang="fr-CH" sz="2800" dirty="0" smtClean="0"/>
              <a:t>-  Organisation générale du cours </a:t>
            </a:r>
          </a:p>
          <a:p>
            <a:pPr>
              <a:buNone/>
            </a:pPr>
            <a:r>
              <a:rPr lang="fr-CH" sz="2400" smtClean="0"/>
              <a:t>     </a:t>
            </a:r>
            <a:r>
              <a:rPr lang="fr-CH" sz="2400" dirty="0" smtClean="0"/>
              <a:t>(nombre d’assistants par groupe d’étudiants, directives </a:t>
            </a:r>
            <a:r>
              <a:rPr lang="fr-CH" sz="2400" smtClean="0"/>
              <a:t>pour   les </a:t>
            </a:r>
            <a:r>
              <a:rPr lang="fr-CH" sz="2400" dirty="0" smtClean="0"/>
              <a:t>présentations)</a:t>
            </a:r>
          </a:p>
          <a:p>
            <a:pPr>
              <a:buNone/>
            </a:pPr>
            <a:endParaRPr lang="fr-CH" sz="2400" dirty="0" smtClean="0"/>
          </a:p>
          <a:p>
            <a:pPr>
              <a:buNone/>
            </a:pPr>
            <a:r>
              <a:rPr lang="fr-CH" dirty="0" smtClean="0"/>
              <a:t>Points négatifs:</a:t>
            </a:r>
          </a:p>
          <a:p>
            <a:pPr>
              <a:buNone/>
            </a:pPr>
            <a:r>
              <a:rPr lang="fr-CH" sz="2800" dirty="0" smtClean="0"/>
              <a:t>-  Crédits insuffisants par rapport au nombre d’heures de travail </a:t>
            </a:r>
          </a:p>
          <a:p>
            <a:pPr>
              <a:buNone/>
            </a:pPr>
            <a:endParaRPr lang="fr-CH" dirty="0"/>
          </a:p>
        </p:txBody>
      </p:sp>
      <p:sp>
        <p:nvSpPr>
          <p:cNvPr id="4" name="Rectangle 3"/>
          <p:cNvSpPr/>
          <p:nvPr/>
        </p:nvSpPr>
        <p:spPr>
          <a:xfrm>
            <a:off x="2643174" y="500042"/>
            <a:ext cx="3744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5. Feedback 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807"/>
          </a:xfrm>
        </p:spPr>
        <p:txBody>
          <a:bodyPr/>
          <a:lstStyle/>
          <a:p>
            <a:pPr>
              <a:buNone/>
            </a:pPr>
            <a:endParaRPr lang="fr-CH" dirty="0" smtClean="0"/>
          </a:p>
          <a:p>
            <a:pPr>
              <a:buNone/>
            </a:pPr>
            <a:endParaRPr lang="fr-CH" dirty="0" smtClean="0"/>
          </a:p>
          <a:p>
            <a:pPr>
              <a:buNone/>
            </a:pPr>
            <a:endParaRPr lang="fr-CH" dirty="0"/>
          </a:p>
          <a:p>
            <a:pPr>
              <a:buNone/>
            </a:pPr>
            <a:endParaRPr lang="fr-CH" dirty="0"/>
          </a:p>
        </p:txBody>
      </p:sp>
      <p:sp>
        <p:nvSpPr>
          <p:cNvPr id="4" name="Rectangle 3"/>
          <p:cNvSpPr/>
          <p:nvPr/>
        </p:nvSpPr>
        <p:spPr>
          <a:xfrm>
            <a:off x="857224" y="1000108"/>
            <a:ext cx="7763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Merci de votre attention !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72132" y="4429132"/>
            <a:ext cx="292895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800" dirty="0" smtClean="0">
                <a:solidFill>
                  <a:schemeClr val="tx1"/>
                </a:solidFill>
              </a:rPr>
              <a:t>Jessica </a:t>
            </a:r>
            <a:r>
              <a:rPr lang="fr-CH" sz="2800" dirty="0" err="1" smtClean="0">
                <a:solidFill>
                  <a:schemeClr val="tx1"/>
                </a:solidFill>
              </a:rPr>
              <a:t>Monhart</a:t>
            </a:r>
            <a:r>
              <a:rPr lang="fr-CH" sz="2800" dirty="0" smtClean="0">
                <a:solidFill>
                  <a:schemeClr val="tx1"/>
                </a:solidFill>
              </a:rPr>
              <a:t> </a:t>
            </a:r>
            <a:r>
              <a:rPr lang="fr-CH" dirty="0"/>
              <a:t>(jessica.monhart@unil.ch)</a:t>
            </a:r>
            <a:endParaRPr lang="fr-CH" sz="2800" dirty="0" smtClean="0">
              <a:solidFill>
                <a:schemeClr val="tx1"/>
              </a:solidFill>
            </a:endParaRPr>
          </a:p>
          <a:p>
            <a:r>
              <a:rPr lang="fr-CH" sz="2800" dirty="0" smtClean="0">
                <a:solidFill>
                  <a:schemeClr val="tx1"/>
                </a:solidFill>
              </a:rPr>
              <a:t>Camille </a:t>
            </a:r>
            <a:r>
              <a:rPr lang="fr-CH" sz="2800" dirty="0" err="1" smtClean="0">
                <a:solidFill>
                  <a:schemeClr val="tx1"/>
                </a:solidFill>
              </a:rPr>
              <a:t>Pitteloud</a:t>
            </a:r>
            <a:r>
              <a:rPr lang="fr-CH" sz="2800" dirty="0" smtClean="0">
                <a:solidFill>
                  <a:schemeClr val="tx1"/>
                </a:solidFill>
              </a:rPr>
              <a:t> </a:t>
            </a:r>
            <a:r>
              <a:rPr lang="fr-CH" dirty="0"/>
              <a:t>(camille.pitteloud@unil.ch)</a:t>
            </a:r>
          </a:p>
        </p:txBody>
      </p:sp>
      <p:pic>
        <p:nvPicPr>
          <p:cNvPr id="6" name="Image 5" descr="sourisLaborato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643182"/>
            <a:ext cx="4152908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14555"/>
            <a:ext cx="8229600" cy="35719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fr-CH" dirty="0" smtClean="0"/>
              <a:t>Objectifs</a:t>
            </a:r>
          </a:p>
          <a:p>
            <a:pPr marL="514350" indent="-514350">
              <a:buAutoNum type="arabicPeriod"/>
            </a:pPr>
            <a:r>
              <a:rPr lang="fr-CH" dirty="0" smtClean="0"/>
              <a:t>Intérêt du projet</a:t>
            </a:r>
          </a:p>
          <a:p>
            <a:pPr marL="514350" indent="-514350">
              <a:buAutoNum type="arabicPeriod"/>
            </a:pPr>
            <a:r>
              <a:rPr lang="fr-CH" dirty="0" smtClean="0"/>
              <a:t>Méthodologie</a:t>
            </a:r>
          </a:p>
          <a:p>
            <a:pPr marL="514350" indent="-514350">
              <a:buAutoNum type="arabicPeriod"/>
            </a:pPr>
            <a:r>
              <a:rPr lang="fr-CH" dirty="0" smtClean="0"/>
              <a:t>Difficultés du projet</a:t>
            </a:r>
          </a:p>
          <a:p>
            <a:pPr marL="514350" indent="-514350">
              <a:buAutoNum type="arabicPeriod"/>
            </a:pPr>
            <a:r>
              <a:rPr lang="fr-CH" dirty="0" smtClean="0"/>
              <a:t>Feedback</a:t>
            </a:r>
          </a:p>
          <a:p>
            <a:pPr>
              <a:buNone/>
            </a:pPr>
            <a:endParaRPr lang="fr-CH" dirty="0"/>
          </a:p>
        </p:txBody>
      </p:sp>
      <p:sp>
        <p:nvSpPr>
          <p:cNvPr id="4" name="Rectangle 3"/>
          <p:cNvSpPr/>
          <p:nvPr/>
        </p:nvSpPr>
        <p:spPr>
          <a:xfrm>
            <a:off x="2786050" y="500042"/>
            <a:ext cx="342902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Sommaire</a:t>
            </a:r>
            <a:endParaRPr lang="fr-FR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900502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fr-CH" dirty="0" smtClean="0"/>
              <a:t>Comparaison de souris de différentes souches sur une base de </a:t>
            </a:r>
            <a:r>
              <a:rPr lang="fr-CH" dirty="0" err="1" smtClean="0"/>
              <a:t>SNPs</a:t>
            </a:r>
            <a:r>
              <a:rPr lang="fr-CH" dirty="0" smtClean="0"/>
              <a:t> (au niveau du génome ou d’une région)</a:t>
            </a:r>
          </a:p>
          <a:p>
            <a:pPr marL="514350" indent="-514350">
              <a:buNone/>
            </a:pPr>
            <a:r>
              <a:rPr lang="fr-CH" dirty="0" smtClean="0"/>
              <a:t>	-&gt; En quoi sont-elles proches ou éloignées ?</a:t>
            </a:r>
          </a:p>
          <a:p>
            <a:pPr marL="514350" indent="-514350">
              <a:buNone/>
            </a:pPr>
            <a:endParaRPr lang="fr-CH" dirty="0"/>
          </a:p>
          <a:p>
            <a:pPr marL="514350" indent="-514350">
              <a:buNone/>
            </a:pPr>
            <a:endParaRPr lang="fr-CH" dirty="0" smtClean="0"/>
          </a:p>
        </p:txBody>
      </p:sp>
      <p:sp>
        <p:nvSpPr>
          <p:cNvPr id="4" name="Rectangle 3"/>
          <p:cNvSpPr/>
          <p:nvPr/>
        </p:nvSpPr>
        <p:spPr>
          <a:xfrm>
            <a:off x="2928926" y="428604"/>
            <a:ext cx="3430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Objectifs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857783"/>
          </a:xfrm>
        </p:spPr>
        <p:txBody>
          <a:bodyPr/>
          <a:lstStyle/>
          <a:p>
            <a:pPr>
              <a:buNone/>
            </a:pPr>
            <a:r>
              <a:rPr lang="fr-CH" dirty="0" smtClean="0"/>
              <a:t>b) Comparaison des résultats obtenus avec ceux de la littérature scientifique</a:t>
            </a:r>
          </a:p>
          <a:p>
            <a:pPr>
              <a:buNone/>
            </a:pPr>
            <a:endParaRPr lang="fr-CH" dirty="0"/>
          </a:p>
          <a:p>
            <a:pPr>
              <a:buNone/>
            </a:pPr>
            <a:endParaRPr lang="fr-CH" dirty="0"/>
          </a:p>
          <a:p>
            <a:pPr>
              <a:buNone/>
            </a:pPr>
            <a:endParaRPr lang="fr-CH" dirty="0"/>
          </a:p>
        </p:txBody>
      </p:sp>
      <p:sp>
        <p:nvSpPr>
          <p:cNvPr id="4" name="Rectangle 3"/>
          <p:cNvSpPr/>
          <p:nvPr/>
        </p:nvSpPr>
        <p:spPr>
          <a:xfrm>
            <a:off x="2928926" y="428604"/>
            <a:ext cx="3430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Objectifs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357289" y="2643182"/>
            <a:ext cx="5940033" cy="374174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143116"/>
            <a:ext cx="7929618" cy="3143272"/>
          </a:xfrm>
        </p:spPr>
        <p:txBody>
          <a:bodyPr/>
          <a:lstStyle/>
          <a:p>
            <a:pPr>
              <a:buNone/>
            </a:pPr>
            <a:r>
              <a:rPr lang="fr-CH" dirty="0" smtClean="0"/>
              <a:t>c) Comparaison des différentes méthodes d’analyse</a:t>
            </a:r>
          </a:p>
          <a:p>
            <a:pPr>
              <a:buNone/>
            </a:pPr>
            <a:endParaRPr lang="fr-CH" dirty="0" smtClean="0"/>
          </a:p>
          <a:p>
            <a:pPr>
              <a:buNone/>
            </a:pPr>
            <a:r>
              <a:rPr lang="fr-CH" dirty="0" smtClean="0"/>
              <a:t>	 -&gt; Quels sont leurs avantages et leurs          	inconvénients ?</a:t>
            </a:r>
          </a:p>
          <a:p>
            <a:pPr>
              <a:buNone/>
            </a:pPr>
            <a:endParaRPr lang="fr-CH" dirty="0"/>
          </a:p>
        </p:txBody>
      </p:sp>
      <p:sp>
        <p:nvSpPr>
          <p:cNvPr id="4" name="Rectangle 3"/>
          <p:cNvSpPr/>
          <p:nvPr/>
        </p:nvSpPr>
        <p:spPr>
          <a:xfrm>
            <a:off x="2928926" y="428604"/>
            <a:ext cx="3430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Objectifs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857364"/>
            <a:ext cx="7429552" cy="4214842"/>
          </a:xfrm>
        </p:spPr>
        <p:txBody>
          <a:bodyPr>
            <a:normAutofit/>
          </a:bodyPr>
          <a:lstStyle/>
          <a:p>
            <a:pPr algn="just"/>
            <a:r>
              <a:rPr lang="fr-CH" dirty="0" smtClean="0"/>
              <a:t>Connaître la distance génétique entre les différentes souches de souris permet:</a:t>
            </a:r>
          </a:p>
          <a:p>
            <a:pPr algn="just"/>
            <a:endParaRPr lang="fr-CH" dirty="0"/>
          </a:p>
          <a:p>
            <a:pPr>
              <a:buNone/>
            </a:pPr>
            <a:r>
              <a:rPr lang="fr-CH" dirty="0" smtClean="0"/>
              <a:t>	-&gt;  </a:t>
            </a:r>
            <a:r>
              <a:rPr lang="fr-CH" sz="2800" dirty="0" smtClean="0"/>
              <a:t>L’obtention de meilleurs échantillonnages      	lors d’expériences</a:t>
            </a:r>
          </a:p>
          <a:p>
            <a:pPr algn="just">
              <a:buNone/>
            </a:pPr>
            <a:r>
              <a:rPr lang="fr-CH" dirty="0" smtClean="0"/>
              <a:t>	</a:t>
            </a:r>
            <a:r>
              <a:rPr lang="fr-CH" dirty="0" smtClean="0"/>
              <a:t>-&gt; </a:t>
            </a:r>
            <a:r>
              <a:rPr lang="fr-CH" sz="2800" dirty="0" smtClean="0"/>
              <a:t>L’élimination </a:t>
            </a:r>
            <a:r>
              <a:rPr lang="fr-CH" sz="2800" dirty="0" smtClean="0"/>
              <a:t>de variables confondantes 	  génétiques</a:t>
            </a:r>
          </a:p>
          <a:p>
            <a:pPr algn="just"/>
            <a:endParaRPr lang="fr-CH" dirty="0"/>
          </a:p>
          <a:p>
            <a:pPr algn="just"/>
            <a:endParaRPr lang="fr-CH" dirty="0"/>
          </a:p>
        </p:txBody>
      </p:sp>
      <p:sp>
        <p:nvSpPr>
          <p:cNvPr id="4" name="Rectangle 3"/>
          <p:cNvSpPr/>
          <p:nvPr/>
        </p:nvSpPr>
        <p:spPr>
          <a:xfrm>
            <a:off x="2000232" y="428604"/>
            <a:ext cx="5629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Intérêt du projet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CH" dirty="0" smtClean="0"/>
              <a:t>Transformation de données génétiques en données mathématiques</a:t>
            </a:r>
          </a:p>
          <a:p>
            <a:pPr marL="514350" indent="-514350">
              <a:buNone/>
            </a:pPr>
            <a:endParaRPr lang="fr-CH" dirty="0" smtClean="0"/>
          </a:p>
          <a:p>
            <a:pPr marL="514350" indent="-514350"/>
            <a:r>
              <a:rPr lang="fr-CH" sz="2800" dirty="0" smtClean="0"/>
              <a:t>Codage des 4 bases (A-T,C-G)  en valeurs -1,1</a:t>
            </a:r>
          </a:p>
          <a:p>
            <a:pPr marL="514350" indent="-514350">
              <a:buNone/>
            </a:pPr>
            <a:endParaRPr lang="fr-CH" sz="2800" dirty="0" smtClean="0"/>
          </a:p>
          <a:p>
            <a:pPr marL="514350" indent="-514350"/>
            <a:r>
              <a:rPr lang="fr-CH" sz="2800" dirty="0" smtClean="0"/>
              <a:t> Conversion des </a:t>
            </a:r>
            <a:r>
              <a:rPr lang="fr-CH" sz="2800" dirty="0" err="1" smtClean="0"/>
              <a:t>SNPs</a:t>
            </a:r>
            <a:r>
              <a:rPr lang="fr-CH" sz="2800" dirty="0" smtClean="0"/>
              <a:t> en vecteurs</a:t>
            </a:r>
          </a:p>
          <a:p>
            <a:pPr>
              <a:buNone/>
            </a:pPr>
            <a:r>
              <a:rPr lang="fr-CH" sz="2400" dirty="0" smtClean="0"/>
              <a:t>	    -&gt; n </a:t>
            </a:r>
            <a:r>
              <a:rPr lang="fr-CH" sz="2400" dirty="0" err="1" smtClean="0"/>
              <a:t>SNPs</a:t>
            </a:r>
            <a:r>
              <a:rPr lang="fr-CH" sz="2400" dirty="0" smtClean="0"/>
              <a:t> stockés dans un vecteur = n dimensions</a:t>
            </a:r>
          </a:p>
          <a:p>
            <a:pPr>
              <a:buNone/>
            </a:pPr>
            <a:endParaRPr lang="fr-CH" sz="2400" dirty="0"/>
          </a:p>
          <a:p>
            <a:pPr>
              <a:buNone/>
            </a:pPr>
            <a:r>
              <a:rPr lang="fr-CH" sz="2400" dirty="0" smtClean="0"/>
              <a:t> </a:t>
            </a:r>
            <a:endParaRPr lang="fr-CH" sz="2400" dirty="0"/>
          </a:p>
        </p:txBody>
      </p:sp>
      <p:sp>
        <p:nvSpPr>
          <p:cNvPr id="5" name="Rectangle 4"/>
          <p:cNvSpPr/>
          <p:nvPr/>
        </p:nvSpPr>
        <p:spPr>
          <a:xfrm>
            <a:off x="1857356" y="357166"/>
            <a:ext cx="513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Méthodologie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fr-CH" dirty="0" smtClean="0"/>
              <a:t>Analyse en composantes principales (PCA)</a:t>
            </a:r>
          </a:p>
          <a:p>
            <a:pPr marL="514350" indent="-514350">
              <a:buNone/>
            </a:pPr>
            <a:endParaRPr lang="fr-CH" dirty="0" smtClean="0"/>
          </a:p>
          <a:p>
            <a:pPr marL="514350" indent="-514350">
              <a:buFont typeface="Symbol"/>
              <a:buChar char="Þ"/>
            </a:pPr>
            <a:r>
              <a:rPr lang="fr-CH" sz="2800" dirty="0" smtClean="0"/>
              <a:t>Méthode permettant de réduire le nombre de dimensions</a:t>
            </a:r>
          </a:p>
          <a:p>
            <a:pPr marL="514350" indent="-514350">
              <a:buNone/>
            </a:pPr>
            <a:r>
              <a:rPr lang="fr-CH" sz="2800" dirty="0" smtClean="0"/>
              <a:t> 	Utile car représenter graphiquement les différentes souches (vecteurs) contenant plusieurs </a:t>
            </a:r>
            <a:r>
              <a:rPr lang="fr-CH" sz="2800" dirty="0" err="1" smtClean="0"/>
              <a:t>SNPs</a:t>
            </a:r>
            <a:r>
              <a:rPr lang="fr-CH" sz="2800" dirty="0" smtClean="0"/>
              <a:t> (dimensions) est impossible</a:t>
            </a:r>
          </a:p>
          <a:p>
            <a:pPr marL="514350" indent="-514350">
              <a:buNone/>
            </a:pPr>
            <a:r>
              <a:rPr lang="fr-CH" sz="2800" dirty="0"/>
              <a:t>	</a:t>
            </a:r>
            <a:r>
              <a:rPr lang="fr-CH" sz="2800" dirty="0" smtClean="0"/>
              <a:t>-&gt; réduction des données en 2D (voire 3D)</a:t>
            </a:r>
          </a:p>
          <a:p>
            <a:pPr marL="514350" indent="-514350">
              <a:buNone/>
            </a:pPr>
            <a:endParaRPr lang="fr-CH" sz="2800" dirty="0" smtClean="0"/>
          </a:p>
          <a:p>
            <a:pPr marL="514350" indent="-514350">
              <a:buNone/>
            </a:pPr>
            <a:endParaRPr lang="fr-CH" sz="2800" dirty="0" smtClean="0"/>
          </a:p>
          <a:p>
            <a:pPr>
              <a:buNone/>
            </a:pPr>
            <a:endParaRPr lang="fr-CH" dirty="0"/>
          </a:p>
          <a:p>
            <a:pPr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Rectangle 3"/>
          <p:cNvSpPr/>
          <p:nvPr/>
        </p:nvSpPr>
        <p:spPr>
          <a:xfrm>
            <a:off x="1643042" y="357166"/>
            <a:ext cx="513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Méthodologie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Image 4" descr="imagesCAOKXBD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357166"/>
            <a:ext cx="1123950" cy="113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CH" dirty="0" smtClean="0"/>
              <a:t>Marche à suivre:</a:t>
            </a:r>
          </a:p>
          <a:p>
            <a:pPr>
              <a:buNone/>
            </a:pPr>
            <a:endParaRPr lang="fr-CH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fr-CH" sz="2800" dirty="0" smtClean="0"/>
              <a:t>Sélection des </a:t>
            </a:r>
            <a:r>
              <a:rPr lang="fr-CH" sz="2800" dirty="0" err="1" smtClean="0"/>
              <a:t>SNPs</a:t>
            </a:r>
            <a:r>
              <a:rPr lang="fr-CH" sz="2800" dirty="0" smtClean="0"/>
              <a:t> et des souches à comparer</a:t>
            </a:r>
          </a:p>
          <a:p>
            <a:pPr marL="514350" indent="-514350">
              <a:buNone/>
            </a:pPr>
            <a:endParaRPr lang="fr-CH" sz="2800" dirty="0" smtClean="0"/>
          </a:p>
          <a:p>
            <a:pPr marL="514350" indent="-514350">
              <a:buNone/>
            </a:pPr>
            <a:r>
              <a:rPr lang="fr-CH" sz="2800" dirty="0" smtClean="0"/>
              <a:t>Exemple:</a:t>
            </a:r>
          </a:p>
          <a:p>
            <a:pPr marL="514350" indent="-514350">
              <a:buNone/>
            </a:pPr>
            <a:endParaRPr lang="fr-CH" sz="2800" dirty="0" smtClean="0"/>
          </a:p>
          <a:p>
            <a:pPr marL="514350" indent="-514350">
              <a:buNone/>
            </a:pPr>
            <a:r>
              <a:rPr lang="fr-CH" sz="2100" dirty="0" err="1" smtClean="0"/>
              <a:t>rsnps</a:t>
            </a:r>
            <a:endParaRPr lang="fr-CH" sz="2100" dirty="0" smtClean="0"/>
          </a:p>
          <a:p>
            <a:pPr marL="514350" indent="-514350">
              <a:buNone/>
            </a:pPr>
            <a:r>
              <a:rPr lang="fr-CH" sz="2100" dirty="0"/>
              <a:t> </a:t>
            </a:r>
            <a:r>
              <a:rPr lang="fr-CH" sz="2100" dirty="0" smtClean="0"/>
              <a:t>      X.1 X1.5 X1.7</a:t>
            </a:r>
          </a:p>
          <a:p>
            <a:pPr marL="514350" indent="-514350">
              <a:buNone/>
            </a:pPr>
            <a:r>
              <a:rPr lang="fr-CH" sz="2100" dirty="0" smtClean="0"/>
              <a:t>[1,]  -1   -1    1</a:t>
            </a:r>
          </a:p>
          <a:p>
            <a:pPr marL="514350" indent="-514350">
              <a:buNone/>
            </a:pPr>
            <a:r>
              <a:rPr lang="fr-CH" sz="2100" dirty="0" smtClean="0"/>
              <a:t>[2,]  -1    1   -1</a:t>
            </a:r>
          </a:p>
          <a:p>
            <a:pPr marL="514350" indent="-514350">
              <a:buNone/>
            </a:pPr>
            <a:r>
              <a:rPr lang="fr-CH" sz="2100" dirty="0" smtClean="0"/>
              <a:t>[3,]   1    1   -1</a:t>
            </a:r>
          </a:p>
          <a:p>
            <a:pPr marL="514350" indent="-514350">
              <a:buNone/>
            </a:pPr>
            <a:r>
              <a:rPr lang="fr-CH" sz="2100" dirty="0" smtClean="0"/>
              <a:t>[4,]  -1    1    1</a:t>
            </a:r>
          </a:p>
          <a:p>
            <a:pPr marL="514350" indent="-514350">
              <a:buNone/>
            </a:pPr>
            <a:r>
              <a:rPr lang="fr-CH" sz="2100" dirty="0" smtClean="0"/>
              <a:t>[5,]   1    1   -1</a:t>
            </a:r>
          </a:p>
          <a:p>
            <a:pPr marL="514350" indent="-514350">
              <a:buNone/>
            </a:pPr>
            <a:r>
              <a:rPr lang="fr-CH" sz="2100" dirty="0" smtClean="0"/>
              <a:t>[6,]  -1    1   -1</a:t>
            </a:r>
          </a:p>
          <a:p>
            <a:pPr marL="514350" indent="-514350">
              <a:buNone/>
            </a:pPr>
            <a:endParaRPr lang="fr-CH" sz="2800" dirty="0" smtClean="0"/>
          </a:p>
          <a:p>
            <a:pPr marL="514350" indent="-514350">
              <a:buAutoNum type="arabicPeriod"/>
            </a:pPr>
            <a:endParaRPr lang="fr-CH" sz="2800" dirty="0"/>
          </a:p>
        </p:txBody>
      </p:sp>
      <p:sp>
        <p:nvSpPr>
          <p:cNvPr id="4" name="Rectangle 3"/>
          <p:cNvSpPr/>
          <p:nvPr/>
        </p:nvSpPr>
        <p:spPr>
          <a:xfrm>
            <a:off x="1785918" y="357166"/>
            <a:ext cx="5133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Méthodologie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431</Words>
  <Application>Microsoft Office PowerPoint</Application>
  <PresentationFormat>Affichage à l'écran (4:3)</PresentationFormat>
  <Paragraphs>142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3. Méthodologie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Camille</dc:creator>
  <cp:lastModifiedBy>Jess</cp:lastModifiedBy>
  <cp:revision>65</cp:revision>
  <dcterms:created xsi:type="dcterms:W3CDTF">2010-04-07T09:14:12Z</dcterms:created>
  <dcterms:modified xsi:type="dcterms:W3CDTF">2010-04-13T17:15:50Z</dcterms:modified>
</cp:coreProperties>
</file>